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0" r:id="rId1"/>
  </p:sldMasterIdLst>
  <p:sldIdLst>
    <p:sldId id="271" r:id="rId2"/>
    <p:sldId id="259" r:id="rId3"/>
    <p:sldId id="270" r:id="rId4"/>
    <p:sldId id="267" r:id="rId5"/>
    <p:sldId id="272" r:id="rId6"/>
    <p:sldId id="275" r:id="rId7"/>
    <p:sldId id="273" r:id="rId8"/>
    <p:sldId id="276" r:id="rId9"/>
    <p:sldId id="274" r:id="rId10"/>
    <p:sldId id="286" r:id="rId11"/>
    <p:sldId id="279" r:id="rId12"/>
    <p:sldId id="284" r:id="rId13"/>
    <p:sldId id="278" r:id="rId14"/>
    <p:sldId id="283" r:id="rId15"/>
    <p:sldId id="280" r:id="rId16"/>
    <p:sldId id="281" r:id="rId17"/>
    <p:sldId id="282" r:id="rId18"/>
    <p:sldId id="262" r:id="rId19"/>
    <p:sldId id="263" r:id="rId20"/>
    <p:sldId id="264" r:id="rId21"/>
    <p:sldId id="265" r:id="rId22"/>
    <p:sldId id="285" r:id="rId2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2"/>
    <a:srgbClr val="CC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700"/>
  </p:normalViewPr>
  <p:slideViewPr>
    <p:cSldViewPr>
      <p:cViewPr varScale="1">
        <p:scale>
          <a:sx n="106" d="100"/>
          <a:sy n="106" d="100"/>
        </p:scale>
        <p:origin x="1800" y="1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9/3/20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9/3/20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9/3/20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9/3/20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</p:spTree>
  </p:cSld>
  <p:clrMapOvr>
    <a:masterClrMapping/>
  </p:clrMapOvr>
  <p:transition spd="slow">
    <p:push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9/3/20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9/3/20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9/3/20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‹nr.›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pic>
        <p:nvPicPr>
          <p:cNvPr id="15" name="Afbeelding 14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030" y="-25558"/>
            <a:ext cx="9144000" cy="122231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  <p:sldLayoutId id="2147483680" r:id="rId10"/>
    <p:sldLayoutId id="2147483681" r:id="rId11"/>
  </p:sldLayoutIdLst>
  <p:transition spd="slow">
    <p:push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80120"/>
          </a:xfrm>
        </p:spPr>
        <p:txBody>
          <a:bodyPr/>
          <a:lstStyle/>
          <a:p>
            <a:r>
              <a:rPr lang="nl-NL" dirty="0"/>
              <a:t>Arbeidsmarkt</a:t>
            </a:r>
          </a:p>
        </p:txBody>
      </p:sp>
      <p:cxnSp>
        <p:nvCxnSpPr>
          <p:cNvPr id="6" name="Rechte verbindingslijn 5"/>
          <p:cNvCxnSpPr/>
          <p:nvPr/>
        </p:nvCxnSpPr>
        <p:spPr>
          <a:xfrm>
            <a:off x="4557486" y="1821304"/>
            <a:ext cx="14514" cy="1055152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0" y="1548081"/>
            <a:ext cx="4557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/>
              <a:t>Vraag</a:t>
            </a:r>
            <a:endParaRPr lang="nl-NL" b="1" dirty="0"/>
          </a:p>
        </p:txBody>
      </p:sp>
      <p:sp>
        <p:nvSpPr>
          <p:cNvPr id="29" name="Tekstvak 28"/>
          <p:cNvSpPr txBox="1"/>
          <p:nvPr/>
        </p:nvSpPr>
        <p:spPr>
          <a:xfrm>
            <a:off x="4557486" y="1556792"/>
            <a:ext cx="455748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200" b="1" dirty="0"/>
              <a:t>Aanbod</a:t>
            </a:r>
            <a:endParaRPr lang="nl-NL" b="1" dirty="0"/>
          </a:p>
        </p:txBody>
      </p:sp>
      <p:sp>
        <p:nvSpPr>
          <p:cNvPr id="16" name="Afgeronde rechthoek 15"/>
          <p:cNvSpPr/>
          <p:nvPr/>
        </p:nvSpPr>
        <p:spPr>
          <a:xfrm>
            <a:off x="3132110" y="1340768"/>
            <a:ext cx="2880320" cy="648072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000" b="1" dirty="0"/>
              <a:t>Productiefactor Arbeid</a:t>
            </a:r>
          </a:p>
        </p:txBody>
      </p:sp>
      <p:sp>
        <p:nvSpPr>
          <p:cNvPr id="20" name="Tekstvak 19"/>
          <p:cNvSpPr txBox="1"/>
          <p:nvPr/>
        </p:nvSpPr>
        <p:spPr>
          <a:xfrm>
            <a:off x="0" y="2060848"/>
            <a:ext cx="4557486" cy="8156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Bedrijven vragen arbeid</a:t>
            </a:r>
          </a:p>
          <a:p>
            <a:pPr algn="ctr"/>
            <a:endParaRPr lang="nl-NL" sz="1000" dirty="0"/>
          </a:p>
          <a:p>
            <a:pPr algn="ctr"/>
            <a:r>
              <a:rPr lang="nl-NL" b="1" dirty="0"/>
              <a:t>WERKGELEGENHEID</a:t>
            </a:r>
          </a:p>
        </p:txBody>
      </p:sp>
      <p:sp>
        <p:nvSpPr>
          <p:cNvPr id="37" name="Tekstvak 36"/>
          <p:cNvSpPr txBox="1"/>
          <p:nvPr/>
        </p:nvSpPr>
        <p:spPr>
          <a:xfrm>
            <a:off x="4572000" y="2069558"/>
            <a:ext cx="4557486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dirty="0"/>
              <a:t>Personen bieden hun arbeid aan</a:t>
            </a:r>
          </a:p>
          <a:p>
            <a:pPr algn="ctr"/>
            <a:endParaRPr lang="nl-NL" sz="1000" dirty="0"/>
          </a:p>
          <a:p>
            <a:pPr algn="ctr"/>
            <a:r>
              <a:rPr lang="nl-NL" b="1" dirty="0"/>
              <a:t>BEROEPSBEVOLKING</a:t>
            </a:r>
          </a:p>
        </p:txBody>
      </p:sp>
      <p:cxnSp>
        <p:nvCxnSpPr>
          <p:cNvPr id="28" name="Rechte verbindingslijn 27"/>
          <p:cNvCxnSpPr/>
          <p:nvPr/>
        </p:nvCxnSpPr>
        <p:spPr>
          <a:xfrm>
            <a:off x="0" y="2060848"/>
            <a:ext cx="9144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95" name="Groep 94"/>
          <p:cNvGrpSpPr/>
          <p:nvPr/>
        </p:nvGrpSpPr>
        <p:grpSpPr>
          <a:xfrm>
            <a:off x="3131840" y="3835787"/>
            <a:ext cx="2340260" cy="2199835"/>
            <a:chOff x="3131840" y="3835787"/>
            <a:chExt cx="2340260" cy="2199835"/>
          </a:xfrm>
        </p:grpSpPr>
        <p:cxnSp>
          <p:nvCxnSpPr>
            <p:cNvPr id="69" name="Rechte verbindingslijn 68"/>
            <p:cNvCxnSpPr/>
            <p:nvPr/>
          </p:nvCxnSpPr>
          <p:spPr>
            <a:xfrm>
              <a:off x="3167844" y="4019398"/>
              <a:ext cx="2304256" cy="2016224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Tekstvak 71"/>
            <p:cNvSpPr txBox="1"/>
            <p:nvPr/>
          </p:nvSpPr>
          <p:spPr>
            <a:xfrm>
              <a:off x="3131840" y="3835787"/>
              <a:ext cx="385042" cy="338554"/>
            </a:xfrm>
            <a:prstGeom prst="rect">
              <a:avLst/>
            </a:prstGeom>
            <a:noFill/>
            <a:ln w="28575">
              <a:solidFill>
                <a:srgbClr val="7030A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sz="1600" dirty="0" err="1"/>
                <a:t>Q</a:t>
              </a:r>
              <a:r>
                <a:rPr lang="nl-NL" sz="1600" baseline="-25000" dirty="0" err="1"/>
                <a:t>v</a:t>
              </a:r>
              <a:endParaRPr lang="nl-NL" baseline="-25000" dirty="0"/>
            </a:p>
          </p:txBody>
        </p:sp>
      </p:grpSp>
      <p:grpSp>
        <p:nvGrpSpPr>
          <p:cNvPr id="97" name="Groep 96"/>
          <p:cNvGrpSpPr/>
          <p:nvPr/>
        </p:nvGrpSpPr>
        <p:grpSpPr>
          <a:xfrm>
            <a:off x="3131840" y="4341854"/>
            <a:ext cx="2520280" cy="1486659"/>
            <a:chOff x="3131840" y="4318605"/>
            <a:chExt cx="2520280" cy="1486659"/>
          </a:xfrm>
        </p:grpSpPr>
        <p:cxnSp>
          <p:nvCxnSpPr>
            <p:cNvPr id="71" name="Rechte verbindingslijn 70"/>
            <p:cNvCxnSpPr/>
            <p:nvPr/>
          </p:nvCxnSpPr>
          <p:spPr>
            <a:xfrm flipV="1">
              <a:off x="3131840" y="4581128"/>
              <a:ext cx="2520280" cy="1224136"/>
            </a:xfrm>
            <a:prstGeom prst="line">
              <a:avLst/>
            </a:prstGeom>
            <a:ln w="28575">
              <a:solidFill>
                <a:srgbClr val="7030A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Tekstvak 72"/>
            <p:cNvSpPr txBox="1"/>
            <p:nvPr/>
          </p:nvSpPr>
          <p:spPr>
            <a:xfrm>
              <a:off x="5235217" y="4318605"/>
              <a:ext cx="385042" cy="338554"/>
            </a:xfrm>
            <a:prstGeom prst="rect">
              <a:avLst/>
            </a:prstGeom>
            <a:noFill/>
            <a:ln w="28575">
              <a:solidFill>
                <a:srgbClr val="7030A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nl-NL" sz="1600" dirty="0" err="1"/>
                <a:t>Q</a:t>
              </a:r>
              <a:r>
                <a:rPr lang="nl-NL" sz="1600" baseline="-25000" dirty="0" err="1"/>
                <a:t>a</a:t>
              </a:r>
              <a:endParaRPr lang="nl-NL" baseline="-25000" dirty="0"/>
            </a:p>
          </p:txBody>
        </p:sp>
      </p:grpSp>
      <p:grpSp>
        <p:nvGrpSpPr>
          <p:cNvPr id="94" name="Groep 93"/>
          <p:cNvGrpSpPr/>
          <p:nvPr/>
        </p:nvGrpSpPr>
        <p:grpSpPr>
          <a:xfrm>
            <a:off x="2345535" y="3861048"/>
            <a:ext cx="3574260" cy="2889612"/>
            <a:chOff x="2345535" y="3861048"/>
            <a:chExt cx="3574260" cy="2889612"/>
          </a:xfrm>
        </p:grpSpPr>
        <p:cxnSp>
          <p:nvCxnSpPr>
            <p:cNvPr id="67" name="Rechte verbindingslijn 66"/>
            <p:cNvCxnSpPr/>
            <p:nvPr/>
          </p:nvCxnSpPr>
          <p:spPr>
            <a:xfrm>
              <a:off x="2771800" y="6309320"/>
              <a:ext cx="3096344" cy="0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86" name="Rechte verbindingslijn met pijl 85"/>
            <p:cNvCxnSpPr/>
            <p:nvPr/>
          </p:nvCxnSpPr>
          <p:spPr>
            <a:xfrm>
              <a:off x="3851920" y="6381328"/>
              <a:ext cx="2016224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Rechte verbindingslijn 64"/>
            <p:cNvCxnSpPr/>
            <p:nvPr/>
          </p:nvCxnSpPr>
          <p:spPr>
            <a:xfrm>
              <a:off x="2771800" y="3861048"/>
              <a:ext cx="0" cy="2448272"/>
            </a:xfrm>
            <a:prstGeom prst="line">
              <a:avLst/>
            </a:prstGeom>
            <a:ln w="12700"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4" name="Tekstvak 73"/>
            <p:cNvSpPr txBox="1"/>
            <p:nvPr/>
          </p:nvSpPr>
          <p:spPr>
            <a:xfrm rot="16200000">
              <a:off x="2206165" y="4179232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l-NL" dirty="0"/>
                <a:t>loon</a:t>
              </a:r>
            </a:p>
          </p:txBody>
        </p:sp>
        <p:cxnSp>
          <p:nvCxnSpPr>
            <p:cNvPr id="84" name="Rechte verbindingslijn met pijl 83"/>
            <p:cNvCxnSpPr/>
            <p:nvPr/>
          </p:nvCxnSpPr>
          <p:spPr>
            <a:xfrm flipV="1">
              <a:off x="2657936" y="3951899"/>
              <a:ext cx="0" cy="821372"/>
            </a:xfrm>
            <a:prstGeom prst="straightConnector1">
              <a:avLst/>
            </a:prstGeom>
            <a:ln>
              <a:tailEnd type="arrow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87" name="Tekstvak 86"/>
            <p:cNvSpPr txBox="1"/>
            <p:nvPr/>
          </p:nvSpPr>
          <p:spPr>
            <a:xfrm>
              <a:off x="3923928" y="6381328"/>
              <a:ext cx="19958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hoeveelheid arbeid</a:t>
              </a:r>
            </a:p>
          </p:txBody>
        </p:sp>
      </p:grpSp>
      <p:grpSp>
        <p:nvGrpSpPr>
          <p:cNvPr id="99" name="Groep 98"/>
          <p:cNvGrpSpPr/>
          <p:nvPr/>
        </p:nvGrpSpPr>
        <p:grpSpPr>
          <a:xfrm>
            <a:off x="2411405" y="4968045"/>
            <a:ext cx="2092787" cy="369332"/>
            <a:chOff x="2411405" y="4968045"/>
            <a:chExt cx="2092787" cy="369332"/>
          </a:xfrm>
        </p:grpSpPr>
        <p:sp>
          <p:nvSpPr>
            <p:cNvPr id="89" name="Ovaal 88"/>
            <p:cNvSpPr/>
            <p:nvPr/>
          </p:nvSpPr>
          <p:spPr>
            <a:xfrm>
              <a:off x="4408369" y="5114325"/>
              <a:ext cx="95823" cy="95823"/>
            </a:xfrm>
            <a:prstGeom prst="ellipse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cxnSp>
          <p:nvCxnSpPr>
            <p:cNvPr id="91" name="Rechte verbindingslijn 90"/>
            <p:cNvCxnSpPr/>
            <p:nvPr/>
          </p:nvCxnSpPr>
          <p:spPr>
            <a:xfrm flipH="1" flipV="1">
              <a:off x="2771800" y="5152710"/>
              <a:ext cx="1636569" cy="1"/>
            </a:xfrm>
            <a:prstGeom prst="line">
              <a:avLst/>
            </a:prstGeom>
            <a:ln w="6350">
              <a:prstDash val="lgDash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92" name="Tekstvak 91"/>
            <p:cNvSpPr txBox="1"/>
            <p:nvPr/>
          </p:nvSpPr>
          <p:spPr>
            <a:xfrm>
              <a:off x="2411405" y="4968045"/>
              <a:ext cx="3978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L*</a:t>
              </a:r>
            </a:p>
          </p:txBody>
        </p:sp>
      </p:grpSp>
      <p:sp>
        <p:nvSpPr>
          <p:cNvPr id="96" name="Tekstvak 95"/>
          <p:cNvSpPr txBox="1"/>
          <p:nvPr/>
        </p:nvSpPr>
        <p:spPr>
          <a:xfrm>
            <a:off x="6228184" y="4921757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Vraaglijn daalt:</a:t>
            </a:r>
            <a:endParaRPr lang="nl-NL" dirty="0"/>
          </a:p>
          <a:p>
            <a:r>
              <a:rPr lang="nl-NL" dirty="0"/>
              <a:t>hoe lager het loon, hoe aantrekkelijker arbeid voor bedrijven wordt, hoe hoger de vraag naar arbeid</a:t>
            </a:r>
          </a:p>
        </p:txBody>
      </p:sp>
      <p:sp>
        <p:nvSpPr>
          <p:cNvPr id="98" name="Tekstvak 97"/>
          <p:cNvSpPr txBox="1"/>
          <p:nvPr/>
        </p:nvSpPr>
        <p:spPr>
          <a:xfrm>
            <a:off x="6228184" y="3010554"/>
            <a:ext cx="273630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b="1" dirty="0"/>
              <a:t>Aanbodlijn stijgt:</a:t>
            </a:r>
            <a:endParaRPr lang="nl-NL" dirty="0"/>
          </a:p>
          <a:p>
            <a:r>
              <a:rPr lang="nl-NL" dirty="0"/>
              <a:t>hoe  hoger het loon, des te aantrekkelijker het is om je aan te bieden als arbeidskracht</a:t>
            </a:r>
          </a:p>
        </p:txBody>
      </p:sp>
      <p:cxnSp>
        <p:nvCxnSpPr>
          <p:cNvPr id="100" name="Rechte verbindingslijn 99"/>
          <p:cNvCxnSpPr/>
          <p:nvPr/>
        </p:nvCxnSpPr>
        <p:spPr>
          <a:xfrm>
            <a:off x="-35496" y="2861942"/>
            <a:ext cx="9144000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750401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/>
      <p:bldP spid="20" grpId="1"/>
      <p:bldP spid="37" grpId="0"/>
      <p:bldP spid="96" grpId="0"/>
      <p:bldP spid="9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chermafbeelding 2016-09-17 om 11.27.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0648"/>
            <a:ext cx="9131300" cy="6413500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5940152" y="548680"/>
            <a:ext cx="2952328" cy="461665"/>
          </a:xfrm>
          <a:prstGeom prst="rect">
            <a:avLst/>
          </a:prstGeom>
          <a:solidFill>
            <a:srgbClr val="F5C040"/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Voorraadgrootheid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6012160" y="1340768"/>
            <a:ext cx="2952328" cy="461665"/>
          </a:xfrm>
          <a:prstGeom prst="rect">
            <a:avLst/>
          </a:prstGeom>
          <a:solidFill>
            <a:srgbClr val="F5C040"/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Stroomgrootheid</a:t>
            </a:r>
          </a:p>
        </p:txBody>
      </p:sp>
      <p:sp>
        <p:nvSpPr>
          <p:cNvPr id="5" name="Gebogen pijl omhoog 4"/>
          <p:cNvSpPr/>
          <p:nvPr/>
        </p:nvSpPr>
        <p:spPr>
          <a:xfrm rot="10800000">
            <a:off x="4644008" y="764704"/>
            <a:ext cx="1224136" cy="792088"/>
          </a:xfrm>
          <a:prstGeom prst="bentUp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7" name="Rechte verbindingslijn met pijl 6"/>
          <p:cNvCxnSpPr/>
          <p:nvPr/>
        </p:nvCxnSpPr>
        <p:spPr>
          <a:xfrm>
            <a:off x="6228184" y="1844824"/>
            <a:ext cx="0" cy="36004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met pijl 10"/>
          <p:cNvCxnSpPr/>
          <p:nvPr/>
        </p:nvCxnSpPr>
        <p:spPr>
          <a:xfrm>
            <a:off x="6876256" y="1844824"/>
            <a:ext cx="0" cy="1440160"/>
          </a:xfrm>
          <a:prstGeom prst="straightConnector1">
            <a:avLst/>
          </a:prstGeom>
          <a:ln w="57150" cmpd="sng"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7794123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3466232" y="3140968"/>
            <a:ext cx="2232248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Werkloosheid</a:t>
            </a:r>
          </a:p>
        </p:txBody>
      </p:sp>
      <p:sp>
        <p:nvSpPr>
          <p:cNvPr id="5" name="Rechthoek 4"/>
          <p:cNvSpPr/>
          <p:nvPr/>
        </p:nvSpPr>
        <p:spPr>
          <a:xfrm>
            <a:off x="611560" y="1556792"/>
            <a:ext cx="2376264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Seizoenwerkloosheid</a:t>
            </a:r>
          </a:p>
        </p:txBody>
      </p:sp>
      <p:sp>
        <p:nvSpPr>
          <p:cNvPr id="6" name="Rechthoek 5"/>
          <p:cNvSpPr/>
          <p:nvPr/>
        </p:nvSpPr>
        <p:spPr>
          <a:xfrm>
            <a:off x="611560" y="4475449"/>
            <a:ext cx="2232248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Conjunctuur</a:t>
            </a:r>
          </a:p>
          <a:p>
            <a:pPr algn="ctr"/>
            <a:r>
              <a:rPr lang="nl-NL" dirty="0"/>
              <a:t>werkloosheid</a:t>
            </a:r>
          </a:p>
        </p:txBody>
      </p:sp>
      <p:sp>
        <p:nvSpPr>
          <p:cNvPr id="7" name="Rechthoek 6"/>
          <p:cNvSpPr/>
          <p:nvPr/>
        </p:nvSpPr>
        <p:spPr>
          <a:xfrm>
            <a:off x="6244119" y="1556792"/>
            <a:ext cx="2232248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Frictiewerkloosheid</a:t>
            </a:r>
          </a:p>
        </p:txBody>
      </p:sp>
      <p:sp>
        <p:nvSpPr>
          <p:cNvPr id="8" name="Rechthoek 7"/>
          <p:cNvSpPr/>
          <p:nvPr/>
        </p:nvSpPr>
        <p:spPr>
          <a:xfrm>
            <a:off x="6244119" y="4653136"/>
            <a:ext cx="2232248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Structuur</a:t>
            </a:r>
          </a:p>
          <a:p>
            <a:pPr algn="ctr"/>
            <a:r>
              <a:rPr lang="nl-NL" dirty="0"/>
              <a:t>werkloosheid</a:t>
            </a:r>
          </a:p>
        </p:txBody>
      </p:sp>
      <p:sp>
        <p:nvSpPr>
          <p:cNvPr id="9" name="Rechthoek 8"/>
          <p:cNvSpPr/>
          <p:nvPr/>
        </p:nvSpPr>
        <p:spPr>
          <a:xfrm>
            <a:off x="3466232" y="5589240"/>
            <a:ext cx="2232248" cy="936104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Verborgen</a:t>
            </a:r>
          </a:p>
          <a:p>
            <a:pPr algn="ctr"/>
            <a:r>
              <a:rPr lang="nl-NL" dirty="0"/>
              <a:t>werkloosheid</a:t>
            </a:r>
          </a:p>
        </p:txBody>
      </p:sp>
      <p:sp>
        <p:nvSpPr>
          <p:cNvPr id="14" name="Gebogen pijl 13"/>
          <p:cNvSpPr/>
          <p:nvPr/>
        </p:nvSpPr>
        <p:spPr>
          <a:xfrm>
            <a:off x="5076056" y="1844824"/>
            <a:ext cx="936104" cy="108012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5" name="Gebogen pijl 14"/>
          <p:cNvSpPr/>
          <p:nvPr/>
        </p:nvSpPr>
        <p:spPr>
          <a:xfrm flipV="1">
            <a:off x="5076056" y="4293096"/>
            <a:ext cx="936104" cy="1118457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6" name="Gebogen pijl 15"/>
          <p:cNvSpPr/>
          <p:nvPr/>
        </p:nvSpPr>
        <p:spPr>
          <a:xfrm flipH="1">
            <a:off x="3203848" y="1844824"/>
            <a:ext cx="1008112" cy="1080120"/>
          </a:xfrm>
          <a:prstGeom prst="ben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7" name="Gebogen pijl 16"/>
          <p:cNvSpPr/>
          <p:nvPr/>
        </p:nvSpPr>
        <p:spPr>
          <a:xfrm flipH="1" flipV="1">
            <a:off x="3203848" y="4293096"/>
            <a:ext cx="864096" cy="1118457"/>
          </a:xfrm>
          <a:prstGeom prst="bentArrow">
            <a:avLst/>
          </a:prstGeom>
          <a:scene3d>
            <a:camera prst="orthographicFront">
              <a:rot lat="0" lon="21299997" rev="0"/>
            </a:camera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schemeClr val="tx1"/>
              </a:solidFill>
            </a:endParaRPr>
          </a:p>
        </p:txBody>
      </p:sp>
      <p:sp>
        <p:nvSpPr>
          <p:cNvPr id="18" name="Rechthoek 17"/>
          <p:cNvSpPr/>
          <p:nvPr/>
        </p:nvSpPr>
        <p:spPr>
          <a:xfrm>
            <a:off x="1262002" y="404664"/>
            <a:ext cx="690124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nl-NL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Soorten werkloosheid</a:t>
            </a:r>
          </a:p>
        </p:txBody>
      </p:sp>
    </p:spTree>
    <p:extLst>
      <p:ext uri="{BB962C8B-B14F-4D97-AF65-F5344CB8AC3E}">
        <p14:creationId xmlns:p14="http://schemas.microsoft.com/office/powerpoint/2010/main" val="415915412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chermafbeelding 2016-09-14 om 15.09.09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980728"/>
            <a:ext cx="7595801" cy="5589363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323528" y="188640"/>
            <a:ext cx="8424936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Seizoen werkloosheid en seizoen gecorrigeerde werkloosheid</a:t>
            </a:r>
          </a:p>
        </p:txBody>
      </p:sp>
    </p:spTree>
    <p:extLst>
      <p:ext uri="{BB962C8B-B14F-4D97-AF65-F5344CB8AC3E}">
        <p14:creationId xmlns:p14="http://schemas.microsoft.com/office/powerpoint/2010/main" val="2733031909"/>
      </p:ext>
    </p:extLst>
  </p:cSld>
  <p:clrMapOvr>
    <a:masterClrMapping/>
  </p:clrMapOvr>
  <p:transition spd="slow">
    <p:push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al 2"/>
          <p:cNvSpPr/>
          <p:nvPr/>
        </p:nvSpPr>
        <p:spPr>
          <a:xfrm>
            <a:off x="1331640" y="5157192"/>
            <a:ext cx="2952328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Bestedingen</a:t>
            </a:r>
          </a:p>
          <a:p>
            <a:pPr algn="ctr"/>
            <a:r>
              <a:rPr lang="nl-NL" dirty="0"/>
              <a:t>(effectieve vraag)</a:t>
            </a:r>
          </a:p>
          <a:p>
            <a:pPr algn="ctr"/>
            <a:r>
              <a:rPr lang="nl-NL" dirty="0"/>
              <a:t>700 </a:t>
            </a:r>
            <a:r>
              <a:rPr lang="nl-NL" dirty="0" err="1"/>
              <a:t>mld</a:t>
            </a:r>
            <a:endParaRPr lang="nl-NL" dirty="0"/>
          </a:p>
        </p:txBody>
      </p:sp>
      <p:sp>
        <p:nvSpPr>
          <p:cNvPr id="4" name="Ovaal 3"/>
          <p:cNvSpPr/>
          <p:nvPr/>
        </p:nvSpPr>
        <p:spPr>
          <a:xfrm>
            <a:off x="5702791" y="2996952"/>
            <a:ext cx="2916312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Maximale</a:t>
            </a:r>
          </a:p>
          <a:p>
            <a:pPr algn="ctr"/>
            <a:r>
              <a:rPr lang="nl-NL" dirty="0"/>
              <a:t>Werkgelegenheid</a:t>
            </a:r>
          </a:p>
          <a:p>
            <a:pPr algn="ctr"/>
            <a:r>
              <a:rPr lang="nl-NL" dirty="0"/>
              <a:t>7,5 </a:t>
            </a:r>
            <a:r>
              <a:rPr lang="nl-NL" dirty="0" err="1"/>
              <a:t>mln</a:t>
            </a:r>
            <a:endParaRPr lang="nl-NL" dirty="0"/>
          </a:p>
        </p:txBody>
      </p:sp>
      <p:sp>
        <p:nvSpPr>
          <p:cNvPr id="6" name="Ovaal 5"/>
          <p:cNvSpPr/>
          <p:nvPr/>
        </p:nvSpPr>
        <p:spPr>
          <a:xfrm>
            <a:off x="5686016" y="5157192"/>
            <a:ext cx="2918431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Werkgelegenheid</a:t>
            </a:r>
          </a:p>
          <a:p>
            <a:pPr algn="ctr"/>
            <a:r>
              <a:rPr lang="nl-NL" dirty="0"/>
              <a:t>7 </a:t>
            </a:r>
            <a:r>
              <a:rPr lang="nl-NL" dirty="0" err="1"/>
              <a:t>mln</a:t>
            </a:r>
            <a:endParaRPr lang="nl-NL" dirty="0"/>
          </a:p>
        </p:txBody>
      </p:sp>
      <p:sp>
        <p:nvSpPr>
          <p:cNvPr id="7" name="Ovaal 6"/>
          <p:cNvSpPr/>
          <p:nvPr/>
        </p:nvSpPr>
        <p:spPr>
          <a:xfrm>
            <a:off x="1475656" y="3005302"/>
            <a:ext cx="2952328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Productie</a:t>
            </a:r>
          </a:p>
          <a:p>
            <a:pPr algn="ctr"/>
            <a:r>
              <a:rPr lang="nl-NL" dirty="0"/>
              <a:t>Capaciteit</a:t>
            </a:r>
          </a:p>
          <a:p>
            <a:pPr algn="ctr"/>
            <a:r>
              <a:rPr lang="nl-NL" dirty="0"/>
              <a:t>750 </a:t>
            </a:r>
            <a:r>
              <a:rPr lang="nl-NL" dirty="0" err="1"/>
              <a:t>mld</a:t>
            </a:r>
            <a:endParaRPr lang="nl-NL" dirty="0"/>
          </a:p>
        </p:txBody>
      </p:sp>
      <p:sp>
        <p:nvSpPr>
          <p:cNvPr id="8" name="Ovaal 7"/>
          <p:cNvSpPr/>
          <p:nvPr/>
        </p:nvSpPr>
        <p:spPr>
          <a:xfrm>
            <a:off x="5686015" y="953108"/>
            <a:ext cx="2918431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Beroepsbevolking</a:t>
            </a:r>
          </a:p>
          <a:p>
            <a:pPr algn="ctr"/>
            <a:r>
              <a:rPr lang="nl-NL" dirty="0"/>
              <a:t>8,2 </a:t>
            </a:r>
            <a:r>
              <a:rPr lang="nl-NL" dirty="0" err="1"/>
              <a:t>mln</a:t>
            </a:r>
            <a:endParaRPr lang="nl-NL" dirty="0"/>
          </a:p>
        </p:txBody>
      </p:sp>
      <p:sp>
        <p:nvSpPr>
          <p:cNvPr id="10" name="Rechthoek 9"/>
          <p:cNvSpPr/>
          <p:nvPr/>
        </p:nvSpPr>
        <p:spPr>
          <a:xfrm>
            <a:off x="4427984" y="3753036"/>
            <a:ext cx="1258031" cy="108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/>
          <p:cNvSpPr/>
          <p:nvPr/>
        </p:nvSpPr>
        <p:spPr>
          <a:xfrm>
            <a:off x="4303419" y="5825740"/>
            <a:ext cx="1394857" cy="10801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/>
          <p:cNvSpPr/>
          <p:nvPr/>
        </p:nvSpPr>
        <p:spPr>
          <a:xfrm>
            <a:off x="2941813" y="447249"/>
            <a:ext cx="4104456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Totale werkloosheid 1,2 </a:t>
            </a:r>
            <a:r>
              <a:rPr lang="nl-NL" dirty="0" err="1">
                <a:solidFill>
                  <a:schemeClr val="bg1"/>
                </a:solidFill>
              </a:rPr>
              <a:t>mln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4" name="Rechthoek 13"/>
          <p:cNvSpPr/>
          <p:nvPr/>
        </p:nvSpPr>
        <p:spPr>
          <a:xfrm>
            <a:off x="3071704" y="4653136"/>
            <a:ext cx="4104456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Conjunctuurwerkloosheid 0,5 </a:t>
            </a:r>
            <a:r>
              <a:rPr lang="nl-NL" dirty="0" err="1">
                <a:solidFill>
                  <a:schemeClr val="bg1"/>
                </a:solidFill>
              </a:rPr>
              <a:t>mln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3004771" y="2535695"/>
            <a:ext cx="4104456" cy="36004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Structuurwerkloosheid 0,7 </a:t>
            </a:r>
            <a:r>
              <a:rPr lang="nl-NL" dirty="0" err="1">
                <a:solidFill>
                  <a:schemeClr val="bg1"/>
                </a:solidFill>
              </a:rPr>
              <a:t>mln</a:t>
            </a:r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2" name="Tekstvak 1"/>
          <p:cNvSpPr txBox="1"/>
          <p:nvPr/>
        </p:nvSpPr>
        <p:spPr>
          <a:xfrm>
            <a:off x="179512" y="980728"/>
            <a:ext cx="4464496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dirty="0"/>
              <a:t>Arbeidsproductiviteit = € 100.000</a:t>
            </a:r>
          </a:p>
          <a:p>
            <a:r>
              <a:rPr lang="nl-NL" dirty="0"/>
              <a:t>Beroepsbevolking = 8,2 miljoen</a:t>
            </a:r>
          </a:p>
          <a:p>
            <a:r>
              <a:rPr lang="nl-NL" dirty="0"/>
              <a:t>Productiecapaciteit =€  750 miljard</a:t>
            </a:r>
          </a:p>
          <a:p>
            <a:r>
              <a:rPr lang="nl-NL" dirty="0"/>
              <a:t>Effectieve vraag = € 700 miljard</a:t>
            </a:r>
          </a:p>
        </p:txBody>
      </p:sp>
    </p:spTree>
    <p:extLst>
      <p:ext uri="{BB962C8B-B14F-4D97-AF65-F5344CB8AC3E}">
        <p14:creationId xmlns:p14="http://schemas.microsoft.com/office/powerpoint/2010/main" val="305729323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7" grpId="0" animBg="1"/>
      <p:bldP spid="8" grpId="0" animBg="1"/>
      <p:bldP spid="13" grpId="0" animBg="1"/>
      <p:bldP spid="14" grpId="0" animBg="1"/>
      <p:bldP spid="1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483768" y="15446"/>
            <a:ext cx="5256584" cy="461665"/>
          </a:xfrm>
          <a:prstGeom prst="rect">
            <a:avLst/>
          </a:prstGeom>
          <a:solidFill>
            <a:srgbClr val="A5D028"/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Conjuncturele werkloosheid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827584" y="548680"/>
            <a:ext cx="7272808" cy="830997"/>
          </a:xfrm>
          <a:prstGeom prst="rect">
            <a:avLst/>
          </a:prstGeom>
          <a:solidFill>
            <a:srgbClr val="A5D028"/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Als de effectieve vraag (bestedingen) kleiner is dan de productiecapaciteit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683568" y="3441680"/>
            <a:ext cx="7272808" cy="3416320"/>
          </a:xfrm>
          <a:prstGeom prst="rect">
            <a:avLst/>
          </a:prstGeom>
          <a:solidFill>
            <a:srgbClr val="A5D028"/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Oplossingen zoeken</a:t>
            </a:r>
          </a:p>
          <a:p>
            <a:r>
              <a:rPr lang="nl-NL" sz="2400" dirty="0"/>
              <a:t> in het verhogen van de bestedingen</a:t>
            </a:r>
          </a:p>
          <a:p>
            <a:endParaRPr lang="nl-NL" sz="2400" dirty="0"/>
          </a:p>
          <a:p>
            <a:pPr marL="442913" indent="-442913"/>
            <a:r>
              <a:rPr lang="nl-NL" sz="2400" dirty="0"/>
              <a:t> 1. 	koopkracht gezinnen en bedrijven verhogen door belastingverlaging</a:t>
            </a:r>
          </a:p>
          <a:p>
            <a:pPr marL="457200" indent="-457200">
              <a:buAutoNum type="arabicPeriod" startAt="2"/>
            </a:pPr>
            <a:r>
              <a:rPr lang="nl-NL" sz="2400" dirty="0"/>
              <a:t>Verlaging rentestand (lenen goedkoper)</a:t>
            </a:r>
          </a:p>
          <a:p>
            <a:pPr marL="457200" indent="-457200">
              <a:buAutoNum type="arabicPeriod" startAt="2"/>
            </a:pPr>
            <a:r>
              <a:rPr lang="nl-NL" sz="2400" dirty="0"/>
              <a:t>Prijsbeleid gericht op inflatiebestrijding</a:t>
            </a:r>
          </a:p>
          <a:p>
            <a:pPr marL="457200" indent="-457200">
              <a:buAutoNum type="arabicPeriod" startAt="2"/>
            </a:pPr>
            <a:r>
              <a:rPr lang="nl-NL" sz="2400" dirty="0"/>
              <a:t>Toename van de overheidsbestedingen (multiplierwerking)</a:t>
            </a:r>
          </a:p>
        </p:txBody>
      </p:sp>
      <p:pic>
        <p:nvPicPr>
          <p:cNvPr id="6" name="Afbeelding 5" descr="Schermafbeelding 2016-09-26 om 21.38.5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1124744"/>
            <a:ext cx="4876800" cy="2527300"/>
          </a:xfrm>
          <a:prstGeom prst="rect">
            <a:avLst/>
          </a:prstGeom>
        </p:spPr>
      </p:pic>
      <p:sp>
        <p:nvSpPr>
          <p:cNvPr id="7" name="Pijl omhoog 6"/>
          <p:cNvSpPr/>
          <p:nvPr/>
        </p:nvSpPr>
        <p:spPr>
          <a:xfrm>
            <a:off x="4355976" y="2060848"/>
            <a:ext cx="288032" cy="504056"/>
          </a:xfrm>
          <a:prstGeom prst="upArrow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9" name="Pijl omhoog 8"/>
          <p:cNvSpPr/>
          <p:nvPr/>
        </p:nvSpPr>
        <p:spPr>
          <a:xfrm>
            <a:off x="8532440" y="2060848"/>
            <a:ext cx="288032" cy="504056"/>
          </a:xfrm>
          <a:prstGeom prst="upArrow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28933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 animBg="1"/>
      <p:bldP spid="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339752" y="260648"/>
            <a:ext cx="5328592" cy="461665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Kwantitatieve structuurwerkloosheid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1331640" y="1484784"/>
            <a:ext cx="590465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5125" indent="-365125">
              <a:buAutoNum type="arabicPeriod"/>
            </a:pPr>
            <a:r>
              <a:rPr lang="nl-NL" sz="2400" dirty="0"/>
              <a:t>Onvoldoende uitbreidingsinvesteringen</a:t>
            </a:r>
          </a:p>
          <a:p>
            <a:pPr marL="365125" indent="-365125">
              <a:buAutoNum type="arabicPeriod"/>
            </a:pPr>
            <a:r>
              <a:rPr lang="nl-NL" sz="2400" dirty="0"/>
              <a:t>mechanisatie, automatisering en robotisering</a:t>
            </a:r>
          </a:p>
          <a:p>
            <a:pPr marL="365125" indent="-365125">
              <a:buAutoNum type="arabicPeriod"/>
            </a:pPr>
            <a:r>
              <a:rPr lang="nl-NL" sz="2400" dirty="0"/>
              <a:t>De concurrentiestrijd kan bedrijven doen verdwijnen</a:t>
            </a:r>
          </a:p>
          <a:p>
            <a:pPr marL="365125" indent="-365125">
              <a:buAutoNum type="arabicPeriod"/>
            </a:pPr>
            <a:r>
              <a:rPr lang="nl-NL" sz="2400" dirty="0"/>
              <a:t>Fusies en overnames</a:t>
            </a:r>
          </a:p>
          <a:p>
            <a:pPr marL="365125" indent="-365125">
              <a:buAutoNum type="arabicPeriod"/>
            </a:pPr>
            <a:r>
              <a:rPr lang="nl-NL" sz="2400" dirty="0" err="1"/>
              <a:t>Offshoring</a:t>
            </a:r>
            <a:r>
              <a:rPr lang="nl-NL" sz="2400" dirty="0"/>
              <a:t> (verplaatsen bedrijven naar </a:t>
            </a:r>
            <a:r>
              <a:rPr lang="nl-NL" sz="2400" dirty="0" err="1"/>
              <a:t>lageg</a:t>
            </a:r>
            <a:r>
              <a:rPr lang="nl-NL" sz="2400" dirty="0"/>
              <a:t> lonen landen</a:t>
            </a:r>
          </a:p>
          <a:p>
            <a:pPr marL="365125" indent="-365125">
              <a:buAutoNum type="arabicPeriod"/>
            </a:pPr>
            <a:endParaRPr lang="nl-NL" dirty="0"/>
          </a:p>
        </p:txBody>
      </p:sp>
      <p:sp>
        <p:nvSpPr>
          <p:cNvPr id="4" name="Tekstvak 3"/>
          <p:cNvSpPr txBox="1"/>
          <p:nvPr/>
        </p:nvSpPr>
        <p:spPr>
          <a:xfrm>
            <a:off x="1403648" y="5157192"/>
            <a:ext cx="5328592" cy="830997"/>
          </a:xfrm>
          <a:prstGeom prst="rect">
            <a:avLst/>
          </a:prstGeom>
          <a:solidFill>
            <a:schemeClr val="accent4"/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Het gaat om blijvende veranderingen in het productieproces</a:t>
            </a:r>
          </a:p>
        </p:txBody>
      </p:sp>
    </p:spTree>
    <p:extLst>
      <p:ext uri="{BB962C8B-B14F-4D97-AF65-F5344CB8AC3E}">
        <p14:creationId xmlns:p14="http://schemas.microsoft.com/office/powerpoint/2010/main" val="62570691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483768" y="260648"/>
            <a:ext cx="5328592" cy="46166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Afname structurele werkloosheid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20784" y="3057962"/>
            <a:ext cx="9144000" cy="3785652"/>
          </a:xfrm>
          <a:prstGeom prst="rect">
            <a:avLst/>
          </a:prstGeom>
          <a:solidFill>
            <a:srgbClr val="A5D028"/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Maatregelen:</a:t>
            </a:r>
          </a:p>
          <a:p>
            <a:pPr marL="457200" indent="-457200">
              <a:buAutoNum type="arabicPeriod"/>
            </a:pPr>
            <a:r>
              <a:rPr lang="nl-NL" sz="2400" dirty="0"/>
              <a:t>Daling loonkosten (behoud concurrentiepositie, geen bedrijfsverhuizingen)</a:t>
            </a:r>
          </a:p>
          <a:p>
            <a:pPr marL="457200" indent="-457200">
              <a:buAutoNum type="arabicPeriod"/>
            </a:pPr>
            <a:r>
              <a:rPr lang="nl-NL" sz="2400" dirty="0"/>
              <a:t>Rente verlaging </a:t>
            </a:r>
            <a:r>
              <a:rPr lang="nl-NL" sz="2400" dirty="0">
                <a:sym typeface="Wingdings"/>
              </a:rPr>
              <a:t> meer (uitbreidingsinvesteringen)</a:t>
            </a:r>
          </a:p>
          <a:p>
            <a:pPr marL="457200" indent="-457200">
              <a:buAutoNum type="arabicPeriod"/>
            </a:pPr>
            <a:r>
              <a:rPr lang="nl-NL" sz="2400" dirty="0">
                <a:sym typeface="Wingdings"/>
              </a:rPr>
              <a:t>Verlaging pensioenleeftijd </a:t>
            </a:r>
          </a:p>
          <a:p>
            <a:pPr marL="457200" indent="-457200">
              <a:buAutoNum type="arabicPeriod"/>
            </a:pPr>
            <a:r>
              <a:rPr lang="nl-NL" sz="2400" dirty="0">
                <a:sym typeface="Wingdings"/>
              </a:rPr>
              <a:t>Verhoging leerplicht</a:t>
            </a:r>
          </a:p>
          <a:p>
            <a:pPr marL="457200" indent="-457200">
              <a:buAutoNum type="arabicPeriod"/>
            </a:pPr>
            <a:r>
              <a:rPr lang="nl-NL" sz="2400" dirty="0">
                <a:sym typeface="Wingdings"/>
              </a:rPr>
              <a:t>Belastingmaatregelen (verlaging winstbelasting)</a:t>
            </a:r>
          </a:p>
          <a:p>
            <a:pPr marL="457200" indent="-457200">
              <a:buAutoNum type="arabicPeriod"/>
            </a:pPr>
            <a:r>
              <a:rPr lang="nl-NL" sz="2400" dirty="0">
                <a:sym typeface="Wingdings"/>
              </a:rPr>
              <a:t>Subsidies op investeringen</a:t>
            </a:r>
          </a:p>
          <a:p>
            <a:pPr marL="457200" indent="-457200">
              <a:buAutoNum type="arabicPeriod"/>
            </a:pPr>
            <a:r>
              <a:rPr lang="nl-NL" sz="2400" dirty="0">
                <a:sym typeface="Wingdings"/>
              </a:rPr>
              <a:t>Verlenging bedrijfstijd (meer arbeid nodig en verlaging kosten)</a:t>
            </a:r>
          </a:p>
          <a:p>
            <a:pPr marL="457200" indent="-457200">
              <a:buAutoNum type="arabicPeriod"/>
            </a:pPr>
            <a:r>
              <a:rPr lang="nl-NL" sz="2400" dirty="0">
                <a:sym typeface="Wingdings"/>
              </a:rPr>
              <a:t>Arbeidstijdverkorting</a:t>
            </a:r>
          </a:p>
        </p:txBody>
      </p:sp>
      <p:pic>
        <p:nvPicPr>
          <p:cNvPr id="3" name="Afbeelding 2" descr="Schermafbeelding 2016-09-26 om 21.39.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836712"/>
            <a:ext cx="4826000" cy="2425700"/>
          </a:xfrm>
          <a:prstGeom prst="rect">
            <a:avLst/>
          </a:prstGeom>
        </p:spPr>
      </p:pic>
      <p:sp>
        <p:nvSpPr>
          <p:cNvPr id="5" name="Pijl omhoog 4"/>
          <p:cNvSpPr/>
          <p:nvPr/>
        </p:nvSpPr>
        <p:spPr>
          <a:xfrm>
            <a:off x="4572000" y="1412776"/>
            <a:ext cx="288032" cy="792088"/>
          </a:xfrm>
          <a:prstGeom prst="upArrow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Pijl omlaag 5"/>
          <p:cNvSpPr/>
          <p:nvPr/>
        </p:nvSpPr>
        <p:spPr>
          <a:xfrm>
            <a:off x="8676456" y="1772816"/>
            <a:ext cx="288032" cy="576064"/>
          </a:xfrm>
          <a:prstGeom prst="downArrow">
            <a:avLst/>
          </a:prstGeom>
          <a:solidFill>
            <a:srgbClr val="00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312438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123728" y="332656"/>
            <a:ext cx="5760640" cy="461665"/>
          </a:xfrm>
          <a:prstGeom prst="rect">
            <a:avLst/>
          </a:prstGeom>
          <a:solidFill>
            <a:srgbClr val="A5D028"/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Kwalitatieve structurele werkloosheid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33562" y="3434759"/>
            <a:ext cx="7344816" cy="3416320"/>
          </a:xfrm>
          <a:prstGeom prst="rect">
            <a:avLst/>
          </a:prstGeom>
          <a:solidFill>
            <a:srgbClr val="A5D028"/>
          </a:solidFill>
        </p:spPr>
        <p:txBody>
          <a:bodyPr wrap="square" rtlCol="0">
            <a:spAutoFit/>
          </a:bodyPr>
          <a:lstStyle/>
          <a:p>
            <a:pPr marL="365125" indent="-365125"/>
            <a:r>
              <a:rPr lang="nl-NL" sz="2400" dirty="0"/>
              <a:t> Als vraag en aanbod niet op elkaar zijn afgestemd</a:t>
            </a:r>
          </a:p>
          <a:p>
            <a:pPr marL="365125" indent="-365125"/>
            <a:endParaRPr lang="nl-NL" sz="2400" dirty="0"/>
          </a:p>
          <a:p>
            <a:pPr marL="365125" indent="-365125"/>
            <a:r>
              <a:rPr lang="nl-NL" sz="2400" dirty="0"/>
              <a:t>Oplossingen:</a:t>
            </a:r>
          </a:p>
          <a:p>
            <a:pPr marL="457200" indent="-457200">
              <a:buAutoNum type="arabicPeriod"/>
            </a:pPr>
            <a:r>
              <a:rPr lang="nl-NL" sz="2400" dirty="0"/>
              <a:t>Scholing (om-, her- en bij-)</a:t>
            </a:r>
          </a:p>
          <a:p>
            <a:pPr marL="457200" indent="-457200">
              <a:buAutoNum type="arabicPeriod"/>
            </a:pPr>
            <a:r>
              <a:rPr lang="nl-NL" sz="2400" dirty="0" err="1"/>
              <a:t>Mobiliteitsbevorderende</a:t>
            </a:r>
            <a:r>
              <a:rPr lang="nl-NL" sz="2400" dirty="0"/>
              <a:t> maatregelen (verhuissubsidies, belastingmaatregelen)</a:t>
            </a:r>
          </a:p>
          <a:p>
            <a:pPr marL="457200" indent="-457200">
              <a:buAutoNum type="arabicPeriod"/>
            </a:pPr>
            <a:r>
              <a:rPr lang="nl-NL" sz="2400" dirty="0"/>
              <a:t>Verbod op discriminatie</a:t>
            </a:r>
          </a:p>
          <a:p>
            <a:pPr marL="457200" indent="-457200">
              <a:buAutoNum type="arabicPeriod"/>
            </a:pPr>
            <a:r>
              <a:rPr lang="nl-NL" sz="2400" dirty="0"/>
              <a:t>Het bestrijden van de armoedeval: de valkuil van onze sociale zekerheid</a:t>
            </a:r>
          </a:p>
        </p:txBody>
      </p:sp>
      <p:pic>
        <p:nvPicPr>
          <p:cNvPr id="4" name="Afbeelding 3" descr="Schermafbeelding 2016-09-26 om 21.39.10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3928" y="836712"/>
            <a:ext cx="4824536" cy="2425700"/>
          </a:xfrm>
          <a:prstGeom prst="rect">
            <a:avLst/>
          </a:prstGeom>
        </p:spPr>
      </p:pic>
      <p:sp>
        <p:nvSpPr>
          <p:cNvPr id="6" name="Pijl omhoog en omlaag 5"/>
          <p:cNvSpPr/>
          <p:nvPr/>
        </p:nvSpPr>
        <p:spPr>
          <a:xfrm>
            <a:off x="8604448" y="1700808"/>
            <a:ext cx="360040" cy="864096"/>
          </a:xfrm>
          <a:prstGeom prst="upDownArrow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17287656"/>
      </p:ext>
    </p:extLst>
  </p:cSld>
  <p:clrMapOvr>
    <a:masterClrMapping/>
  </p:clrMapOvr>
  <p:transition spd="slow">
    <p:push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1530" y="0"/>
            <a:ext cx="8012918" cy="1052736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nl-NL" dirty="0"/>
              <a:t>Economische groei / Bestedingen</a:t>
            </a:r>
          </a:p>
        </p:txBody>
      </p:sp>
      <p:sp>
        <p:nvSpPr>
          <p:cNvPr id="4" name="Afgeronde rechthoek 3"/>
          <p:cNvSpPr/>
          <p:nvPr/>
        </p:nvSpPr>
        <p:spPr>
          <a:xfrm>
            <a:off x="2267744" y="3140968"/>
            <a:ext cx="1728192" cy="57606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BESTEDINGEN</a:t>
            </a:r>
          </a:p>
        </p:txBody>
      </p:sp>
      <p:sp>
        <p:nvSpPr>
          <p:cNvPr id="5" name="Afgeronde rechthoek 4"/>
          <p:cNvSpPr/>
          <p:nvPr/>
        </p:nvSpPr>
        <p:spPr>
          <a:xfrm>
            <a:off x="4716016" y="3140968"/>
            <a:ext cx="1728192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PRODUCTIE</a:t>
            </a:r>
          </a:p>
        </p:txBody>
      </p:sp>
      <p:sp>
        <p:nvSpPr>
          <p:cNvPr id="6" name="Afgeronde rechthoek 5"/>
          <p:cNvSpPr/>
          <p:nvPr/>
        </p:nvSpPr>
        <p:spPr>
          <a:xfrm>
            <a:off x="7092280" y="3140968"/>
            <a:ext cx="1728192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err="1"/>
              <a:t>Q</a:t>
            </a:r>
            <a:r>
              <a:rPr lang="nl-NL" b="1" baseline="-25000" dirty="0" err="1"/>
              <a:t>v</a:t>
            </a:r>
            <a:r>
              <a:rPr lang="nl-NL" b="1" dirty="0"/>
              <a:t>  Arbeid</a:t>
            </a:r>
          </a:p>
        </p:txBody>
      </p:sp>
      <p:cxnSp>
        <p:nvCxnSpPr>
          <p:cNvPr id="8" name="Rechte verbindingslijn met pijl 7"/>
          <p:cNvCxnSpPr>
            <a:stCxn id="4" idx="3"/>
            <a:endCxn id="5" idx="1"/>
          </p:cNvCxnSpPr>
          <p:nvPr/>
        </p:nvCxnSpPr>
        <p:spPr>
          <a:xfrm>
            <a:off x="3995936" y="3429000"/>
            <a:ext cx="72008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>
            <a:stCxn id="5" idx="3"/>
            <a:endCxn id="6" idx="1"/>
          </p:cNvCxnSpPr>
          <p:nvPr/>
        </p:nvCxnSpPr>
        <p:spPr>
          <a:xfrm>
            <a:off x="6444208" y="342900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1" name="Tekstvak 10"/>
          <p:cNvSpPr txBox="1"/>
          <p:nvPr/>
        </p:nvSpPr>
        <p:spPr>
          <a:xfrm>
            <a:off x="2691340" y="3717032"/>
            <a:ext cx="800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stijgen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5301451" y="3717032"/>
            <a:ext cx="638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stijgt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7677715" y="3717032"/>
            <a:ext cx="6387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stijgt</a:t>
            </a:r>
          </a:p>
        </p:txBody>
      </p:sp>
      <p:sp>
        <p:nvSpPr>
          <p:cNvPr id="14" name="Tekstvak 13"/>
          <p:cNvSpPr txBox="1"/>
          <p:nvPr/>
        </p:nvSpPr>
        <p:spPr>
          <a:xfrm>
            <a:off x="4139952" y="3429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+</a:t>
            </a:r>
          </a:p>
        </p:txBody>
      </p:sp>
      <p:sp>
        <p:nvSpPr>
          <p:cNvPr id="15" name="Tekstvak 14"/>
          <p:cNvSpPr txBox="1"/>
          <p:nvPr/>
        </p:nvSpPr>
        <p:spPr>
          <a:xfrm>
            <a:off x="6588224" y="3429000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+</a:t>
            </a:r>
          </a:p>
        </p:txBody>
      </p:sp>
      <p:sp>
        <p:nvSpPr>
          <p:cNvPr id="17" name="Afgeronde rechthoek 16"/>
          <p:cNvSpPr/>
          <p:nvPr/>
        </p:nvSpPr>
        <p:spPr>
          <a:xfrm>
            <a:off x="35226" y="2204864"/>
            <a:ext cx="1728192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consumenten</a:t>
            </a:r>
          </a:p>
          <a:p>
            <a:pPr algn="ctr"/>
            <a:r>
              <a:rPr lang="nl-NL" b="1" dirty="0"/>
              <a:t>vertrouwen</a:t>
            </a:r>
          </a:p>
        </p:txBody>
      </p:sp>
      <p:sp>
        <p:nvSpPr>
          <p:cNvPr id="18" name="Afgeronde rechthoek 17"/>
          <p:cNvSpPr/>
          <p:nvPr/>
        </p:nvSpPr>
        <p:spPr>
          <a:xfrm>
            <a:off x="35496" y="3140968"/>
            <a:ext cx="1728192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rente </a:t>
            </a:r>
            <a:br>
              <a:rPr lang="nl-NL" b="1" dirty="0"/>
            </a:br>
            <a:r>
              <a:rPr lang="nl-NL" b="1" dirty="0"/>
              <a:t>(op leningen)</a:t>
            </a:r>
          </a:p>
        </p:txBody>
      </p:sp>
      <p:sp>
        <p:nvSpPr>
          <p:cNvPr id="19" name="Afgeronde rechthoek 18"/>
          <p:cNvSpPr/>
          <p:nvPr/>
        </p:nvSpPr>
        <p:spPr>
          <a:xfrm>
            <a:off x="35496" y="4005064"/>
            <a:ext cx="1728192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lagere belastingen</a:t>
            </a:r>
          </a:p>
        </p:txBody>
      </p:sp>
      <p:cxnSp>
        <p:nvCxnSpPr>
          <p:cNvPr id="16" name="Rechte verbindingslijn met pijl 15"/>
          <p:cNvCxnSpPr/>
          <p:nvPr/>
        </p:nvCxnSpPr>
        <p:spPr>
          <a:xfrm>
            <a:off x="1763688" y="2492896"/>
            <a:ext cx="36004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met pijl 20"/>
          <p:cNvCxnSpPr/>
          <p:nvPr/>
        </p:nvCxnSpPr>
        <p:spPr>
          <a:xfrm>
            <a:off x="1763688" y="3429000"/>
            <a:ext cx="36004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Rechte verbindingslijn met pijl 23"/>
          <p:cNvCxnSpPr/>
          <p:nvPr/>
        </p:nvCxnSpPr>
        <p:spPr>
          <a:xfrm flipV="1">
            <a:off x="1943708" y="3901698"/>
            <a:ext cx="324036" cy="39139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kstvak 24"/>
          <p:cNvSpPr txBox="1"/>
          <p:nvPr/>
        </p:nvSpPr>
        <p:spPr>
          <a:xfrm>
            <a:off x="1943708" y="2492896"/>
            <a:ext cx="3240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4115798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11" grpId="0"/>
      <p:bldP spid="12" grpId="0"/>
      <p:bldP spid="13" grpId="0"/>
      <p:bldP spid="17" grpId="0" animBg="1"/>
      <p:bldP spid="18" grpId="0" animBg="1"/>
      <p:bldP spid="1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9789"/>
            <a:ext cx="8229600" cy="125272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/>
              <a:t>Concurrentiepositie</a:t>
            </a:r>
          </a:p>
        </p:txBody>
      </p:sp>
      <p:sp>
        <p:nvSpPr>
          <p:cNvPr id="5" name="Afgeronde rechthoek 4"/>
          <p:cNvSpPr/>
          <p:nvPr/>
        </p:nvSpPr>
        <p:spPr>
          <a:xfrm>
            <a:off x="4922669" y="2607884"/>
            <a:ext cx="1800200" cy="57606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/>
              <a:t>CONCURRENTIE-POSITIE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5148064" y="3140968"/>
            <a:ext cx="1342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verslechterd</a:t>
            </a:r>
          </a:p>
        </p:txBody>
      </p:sp>
      <p:grpSp>
        <p:nvGrpSpPr>
          <p:cNvPr id="45" name="Groep 44"/>
          <p:cNvGrpSpPr/>
          <p:nvPr/>
        </p:nvGrpSpPr>
        <p:grpSpPr>
          <a:xfrm>
            <a:off x="107504" y="2896478"/>
            <a:ext cx="2520280" cy="1324610"/>
            <a:chOff x="107504" y="2896478"/>
            <a:chExt cx="2520280" cy="1324610"/>
          </a:xfrm>
        </p:grpSpPr>
        <p:sp>
          <p:nvSpPr>
            <p:cNvPr id="3" name="Afgeronde rechthoek 2"/>
            <p:cNvSpPr/>
            <p:nvPr/>
          </p:nvSpPr>
          <p:spPr>
            <a:xfrm>
              <a:off x="107504" y="3284984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600" b="1" dirty="0"/>
                <a:t>ARBEIDS-PRODUCTIVITEIT</a:t>
              </a:r>
              <a:endParaRPr lang="nl-NL" b="1" dirty="0"/>
            </a:p>
          </p:txBody>
        </p:sp>
        <p:cxnSp>
          <p:nvCxnSpPr>
            <p:cNvPr id="6" name="Rechte verbindingslijn met pijl 5"/>
            <p:cNvCxnSpPr>
              <a:stCxn id="3" idx="3"/>
              <a:endCxn id="4" idx="1"/>
            </p:cNvCxnSpPr>
            <p:nvPr/>
          </p:nvCxnSpPr>
          <p:spPr>
            <a:xfrm flipV="1">
              <a:off x="1835696" y="2896478"/>
              <a:ext cx="792088" cy="67653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kstvak 7"/>
            <p:cNvSpPr txBox="1"/>
            <p:nvPr/>
          </p:nvSpPr>
          <p:spPr>
            <a:xfrm>
              <a:off x="531100" y="3851756"/>
              <a:ext cx="6575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daalt</a:t>
              </a:r>
            </a:p>
          </p:txBody>
        </p:sp>
        <p:sp>
          <p:nvSpPr>
            <p:cNvPr id="11" name="Tekstvak 10"/>
            <p:cNvSpPr txBox="1"/>
            <p:nvPr/>
          </p:nvSpPr>
          <p:spPr>
            <a:xfrm>
              <a:off x="2123728" y="3203684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-</a:t>
              </a:r>
            </a:p>
          </p:txBody>
        </p:sp>
      </p:grpSp>
      <p:grpSp>
        <p:nvGrpSpPr>
          <p:cNvPr id="43" name="Groep 42"/>
          <p:cNvGrpSpPr/>
          <p:nvPr/>
        </p:nvGrpSpPr>
        <p:grpSpPr>
          <a:xfrm>
            <a:off x="2627784" y="2608446"/>
            <a:ext cx="2294885" cy="901854"/>
            <a:chOff x="2627784" y="2608446"/>
            <a:chExt cx="2294885" cy="901854"/>
          </a:xfrm>
        </p:grpSpPr>
        <p:sp>
          <p:nvSpPr>
            <p:cNvPr id="4" name="Afgeronde rechthoek 3"/>
            <p:cNvSpPr/>
            <p:nvPr/>
          </p:nvSpPr>
          <p:spPr>
            <a:xfrm>
              <a:off x="2627784" y="2608446"/>
              <a:ext cx="1728192" cy="576064"/>
            </a:xfrm>
            <a:prstGeom prst="round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600" b="1" dirty="0"/>
                <a:t>LOONKOSTEN</a:t>
              </a:r>
              <a:br>
                <a:rPr lang="nl-NL" sz="1600" b="1" dirty="0"/>
              </a:br>
              <a:r>
                <a:rPr lang="nl-NL" sz="1600" b="1" dirty="0"/>
                <a:t>PER PRODUCT</a:t>
              </a:r>
            </a:p>
          </p:txBody>
        </p:sp>
        <p:cxnSp>
          <p:nvCxnSpPr>
            <p:cNvPr id="7" name="Rechte verbindingslijn met pijl 6"/>
            <p:cNvCxnSpPr>
              <a:stCxn id="4" idx="3"/>
              <a:endCxn id="5" idx="1"/>
            </p:cNvCxnSpPr>
            <p:nvPr/>
          </p:nvCxnSpPr>
          <p:spPr>
            <a:xfrm flipV="1">
              <a:off x="4355976" y="2895916"/>
              <a:ext cx="566693" cy="56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kstvak 8"/>
            <p:cNvSpPr txBox="1"/>
            <p:nvPr/>
          </p:nvSpPr>
          <p:spPr>
            <a:xfrm>
              <a:off x="3103374" y="3140968"/>
              <a:ext cx="80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stijgen</a:t>
              </a:r>
            </a:p>
          </p:txBody>
        </p:sp>
        <p:sp>
          <p:nvSpPr>
            <p:cNvPr id="12" name="Tekstvak 11"/>
            <p:cNvSpPr txBox="1"/>
            <p:nvPr/>
          </p:nvSpPr>
          <p:spPr>
            <a:xfrm>
              <a:off x="4457012" y="2901138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-</a:t>
              </a:r>
            </a:p>
          </p:txBody>
        </p:sp>
      </p:grpSp>
      <p:sp>
        <p:nvSpPr>
          <p:cNvPr id="17" name="Afgeronde rechthoek 16"/>
          <p:cNvSpPr/>
          <p:nvPr/>
        </p:nvSpPr>
        <p:spPr>
          <a:xfrm>
            <a:off x="7236296" y="2608446"/>
            <a:ext cx="1728192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EXPORT</a:t>
            </a:r>
          </a:p>
        </p:txBody>
      </p:sp>
      <p:sp>
        <p:nvSpPr>
          <p:cNvPr id="18" name="Afgeronde rechthoek 17"/>
          <p:cNvSpPr/>
          <p:nvPr/>
        </p:nvSpPr>
        <p:spPr>
          <a:xfrm>
            <a:off x="7236296" y="3789040"/>
            <a:ext cx="1728192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PRODUCTIE</a:t>
            </a:r>
          </a:p>
        </p:txBody>
      </p:sp>
      <p:sp>
        <p:nvSpPr>
          <p:cNvPr id="22" name="Afgeronde rechthoek 21"/>
          <p:cNvSpPr/>
          <p:nvPr/>
        </p:nvSpPr>
        <p:spPr>
          <a:xfrm>
            <a:off x="7236296" y="5013176"/>
            <a:ext cx="1728192" cy="576064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err="1"/>
              <a:t>Q</a:t>
            </a:r>
            <a:r>
              <a:rPr lang="nl-NL" b="1" baseline="-25000" dirty="0" err="1"/>
              <a:t>v</a:t>
            </a:r>
            <a:r>
              <a:rPr lang="nl-NL" b="1" dirty="0"/>
              <a:t>  Arbeid</a:t>
            </a:r>
          </a:p>
        </p:txBody>
      </p:sp>
      <p:cxnSp>
        <p:nvCxnSpPr>
          <p:cNvPr id="25" name="Rechte verbindingslijn met pijl 24"/>
          <p:cNvCxnSpPr>
            <a:stCxn id="5" idx="3"/>
            <a:endCxn id="17" idx="1"/>
          </p:cNvCxnSpPr>
          <p:nvPr/>
        </p:nvCxnSpPr>
        <p:spPr>
          <a:xfrm>
            <a:off x="6722869" y="2895916"/>
            <a:ext cx="513427" cy="56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Rechte verbindingslijn met pijl 26"/>
          <p:cNvCxnSpPr>
            <a:stCxn id="17" idx="2"/>
            <a:endCxn id="18" idx="0"/>
          </p:cNvCxnSpPr>
          <p:nvPr/>
        </p:nvCxnSpPr>
        <p:spPr>
          <a:xfrm>
            <a:off x="8100392" y="3184510"/>
            <a:ext cx="0" cy="60453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Rechte verbindingslijn met pijl 28"/>
          <p:cNvCxnSpPr>
            <a:stCxn id="18" idx="2"/>
            <a:endCxn id="22" idx="0"/>
          </p:cNvCxnSpPr>
          <p:nvPr/>
        </p:nvCxnSpPr>
        <p:spPr>
          <a:xfrm>
            <a:off x="8100392" y="4365104"/>
            <a:ext cx="0" cy="6480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grpSp>
        <p:nvGrpSpPr>
          <p:cNvPr id="44" name="Groep 43"/>
          <p:cNvGrpSpPr/>
          <p:nvPr/>
        </p:nvGrpSpPr>
        <p:grpSpPr>
          <a:xfrm>
            <a:off x="107504" y="1628800"/>
            <a:ext cx="2520280" cy="1267678"/>
            <a:chOff x="107504" y="1628800"/>
            <a:chExt cx="2520280" cy="1267678"/>
          </a:xfrm>
        </p:grpSpPr>
        <p:sp>
          <p:nvSpPr>
            <p:cNvPr id="30" name="Afgeronde rechthoek 29"/>
            <p:cNvSpPr/>
            <p:nvPr/>
          </p:nvSpPr>
          <p:spPr>
            <a:xfrm>
              <a:off x="107504" y="1628800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/>
                <a:t>LOONKOSTEN</a:t>
              </a:r>
            </a:p>
          </p:txBody>
        </p:sp>
        <p:cxnSp>
          <p:nvCxnSpPr>
            <p:cNvPr id="33" name="Rechte verbindingslijn met pijl 32"/>
            <p:cNvCxnSpPr>
              <a:stCxn id="30" idx="3"/>
              <a:endCxn id="4" idx="1"/>
            </p:cNvCxnSpPr>
            <p:nvPr/>
          </p:nvCxnSpPr>
          <p:spPr>
            <a:xfrm>
              <a:off x="1835696" y="1916832"/>
              <a:ext cx="792088" cy="97964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kstvak 33"/>
            <p:cNvSpPr txBox="1"/>
            <p:nvPr/>
          </p:nvSpPr>
          <p:spPr>
            <a:xfrm>
              <a:off x="2195736" y="213285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+</a:t>
              </a:r>
            </a:p>
          </p:txBody>
        </p:sp>
        <p:sp>
          <p:nvSpPr>
            <p:cNvPr id="36" name="Tekstvak 35"/>
            <p:cNvSpPr txBox="1"/>
            <p:nvPr/>
          </p:nvSpPr>
          <p:spPr>
            <a:xfrm>
              <a:off x="611560" y="2195572"/>
              <a:ext cx="80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stijgen</a:t>
              </a:r>
            </a:p>
          </p:txBody>
        </p:sp>
      </p:grpSp>
      <p:sp>
        <p:nvSpPr>
          <p:cNvPr id="37" name="Tekstvak 36"/>
          <p:cNvSpPr txBox="1"/>
          <p:nvPr/>
        </p:nvSpPr>
        <p:spPr>
          <a:xfrm>
            <a:off x="8307964" y="3140968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daalt</a:t>
            </a:r>
          </a:p>
        </p:txBody>
      </p:sp>
      <p:sp>
        <p:nvSpPr>
          <p:cNvPr id="38" name="Tekstvak 37"/>
          <p:cNvSpPr txBox="1"/>
          <p:nvPr/>
        </p:nvSpPr>
        <p:spPr>
          <a:xfrm>
            <a:off x="8316416" y="4355812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daalt</a:t>
            </a:r>
          </a:p>
        </p:txBody>
      </p:sp>
      <p:sp>
        <p:nvSpPr>
          <p:cNvPr id="39" name="Tekstvak 38"/>
          <p:cNvSpPr txBox="1"/>
          <p:nvPr/>
        </p:nvSpPr>
        <p:spPr>
          <a:xfrm>
            <a:off x="8316416" y="5579948"/>
            <a:ext cx="6575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daalt</a:t>
            </a:r>
          </a:p>
        </p:txBody>
      </p:sp>
      <p:sp>
        <p:nvSpPr>
          <p:cNvPr id="40" name="Tekstvak 39"/>
          <p:cNvSpPr txBox="1"/>
          <p:nvPr/>
        </p:nvSpPr>
        <p:spPr>
          <a:xfrm>
            <a:off x="6820664" y="290113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+</a:t>
            </a:r>
          </a:p>
        </p:txBody>
      </p:sp>
      <p:sp>
        <p:nvSpPr>
          <p:cNvPr id="41" name="Tekstvak 40"/>
          <p:cNvSpPr txBox="1"/>
          <p:nvPr/>
        </p:nvSpPr>
        <p:spPr>
          <a:xfrm>
            <a:off x="7829338" y="3212976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+</a:t>
            </a:r>
          </a:p>
        </p:txBody>
      </p:sp>
      <p:sp>
        <p:nvSpPr>
          <p:cNvPr id="42" name="Tekstvak 41"/>
          <p:cNvSpPr txBox="1"/>
          <p:nvPr/>
        </p:nvSpPr>
        <p:spPr>
          <a:xfrm>
            <a:off x="7826874" y="4456848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+</a:t>
            </a:r>
          </a:p>
        </p:txBody>
      </p:sp>
    </p:spTree>
    <p:extLst>
      <p:ext uri="{BB962C8B-B14F-4D97-AF65-F5344CB8AC3E}">
        <p14:creationId xmlns:p14="http://schemas.microsoft.com/office/powerpoint/2010/main" val="407080185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 animBg="1"/>
      <p:bldP spid="18" grpId="0" animBg="1"/>
      <p:bldP spid="2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sz="2800" dirty="0"/>
              <a:t>Model gaat uit van volkomen concurrentie:</a:t>
            </a:r>
          </a:p>
          <a:p>
            <a:pPr lvl="1"/>
            <a:r>
              <a:rPr lang="nl-NL" dirty="0"/>
              <a:t> homogeen product, </a:t>
            </a:r>
          </a:p>
          <a:p>
            <a:pPr lvl="1"/>
            <a:r>
              <a:rPr lang="nl-NL" dirty="0"/>
              <a:t>volledige informatie en</a:t>
            </a:r>
          </a:p>
          <a:p>
            <a:pPr lvl="1"/>
            <a:r>
              <a:rPr lang="nl-NL" dirty="0"/>
              <a:t>een onzichtbaar prijsmechanisme: vraag en aanbod leiden tot een evenwichtsprijs, het loon</a:t>
            </a:r>
          </a:p>
          <a:p>
            <a:r>
              <a:rPr lang="nl-NL" sz="2800" dirty="0"/>
              <a:t>In werkelijkheid:</a:t>
            </a:r>
          </a:p>
          <a:p>
            <a:pPr lvl="1"/>
            <a:r>
              <a:rPr lang="nl-NL" dirty="0"/>
              <a:t>is arbeid een heterogeen product</a:t>
            </a:r>
          </a:p>
          <a:p>
            <a:pPr lvl="1"/>
            <a:r>
              <a:rPr lang="nl-NL" dirty="0"/>
              <a:t>is er informatie-ongelijkheid</a:t>
            </a:r>
          </a:p>
          <a:p>
            <a:pPr lvl="1"/>
            <a:r>
              <a:rPr lang="nl-NL" dirty="0"/>
              <a:t>komt loon tot stand via onderhandeling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Model </a:t>
            </a:r>
            <a:r>
              <a:rPr lang="nl-NL" dirty="0" err="1"/>
              <a:t>vs</a:t>
            </a:r>
            <a:r>
              <a:rPr lang="nl-NL" dirty="0"/>
              <a:t> Werkelijkheid</a:t>
            </a:r>
          </a:p>
        </p:txBody>
      </p:sp>
    </p:spTree>
    <p:extLst>
      <p:ext uri="{BB962C8B-B14F-4D97-AF65-F5344CB8AC3E}">
        <p14:creationId xmlns:p14="http://schemas.microsoft.com/office/powerpoint/2010/main" val="1792376676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125272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/>
              <a:t>Investeringen</a:t>
            </a:r>
          </a:p>
        </p:txBody>
      </p:sp>
      <p:grpSp>
        <p:nvGrpSpPr>
          <p:cNvPr id="71" name="Groep 70"/>
          <p:cNvGrpSpPr/>
          <p:nvPr/>
        </p:nvGrpSpPr>
        <p:grpSpPr>
          <a:xfrm>
            <a:off x="251520" y="1556792"/>
            <a:ext cx="8725018" cy="950618"/>
            <a:chOff x="251520" y="1556792"/>
            <a:chExt cx="8725018" cy="950618"/>
          </a:xfrm>
        </p:grpSpPr>
        <p:sp>
          <p:nvSpPr>
            <p:cNvPr id="4" name="Afgeronde rechthoek 3"/>
            <p:cNvSpPr/>
            <p:nvPr/>
          </p:nvSpPr>
          <p:spPr>
            <a:xfrm>
              <a:off x="2639834" y="1562014"/>
              <a:ext cx="1728192" cy="57606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/>
                <a:t>BESTEDINGEN</a:t>
              </a:r>
            </a:p>
          </p:txBody>
        </p:sp>
        <p:sp>
          <p:nvSpPr>
            <p:cNvPr id="5" name="Afgeronde rechthoek 4"/>
            <p:cNvSpPr/>
            <p:nvPr/>
          </p:nvSpPr>
          <p:spPr>
            <a:xfrm>
              <a:off x="5016098" y="1562014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/>
                <a:t>PRODUCTIE</a:t>
              </a:r>
            </a:p>
          </p:txBody>
        </p:sp>
        <p:sp>
          <p:nvSpPr>
            <p:cNvPr id="6" name="Afgeronde rechthoek 5"/>
            <p:cNvSpPr/>
            <p:nvPr/>
          </p:nvSpPr>
          <p:spPr>
            <a:xfrm>
              <a:off x="7248346" y="1562014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 err="1"/>
                <a:t>Q</a:t>
              </a:r>
              <a:r>
                <a:rPr lang="nl-NL" b="1" baseline="-25000" dirty="0" err="1"/>
                <a:t>v</a:t>
              </a:r>
              <a:r>
                <a:rPr lang="nl-NL" b="1" dirty="0"/>
                <a:t>  Arbeid</a:t>
              </a:r>
            </a:p>
          </p:txBody>
        </p:sp>
        <p:cxnSp>
          <p:nvCxnSpPr>
            <p:cNvPr id="7" name="Rechte verbindingslijn met pijl 6"/>
            <p:cNvCxnSpPr>
              <a:stCxn id="4" idx="3"/>
              <a:endCxn id="5" idx="1"/>
            </p:cNvCxnSpPr>
            <p:nvPr/>
          </p:nvCxnSpPr>
          <p:spPr>
            <a:xfrm>
              <a:off x="4368026" y="1850046"/>
              <a:ext cx="6480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Rechte verbindingslijn met pijl 7"/>
            <p:cNvCxnSpPr>
              <a:stCxn id="5" idx="3"/>
              <a:endCxn id="6" idx="1"/>
            </p:cNvCxnSpPr>
            <p:nvPr/>
          </p:nvCxnSpPr>
          <p:spPr>
            <a:xfrm>
              <a:off x="6744290" y="1850046"/>
              <a:ext cx="5040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Tekstvak 8"/>
            <p:cNvSpPr txBox="1"/>
            <p:nvPr/>
          </p:nvSpPr>
          <p:spPr>
            <a:xfrm>
              <a:off x="3063430" y="2138078"/>
              <a:ext cx="80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stijgen</a:t>
              </a:r>
            </a:p>
          </p:txBody>
        </p:sp>
        <p:sp>
          <p:nvSpPr>
            <p:cNvPr id="10" name="Tekstvak 9"/>
            <p:cNvSpPr txBox="1"/>
            <p:nvPr/>
          </p:nvSpPr>
          <p:spPr>
            <a:xfrm>
              <a:off x="5601533" y="2138078"/>
              <a:ext cx="6387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stijgt</a:t>
              </a:r>
            </a:p>
          </p:txBody>
        </p:sp>
        <p:sp>
          <p:nvSpPr>
            <p:cNvPr id="11" name="Tekstvak 10"/>
            <p:cNvSpPr txBox="1"/>
            <p:nvPr/>
          </p:nvSpPr>
          <p:spPr>
            <a:xfrm>
              <a:off x="7833781" y="2138078"/>
              <a:ext cx="6387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stijgt</a:t>
              </a:r>
            </a:p>
          </p:txBody>
        </p:sp>
        <p:sp>
          <p:nvSpPr>
            <p:cNvPr id="12" name="Tekstvak 11"/>
            <p:cNvSpPr txBox="1"/>
            <p:nvPr/>
          </p:nvSpPr>
          <p:spPr>
            <a:xfrm>
              <a:off x="4499992" y="185004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+</a:t>
              </a:r>
            </a:p>
          </p:txBody>
        </p:sp>
        <p:sp>
          <p:nvSpPr>
            <p:cNvPr id="13" name="Tekstvak 12"/>
            <p:cNvSpPr txBox="1"/>
            <p:nvPr/>
          </p:nvSpPr>
          <p:spPr>
            <a:xfrm>
              <a:off x="6804248" y="185004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+</a:t>
              </a:r>
            </a:p>
          </p:txBody>
        </p:sp>
        <p:sp>
          <p:nvSpPr>
            <p:cNvPr id="14" name="Afgeronde rechthoek 13"/>
            <p:cNvSpPr/>
            <p:nvPr/>
          </p:nvSpPr>
          <p:spPr>
            <a:xfrm>
              <a:off x="251520" y="1556792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/>
                <a:t>INVESTERING</a:t>
              </a:r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675116" y="2132856"/>
              <a:ext cx="80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stijgen</a:t>
              </a:r>
            </a:p>
          </p:txBody>
        </p:sp>
        <p:sp>
          <p:nvSpPr>
            <p:cNvPr id="16" name="Tekstvak 15"/>
            <p:cNvSpPr txBox="1"/>
            <p:nvPr/>
          </p:nvSpPr>
          <p:spPr>
            <a:xfrm>
              <a:off x="2123728" y="185933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+</a:t>
              </a:r>
            </a:p>
          </p:txBody>
        </p:sp>
        <p:cxnSp>
          <p:nvCxnSpPr>
            <p:cNvPr id="20" name="Rechte verbindingslijn met pijl 19"/>
            <p:cNvCxnSpPr>
              <a:stCxn id="14" idx="3"/>
              <a:endCxn id="4" idx="1"/>
            </p:cNvCxnSpPr>
            <p:nvPr/>
          </p:nvCxnSpPr>
          <p:spPr>
            <a:xfrm>
              <a:off x="1979712" y="1844824"/>
              <a:ext cx="660122" cy="522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3" name="Groep 72"/>
          <p:cNvGrpSpPr/>
          <p:nvPr/>
        </p:nvGrpSpPr>
        <p:grpSpPr>
          <a:xfrm>
            <a:off x="3995936" y="3722254"/>
            <a:ext cx="4599141" cy="1593468"/>
            <a:chOff x="3995936" y="3722254"/>
            <a:chExt cx="4599141" cy="1593468"/>
          </a:xfrm>
        </p:grpSpPr>
        <p:sp>
          <p:nvSpPr>
            <p:cNvPr id="38" name="Afgeronde rechthoek 37"/>
            <p:cNvSpPr/>
            <p:nvPr/>
          </p:nvSpPr>
          <p:spPr>
            <a:xfrm>
              <a:off x="3995936" y="4379618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600" b="1" dirty="0"/>
                <a:t>CONCURRENTIE-POSITIE</a:t>
              </a:r>
              <a:endParaRPr lang="nl-NL" b="1" dirty="0"/>
            </a:p>
          </p:txBody>
        </p:sp>
        <p:sp>
          <p:nvSpPr>
            <p:cNvPr id="39" name="Afgeronde rechthoek 38"/>
            <p:cNvSpPr/>
            <p:nvPr/>
          </p:nvSpPr>
          <p:spPr>
            <a:xfrm>
              <a:off x="6228184" y="4379618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 err="1"/>
                <a:t>Q</a:t>
              </a:r>
              <a:r>
                <a:rPr lang="nl-NL" b="1" baseline="-25000" dirty="0" err="1"/>
                <a:t>v</a:t>
              </a:r>
              <a:r>
                <a:rPr lang="nl-NL" b="1" dirty="0"/>
                <a:t>  Arbeid</a:t>
              </a:r>
            </a:p>
          </p:txBody>
        </p:sp>
        <p:cxnSp>
          <p:nvCxnSpPr>
            <p:cNvPr id="41" name="Rechte verbindingslijn met pijl 40"/>
            <p:cNvCxnSpPr>
              <a:stCxn id="23" idx="2"/>
              <a:endCxn id="38" idx="0"/>
            </p:cNvCxnSpPr>
            <p:nvPr/>
          </p:nvCxnSpPr>
          <p:spPr>
            <a:xfrm>
              <a:off x="4860032" y="3722254"/>
              <a:ext cx="0" cy="657364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echte verbindingslijn met pijl 42"/>
            <p:cNvCxnSpPr>
              <a:stCxn id="38" idx="3"/>
              <a:endCxn id="39" idx="1"/>
            </p:cNvCxnSpPr>
            <p:nvPr/>
          </p:nvCxnSpPr>
          <p:spPr>
            <a:xfrm>
              <a:off x="5724128" y="4667650"/>
              <a:ext cx="5040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Tekstvak 43"/>
            <p:cNvSpPr txBox="1"/>
            <p:nvPr/>
          </p:nvSpPr>
          <p:spPr>
            <a:xfrm>
              <a:off x="7956376" y="4482984"/>
              <a:ext cx="6387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stijgt</a:t>
              </a:r>
            </a:p>
          </p:txBody>
        </p:sp>
        <p:sp>
          <p:nvSpPr>
            <p:cNvPr id="45" name="Tekstvak 44"/>
            <p:cNvSpPr txBox="1"/>
            <p:nvPr/>
          </p:nvSpPr>
          <p:spPr>
            <a:xfrm>
              <a:off x="4860032" y="3794262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+</a:t>
              </a:r>
            </a:p>
          </p:txBody>
        </p:sp>
        <p:sp>
          <p:nvSpPr>
            <p:cNvPr id="46" name="Tekstvak 45"/>
            <p:cNvSpPr txBox="1"/>
            <p:nvPr/>
          </p:nvSpPr>
          <p:spPr>
            <a:xfrm>
              <a:off x="4370933" y="4946390"/>
              <a:ext cx="1106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verbeterd</a:t>
              </a:r>
            </a:p>
          </p:txBody>
        </p:sp>
        <p:sp>
          <p:nvSpPr>
            <p:cNvPr id="47" name="Tekstvak 46"/>
            <p:cNvSpPr txBox="1"/>
            <p:nvPr/>
          </p:nvSpPr>
          <p:spPr>
            <a:xfrm>
              <a:off x="5724128" y="4658358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+</a:t>
              </a:r>
            </a:p>
          </p:txBody>
        </p:sp>
        <p:sp>
          <p:nvSpPr>
            <p:cNvPr id="51" name="Tekstvak 50"/>
            <p:cNvSpPr txBox="1"/>
            <p:nvPr/>
          </p:nvSpPr>
          <p:spPr>
            <a:xfrm>
              <a:off x="6228184" y="4921423"/>
              <a:ext cx="197195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meer afzet in buitenland</a:t>
              </a:r>
            </a:p>
          </p:txBody>
        </p:sp>
      </p:grpSp>
      <p:grpSp>
        <p:nvGrpSpPr>
          <p:cNvPr id="72" name="Groep 71"/>
          <p:cNvGrpSpPr/>
          <p:nvPr/>
        </p:nvGrpSpPr>
        <p:grpSpPr>
          <a:xfrm>
            <a:off x="-12050" y="2708920"/>
            <a:ext cx="9120554" cy="1382666"/>
            <a:chOff x="-12050" y="2708920"/>
            <a:chExt cx="9120554" cy="1382666"/>
          </a:xfrm>
        </p:grpSpPr>
        <p:sp>
          <p:nvSpPr>
            <p:cNvPr id="23" name="Afgeronde rechthoek 22"/>
            <p:cNvSpPr/>
            <p:nvPr/>
          </p:nvSpPr>
          <p:spPr>
            <a:xfrm>
              <a:off x="3995936" y="3146190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600" b="1" dirty="0"/>
                <a:t>ARBEIDS-PRODUCTIVITEIT</a:t>
              </a:r>
              <a:endParaRPr lang="nl-NL" b="1" dirty="0"/>
            </a:p>
          </p:txBody>
        </p:sp>
        <p:sp>
          <p:nvSpPr>
            <p:cNvPr id="24" name="Afgeronde rechthoek 23"/>
            <p:cNvSpPr/>
            <p:nvPr/>
          </p:nvSpPr>
          <p:spPr>
            <a:xfrm>
              <a:off x="6228184" y="3146190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 err="1"/>
                <a:t>Q</a:t>
              </a:r>
              <a:r>
                <a:rPr lang="nl-NL" b="1" baseline="-25000" dirty="0" err="1"/>
                <a:t>v</a:t>
              </a:r>
              <a:r>
                <a:rPr lang="nl-NL" b="1" dirty="0"/>
                <a:t>  Arbeid</a:t>
              </a:r>
            </a:p>
          </p:txBody>
        </p:sp>
        <p:cxnSp>
          <p:nvCxnSpPr>
            <p:cNvPr id="25" name="Rechte verbindingslijn met pijl 24"/>
            <p:cNvCxnSpPr>
              <a:stCxn id="32" idx="3"/>
              <a:endCxn id="23" idx="1"/>
            </p:cNvCxnSpPr>
            <p:nvPr/>
          </p:nvCxnSpPr>
          <p:spPr>
            <a:xfrm>
              <a:off x="1967662" y="3429000"/>
              <a:ext cx="2028274" cy="522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6"/>
            </a:lnRef>
            <a:fillRef idx="0">
              <a:schemeClr val="accent6"/>
            </a:fillRef>
            <a:effectRef idx="2">
              <a:schemeClr val="accent6"/>
            </a:effectRef>
            <a:fontRef idx="minor">
              <a:schemeClr val="tx1"/>
            </a:fontRef>
          </p:style>
        </p:cxnSp>
        <p:cxnSp>
          <p:nvCxnSpPr>
            <p:cNvPr id="26" name="Rechte verbindingslijn met pijl 25"/>
            <p:cNvCxnSpPr>
              <a:stCxn id="23" idx="3"/>
              <a:endCxn id="24" idx="1"/>
            </p:cNvCxnSpPr>
            <p:nvPr/>
          </p:nvCxnSpPr>
          <p:spPr>
            <a:xfrm>
              <a:off x="5724128" y="3434222"/>
              <a:ext cx="504056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Tekstvak 27"/>
            <p:cNvSpPr txBox="1"/>
            <p:nvPr/>
          </p:nvSpPr>
          <p:spPr>
            <a:xfrm>
              <a:off x="4077315" y="3722254"/>
              <a:ext cx="6387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stijgt</a:t>
              </a:r>
            </a:p>
          </p:txBody>
        </p:sp>
        <p:sp>
          <p:nvSpPr>
            <p:cNvPr id="29" name="Tekstvak 28"/>
            <p:cNvSpPr txBox="1"/>
            <p:nvPr/>
          </p:nvSpPr>
          <p:spPr>
            <a:xfrm>
              <a:off x="7956376" y="3250426"/>
              <a:ext cx="65755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daalt</a:t>
              </a:r>
            </a:p>
          </p:txBody>
        </p:sp>
        <p:sp>
          <p:nvSpPr>
            <p:cNvPr id="31" name="Tekstvak 30"/>
            <p:cNvSpPr txBox="1"/>
            <p:nvPr/>
          </p:nvSpPr>
          <p:spPr>
            <a:xfrm>
              <a:off x="5724128" y="3434222"/>
              <a:ext cx="2551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-</a:t>
              </a:r>
            </a:p>
          </p:txBody>
        </p:sp>
        <p:sp>
          <p:nvSpPr>
            <p:cNvPr id="32" name="Afgeronde rechthoek 31"/>
            <p:cNvSpPr/>
            <p:nvPr/>
          </p:nvSpPr>
          <p:spPr>
            <a:xfrm>
              <a:off x="239470" y="3140968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/>
                <a:t>INVESTERING</a:t>
              </a:r>
            </a:p>
          </p:txBody>
        </p:sp>
        <p:sp>
          <p:nvSpPr>
            <p:cNvPr id="33" name="Tekstvak 32"/>
            <p:cNvSpPr txBox="1"/>
            <p:nvPr/>
          </p:nvSpPr>
          <p:spPr>
            <a:xfrm>
              <a:off x="663066" y="3717032"/>
              <a:ext cx="80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stijgen</a:t>
              </a:r>
            </a:p>
          </p:txBody>
        </p:sp>
        <p:sp>
          <p:nvSpPr>
            <p:cNvPr id="22" name="Afgeronde rechthoek 21"/>
            <p:cNvSpPr/>
            <p:nvPr/>
          </p:nvSpPr>
          <p:spPr>
            <a:xfrm>
              <a:off x="2267457" y="2994622"/>
              <a:ext cx="1296431" cy="880940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600" b="1" dirty="0"/>
                <a:t>Kapitaal vervangt Arbeid</a:t>
              </a:r>
            </a:p>
          </p:txBody>
        </p:sp>
        <p:sp>
          <p:nvSpPr>
            <p:cNvPr id="50" name="Tekstvak 49"/>
            <p:cNvSpPr txBox="1"/>
            <p:nvPr/>
          </p:nvSpPr>
          <p:spPr>
            <a:xfrm>
              <a:off x="6186294" y="3697287"/>
              <a:ext cx="2922210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sz="1400" dirty="0"/>
                <a:t>minder mensen voor zelfde productie</a:t>
              </a:r>
            </a:p>
          </p:txBody>
        </p:sp>
        <p:cxnSp>
          <p:nvCxnSpPr>
            <p:cNvPr id="69" name="Rechte verbindingslijn 68"/>
            <p:cNvCxnSpPr/>
            <p:nvPr/>
          </p:nvCxnSpPr>
          <p:spPr>
            <a:xfrm>
              <a:off x="-12050" y="2708920"/>
              <a:ext cx="912055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4" name="Groep 73"/>
          <p:cNvGrpSpPr/>
          <p:nvPr/>
        </p:nvGrpSpPr>
        <p:grpSpPr>
          <a:xfrm>
            <a:off x="-36512" y="5373216"/>
            <a:ext cx="9120554" cy="1368152"/>
            <a:chOff x="-36512" y="5373216"/>
            <a:chExt cx="9120554" cy="1368152"/>
          </a:xfrm>
        </p:grpSpPr>
        <p:sp>
          <p:nvSpPr>
            <p:cNvPr id="53" name="Afgeronde rechthoek 52"/>
            <p:cNvSpPr/>
            <p:nvPr/>
          </p:nvSpPr>
          <p:spPr>
            <a:xfrm>
              <a:off x="2639834" y="5795972"/>
              <a:ext cx="1728192" cy="576064"/>
            </a:xfrm>
            <a:prstGeom prst="round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sz="1600" b="1" dirty="0"/>
                <a:t>PRODUCTIE-CAPACITEIT</a:t>
              </a:r>
              <a:endParaRPr lang="nl-NL" b="1" dirty="0"/>
            </a:p>
          </p:txBody>
        </p:sp>
        <p:sp>
          <p:nvSpPr>
            <p:cNvPr id="54" name="Afgeronde rechthoek 53"/>
            <p:cNvSpPr/>
            <p:nvPr/>
          </p:nvSpPr>
          <p:spPr>
            <a:xfrm>
              <a:off x="5016098" y="5795972"/>
              <a:ext cx="3960440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/>
                <a:t>voorkomt toekomstig (structureel) tekort aan arbeidsplaatsen</a:t>
              </a:r>
            </a:p>
          </p:txBody>
        </p:sp>
        <p:cxnSp>
          <p:nvCxnSpPr>
            <p:cNvPr id="56" name="Rechte verbindingslijn met pijl 55"/>
            <p:cNvCxnSpPr>
              <a:stCxn id="53" idx="3"/>
              <a:endCxn id="54" idx="1"/>
            </p:cNvCxnSpPr>
            <p:nvPr/>
          </p:nvCxnSpPr>
          <p:spPr>
            <a:xfrm>
              <a:off x="4368026" y="6084004"/>
              <a:ext cx="648072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sp>
          <p:nvSpPr>
            <p:cNvPr id="58" name="Tekstvak 57"/>
            <p:cNvSpPr txBox="1"/>
            <p:nvPr/>
          </p:nvSpPr>
          <p:spPr>
            <a:xfrm>
              <a:off x="3063430" y="6372036"/>
              <a:ext cx="6387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stijgt</a:t>
              </a:r>
            </a:p>
          </p:txBody>
        </p:sp>
        <p:sp>
          <p:nvSpPr>
            <p:cNvPr id="61" name="Tekstvak 60"/>
            <p:cNvSpPr txBox="1"/>
            <p:nvPr/>
          </p:nvSpPr>
          <p:spPr>
            <a:xfrm>
              <a:off x="4499992" y="6084004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+</a:t>
              </a:r>
            </a:p>
          </p:txBody>
        </p:sp>
        <p:sp>
          <p:nvSpPr>
            <p:cNvPr id="63" name="Afgeronde rechthoek 62"/>
            <p:cNvSpPr/>
            <p:nvPr/>
          </p:nvSpPr>
          <p:spPr>
            <a:xfrm>
              <a:off x="251520" y="5790750"/>
              <a:ext cx="1728192" cy="576064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/>
                <a:t>INVESTERING</a:t>
              </a:r>
            </a:p>
          </p:txBody>
        </p:sp>
        <p:sp>
          <p:nvSpPr>
            <p:cNvPr id="64" name="Tekstvak 63"/>
            <p:cNvSpPr txBox="1"/>
            <p:nvPr/>
          </p:nvSpPr>
          <p:spPr>
            <a:xfrm>
              <a:off x="675116" y="6366814"/>
              <a:ext cx="8005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stijgen</a:t>
              </a:r>
            </a:p>
          </p:txBody>
        </p:sp>
        <p:sp>
          <p:nvSpPr>
            <p:cNvPr id="65" name="Tekstvak 64"/>
            <p:cNvSpPr txBox="1"/>
            <p:nvPr/>
          </p:nvSpPr>
          <p:spPr>
            <a:xfrm>
              <a:off x="2123728" y="6093296"/>
              <a:ext cx="300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l-NL" dirty="0"/>
                <a:t>+</a:t>
              </a:r>
            </a:p>
          </p:txBody>
        </p:sp>
        <p:cxnSp>
          <p:nvCxnSpPr>
            <p:cNvPr id="66" name="Rechte verbindingslijn met pijl 65"/>
            <p:cNvCxnSpPr>
              <a:stCxn id="63" idx="3"/>
              <a:endCxn id="53" idx="1"/>
            </p:cNvCxnSpPr>
            <p:nvPr/>
          </p:nvCxnSpPr>
          <p:spPr>
            <a:xfrm>
              <a:off x="1979712" y="6078782"/>
              <a:ext cx="660122" cy="5222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Rechte verbindingslijn 69"/>
            <p:cNvCxnSpPr/>
            <p:nvPr/>
          </p:nvCxnSpPr>
          <p:spPr>
            <a:xfrm>
              <a:off x="-36512" y="5373216"/>
              <a:ext cx="912055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10003279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252728"/>
          </a:xfr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/>
              <a:t>Via de aanbodkant</a:t>
            </a:r>
          </a:p>
        </p:txBody>
      </p:sp>
      <p:sp>
        <p:nvSpPr>
          <p:cNvPr id="5" name="Afgeronde rechthoek 4"/>
          <p:cNvSpPr/>
          <p:nvPr/>
        </p:nvSpPr>
        <p:spPr>
          <a:xfrm>
            <a:off x="3059832" y="3212977"/>
            <a:ext cx="1872208" cy="720080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/>
              <a:t>Werken aantrekkelijker</a:t>
            </a:r>
          </a:p>
        </p:txBody>
      </p:sp>
      <p:grpSp>
        <p:nvGrpSpPr>
          <p:cNvPr id="39" name="Groep 38"/>
          <p:cNvGrpSpPr/>
          <p:nvPr/>
        </p:nvGrpSpPr>
        <p:grpSpPr>
          <a:xfrm>
            <a:off x="179512" y="2996952"/>
            <a:ext cx="2880320" cy="1152128"/>
            <a:chOff x="179512" y="2996952"/>
            <a:chExt cx="2880320" cy="1152128"/>
          </a:xfrm>
        </p:grpSpPr>
        <p:sp>
          <p:nvSpPr>
            <p:cNvPr id="4" name="Afgeronde rechthoek 3"/>
            <p:cNvSpPr/>
            <p:nvPr/>
          </p:nvSpPr>
          <p:spPr>
            <a:xfrm>
              <a:off x="179512" y="2996952"/>
              <a:ext cx="2160240" cy="11521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/>
                <a:t>KOSTEN KINDEROPVANG verlagen</a:t>
              </a:r>
              <a:endParaRPr lang="nl-NL" sz="2000" b="1" dirty="0"/>
            </a:p>
          </p:txBody>
        </p:sp>
        <p:cxnSp>
          <p:nvCxnSpPr>
            <p:cNvPr id="6" name="Rechte verbindingslijn met pijl 5"/>
            <p:cNvCxnSpPr>
              <a:stCxn id="4" idx="3"/>
              <a:endCxn id="5" idx="1"/>
            </p:cNvCxnSpPr>
            <p:nvPr/>
          </p:nvCxnSpPr>
          <p:spPr>
            <a:xfrm>
              <a:off x="2339752" y="3573016"/>
              <a:ext cx="720080" cy="1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8" name="Groep 37"/>
          <p:cNvGrpSpPr/>
          <p:nvPr/>
        </p:nvGrpSpPr>
        <p:grpSpPr>
          <a:xfrm>
            <a:off x="179512" y="1484784"/>
            <a:ext cx="2808312" cy="1944216"/>
            <a:chOff x="179512" y="1484784"/>
            <a:chExt cx="2808312" cy="1944216"/>
          </a:xfrm>
        </p:grpSpPr>
        <p:sp>
          <p:nvSpPr>
            <p:cNvPr id="11" name="Afgeronde rechthoek 10"/>
            <p:cNvSpPr/>
            <p:nvPr/>
          </p:nvSpPr>
          <p:spPr>
            <a:xfrm>
              <a:off x="179512" y="1484784"/>
              <a:ext cx="1872208" cy="1080120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/>
                <a:t>UITKERING verlagen t.o.v.</a:t>
              </a:r>
              <a:br>
                <a:rPr lang="nl-NL" b="1" dirty="0"/>
              </a:br>
              <a:r>
                <a:rPr lang="nl-NL" b="1" dirty="0"/>
                <a:t>LOON</a:t>
              </a:r>
            </a:p>
          </p:txBody>
        </p:sp>
        <p:cxnSp>
          <p:nvCxnSpPr>
            <p:cNvPr id="12" name="Rechte verbindingslijn met pijl 11"/>
            <p:cNvCxnSpPr>
              <a:stCxn id="11" idx="3"/>
            </p:cNvCxnSpPr>
            <p:nvPr/>
          </p:nvCxnSpPr>
          <p:spPr>
            <a:xfrm>
              <a:off x="2051720" y="2024844"/>
              <a:ext cx="936104" cy="1404156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Afgeronde rechthoek 25"/>
          <p:cNvSpPr/>
          <p:nvPr/>
        </p:nvSpPr>
        <p:spPr>
          <a:xfrm>
            <a:off x="7236296" y="3212976"/>
            <a:ext cx="1728192" cy="733219"/>
          </a:xfrm>
          <a:prstGeom prst="round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b="1" dirty="0" err="1"/>
              <a:t>Q</a:t>
            </a:r>
            <a:r>
              <a:rPr lang="nl-NL" b="1" baseline="-25000" dirty="0" err="1"/>
              <a:t>a</a:t>
            </a:r>
            <a:r>
              <a:rPr lang="nl-NL" b="1" dirty="0"/>
              <a:t>  Arbeid stijgt</a:t>
            </a:r>
          </a:p>
        </p:txBody>
      </p:sp>
      <p:cxnSp>
        <p:nvCxnSpPr>
          <p:cNvPr id="27" name="Rechte verbindingslijn met pijl 26"/>
          <p:cNvCxnSpPr>
            <a:stCxn id="5" idx="3"/>
            <a:endCxn id="26" idx="1"/>
          </p:cNvCxnSpPr>
          <p:nvPr/>
        </p:nvCxnSpPr>
        <p:spPr>
          <a:xfrm>
            <a:off x="4932040" y="3573017"/>
            <a:ext cx="2304256" cy="656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grpSp>
        <p:nvGrpSpPr>
          <p:cNvPr id="40" name="Groep 39"/>
          <p:cNvGrpSpPr/>
          <p:nvPr/>
        </p:nvGrpSpPr>
        <p:grpSpPr>
          <a:xfrm>
            <a:off x="179512" y="3717032"/>
            <a:ext cx="2808312" cy="2088232"/>
            <a:chOff x="179512" y="3717032"/>
            <a:chExt cx="2808312" cy="2088232"/>
          </a:xfrm>
        </p:grpSpPr>
        <p:sp>
          <p:nvSpPr>
            <p:cNvPr id="31" name="Afgeronde rechthoek 30"/>
            <p:cNvSpPr/>
            <p:nvPr/>
          </p:nvSpPr>
          <p:spPr>
            <a:xfrm>
              <a:off x="179512" y="4653136"/>
              <a:ext cx="1872208" cy="1152128"/>
            </a:xfrm>
            <a:prstGeom prst="round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l-NL" b="1" dirty="0"/>
                <a:t>Arbeidskorting (</a:t>
              </a:r>
              <a:r>
                <a:rPr lang="nl-NL" b="1" dirty="0" err="1"/>
                <a:t>ink</a:t>
              </a:r>
              <a:r>
                <a:rPr lang="nl-NL" b="1" dirty="0"/>
                <a:t>.)belasting verhogen</a:t>
              </a:r>
            </a:p>
          </p:txBody>
        </p:sp>
        <p:cxnSp>
          <p:nvCxnSpPr>
            <p:cNvPr id="33" name="Rechte verbindingslijn met pijl 32"/>
            <p:cNvCxnSpPr>
              <a:stCxn id="31" idx="3"/>
            </p:cNvCxnSpPr>
            <p:nvPr/>
          </p:nvCxnSpPr>
          <p:spPr>
            <a:xfrm flipV="1">
              <a:off x="2051720" y="3717032"/>
              <a:ext cx="936104" cy="1512168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7" name="Afgeronde rechthoek 36"/>
          <p:cNvSpPr/>
          <p:nvPr/>
        </p:nvSpPr>
        <p:spPr>
          <a:xfrm>
            <a:off x="5119036" y="3271032"/>
            <a:ext cx="1756658" cy="576064"/>
          </a:xfrm>
          <a:prstGeom prst="round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b="1" dirty="0"/>
              <a:t>Participatiegraad </a:t>
            </a:r>
            <a:r>
              <a:rPr lang="nl-NL" sz="1600" dirty="0"/>
              <a:t>stijgt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5742164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6" grpId="0" animBg="1"/>
      <p:bldP spid="3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3203848" y="332656"/>
            <a:ext cx="3816424" cy="461665"/>
          </a:xfrm>
          <a:prstGeom prst="rect">
            <a:avLst/>
          </a:prstGeom>
          <a:solidFill>
            <a:srgbClr val="A5D028"/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Gespannen arbeidsmarkt</a:t>
            </a:r>
          </a:p>
        </p:txBody>
      </p:sp>
      <p:sp>
        <p:nvSpPr>
          <p:cNvPr id="3" name="Tekstvak 2"/>
          <p:cNvSpPr txBox="1"/>
          <p:nvPr/>
        </p:nvSpPr>
        <p:spPr>
          <a:xfrm>
            <a:off x="467544" y="1196752"/>
            <a:ext cx="4104456" cy="452431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Krappe of overspannen</a:t>
            </a:r>
          </a:p>
          <a:p>
            <a:r>
              <a:rPr lang="nl-NL" sz="2400" dirty="0"/>
              <a:t>Arbeidsmarkt (vraag &gt; aanbod)</a:t>
            </a:r>
          </a:p>
          <a:p>
            <a:r>
              <a:rPr lang="nl-NL" sz="2400" dirty="0"/>
              <a:t>(gevolgen)</a:t>
            </a:r>
          </a:p>
          <a:p>
            <a:endParaRPr lang="nl-NL" sz="2400" dirty="0"/>
          </a:p>
          <a:p>
            <a:pPr marL="457200" indent="-457200">
              <a:buAutoNum type="arabicPeriod"/>
            </a:pPr>
            <a:r>
              <a:rPr lang="nl-NL" sz="2400" dirty="0"/>
              <a:t>Lonen gaan stijgen</a:t>
            </a:r>
          </a:p>
          <a:p>
            <a:pPr marL="457200" indent="-457200">
              <a:buAutoNum type="arabicPeriod"/>
            </a:pPr>
            <a:r>
              <a:rPr lang="nl-NL" sz="2400" dirty="0"/>
              <a:t>Dalende winsten</a:t>
            </a:r>
          </a:p>
          <a:p>
            <a:pPr marL="457200" indent="-457200">
              <a:buAutoNum type="arabicPeriod"/>
            </a:pPr>
            <a:r>
              <a:rPr lang="nl-NL" sz="2400" dirty="0"/>
              <a:t>Toenemende inflatie</a:t>
            </a:r>
          </a:p>
          <a:p>
            <a:pPr marL="457200" indent="-457200">
              <a:buAutoNum type="arabicPeriod"/>
            </a:pPr>
            <a:r>
              <a:rPr lang="nl-NL" sz="2400" dirty="0"/>
              <a:t>Loon-prijsspiraal</a:t>
            </a:r>
          </a:p>
          <a:p>
            <a:pPr marL="457200" indent="-457200">
              <a:buAutoNum type="arabicPeriod"/>
            </a:pPr>
            <a:r>
              <a:rPr lang="nl-NL" sz="2400" dirty="0"/>
              <a:t>Verslechtering concurrentiepositie</a:t>
            </a:r>
          </a:p>
          <a:p>
            <a:pPr marL="457200" indent="-457200">
              <a:buAutoNum type="arabicPeriod"/>
            </a:pPr>
            <a:r>
              <a:rPr lang="nl-NL" sz="2400" dirty="0"/>
              <a:t>Snelle procesinnovatie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4788024" y="1124744"/>
            <a:ext cx="3960440" cy="37856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krappe arbeidsmarkt</a:t>
            </a:r>
          </a:p>
          <a:p>
            <a:r>
              <a:rPr lang="nl-NL" sz="2400" dirty="0"/>
              <a:t>(oorzaken)</a:t>
            </a:r>
          </a:p>
          <a:p>
            <a:endParaRPr lang="nl-NL" sz="2400" dirty="0"/>
          </a:p>
          <a:p>
            <a:endParaRPr lang="nl-NL" sz="2400" dirty="0"/>
          </a:p>
          <a:p>
            <a:endParaRPr lang="nl-NL" sz="2400" dirty="0"/>
          </a:p>
          <a:p>
            <a:pPr marL="457200" indent="-457200">
              <a:buAutoNum type="arabicPeriod"/>
            </a:pPr>
            <a:r>
              <a:rPr lang="nl-NL" sz="2400" dirty="0"/>
              <a:t>Onjuiste scholing</a:t>
            </a:r>
          </a:p>
          <a:p>
            <a:pPr marL="457200" indent="-457200">
              <a:buAutoNum type="arabicPeriod"/>
            </a:pPr>
            <a:r>
              <a:rPr lang="nl-NL" sz="2400" dirty="0"/>
              <a:t>Vergrijzing </a:t>
            </a:r>
          </a:p>
          <a:p>
            <a:pPr marL="457200" indent="-457200">
              <a:buAutoNum type="arabicPeriod"/>
            </a:pPr>
            <a:r>
              <a:rPr lang="nl-NL" sz="2400" dirty="0"/>
              <a:t>Afname schoolverlaters</a:t>
            </a:r>
          </a:p>
          <a:p>
            <a:pPr marL="457200" indent="-457200">
              <a:buAutoNum type="arabicPeriod"/>
            </a:pPr>
            <a:r>
              <a:rPr lang="nl-NL" sz="2400" dirty="0"/>
              <a:t>Toename vraag arbeidskrachten</a:t>
            </a:r>
          </a:p>
        </p:txBody>
      </p:sp>
    </p:spTree>
    <p:extLst>
      <p:ext uri="{BB962C8B-B14F-4D97-AF65-F5344CB8AC3E}">
        <p14:creationId xmlns:p14="http://schemas.microsoft.com/office/powerpoint/2010/main" val="426911708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10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0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10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hoek 5"/>
          <p:cNvSpPr/>
          <p:nvPr/>
        </p:nvSpPr>
        <p:spPr>
          <a:xfrm>
            <a:off x="1979712" y="3212976"/>
            <a:ext cx="5616624" cy="144016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Tekstvak 6"/>
          <p:cNvSpPr txBox="1"/>
          <p:nvPr/>
        </p:nvSpPr>
        <p:spPr>
          <a:xfrm>
            <a:off x="1979712" y="5445224"/>
            <a:ext cx="5616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Bevolking (17 miljoen)</a:t>
            </a:r>
          </a:p>
        </p:txBody>
      </p:sp>
      <p:sp>
        <p:nvSpPr>
          <p:cNvPr id="8" name="Rechthoek 7"/>
          <p:cNvSpPr/>
          <p:nvPr/>
        </p:nvSpPr>
        <p:spPr>
          <a:xfrm>
            <a:off x="1979712" y="3212976"/>
            <a:ext cx="1080120" cy="14401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&lt; 15</a:t>
            </a:r>
          </a:p>
          <a:p>
            <a:pPr algn="ctr"/>
            <a:r>
              <a:rPr lang="nl-NL" dirty="0">
                <a:solidFill>
                  <a:schemeClr val="tx1"/>
                </a:solidFill>
              </a:rPr>
              <a:t>2 </a:t>
            </a:r>
            <a:r>
              <a:rPr lang="nl-NL" dirty="0" err="1">
                <a:solidFill>
                  <a:schemeClr val="tx1"/>
                </a:solidFill>
              </a:rPr>
              <a:t>mln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6816436" y="3212976"/>
            <a:ext cx="775855" cy="144016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&gt; 67</a:t>
            </a:r>
          </a:p>
          <a:p>
            <a:pPr algn="ctr"/>
            <a:r>
              <a:rPr lang="nl-NL" dirty="0">
                <a:solidFill>
                  <a:schemeClr val="tx1"/>
                </a:solidFill>
              </a:rPr>
              <a:t>1,5 </a:t>
            </a:r>
            <a:r>
              <a:rPr lang="nl-NL" dirty="0" err="1">
                <a:solidFill>
                  <a:schemeClr val="tx1"/>
                </a:solidFill>
              </a:rPr>
              <a:t>mln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3059832" y="3212976"/>
            <a:ext cx="792088" cy="144016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>
                <a:solidFill>
                  <a:schemeClr val="tx1"/>
                </a:solidFill>
              </a:rPr>
              <a:t>Wil niet</a:t>
            </a:r>
          </a:p>
          <a:p>
            <a:pPr algn="ctr"/>
            <a:r>
              <a:rPr lang="nl-NL" dirty="0">
                <a:solidFill>
                  <a:schemeClr val="tx1"/>
                </a:solidFill>
              </a:rPr>
              <a:t>1,5</a:t>
            </a:r>
          </a:p>
          <a:p>
            <a:pPr algn="ctr"/>
            <a:r>
              <a:rPr lang="nl-NL" dirty="0" err="1">
                <a:solidFill>
                  <a:schemeClr val="tx1"/>
                </a:solidFill>
              </a:rPr>
              <a:t>mln</a:t>
            </a:r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3851920" y="3212976"/>
            <a:ext cx="609244" cy="1440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600" dirty="0">
                <a:solidFill>
                  <a:schemeClr val="tx1"/>
                </a:solidFill>
              </a:rPr>
              <a:t>Kan niet</a:t>
            </a:r>
          </a:p>
          <a:p>
            <a:pPr algn="ctr"/>
            <a:r>
              <a:rPr lang="nl-NL" sz="1600" dirty="0">
                <a:solidFill>
                  <a:schemeClr val="tx1"/>
                </a:solidFill>
              </a:rPr>
              <a:t>1 , 2</a:t>
            </a:r>
          </a:p>
          <a:p>
            <a:pPr algn="ctr"/>
            <a:r>
              <a:rPr lang="nl-NL" sz="1600" dirty="0" err="1">
                <a:solidFill>
                  <a:schemeClr val="tx1"/>
                </a:solidFill>
              </a:rPr>
              <a:t>mln</a:t>
            </a:r>
            <a:endParaRPr lang="nl-NL" sz="1600" dirty="0">
              <a:solidFill>
                <a:schemeClr val="tx1"/>
              </a:solidFill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4405745" y="3212976"/>
            <a:ext cx="474643" cy="144016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U</a:t>
            </a:r>
          </a:p>
          <a:p>
            <a:pPr algn="ctr"/>
            <a:r>
              <a:rPr lang="nl-NL" sz="1400" dirty="0"/>
              <a:t>0,5</a:t>
            </a:r>
          </a:p>
          <a:p>
            <a:pPr algn="ctr"/>
            <a:r>
              <a:rPr lang="nl-NL" sz="1400" dirty="0" err="1"/>
              <a:t>mln</a:t>
            </a:r>
            <a:endParaRPr lang="nl-NL" sz="1400" dirty="0"/>
          </a:p>
          <a:p>
            <a:pPr algn="ctr"/>
            <a:endParaRPr lang="nl-NL" dirty="0"/>
          </a:p>
        </p:txBody>
      </p:sp>
      <p:sp>
        <p:nvSpPr>
          <p:cNvPr id="14" name="Rechthoek 13"/>
          <p:cNvSpPr/>
          <p:nvPr/>
        </p:nvSpPr>
        <p:spPr>
          <a:xfrm>
            <a:off x="4880388" y="3212976"/>
            <a:ext cx="1936048" cy="144016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Werkgelegenheid</a:t>
            </a:r>
          </a:p>
          <a:p>
            <a:pPr algn="ctr"/>
            <a:r>
              <a:rPr lang="nl-NL" dirty="0"/>
              <a:t>Av</a:t>
            </a:r>
          </a:p>
          <a:p>
            <a:pPr algn="ctr"/>
            <a:r>
              <a:rPr lang="nl-NL" dirty="0"/>
              <a:t>10,3 </a:t>
            </a:r>
            <a:r>
              <a:rPr lang="nl-NL" dirty="0" err="1"/>
              <a:t>mln</a:t>
            </a:r>
            <a:endParaRPr lang="nl-NL" dirty="0"/>
          </a:p>
        </p:txBody>
      </p:sp>
      <p:sp>
        <p:nvSpPr>
          <p:cNvPr id="16" name="PIJL-LINKS en -RECHTS 15"/>
          <p:cNvSpPr/>
          <p:nvPr/>
        </p:nvSpPr>
        <p:spPr>
          <a:xfrm>
            <a:off x="4427984" y="2420888"/>
            <a:ext cx="2313710" cy="576064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Beroepsbevolking</a:t>
            </a:r>
          </a:p>
        </p:txBody>
      </p:sp>
      <p:sp>
        <p:nvSpPr>
          <p:cNvPr id="18" name="PIJL-LINKS en -RECHTS 17"/>
          <p:cNvSpPr/>
          <p:nvPr/>
        </p:nvSpPr>
        <p:spPr>
          <a:xfrm>
            <a:off x="3059832" y="1772816"/>
            <a:ext cx="3728895" cy="520436"/>
          </a:xfrm>
          <a:prstGeom prst="leftRightArrow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dirty="0"/>
              <a:t>Potentiële beroepsbevolking</a:t>
            </a:r>
          </a:p>
        </p:txBody>
      </p:sp>
      <p:sp>
        <p:nvSpPr>
          <p:cNvPr id="2" name="Tekstvak 1"/>
          <p:cNvSpPr txBox="1"/>
          <p:nvPr/>
        </p:nvSpPr>
        <p:spPr>
          <a:xfrm>
            <a:off x="1259632" y="692696"/>
            <a:ext cx="6984776" cy="707886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l-NL" sz="2000" dirty="0"/>
              <a:t>Tot de beroepsbevolking hoort iedereen tussen de 15 en 67 jaar die bereid is en in staat is minimaal 12 uur per week te werken</a:t>
            </a:r>
          </a:p>
        </p:txBody>
      </p:sp>
    </p:spTree>
    <p:extLst>
      <p:ext uri="{BB962C8B-B14F-4D97-AF65-F5344CB8AC3E}">
        <p14:creationId xmlns:p14="http://schemas.microsoft.com/office/powerpoint/2010/main" val="2998206683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4" grpId="0" animBg="1"/>
      <p:bldP spid="16" grpId="0" animBg="1"/>
      <p:bldP spid="18" grpId="0" animBg="1"/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11560" y="836712"/>
            <a:ext cx="8352928" cy="5472608"/>
          </a:xfrm>
        </p:spPr>
        <p:txBody>
          <a:bodyPr>
            <a:noAutofit/>
          </a:bodyPr>
          <a:lstStyle/>
          <a:p>
            <a:r>
              <a:rPr lang="nl-NL" sz="2800" dirty="0"/>
              <a:t>Verborgen versus geregistreerde werkloosheid</a:t>
            </a:r>
          </a:p>
          <a:p>
            <a:r>
              <a:rPr lang="nl-NL" sz="2800" dirty="0"/>
              <a:t>Geregistreerde werkloosheid =</a:t>
            </a:r>
          </a:p>
          <a:p>
            <a:r>
              <a:rPr lang="nl-NL" sz="2800" dirty="0"/>
              <a:t>1. seizoenwerkloosheid (seizoen gecorrigeerd)</a:t>
            </a:r>
          </a:p>
          <a:p>
            <a:r>
              <a:rPr lang="nl-NL" sz="2800" dirty="0"/>
              <a:t>2. frictiewerkloosheid</a:t>
            </a:r>
          </a:p>
          <a:p>
            <a:r>
              <a:rPr lang="nl-NL" sz="2800" dirty="0"/>
              <a:t>3. conjunctuurwerkloosheid</a:t>
            </a:r>
          </a:p>
          <a:p>
            <a:r>
              <a:rPr lang="nl-NL" sz="2800" dirty="0"/>
              <a:t>4. structuurwerkloosheid</a:t>
            </a:r>
          </a:p>
          <a:p>
            <a:r>
              <a:rPr lang="nl-NL" sz="2800" dirty="0"/>
              <a:t>I/A-ratio = </a:t>
            </a:r>
            <a:r>
              <a:rPr lang="nl-NL" sz="2800" baseline="30000" dirty="0"/>
              <a:t>(17-10.3)</a:t>
            </a:r>
            <a:r>
              <a:rPr lang="nl-NL" sz="2800" dirty="0"/>
              <a:t>/</a:t>
            </a:r>
            <a:r>
              <a:rPr lang="nl-NL" sz="2800" baseline="-25000" dirty="0"/>
              <a:t>10,3</a:t>
            </a:r>
            <a:r>
              <a:rPr lang="nl-NL" sz="2800" dirty="0"/>
              <a:t> =6,7 / 10,3 = 0,65 </a:t>
            </a:r>
          </a:p>
          <a:p>
            <a:r>
              <a:rPr lang="nl-NL" sz="2800" dirty="0"/>
              <a:t>Deeltijdwerk (P/A-ratio) </a:t>
            </a:r>
          </a:p>
          <a:p>
            <a:r>
              <a:rPr lang="nl-NL" sz="2800" dirty="0"/>
              <a:t>Ontmoedigingseffect en aanzuigeffect</a:t>
            </a:r>
          </a:p>
          <a:p>
            <a:r>
              <a:rPr lang="nl-NL" sz="2800" dirty="0"/>
              <a:t>Formele sector versus informele sector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  <a:solidFill>
            <a:srgbClr val="F5C040"/>
          </a:solidFill>
        </p:spPr>
        <p:txBody>
          <a:bodyPr>
            <a:normAutofit fontScale="90000"/>
          </a:bodyPr>
          <a:lstStyle/>
          <a:p>
            <a:r>
              <a:rPr lang="nl-NL" dirty="0"/>
              <a:t>Werkloosheid</a:t>
            </a:r>
          </a:p>
        </p:txBody>
      </p:sp>
    </p:spTree>
    <p:extLst>
      <p:ext uri="{BB962C8B-B14F-4D97-AF65-F5344CB8AC3E}">
        <p14:creationId xmlns:p14="http://schemas.microsoft.com/office/powerpoint/2010/main" val="3720071460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8424"/>
          </a:xfrm>
        </p:spPr>
        <p:txBody>
          <a:bodyPr>
            <a:noAutofit/>
          </a:bodyPr>
          <a:lstStyle/>
          <a:p>
            <a:pPr algn="l"/>
            <a:r>
              <a:rPr lang="nl-NL" sz="3000" dirty="0"/>
              <a:t>Deeltijdwerk: verhouding tussen werkgelegenheid in personen en in arbeidsjaren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quarter" idx="13"/>
          </p:nvPr>
        </p:nvSpPr>
        <p:spPr>
          <a:xfrm>
            <a:off x="676655" y="1196752"/>
            <a:ext cx="3822192" cy="5400600"/>
          </a:xfrm>
        </p:spPr>
        <p:txBody>
          <a:bodyPr/>
          <a:lstStyle/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268760"/>
            <a:ext cx="3771900" cy="55892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1052736"/>
            <a:ext cx="3771900" cy="5805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hthoek 5"/>
          <p:cNvSpPr/>
          <p:nvPr/>
        </p:nvSpPr>
        <p:spPr>
          <a:xfrm>
            <a:off x="4239444" y="3789040"/>
            <a:ext cx="908620" cy="43204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nl-NL" sz="2400" dirty="0"/>
              <a:t>2009</a:t>
            </a:r>
          </a:p>
        </p:txBody>
      </p:sp>
    </p:spTree>
    <p:extLst>
      <p:ext uri="{BB962C8B-B14F-4D97-AF65-F5344CB8AC3E}">
        <p14:creationId xmlns:p14="http://schemas.microsoft.com/office/powerpoint/2010/main" val="1002926998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jdelijke aanduiding voor inhoud 5"/>
          <p:cNvSpPr>
            <a:spLocks noGrp="1"/>
          </p:cNvSpPr>
          <p:nvPr>
            <p:ph idx="1"/>
          </p:nvPr>
        </p:nvSpPr>
        <p:spPr>
          <a:xfrm>
            <a:off x="899592" y="1052736"/>
            <a:ext cx="7408333" cy="4137323"/>
          </a:xfrm>
        </p:spPr>
        <p:txBody>
          <a:bodyPr>
            <a:normAutofit lnSpcReduction="10000"/>
          </a:bodyPr>
          <a:lstStyle/>
          <a:p>
            <a:r>
              <a:rPr lang="nl-NL" dirty="0"/>
              <a:t>Deeltijdarbeid veroorzaakt het verschil tussen de werkgelegenheid/werkloosheid uitgedrukt in personen en de werkgelegenheid/werkloosheid uitgedrukt in arbeidsjaren (= voltijdbanen). </a:t>
            </a:r>
          </a:p>
          <a:p>
            <a:pPr marL="0" indent="0">
              <a:buNone/>
            </a:pPr>
            <a:r>
              <a:rPr lang="nl-NL" dirty="0"/>
              <a:t>                     </a:t>
            </a:r>
            <a:r>
              <a:rPr lang="nl-NL" sz="2000" dirty="0"/>
              <a:t> personen met een deeltijdbaan of volledige baan</a:t>
            </a:r>
          </a:p>
          <a:p>
            <a:pPr marL="0" indent="0">
              <a:buNone/>
            </a:pPr>
            <a:r>
              <a:rPr lang="nl-NL" dirty="0"/>
              <a:t>p/a-ratio = -----------------------------------------------------------------------</a:t>
            </a:r>
            <a:br>
              <a:rPr lang="nl-NL" dirty="0"/>
            </a:br>
            <a:r>
              <a:rPr lang="nl-NL" dirty="0"/>
              <a:t>                                    totaal aantal arbeidsjaren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Stel een school kent 100 arbeidsplaatsen, maar er werken 150 mensen in loondienst: p/a = </a:t>
            </a:r>
            <a:r>
              <a:rPr lang="nl-NL" sz="3600" baseline="30000" dirty="0"/>
              <a:t>150</a:t>
            </a:r>
            <a:r>
              <a:rPr lang="nl-NL" sz="3600" dirty="0"/>
              <a:t>/</a:t>
            </a:r>
            <a:r>
              <a:rPr lang="nl-NL" sz="3600" baseline="-25000" dirty="0"/>
              <a:t>100</a:t>
            </a:r>
            <a:r>
              <a:rPr lang="nl-NL" dirty="0"/>
              <a:t> = 1,5</a:t>
            </a:r>
          </a:p>
        </p:txBody>
      </p:sp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86416"/>
          </a:xfrm>
        </p:spPr>
        <p:txBody>
          <a:bodyPr/>
          <a:lstStyle/>
          <a:p>
            <a:r>
              <a:rPr lang="nl-NL" dirty="0"/>
              <a:t>Deeltijdwerk</a:t>
            </a:r>
          </a:p>
        </p:txBody>
      </p:sp>
      <p:sp>
        <p:nvSpPr>
          <p:cNvPr id="4" name="Tekstvak 3"/>
          <p:cNvSpPr txBox="1"/>
          <p:nvPr/>
        </p:nvSpPr>
        <p:spPr>
          <a:xfrm>
            <a:off x="1475656" y="5278891"/>
            <a:ext cx="5760640" cy="1569660"/>
          </a:xfrm>
          <a:prstGeom prst="rect">
            <a:avLst/>
          </a:prstGeom>
          <a:solidFill>
            <a:srgbClr val="A5D028"/>
          </a:solidFill>
        </p:spPr>
        <p:txBody>
          <a:bodyPr wrap="square" rtlCol="0">
            <a:spAutoFit/>
          </a:bodyPr>
          <a:lstStyle/>
          <a:p>
            <a:r>
              <a:rPr lang="nl-NL" sz="2400" dirty="0"/>
              <a:t>P/A ratio is dus een maatstaf voor de mate van deeltijdwerk. </a:t>
            </a:r>
          </a:p>
          <a:p>
            <a:r>
              <a:rPr lang="nl-NL" sz="2400" dirty="0"/>
              <a:t>Meer deeltijdwerk, dan een hogere P/A maatstaf</a:t>
            </a:r>
          </a:p>
        </p:txBody>
      </p:sp>
    </p:spTree>
    <p:extLst>
      <p:ext uri="{BB962C8B-B14F-4D97-AF65-F5344CB8AC3E}">
        <p14:creationId xmlns:p14="http://schemas.microsoft.com/office/powerpoint/2010/main" val="67911954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  <a:solidFill>
            <a:schemeClr val="accent5"/>
          </a:solidFill>
        </p:spPr>
        <p:txBody>
          <a:bodyPr>
            <a:normAutofit fontScale="90000"/>
          </a:bodyPr>
          <a:lstStyle/>
          <a:p>
            <a:r>
              <a:rPr lang="nl-NL" sz="3200" dirty="0"/>
              <a:t>Banen en arbeidsvolume in 2012: welke sectoren lenen zich minder voor deeltijdwerk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1285875"/>
            <a:ext cx="4608512" cy="557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3877331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inhoud 3"/>
          <p:cNvSpPr>
            <a:spLocks noGrp="1"/>
          </p:cNvSpPr>
          <p:nvPr>
            <p:ph idx="1"/>
          </p:nvPr>
        </p:nvSpPr>
        <p:spPr>
          <a:xfrm>
            <a:off x="899592" y="1124744"/>
            <a:ext cx="7408333" cy="5229200"/>
          </a:xfrm>
        </p:spPr>
        <p:txBody>
          <a:bodyPr>
            <a:normAutofit/>
          </a:bodyPr>
          <a:lstStyle/>
          <a:p>
            <a:r>
              <a:rPr lang="nl-NL" dirty="0"/>
              <a:t>De participatiegraad (deelnemingsgraad of deelnemingspercentage) geeft aan hoeveel procent van de bevolking van 15 tot 67 jaar (= de potentiële beroepsbevolking) werkt of wil werken en wordt als volgt berekend:</a:t>
            </a:r>
            <a:br>
              <a:rPr lang="nl-NL" dirty="0"/>
            </a:br>
            <a:r>
              <a:rPr lang="nl-NL" dirty="0"/>
              <a:t>                                             beroepsbevolking </a:t>
            </a:r>
            <a:br>
              <a:rPr lang="nl-NL" dirty="0"/>
            </a:br>
            <a:r>
              <a:rPr lang="nl-NL" dirty="0"/>
              <a:t>participatiegraad = ---------------------------------------------- × 100%</a:t>
            </a:r>
            <a:br>
              <a:rPr lang="nl-NL" dirty="0"/>
            </a:br>
            <a:r>
              <a:rPr lang="nl-NL" dirty="0"/>
              <a:t>                                  potentiële beroepsbevolking </a:t>
            </a:r>
            <a:br>
              <a:rPr lang="nl-NL" dirty="0"/>
            </a:br>
            <a:endParaRPr lang="nl-NL" dirty="0"/>
          </a:p>
          <a:p>
            <a:r>
              <a:rPr lang="nl-NL" dirty="0"/>
              <a:t>De beroepsbevolking bestaat uit werkende (zelfstandigen en werknemers) en werkelozen.</a:t>
            </a:r>
          </a:p>
          <a:p>
            <a:r>
              <a:rPr lang="nl-NL" dirty="0"/>
              <a:t>Voorbeeld dia 3: 10,8 / 13,5 x 100% = 80%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858424"/>
          </a:xfrm>
          <a:solidFill>
            <a:schemeClr val="accent5"/>
          </a:solidFill>
        </p:spPr>
        <p:txBody>
          <a:bodyPr/>
          <a:lstStyle/>
          <a:p>
            <a:r>
              <a:rPr lang="nl-NL" dirty="0"/>
              <a:t>Participatiegraad</a:t>
            </a:r>
          </a:p>
        </p:txBody>
      </p:sp>
    </p:spTree>
    <p:extLst>
      <p:ext uri="{BB962C8B-B14F-4D97-AF65-F5344CB8AC3E}">
        <p14:creationId xmlns:p14="http://schemas.microsoft.com/office/powerpoint/2010/main" val="4198545317"/>
      </p:ext>
    </p:extLst>
  </p:cSld>
  <p:clrMapOvr>
    <a:masterClrMapping/>
  </p:clrMapOvr>
  <p:transition spd="slow"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67544" y="10479"/>
            <a:ext cx="8229600" cy="1074448"/>
          </a:xfr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/>
          <a:lstStyle/>
          <a:p>
            <a:r>
              <a:rPr lang="nl-NL" dirty="0"/>
              <a:t>Arbeidsmarkt in vogelvlucht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9099" y="1988840"/>
            <a:ext cx="6555269" cy="42211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69910337"/>
      </p:ext>
    </p:extLst>
  </p:cSld>
  <p:clrMapOvr>
    <a:masterClrMapping/>
  </p:clrMapOvr>
  <p:transition spd="slow">
    <p:push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</TotalTime>
  <Words>937</Words>
  <Application>Microsoft Macintosh PowerPoint</Application>
  <PresentationFormat>Diavoorstelling (4:3)</PresentationFormat>
  <Paragraphs>238</Paragraphs>
  <Slides>22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5" baseType="lpstr">
      <vt:lpstr>Candara</vt:lpstr>
      <vt:lpstr>Symbol</vt:lpstr>
      <vt:lpstr>Golfvorm</vt:lpstr>
      <vt:lpstr>Arbeidsmarkt</vt:lpstr>
      <vt:lpstr>Model vs Werkelijkheid</vt:lpstr>
      <vt:lpstr>PowerPoint-presentatie</vt:lpstr>
      <vt:lpstr>Werkloosheid</vt:lpstr>
      <vt:lpstr>Deeltijdwerk: verhouding tussen werkgelegenheid in personen en in arbeidsjaren</vt:lpstr>
      <vt:lpstr>Deeltijdwerk</vt:lpstr>
      <vt:lpstr>Banen en arbeidsvolume in 2012: welke sectoren lenen zich minder voor deeltijdwerk</vt:lpstr>
      <vt:lpstr>Participatiegraad</vt:lpstr>
      <vt:lpstr>Arbeidsmarkt in vogelvlucht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Economische groei / Bestedingen</vt:lpstr>
      <vt:lpstr>Concurrentiepositie</vt:lpstr>
      <vt:lpstr>Investeringen</vt:lpstr>
      <vt:lpstr>Via de aanbodkant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Paul</dc:creator>
  <cp:lastModifiedBy>Vermeulen, H.</cp:lastModifiedBy>
  <cp:revision>92</cp:revision>
  <dcterms:created xsi:type="dcterms:W3CDTF">2011-03-04T12:30:40Z</dcterms:created>
  <dcterms:modified xsi:type="dcterms:W3CDTF">2020-09-03T09:12:16Z</dcterms:modified>
</cp:coreProperties>
</file>