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8" r:id="rId2"/>
    <p:sldId id="263" r:id="rId3"/>
    <p:sldId id="256" r:id="rId4"/>
    <p:sldId id="262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8"/>
    <p:restoredTop sz="94617"/>
  </p:normalViewPr>
  <p:slideViewPr>
    <p:cSldViewPr snapToGrid="0" snapToObjects="1">
      <p:cViewPr>
        <p:scale>
          <a:sx n="68" d="100"/>
          <a:sy n="68" d="100"/>
        </p:scale>
        <p:origin x="156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6491-1ED5-4649-B72E-EBC6B22538D4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C20E3-82CB-4A4F-B6C9-53806EA683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9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8B11-777A-554C-B330-7B394F813C42}" type="datetime1">
              <a:rPr lang="nl-NL" smtClean="0"/>
              <a:t>08-05-19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40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721-24B2-A94E-A092-9C9E10369C47}" type="datetime1">
              <a:rPr lang="nl-NL" smtClean="0"/>
              <a:t>08-05-19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84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E957-2905-B447-B7F2-575A9AA0EBA0}" type="datetime1">
              <a:rPr lang="nl-NL" smtClean="0"/>
              <a:t>08-05-19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90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CEAF-9DAB-5641-92F6-D3AB97294238}" type="datetime1">
              <a:rPr lang="nl-NL" smtClean="0"/>
              <a:t>08-05-19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84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119-41DC-4649-80FD-A22A8F37B8A4}" type="datetime1">
              <a:rPr lang="nl-NL" smtClean="0"/>
              <a:t>08-05-19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10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9ED2-B74D-C84B-8C7C-E45B6579A466}" type="datetime1">
              <a:rPr lang="nl-NL" smtClean="0"/>
              <a:t>08-05-19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52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8471-DCC2-F44A-BB6A-31EB8DAF5341}" type="datetime1">
              <a:rPr lang="nl-NL" smtClean="0"/>
              <a:t>08-05-19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83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C6D2-216D-D240-8676-71E33874B65A}" type="datetime1">
              <a:rPr lang="nl-NL" smtClean="0"/>
              <a:t>08-05-19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26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83B-E3B8-8446-B7E0-308A2E179D42}" type="datetime1">
              <a:rPr lang="nl-NL" smtClean="0"/>
              <a:t>08-05-19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96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11E-E72F-B549-86E4-1D55674EC4ED}" type="datetime1">
              <a:rPr lang="nl-NL" smtClean="0"/>
              <a:t>08-05-19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13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342A-F62F-6C4C-A300-2A0252B5F895}" type="datetime1">
              <a:rPr lang="nl-NL" smtClean="0"/>
              <a:t>08-05-19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85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66C-CAE2-1C4D-9537-40F90A37E17D}" type="datetime1">
              <a:rPr lang="nl-NL" smtClean="0"/>
              <a:t>08-05-19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96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0A8-2722-C745-BA6D-3B09DD048DDF}" type="datetime1">
              <a:rPr lang="nl-NL" smtClean="0"/>
              <a:t>08-05-19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87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6951-2DCF-4840-A883-9CBDE8C90DDF}" type="datetime1">
              <a:rPr lang="nl-NL" smtClean="0"/>
              <a:t>08-05-19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8D70-6823-224D-88E5-E7DB5E4A1FEA}" type="datetime1">
              <a:rPr lang="nl-NL" smtClean="0"/>
              <a:t>08-05-19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09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2CEC-7BD1-6548-BC80-E66ACA1539F8}" type="datetime1">
              <a:rPr lang="nl-NL" smtClean="0"/>
              <a:t>08-05-19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13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606D-D07D-BF45-A9B9-4A2A47B5723A}" type="datetime1">
              <a:rPr lang="nl-NL" smtClean="0"/>
              <a:t>08-05-19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3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CAD77CF-615A-5840-A045-786D2334C173}" type="datetime1">
              <a:rPr lang="nl-NL" smtClean="0"/>
              <a:t>08-05-19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64744A-4676-D344-995A-9F9E7C2DA4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32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C211AF0-6F50-214E-9550-B9B9001A1BFB}"/>
              </a:ext>
            </a:extLst>
          </p:cNvPr>
          <p:cNvSpPr txBox="1"/>
          <p:nvPr/>
        </p:nvSpPr>
        <p:spPr>
          <a:xfrm>
            <a:off x="4572000" y="228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7.3 Prijzenoorlog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7FF2CC-D38F-CC46-A731-BF6176A56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68" y="872728"/>
            <a:ext cx="8705850" cy="59852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3E488F-0D13-1C4F-BF55-78AD3631D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86" y="0"/>
            <a:ext cx="3265714" cy="18288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6A9246-B760-A04B-8B23-07EE66735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03764" cy="2057400"/>
          </a:xfrm>
          <a:prstGeom prst="rect">
            <a:avLst/>
          </a:prstGeom>
        </p:spPr>
      </p:pic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2C483EF3-2E48-694A-8F95-776BCBD8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6283325"/>
            <a:ext cx="1543050" cy="101998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DE9827F6-6B46-9544-B091-62DCCFCF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43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E743FD9-B3A9-3B47-A3C8-8ECB303A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24" y="6176530"/>
            <a:ext cx="6672887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3F6AFDF-D613-ED4F-B6F4-A1C4B918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2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A39711B-F43D-5342-B118-D1FCF543B5D5}"/>
              </a:ext>
            </a:extLst>
          </p:cNvPr>
          <p:cNvSpPr txBox="1"/>
          <p:nvPr/>
        </p:nvSpPr>
        <p:spPr>
          <a:xfrm>
            <a:off x="3467101" y="157640"/>
            <a:ext cx="704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7.4 Wanneer is overheidsregulering noodzakelijk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3479CA-2A56-2943-ACC2-F6C9E031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697345"/>
            <a:ext cx="8685211" cy="555985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7C9A29-63E3-3A46-8248-C6D5A84D511A}"/>
              </a:ext>
            </a:extLst>
          </p:cNvPr>
          <p:cNvSpPr txBox="1"/>
          <p:nvPr/>
        </p:nvSpPr>
        <p:spPr>
          <a:xfrm>
            <a:off x="4038600" y="697345"/>
            <a:ext cx="53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Geknikte prijsafzetcurve bij </a:t>
            </a:r>
            <a:r>
              <a:rPr lang="nl-NL" sz="2400" dirty="0" err="1"/>
              <a:t>oligopolisten</a:t>
            </a: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4ACA68-056E-5646-8EDA-D41DF537A563}"/>
              </a:ext>
            </a:extLst>
          </p:cNvPr>
          <p:cNvSpPr txBox="1"/>
          <p:nvPr/>
        </p:nvSpPr>
        <p:spPr>
          <a:xfrm>
            <a:off x="8286749" y="2457450"/>
            <a:ext cx="3504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Voorbeelden:</a:t>
            </a:r>
          </a:p>
          <a:p>
            <a:r>
              <a:rPr lang="nl-NL" sz="2400" dirty="0"/>
              <a:t>Supermarkten</a:t>
            </a:r>
          </a:p>
          <a:p>
            <a:r>
              <a:rPr lang="nl-NL" sz="2400" dirty="0"/>
              <a:t>Oliemaatschappijen</a:t>
            </a:r>
          </a:p>
          <a:p>
            <a:r>
              <a:rPr lang="nl-NL" sz="2400" dirty="0"/>
              <a:t>Telefonie maatschappijen</a:t>
            </a:r>
          </a:p>
          <a:p>
            <a:r>
              <a:rPr lang="nl-NL" sz="2400" dirty="0"/>
              <a:t>Energiebedrijven</a:t>
            </a:r>
          </a:p>
        </p:txBody>
      </p:sp>
    </p:spTree>
    <p:extLst>
      <p:ext uri="{BB962C8B-B14F-4D97-AF65-F5344CB8AC3E}">
        <p14:creationId xmlns:p14="http://schemas.microsoft.com/office/powerpoint/2010/main" val="40251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DD0916-B6F2-1D49-88C1-C3501CF1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237759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7B31B9-7184-BF42-BBA1-C29FCE6D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37759"/>
            <a:ext cx="764215" cy="365125"/>
          </a:xfrm>
        </p:spPr>
        <p:txBody>
          <a:bodyPr/>
          <a:lstStyle/>
          <a:p>
            <a:fld id="{BA64744A-4676-D344-995A-9F9E7C2DA49B}" type="slidenum">
              <a:rPr lang="nl-NL" smtClean="0"/>
              <a:t>3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46832DE-5269-2343-8293-AEA4636DEFA3}"/>
              </a:ext>
            </a:extLst>
          </p:cNvPr>
          <p:cNvSpPr txBox="1"/>
          <p:nvPr/>
        </p:nvSpPr>
        <p:spPr>
          <a:xfrm>
            <a:off x="2026852" y="1945322"/>
            <a:ext cx="424847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1. Economische orde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8F7BC72-D773-7442-A6D5-0A85E99D11AC}"/>
              </a:ext>
            </a:extLst>
          </p:cNvPr>
          <p:cNvSpPr txBox="1"/>
          <p:nvPr/>
        </p:nvSpPr>
        <p:spPr>
          <a:xfrm>
            <a:off x="6794748" y="964084"/>
            <a:ext cx="38884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De manier waarop het economisch leven is georganiseerd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87A0F1E-3F6C-6846-A2C4-D744BB5629F0}"/>
              </a:ext>
            </a:extLst>
          </p:cNvPr>
          <p:cNvSpPr/>
          <p:nvPr/>
        </p:nvSpPr>
        <p:spPr>
          <a:xfrm>
            <a:off x="2012543" y="805260"/>
            <a:ext cx="4277091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800" dirty="0"/>
              <a:t>Samenwerken en onderhandelen - Inhoud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800FE8-206D-D740-8DD5-CCB00A1E78D6}"/>
              </a:ext>
            </a:extLst>
          </p:cNvPr>
          <p:cNvSpPr txBox="1"/>
          <p:nvPr/>
        </p:nvSpPr>
        <p:spPr>
          <a:xfrm>
            <a:off x="6786098" y="1707971"/>
            <a:ext cx="38884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De manier waarop de </a:t>
            </a:r>
            <a:r>
              <a:rPr lang="nl-NL" b="1" i="1" dirty="0"/>
              <a:t>beslissingen</a:t>
            </a:r>
            <a:r>
              <a:rPr lang="nl-NL" dirty="0"/>
              <a:t> van consumenten, producenten, overheid en belangenorganisaties op elkaar zijn afgestemd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D8859E0-CE66-0B46-8A61-EF13B3AC942F}"/>
              </a:ext>
            </a:extLst>
          </p:cNvPr>
          <p:cNvSpPr txBox="1"/>
          <p:nvPr/>
        </p:nvSpPr>
        <p:spPr>
          <a:xfrm>
            <a:off x="6794748" y="3037508"/>
            <a:ext cx="38884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Het betreft de manier waarop het </a:t>
            </a:r>
            <a:r>
              <a:rPr lang="nl-NL" b="1" i="1" dirty="0"/>
              <a:t>allocatieprobleem</a:t>
            </a:r>
            <a:r>
              <a:rPr lang="nl-NL" dirty="0"/>
              <a:t> wordt opgelost en de eigendom van de productiefactoren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C70B666-83E5-1444-8349-98BEB2FAED6A}"/>
              </a:ext>
            </a:extLst>
          </p:cNvPr>
          <p:cNvSpPr txBox="1"/>
          <p:nvPr/>
        </p:nvSpPr>
        <p:spPr>
          <a:xfrm>
            <a:off x="6755784" y="4549676"/>
            <a:ext cx="3897082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4000" dirty="0"/>
              <a:t>Kapitalisme versus socialisme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FEECD5E-6D94-9F4E-82C2-E6378D6FB1CE}"/>
              </a:ext>
            </a:extLst>
          </p:cNvPr>
          <p:cNvSpPr txBox="1"/>
          <p:nvPr/>
        </p:nvSpPr>
        <p:spPr>
          <a:xfrm>
            <a:off x="3467101" y="157640"/>
            <a:ext cx="704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7.4 Wanneer is overheidsregulering noodzakelijk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4DB5D19-7B25-DD4E-A4F2-B7C07217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05" y="2940262"/>
            <a:ext cx="3035300" cy="215743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E34054B-A142-A744-842F-472445930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940262"/>
            <a:ext cx="2870410" cy="21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5FF6DDC-31E7-9243-8276-1037BCE9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974" y="6092824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5B31322-276E-2446-9B4C-055C2ABB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45CEBE1F-DB2B-DB41-9803-3C75B83067EE}"/>
              </a:ext>
            </a:extLst>
          </p:cNvPr>
          <p:cNvSpPr txBox="1">
            <a:spLocks/>
          </p:cNvSpPr>
          <p:nvPr/>
        </p:nvSpPr>
        <p:spPr>
          <a:xfrm>
            <a:off x="1447800" y="1149350"/>
            <a:ext cx="10458449" cy="4943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altLang="nl-NL" sz="2800" i="1" cap="none" dirty="0"/>
              <a:t>Vraag en aanbod kunnen leiden tot te hoge consumentenprijzen of te lage producentenprijzen.</a:t>
            </a:r>
          </a:p>
          <a:p>
            <a:pPr>
              <a:lnSpc>
                <a:spcPct val="100000"/>
              </a:lnSpc>
            </a:pPr>
            <a:r>
              <a:rPr lang="nl-NL" altLang="nl-NL" sz="2800" i="1" cap="none" dirty="0"/>
              <a:t>Het marktproces heeft geen oog voor milieuaspecten (negatieve externe effecten)</a:t>
            </a:r>
          </a:p>
          <a:p>
            <a:pPr>
              <a:lnSpc>
                <a:spcPct val="100000"/>
              </a:lnSpc>
            </a:pPr>
            <a:r>
              <a:rPr lang="nl-NL" altLang="nl-NL" sz="2800" i="1" cap="none" dirty="0"/>
              <a:t>Het marktproces houdt geen rekening met de wens om de inkomensverschillen te beperken</a:t>
            </a:r>
          </a:p>
          <a:p>
            <a:pPr>
              <a:lnSpc>
                <a:spcPct val="100000"/>
              </a:lnSpc>
            </a:pPr>
            <a:r>
              <a:rPr lang="nl-NL" altLang="nl-NL" sz="2800" i="1" cap="none" dirty="0"/>
              <a:t>Het marktmechanisme is niet in staat om essentiële goederen als wegen, dijken, sportvelden, recreatieterreinen, politie en straatverlichting voort te brengen (collectieve goederen, free </a:t>
            </a:r>
            <a:r>
              <a:rPr lang="nl-NL" altLang="nl-NL" sz="2800" i="1" cap="none" dirty="0" err="1"/>
              <a:t>riders</a:t>
            </a:r>
            <a:r>
              <a:rPr lang="nl-NL" altLang="nl-NL" sz="2800" i="1" cap="none" dirty="0"/>
              <a:t> </a:t>
            </a:r>
            <a:r>
              <a:rPr lang="nl-NL" altLang="nl-NL" sz="2800" i="1" cap="none" dirty="0" err="1"/>
              <a:t>problem</a:t>
            </a:r>
            <a:r>
              <a:rPr lang="nl-NL" altLang="nl-NL" sz="2800" i="1" cap="none" dirty="0"/>
              <a:t> (meeliftgedrag (</a:t>
            </a:r>
            <a:r>
              <a:rPr lang="nl-NL" altLang="nl-NL" sz="2800" i="1" cap="none" dirty="0" err="1"/>
              <a:t>Vakbondlidmaatschap</a:t>
            </a:r>
            <a:r>
              <a:rPr lang="nl-NL" altLang="nl-NL" sz="2800" i="1" cap="none" dirty="0"/>
              <a:t>) en </a:t>
            </a:r>
            <a:r>
              <a:rPr lang="nl-NL" altLang="nl-NL" sz="2800" i="1" cap="none" dirty="0" err="1"/>
              <a:t>prisonersdilemma</a:t>
            </a:r>
            <a:r>
              <a:rPr lang="nl-NL" altLang="nl-NL" sz="2800" i="1" cap="none" dirty="0"/>
              <a:t>)</a:t>
            </a:r>
          </a:p>
          <a:p>
            <a:endParaRPr lang="nl-NL" altLang="nl-NL" sz="2800" i="1" cap="none" dirty="0"/>
          </a:p>
          <a:p>
            <a:endParaRPr lang="nl-NL" altLang="nl-NL" sz="2800" cap="non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94704E2C-7888-6F4C-A851-DC0A85CB5C16}"/>
              </a:ext>
            </a:extLst>
          </p:cNvPr>
          <p:cNvSpPr txBox="1">
            <a:spLocks/>
          </p:cNvSpPr>
          <p:nvPr/>
        </p:nvSpPr>
        <p:spPr>
          <a:xfrm>
            <a:off x="2533650" y="765176"/>
            <a:ext cx="8229600" cy="3651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cap="none" dirty="0"/>
              <a:t>Nadelen</a:t>
            </a:r>
            <a:r>
              <a:rPr lang="nl-NL" altLang="nl-NL" sz="2400" dirty="0"/>
              <a:t> </a:t>
            </a:r>
            <a:r>
              <a:rPr lang="nl-NL" altLang="nl-NL" sz="2400" cap="none" dirty="0"/>
              <a:t>Prijsmechanisme</a:t>
            </a:r>
            <a:endParaRPr lang="nl-NL" alt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11B2FD-F5AF-114B-AD55-C4ED8E996AB1}"/>
              </a:ext>
            </a:extLst>
          </p:cNvPr>
          <p:cNvSpPr txBox="1"/>
          <p:nvPr/>
        </p:nvSpPr>
        <p:spPr>
          <a:xfrm>
            <a:off x="3467101" y="157640"/>
            <a:ext cx="704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7.4 Wanneer is overheidsregulering noodzakelijk</a:t>
            </a:r>
          </a:p>
        </p:txBody>
      </p:sp>
    </p:spTree>
    <p:extLst>
      <p:ext uri="{BB962C8B-B14F-4D97-AF65-F5344CB8AC3E}">
        <p14:creationId xmlns:p14="http://schemas.microsoft.com/office/powerpoint/2010/main" val="31627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76882E7-1DFB-CF4F-8F2F-9F82C59A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737" y="6170963"/>
            <a:ext cx="1662514" cy="365126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ED853B4-D8E5-0147-8BF9-5C6D1C0A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788" y="6170962"/>
            <a:ext cx="764215" cy="365125"/>
          </a:xfrm>
        </p:spPr>
        <p:txBody>
          <a:bodyPr/>
          <a:lstStyle/>
          <a:p>
            <a:fld id="{BA64744A-4676-D344-995A-9F9E7C2DA49B}" type="slidenum">
              <a:rPr lang="nl-NL" smtClean="0"/>
              <a:t>5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5F83BBC-2C24-0342-B7F2-37B31A0178CB}"/>
              </a:ext>
            </a:extLst>
          </p:cNvPr>
          <p:cNvSpPr txBox="1"/>
          <p:nvPr/>
        </p:nvSpPr>
        <p:spPr>
          <a:xfrm>
            <a:off x="3605064" y="1329680"/>
            <a:ext cx="244827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Individuele goederen: rivaliserend en exclusief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AEBD1B5-1304-B344-BBBC-5FEA8580B4A5}"/>
              </a:ext>
            </a:extLst>
          </p:cNvPr>
          <p:cNvSpPr txBox="1"/>
          <p:nvPr/>
        </p:nvSpPr>
        <p:spPr>
          <a:xfrm>
            <a:off x="7853536" y="1308630"/>
            <a:ext cx="285825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Collectieve goederen: niet rivaliserend en niet exclusief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31D249-9E75-6D40-8003-9B5CC08120DD}"/>
              </a:ext>
            </a:extLst>
          </p:cNvPr>
          <p:cNvSpPr txBox="1"/>
          <p:nvPr/>
        </p:nvSpPr>
        <p:spPr>
          <a:xfrm>
            <a:off x="5798843" y="3408294"/>
            <a:ext cx="147222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Gebruiker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0D5646-8500-B842-8477-48DE7E6C1243}"/>
              </a:ext>
            </a:extLst>
          </p:cNvPr>
          <p:cNvSpPr txBox="1"/>
          <p:nvPr/>
        </p:nvSpPr>
        <p:spPr>
          <a:xfrm>
            <a:off x="5798843" y="2745630"/>
            <a:ext cx="146926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Betaler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DA3924B-1BD8-2F4E-AF88-5B34364EEF8C}"/>
              </a:ext>
            </a:extLst>
          </p:cNvPr>
          <p:cNvSpPr txBox="1"/>
          <p:nvPr/>
        </p:nvSpPr>
        <p:spPr>
          <a:xfrm>
            <a:off x="5765304" y="2084204"/>
            <a:ext cx="146926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Beslisser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985468-5DDB-AF4C-AFC6-E671423D3EDE}"/>
              </a:ext>
            </a:extLst>
          </p:cNvPr>
          <p:cNvSpPr txBox="1"/>
          <p:nvPr/>
        </p:nvSpPr>
        <p:spPr>
          <a:xfrm>
            <a:off x="7853536" y="2084204"/>
            <a:ext cx="244827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Overheid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47AE9A-1273-2745-92E2-151D28874291}"/>
              </a:ext>
            </a:extLst>
          </p:cNvPr>
          <p:cNvSpPr txBox="1"/>
          <p:nvPr/>
        </p:nvSpPr>
        <p:spPr>
          <a:xfrm>
            <a:off x="7868348" y="2745629"/>
            <a:ext cx="24334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Belastingbetaler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A0EA2CC-1E61-204B-A815-2DC6869F17C7}"/>
              </a:ext>
            </a:extLst>
          </p:cNvPr>
          <p:cNvSpPr txBox="1"/>
          <p:nvPr/>
        </p:nvSpPr>
        <p:spPr>
          <a:xfrm>
            <a:off x="7925544" y="3408294"/>
            <a:ext cx="237626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Iedereen, niemand is uit te sluiten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CBC2C45-CE9B-4E4B-99E9-5D195BA04B31}"/>
              </a:ext>
            </a:extLst>
          </p:cNvPr>
          <p:cNvSpPr txBox="1"/>
          <p:nvPr/>
        </p:nvSpPr>
        <p:spPr>
          <a:xfrm>
            <a:off x="3605064" y="2084204"/>
            <a:ext cx="151216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Jij (individu)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6D1682F-B20E-6A49-9CA5-098DFD61290A}"/>
              </a:ext>
            </a:extLst>
          </p:cNvPr>
          <p:cNvSpPr txBox="1"/>
          <p:nvPr/>
        </p:nvSpPr>
        <p:spPr>
          <a:xfrm>
            <a:off x="3605064" y="2753682"/>
            <a:ext cx="151315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Jij (individu)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36AEADF-6A0F-7F41-A738-5C7E786ED2BA}"/>
              </a:ext>
            </a:extLst>
          </p:cNvPr>
          <p:cNvSpPr txBox="1"/>
          <p:nvPr/>
        </p:nvSpPr>
        <p:spPr>
          <a:xfrm>
            <a:off x="3605064" y="3408294"/>
            <a:ext cx="153682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Jij (individu)</a:t>
            </a:r>
          </a:p>
        </p:txBody>
      </p:sp>
      <p:sp>
        <p:nvSpPr>
          <p:cNvPr id="15" name="PIJL-OMLAAG 12">
            <a:extLst>
              <a:ext uri="{FF2B5EF4-FFF2-40B4-BE49-F238E27FC236}">
                <a16:creationId xmlns:a16="http://schemas.microsoft.com/office/drawing/2014/main" id="{D7592880-36D7-5F44-BBE9-1B31E4A1CAD2}"/>
              </a:ext>
            </a:extLst>
          </p:cNvPr>
          <p:cNvSpPr/>
          <p:nvPr/>
        </p:nvSpPr>
        <p:spPr>
          <a:xfrm>
            <a:off x="6413376" y="132968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RECHTS 13">
            <a:extLst>
              <a:ext uri="{FF2B5EF4-FFF2-40B4-BE49-F238E27FC236}">
                <a16:creationId xmlns:a16="http://schemas.microsoft.com/office/drawing/2014/main" id="{226F120A-FD92-1F43-B15B-3847A691C6E4}"/>
              </a:ext>
            </a:extLst>
          </p:cNvPr>
          <p:cNvSpPr/>
          <p:nvPr/>
        </p:nvSpPr>
        <p:spPr>
          <a:xfrm>
            <a:off x="7275999" y="2198405"/>
            <a:ext cx="510464" cy="14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RECHTS 14">
            <a:extLst>
              <a:ext uri="{FF2B5EF4-FFF2-40B4-BE49-F238E27FC236}">
                <a16:creationId xmlns:a16="http://schemas.microsoft.com/office/drawing/2014/main" id="{4122DDF3-11A9-DE4A-83C9-4989C2DF7F24}"/>
              </a:ext>
            </a:extLst>
          </p:cNvPr>
          <p:cNvSpPr/>
          <p:nvPr/>
        </p:nvSpPr>
        <p:spPr>
          <a:xfrm>
            <a:off x="7327373" y="2853151"/>
            <a:ext cx="507956" cy="17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RECHTS 15">
            <a:extLst>
              <a:ext uri="{FF2B5EF4-FFF2-40B4-BE49-F238E27FC236}">
                <a16:creationId xmlns:a16="http://schemas.microsoft.com/office/drawing/2014/main" id="{5744D0ED-6E5F-B140-AF66-C86FA6974790}"/>
              </a:ext>
            </a:extLst>
          </p:cNvPr>
          <p:cNvSpPr/>
          <p:nvPr/>
        </p:nvSpPr>
        <p:spPr>
          <a:xfrm>
            <a:off x="7327373" y="3507763"/>
            <a:ext cx="507956" cy="17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6">
            <a:extLst>
              <a:ext uri="{FF2B5EF4-FFF2-40B4-BE49-F238E27FC236}">
                <a16:creationId xmlns:a16="http://schemas.microsoft.com/office/drawing/2014/main" id="{0589D054-C10D-4B45-B137-6AA7C95E16B3}"/>
              </a:ext>
            </a:extLst>
          </p:cNvPr>
          <p:cNvSpPr/>
          <p:nvPr/>
        </p:nvSpPr>
        <p:spPr>
          <a:xfrm rot="10800000">
            <a:off x="5189927" y="2198405"/>
            <a:ext cx="510464" cy="14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8">
            <a:extLst>
              <a:ext uri="{FF2B5EF4-FFF2-40B4-BE49-F238E27FC236}">
                <a16:creationId xmlns:a16="http://schemas.microsoft.com/office/drawing/2014/main" id="{03BD5426-6EFB-B54F-A21E-2B1FCB777621}"/>
              </a:ext>
            </a:extLst>
          </p:cNvPr>
          <p:cNvSpPr/>
          <p:nvPr/>
        </p:nvSpPr>
        <p:spPr>
          <a:xfrm rot="10800000">
            <a:off x="5166485" y="2872198"/>
            <a:ext cx="510464" cy="14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RECHTS 19">
            <a:extLst>
              <a:ext uri="{FF2B5EF4-FFF2-40B4-BE49-F238E27FC236}">
                <a16:creationId xmlns:a16="http://schemas.microsoft.com/office/drawing/2014/main" id="{49CF764D-935C-1D47-A186-040B3CF44882}"/>
              </a:ext>
            </a:extLst>
          </p:cNvPr>
          <p:cNvSpPr/>
          <p:nvPr/>
        </p:nvSpPr>
        <p:spPr>
          <a:xfrm rot="10800000">
            <a:off x="5228584" y="3519412"/>
            <a:ext cx="510464" cy="14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24F8E68-8634-3C4E-B56E-A0D40A918F07}"/>
              </a:ext>
            </a:extLst>
          </p:cNvPr>
          <p:cNvSpPr txBox="1"/>
          <p:nvPr/>
        </p:nvSpPr>
        <p:spPr>
          <a:xfrm>
            <a:off x="2000251" y="4278908"/>
            <a:ext cx="909364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b="1" dirty="0"/>
              <a:t>Gemeenschappelijke goederen</a:t>
            </a:r>
            <a:r>
              <a:rPr lang="nl-NL" dirty="0"/>
              <a:t>, dat zijn goederen waarvan je ook niemand kunt uitsluiten, maar waarbij mensen wel een rivaliserend gedrag vertonen (vissen in de zee)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7A2C5AA-AE2D-B54B-8DA0-5AC6BCD55F4F}"/>
              </a:ext>
            </a:extLst>
          </p:cNvPr>
          <p:cNvSpPr txBox="1"/>
          <p:nvPr/>
        </p:nvSpPr>
        <p:spPr>
          <a:xfrm>
            <a:off x="2000251" y="5061438"/>
            <a:ext cx="909364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b="1" dirty="0"/>
              <a:t>Clubgoederen, </a:t>
            </a:r>
            <a:r>
              <a:rPr lang="nl-NL" dirty="0"/>
              <a:t>dat zijn goederen waarvoor je een marktconforme prijs betaalt, maar waarvan meer mensen gebruik kunnen maken (centrale antenne kabel, satellietnavigatie)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4173957-8890-F043-B516-8BCB0F345933}"/>
              </a:ext>
            </a:extLst>
          </p:cNvPr>
          <p:cNvSpPr txBox="1"/>
          <p:nvPr/>
        </p:nvSpPr>
        <p:spPr>
          <a:xfrm>
            <a:off x="2000252" y="5794176"/>
            <a:ext cx="908927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b="1" dirty="0"/>
              <a:t>Semi collectieve of quasi collectieve goederen</a:t>
            </a:r>
            <a:r>
              <a:rPr lang="nl-NL" dirty="0"/>
              <a:t>, dat zijn goederen die grotendeels door de overheid worden </a:t>
            </a:r>
            <a:r>
              <a:rPr lang="nl-NL" dirty="0" err="1"/>
              <a:t>voort-gebracht</a:t>
            </a:r>
            <a:r>
              <a:rPr lang="nl-NL" dirty="0"/>
              <a:t>, maar waarvoor je wel een prijs moet betalen (profijtbeginsel). (openbaar vervoer, zwembaden)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37B31CB-A145-5D43-952D-A19F853A71B1}"/>
              </a:ext>
            </a:extLst>
          </p:cNvPr>
          <p:cNvSpPr txBox="1"/>
          <p:nvPr/>
        </p:nvSpPr>
        <p:spPr>
          <a:xfrm>
            <a:off x="2236912" y="609600"/>
            <a:ext cx="24482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Vrije markteconomie (kapitalisme)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711220B-2773-A64A-845D-DE88CE7CCE99}"/>
              </a:ext>
            </a:extLst>
          </p:cNvPr>
          <p:cNvSpPr txBox="1"/>
          <p:nvPr/>
        </p:nvSpPr>
        <p:spPr>
          <a:xfrm>
            <a:off x="5309338" y="609600"/>
            <a:ext cx="24482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Gemengde economie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6B58022-A0BD-884D-91EA-2E768403C678}"/>
              </a:ext>
            </a:extLst>
          </p:cNvPr>
          <p:cNvSpPr txBox="1"/>
          <p:nvPr/>
        </p:nvSpPr>
        <p:spPr>
          <a:xfrm>
            <a:off x="8357592" y="609600"/>
            <a:ext cx="27363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Centraal geleide economie (socialisme)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82826FF-3D2A-AE46-877A-399EB60E9901}"/>
              </a:ext>
            </a:extLst>
          </p:cNvPr>
          <p:cNvSpPr txBox="1"/>
          <p:nvPr/>
        </p:nvSpPr>
        <p:spPr>
          <a:xfrm>
            <a:off x="2200908" y="1600671"/>
            <a:ext cx="1224136" cy="1477328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18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Wie, </a:t>
            </a:r>
          </a:p>
          <a:p>
            <a:r>
              <a:rPr lang="nl-NL" dirty="0"/>
              <a:t>Wat</a:t>
            </a:r>
          </a:p>
          <a:p>
            <a:r>
              <a:rPr lang="nl-NL" dirty="0"/>
              <a:t>Waar, Hoeveel</a:t>
            </a:r>
          </a:p>
          <a:p>
            <a:r>
              <a:rPr lang="nl-NL" dirty="0"/>
              <a:t>Welke prijs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CC9BACD-7E0C-BB47-A2CA-977D0BB2673F}"/>
              </a:ext>
            </a:extLst>
          </p:cNvPr>
          <p:cNvSpPr txBox="1"/>
          <p:nvPr/>
        </p:nvSpPr>
        <p:spPr>
          <a:xfrm>
            <a:off x="3467101" y="157640"/>
            <a:ext cx="704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7.4 Wanneer is overheidsregulering noodzakelijk</a:t>
            </a:r>
          </a:p>
        </p:txBody>
      </p:sp>
    </p:spTree>
    <p:extLst>
      <p:ext uri="{BB962C8B-B14F-4D97-AF65-F5344CB8AC3E}">
        <p14:creationId xmlns:p14="http://schemas.microsoft.com/office/powerpoint/2010/main" val="40760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AA448B6-1734-8749-A00B-738A6085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306" y="6248400"/>
            <a:ext cx="6672887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7067D30-3DF9-F74A-93CD-7D61812E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44A-4676-D344-995A-9F9E7C2DA49B}" type="slidenum">
              <a:rPr lang="nl-NL" smtClean="0"/>
              <a:t>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A30DCD-9CE8-A44F-AD04-D7116FE1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304"/>
            <a:ext cx="7175500" cy="561528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C9AD8CA-CFB8-AC45-9220-1B67BC617E33}"/>
              </a:ext>
            </a:extLst>
          </p:cNvPr>
          <p:cNvSpPr txBox="1"/>
          <p:nvPr/>
        </p:nvSpPr>
        <p:spPr>
          <a:xfrm>
            <a:off x="3467101" y="53975"/>
            <a:ext cx="704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7.4 Wanneer is overheidsregulering noodzakelijk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62D4DA-F677-4B45-BD70-1A8593A0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619304"/>
            <a:ext cx="4968393" cy="5263971"/>
          </a:xfrm>
          <a:prstGeom prst="rect">
            <a:avLst/>
          </a:prstGeom>
        </p:spPr>
      </p:pic>
      <p:sp>
        <p:nvSpPr>
          <p:cNvPr id="9" name="Pijl omhoog 8">
            <a:extLst>
              <a:ext uri="{FF2B5EF4-FFF2-40B4-BE49-F238E27FC236}">
                <a16:creationId xmlns:a16="http://schemas.microsoft.com/office/drawing/2014/main" id="{D195FD83-6BB0-6746-88CC-D0885E2AFCC9}"/>
              </a:ext>
            </a:extLst>
          </p:cNvPr>
          <p:cNvSpPr/>
          <p:nvPr/>
        </p:nvSpPr>
        <p:spPr>
          <a:xfrm>
            <a:off x="9867900" y="1657350"/>
            <a:ext cx="228600" cy="7048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4301E31-5029-0A40-8E2D-7095341D577B}"/>
              </a:ext>
            </a:extLst>
          </p:cNvPr>
          <p:cNvSpPr txBox="1"/>
          <p:nvPr/>
        </p:nvSpPr>
        <p:spPr>
          <a:xfrm>
            <a:off x="9982200" y="167601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Heffing</a:t>
            </a:r>
          </a:p>
        </p:txBody>
      </p:sp>
    </p:spTree>
    <p:extLst>
      <p:ext uri="{BB962C8B-B14F-4D97-AF65-F5344CB8AC3E}">
        <p14:creationId xmlns:p14="http://schemas.microsoft.com/office/powerpoint/2010/main" val="13532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133</TotalTime>
  <Words>366</Words>
  <Application>Microsoft Macintosh PowerPoint</Application>
  <PresentationFormat>Breedbeeld</PresentationFormat>
  <Paragraphs>57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9</cp:revision>
  <dcterms:created xsi:type="dcterms:W3CDTF">2019-05-08T17:17:01Z</dcterms:created>
  <dcterms:modified xsi:type="dcterms:W3CDTF">2019-05-08T19:30:24Z</dcterms:modified>
</cp:coreProperties>
</file>