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  <p:sldId id="263" r:id="rId9"/>
    <p:sldId id="267" r:id="rId10"/>
    <p:sldId id="264" r:id="rId11"/>
    <p:sldId id="265" r:id="rId12"/>
    <p:sldId id="268" r:id="rId13"/>
    <p:sldId id="269" r:id="rId14"/>
    <p:sldId id="273" r:id="rId15"/>
    <p:sldId id="270" r:id="rId16"/>
    <p:sldId id="274" r:id="rId17"/>
    <p:sldId id="271" r:id="rId18"/>
    <p:sldId id="272" r:id="rId19"/>
    <p:sldId id="266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4"/>
    <p:restoredTop sz="94698"/>
  </p:normalViewPr>
  <p:slideViewPr>
    <p:cSldViewPr snapToGrid="0" snapToObjects="1">
      <p:cViewPr varScale="1">
        <p:scale>
          <a:sx n="95" d="100"/>
          <a:sy n="9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61F40-BCBD-AF44-8D63-8D4550FD7684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CA693-B88D-3D44-9267-7C80827564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94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CA693-B88D-3D44-9267-7C808275645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51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E10D-2E9C-7B4C-BBFC-C23C6A40504E}" type="datetime1">
              <a:rPr lang="nl-NL" smtClean="0"/>
              <a:t>14-05-19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63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B38B-4C50-F041-87F3-0A3781740990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07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3F12-D055-E649-9A5C-F0462F48322F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62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A070-755A-9140-BB0C-E534150F7AD9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31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7E61-4C18-F142-BFE0-78274907C3DA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7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6DCB-3AD7-D445-A275-4BCD4E931537}" type="datetime1">
              <a:rPr lang="nl-NL" smtClean="0"/>
              <a:t>14-05-19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7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1872-73A5-2446-ABC3-44A8D83761A6}" type="datetime1">
              <a:rPr lang="nl-NL" smtClean="0"/>
              <a:t>14-05-19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66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498-4B06-654D-8148-AED988B0F317}" type="datetime1">
              <a:rPr lang="nl-NL" smtClean="0"/>
              <a:t>14-05-19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41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F372-8FCE-4843-95C8-2994A49A3319}" type="datetime1">
              <a:rPr lang="nl-NL" smtClean="0"/>
              <a:t>14-05-19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40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C526-23E0-AE4F-9301-36144712C139}" type="datetime1">
              <a:rPr lang="nl-NL" smtClean="0"/>
              <a:t>14-05-19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3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9535-56D3-F64D-AD58-5435894B81B5}" type="datetime1">
              <a:rPr lang="nl-NL" smtClean="0"/>
              <a:t>14-05-19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9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9C33-71FB-4549-A376-FE8EC7582A04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62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258-2057-9443-A594-E769E168E2F8}" type="datetime1">
              <a:rPr lang="nl-NL" smtClean="0"/>
              <a:t>14-05-19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6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2E7D-B728-3348-BAF9-B1FC55D8A3DA}" type="datetime1">
              <a:rPr lang="nl-NL" smtClean="0"/>
              <a:t>14-05-19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1D4-675F-A242-B2BB-2EB181E6BF09}" type="datetime1">
              <a:rPr lang="nl-NL" smtClean="0"/>
              <a:t>14-05-19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31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CE5-8854-004C-B8DF-4883942E18E5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83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66A-ECDD-7E47-A9B9-D5D13EED9243}" type="datetime1">
              <a:rPr lang="nl-NL" smtClean="0"/>
              <a:t>14-05-19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17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FF9E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6E32B9-CF21-784E-8FC1-DD5B7449AD31}" type="datetime1">
              <a:rPr lang="nl-NL" smtClean="0"/>
              <a:t>14-05-19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E9FE82-32E3-DF4A-B463-0EF1221DD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7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F0B6397-15D2-F74C-8C10-E239881184DC}"/>
              </a:ext>
            </a:extLst>
          </p:cNvPr>
          <p:cNvSpPr txBox="1"/>
          <p:nvPr/>
        </p:nvSpPr>
        <p:spPr>
          <a:xfrm>
            <a:off x="5358384" y="310896"/>
            <a:ext cx="47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10.3 Uitgaven van de collectieve sector</a:t>
            </a:r>
          </a:p>
        </p:txBody>
      </p:sp>
      <p:pic>
        <p:nvPicPr>
          <p:cNvPr id="6" name="Afbeelding 5" descr="Schermafbeelding 2016-06-15 om 13.01.19.png">
            <a:extLst>
              <a:ext uri="{FF2B5EF4-FFF2-40B4-BE49-F238E27FC236}">
                <a16:creationId xmlns:a16="http://schemas.microsoft.com/office/drawing/2014/main" id="{937F7BC1-6EDA-FD47-89E3-6DB1B4B5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680228"/>
            <a:ext cx="8356393" cy="6291072"/>
          </a:xfrm>
          <a:prstGeom prst="rect">
            <a:avLst/>
          </a:prstGeo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5DD59A-8874-E342-9059-50ECD797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02" y="6065837"/>
            <a:ext cx="1577641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1DD5EEC-89B5-8A44-ACEF-3B7AA138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3590" y="6065837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77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B46A9E4-D415-A542-959E-CB206030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7BF3E4C-2D5A-684E-AB17-6BB05DA9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10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AC83E0-D38A-B84C-A72B-F7C0832BA2F6}"/>
              </a:ext>
            </a:extLst>
          </p:cNvPr>
          <p:cNvSpPr txBox="1"/>
          <p:nvPr/>
        </p:nvSpPr>
        <p:spPr>
          <a:xfrm>
            <a:off x="3872776" y="253266"/>
            <a:ext cx="307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A31E990-7A30-C74A-B887-A4DC627D3661}"/>
              </a:ext>
            </a:extLst>
          </p:cNvPr>
          <p:cNvSpPr txBox="1">
            <a:spLocks/>
          </p:cNvSpPr>
          <p:nvPr/>
        </p:nvSpPr>
        <p:spPr>
          <a:xfrm>
            <a:off x="1181241" y="965342"/>
            <a:ext cx="5383071" cy="522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dirty="0"/>
              <a:t>Financieringstekort (2)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89B3DFF-EE29-1645-8F10-7A501EF1674B}"/>
              </a:ext>
            </a:extLst>
          </p:cNvPr>
          <p:cNvCxnSpPr/>
          <p:nvPr/>
        </p:nvCxnSpPr>
        <p:spPr>
          <a:xfrm>
            <a:off x="7451725" y="1268413"/>
            <a:ext cx="0" cy="432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C6519DE-B818-984F-9093-B49BCA3DA81F}"/>
              </a:ext>
            </a:extLst>
          </p:cNvPr>
          <p:cNvCxnSpPr/>
          <p:nvPr/>
        </p:nvCxnSpPr>
        <p:spPr>
          <a:xfrm flipH="1">
            <a:off x="7451725" y="6308725"/>
            <a:ext cx="1692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83B905F-92AE-BC4D-957C-04FAB76C0B92}"/>
              </a:ext>
            </a:extLst>
          </p:cNvPr>
          <p:cNvCxnSpPr/>
          <p:nvPr/>
        </p:nvCxnSpPr>
        <p:spPr>
          <a:xfrm flipH="1">
            <a:off x="7235825" y="5589588"/>
            <a:ext cx="21590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7F06023-BF77-604E-B99B-CCC4425503D8}"/>
              </a:ext>
            </a:extLst>
          </p:cNvPr>
          <p:cNvCxnSpPr/>
          <p:nvPr/>
        </p:nvCxnSpPr>
        <p:spPr>
          <a:xfrm>
            <a:off x="7235825" y="5732463"/>
            <a:ext cx="43180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CE95CE0-A33C-D043-A1B6-2C9EA7F155F0}"/>
              </a:ext>
            </a:extLst>
          </p:cNvPr>
          <p:cNvCxnSpPr/>
          <p:nvPr/>
        </p:nvCxnSpPr>
        <p:spPr>
          <a:xfrm flipH="1">
            <a:off x="7451725" y="5876925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D8A855A-ABFB-E74B-9745-F1862F2365C8}"/>
              </a:ext>
            </a:extLst>
          </p:cNvPr>
          <p:cNvCxnSpPr/>
          <p:nvPr/>
        </p:nvCxnSpPr>
        <p:spPr>
          <a:xfrm>
            <a:off x="7451725" y="6021388"/>
            <a:ext cx="0" cy="2873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kstvak 9">
            <a:extLst>
              <a:ext uri="{FF2B5EF4-FFF2-40B4-BE49-F238E27FC236}">
                <a16:creationId xmlns:a16="http://schemas.microsoft.com/office/drawing/2014/main" id="{FB419A93-E2F2-9749-98AD-BC56CC4D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52963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350</a:t>
            </a: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4DE970E5-F986-DD46-A956-F0CD096C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995738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360</a:t>
            </a: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653B7CF2-0B06-A347-ABF5-B234F349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21310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370</a:t>
            </a:r>
          </a:p>
        </p:txBody>
      </p:sp>
      <p:sp>
        <p:nvSpPr>
          <p:cNvPr id="15" name="Tekstvak 12">
            <a:extLst>
              <a:ext uri="{FF2B5EF4-FFF2-40B4-BE49-F238E27FC236}">
                <a16:creationId xmlns:a16="http://schemas.microsoft.com/office/drawing/2014/main" id="{C620BF2B-2EE5-3A45-8994-56BAE3A2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9237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380</a:t>
            </a:r>
          </a:p>
        </p:txBody>
      </p:sp>
      <p:sp>
        <p:nvSpPr>
          <p:cNvPr id="16" name="Tekstvak 13">
            <a:extLst>
              <a:ext uri="{FF2B5EF4-FFF2-40B4-BE49-F238E27FC236}">
                <a16:creationId xmlns:a16="http://schemas.microsoft.com/office/drawing/2014/main" id="{C0868063-2CC1-194E-83CF-48F34735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77323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390</a:t>
            </a:r>
          </a:p>
        </p:txBody>
      </p:sp>
      <p:sp>
        <p:nvSpPr>
          <p:cNvPr id="17" name="Tekstvak 14">
            <a:extLst>
              <a:ext uri="{FF2B5EF4-FFF2-40B4-BE49-F238E27FC236}">
                <a16:creationId xmlns:a16="http://schemas.microsoft.com/office/drawing/2014/main" id="{A9292904-BEEC-F646-9631-11B056AB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1187450"/>
            <a:ext cx="136207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latin typeface="Candara" pitchFamily="34" charset="0"/>
              </a:rPr>
              <a:t>staatsschuld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5582643-C8E4-F446-A088-666AE2BF9658}"/>
              </a:ext>
            </a:extLst>
          </p:cNvPr>
          <p:cNvSpPr/>
          <p:nvPr/>
        </p:nvSpPr>
        <p:spPr>
          <a:xfrm>
            <a:off x="8243888" y="4179888"/>
            <a:ext cx="720725" cy="2128837"/>
          </a:xfrm>
          <a:prstGeom prst="rect">
            <a:avLst/>
          </a:prstGeom>
          <a:solidFill>
            <a:srgbClr val="9A38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3305BCE-DF23-4D4E-B1CB-6C2E3CAFDE3C}"/>
              </a:ext>
            </a:extLst>
          </p:cNvPr>
          <p:cNvCxnSpPr/>
          <p:nvPr/>
        </p:nvCxnSpPr>
        <p:spPr>
          <a:xfrm>
            <a:off x="7667625" y="4165600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D91C7DE4-EE01-1641-A9C8-6F1C959AC417}"/>
              </a:ext>
            </a:extLst>
          </p:cNvPr>
          <p:cNvSpPr/>
          <p:nvPr/>
        </p:nvSpPr>
        <p:spPr>
          <a:xfrm>
            <a:off x="8243888" y="3125788"/>
            <a:ext cx="719137" cy="10541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FT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40038586-D51B-3C44-B48E-72A470020332}"/>
              </a:ext>
            </a:extLst>
          </p:cNvPr>
          <p:cNvCxnSpPr/>
          <p:nvPr/>
        </p:nvCxnSpPr>
        <p:spPr>
          <a:xfrm>
            <a:off x="7667625" y="2679700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2E9B742-1284-4043-9BC5-52A0C8BC0903}"/>
              </a:ext>
            </a:extLst>
          </p:cNvPr>
          <p:cNvCxnSpPr/>
          <p:nvPr/>
        </p:nvCxnSpPr>
        <p:spPr>
          <a:xfrm>
            <a:off x="7667625" y="3125788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8BF48D20-A429-5148-8FD1-0B9FC6051A9B}"/>
              </a:ext>
            </a:extLst>
          </p:cNvPr>
          <p:cNvSpPr/>
          <p:nvPr/>
        </p:nvSpPr>
        <p:spPr>
          <a:xfrm>
            <a:off x="7602538" y="2693988"/>
            <a:ext cx="334962" cy="14859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01395C5-3E47-F047-A113-9D0B852F4B65}"/>
              </a:ext>
            </a:extLst>
          </p:cNvPr>
          <p:cNvSpPr/>
          <p:nvPr/>
        </p:nvSpPr>
        <p:spPr>
          <a:xfrm>
            <a:off x="7937500" y="2679700"/>
            <a:ext cx="336550" cy="4492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A</a:t>
            </a:r>
          </a:p>
        </p:txBody>
      </p:sp>
      <p:sp>
        <p:nvSpPr>
          <p:cNvPr id="25" name="Tekstvak 23">
            <a:extLst>
              <a:ext uri="{FF2B5EF4-FFF2-40B4-BE49-F238E27FC236}">
                <a16:creationId xmlns:a16="http://schemas.microsoft.com/office/drawing/2014/main" id="{FB1AA910-D764-604B-9628-3953352D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31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 dirty="0">
                <a:latin typeface="Candara" pitchFamily="34" charset="0"/>
              </a:rPr>
              <a:t>Dus: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17CD394-4964-7048-91CE-E4706D4D7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4375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 dirty="0">
                <a:latin typeface="Candara" pitchFamily="34" charset="0"/>
              </a:rPr>
              <a:t>Financieringstekort =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F345E38-91EF-CA40-9D9F-93F839122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400300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 dirty="0">
                <a:latin typeface="Candara" pitchFamily="34" charset="0"/>
              </a:rPr>
              <a:t>begrotingstekort</a:t>
            </a:r>
            <a:endParaRPr lang="nl-NL" altLang="nl-NL" dirty="0">
              <a:latin typeface="Candara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D412721-E3A9-9340-875B-425CC451B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76475"/>
            <a:ext cx="204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dirty="0">
                <a:latin typeface="Candara" pitchFamily="34" charset="0"/>
              </a:rPr>
              <a:t> -</a:t>
            </a:r>
            <a:r>
              <a:rPr lang="nl-NL" altLang="nl-NL" sz="2400" dirty="0">
                <a:latin typeface="Candara" pitchFamily="34" charset="0"/>
              </a:rPr>
              <a:t>   aflossingen</a:t>
            </a:r>
            <a:endParaRPr lang="nl-NL" altLang="nl-NL" dirty="0">
              <a:latin typeface="Candara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F1C6BF-1B40-3744-9927-DE581938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21025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 dirty="0">
                <a:latin typeface="Candara" pitchFamily="34" charset="0"/>
              </a:rPr>
              <a:t>Maar vooral: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3FE91F0-2205-3F44-9C42-1B906C7DC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614738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 dirty="0">
                <a:latin typeface="Candara" pitchFamily="34" charset="0"/>
              </a:rPr>
              <a:t>Financieringstekort =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9338225-550B-744E-B968-F8E2890FE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4048125"/>
            <a:ext cx="5589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 dirty="0">
                <a:latin typeface="Candara" pitchFamily="34" charset="0"/>
              </a:rPr>
              <a:t>bedrag waarmee de staatsschuld toeneemt</a:t>
            </a:r>
          </a:p>
        </p:txBody>
      </p:sp>
    </p:spTree>
    <p:extLst>
      <p:ext uri="{BB962C8B-B14F-4D97-AF65-F5344CB8AC3E}">
        <p14:creationId xmlns:p14="http://schemas.microsoft.com/office/powerpoint/2010/main" val="30646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2FDCF2C-134A-0747-86C0-BD6D15EA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2476" y="6122709"/>
            <a:ext cx="2438464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A8A2777-234E-FC47-BE01-AF402B51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821" y="6146520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11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5FB715-3CDC-384A-89D2-2F092C0F742A}"/>
              </a:ext>
            </a:extLst>
          </p:cNvPr>
          <p:cNvSpPr txBox="1"/>
          <p:nvPr/>
        </p:nvSpPr>
        <p:spPr>
          <a:xfrm>
            <a:off x="5902633" y="320951"/>
            <a:ext cx="392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10.4 Tekort en schuld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521B2D-5DAA-CF44-A524-3EAC0717AD15}"/>
              </a:ext>
            </a:extLst>
          </p:cNvPr>
          <p:cNvSpPr txBox="1">
            <a:spLocks/>
          </p:cNvSpPr>
          <p:nvPr/>
        </p:nvSpPr>
        <p:spPr>
          <a:xfrm>
            <a:off x="389367" y="1390467"/>
            <a:ext cx="4434418" cy="41900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nl-NL" altLang="nl-NL" sz="2200" cap="none" dirty="0"/>
              <a:t>Rente komt tot stand door </a:t>
            </a:r>
            <a:r>
              <a:rPr lang="nl-NL" altLang="nl-NL" sz="2200" b="1" cap="none" dirty="0"/>
              <a:t>vraag</a:t>
            </a:r>
            <a:r>
              <a:rPr lang="nl-NL" altLang="nl-NL" sz="2200" cap="none" dirty="0"/>
              <a:t> en </a:t>
            </a:r>
            <a:r>
              <a:rPr lang="nl-NL" altLang="nl-NL" sz="2200" b="1" cap="none" dirty="0"/>
              <a:t>aanbod</a:t>
            </a:r>
          </a:p>
          <a:p>
            <a:pPr marL="0" indent="0">
              <a:buFont typeface="Symbol" pitchFamily="18" charset="2"/>
              <a:buNone/>
            </a:pPr>
            <a:r>
              <a:rPr lang="nl-NL" altLang="nl-NL" sz="2200" cap="none" dirty="0"/>
              <a:t>1. Overheid moet als gevolg van grotere schuld meer lenen = extra vraag</a:t>
            </a:r>
          </a:p>
          <a:p>
            <a:pPr marL="0" indent="0">
              <a:buFont typeface="Symbol" pitchFamily="18" charset="2"/>
              <a:buNone/>
            </a:pPr>
            <a:r>
              <a:rPr lang="nl-NL" altLang="nl-NL" sz="2200" cap="none" dirty="0"/>
              <a:t>2. Rente stijging:</a:t>
            </a:r>
            <a:br>
              <a:rPr lang="nl-NL" altLang="nl-NL" sz="2200" cap="none" dirty="0"/>
            </a:br>
            <a:endParaRPr lang="nl-NL" altLang="nl-NL" sz="2200" cap="none" dirty="0"/>
          </a:p>
          <a:p>
            <a:pPr marL="0" indent="0">
              <a:buFont typeface="Symbol" pitchFamily="18" charset="2"/>
              <a:buNone/>
            </a:pPr>
            <a:r>
              <a:rPr lang="nl-NL" altLang="nl-NL" sz="2200" cap="none" dirty="0"/>
              <a:t>3. </a:t>
            </a:r>
            <a:r>
              <a:rPr lang="nl-NL" altLang="nl-NL" sz="2200" cap="none" dirty="0" err="1"/>
              <a:t>Crowding</a:t>
            </a:r>
            <a:r>
              <a:rPr lang="nl-NL" altLang="nl-NL" sz="2200" cap="none" dirty="0"/>
              <a:t> out = van de markt</a:t>
            </a:r>
          </a:p>
          <a:p>
            <a:pPr marL="0" indent="0">
              <a:buFont typeface="Symbol" pitchFamily="18" charset="2"/>
              <a:buNone/>
            </a:pPr>
            <a:r>
              <a:rPr lang="nl-NL" altLang="nl-NL" sz="2200" cap="none" dirty="0"/>
              <a:t>Drukken van gezinnen en Bedrijven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D5B31A3-429D-FF4B-A107-AD8A58E2403D}"/>
              </a:ext>
            </a:extLst>
          </p:cNvPr>
          <p:cNvSpPr txBox="1">
            <a:spLocks/>
          </p:cNvSpPr>
          <p:nvPr/>
        </p:nvSpPr>
        <p:spPr>
          <a:xfrm>
            <a:off x="3133166" y="744355"/>
            <a:ext cx="5728446" cy="55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cap="none" dirty="0"/>
              <a:t>Hoogte van de rente</a:t>
            </a:r>
          </a:p>
        </p:txBody>
      </p:sp>
      <p:grpSp>
        <p:nvGrpSpPr>
          <p:cNvPr id="7" name="Groep 5">
            <a:extLst>
              <a:ext uri="{FF2B5EF4-FFF2-40B4-BE49-F238E27FC236}">
                <a16:creationId xmlns:a16="http://schemas.microsoft.com/office/drawing/2014/main" id="{46DE2DE7-DD14-2F48-A48A-F4C4222F16AB}"/>
              </a:ext>
            </a:extLst>
          </p:cNvPr>
          <p:cNvGrpSpPr>
            <a:grpSpLocks/>
          </p:cNvGrpSpPr>
          <p:nvPr/>
        </p:nvGrpSpPr>
        <p:grpSpPr bwMode="auto">
          <a:xfrm>
            <a:off x="5487362" y="2209521"/>
            <a:ext cx="4392612" cy="4321175"/>
            <a:chOff x="1691680" y="548680"/>
            <a:chExt cx="4392488" cy="4320480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781F38E5-6211-B641-B05D-F0947A88105D}"/>
                </a:ext>
              </a:extLst>
            </p:cNvPr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4FA54E30-A7A3-3146-A413-36325E867645}"/>
                </a:ext>
              </a:extLst>
            </p:cNvPr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kstvak 8">
            <a:extLst>
              <a:ext uri="{FF2B5EF4-FFF2-40B4-BE49-F238E27FC236}">
                <a16:creationId xmlns:a16="http://schemas.microsoft.com/office/drawing/2014/main" id="{571B19F0-21C1-F343-9F5C-5DCB7AFB6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99" y="2353983"/>
            <a:ext cx="68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rente</a:t>
            </a:r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1F45B711-84AE-A741-9796-41C994DF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762" y="6597371"/>
            <a:ext cx="173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geldhoeveelheid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EAD4F38-2203-8E4E-BA28-3C5C2DC0A992}"/>
              </a:ext>
            </a:extLst>
          </p:cNvPr>
          <p:cNvCxnSpPr/>
          <p:nvPr/>
        </p:nvCxnSpPr>
        <p:spPr>
          <a:xfrm>
            <a:off x="6135062" y="2538133"/>
            <a:ext cx="3097212" cy="3487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1">
            <a:extLst>
              <a:ext uri="{FF2B5EF4-FFF2-40B4-BE49-F238E27FC236}">
                <a16:creationId xmlns:a16="http://schemas.microsoft.com/office/drawing/2014/main" id="{81D6B44B-050D-D042-B45D-222C6B54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099" y="2450821"/>
            <a:ext cx="407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Q</a:t>
            </a:r>
            <a:r>
              <a:rPr lang="nl-NL" altLang="nl-NL" baseline="-25000">
                <a:latin typeface="Candara" pitchFamily="34" charset="0"/>
              </a:rPr>
              <a:t>v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569BCEB-13D5-BE4D-9F59-BE911683581B}"/>
              </a:ext>
            </a:extLst>
          </p:cNvPr>
          <p:cNvCxnSpPr/>
          <p:nvPr/>
        </p:nvCxnSpPr>
        <p:spPr>
          <a:xfrm flipH="1">
            <a:off x="7646362" y="2920721"/>
            <a:ext cx="935037" cy="33099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kstvak 13">
            <a:extLst>
              <a:ext uri="{FF2B5EF4-FFF2-40B4-BE49-F238E27FC236}">
                <a16:creationId xmlns:a16="http://schemas.microsoft.com/office/drawing/2014/main" id="{E97430E8-6116-DC48-93B1-CE2941CB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9499" y="2987396"/>
            <a:ext cx="41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Q</a:t>
            </a:r>
            <a:r>
              <a:rPr lang="nl-NL" altLang="nl-NL" baseline="-25000">
                <a:latin typeface="Candara" pitchFamily="34" charset="0"/>
              </a:rPr>
              <a:t>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E85D980-C32C-1049-9555-A30B464D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437" y="2276196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Q’</a:t>
            </a:r>
            <a:r>
              <a:rPr lang="nl-NL" altLang="nl-NL" baseline="-25000">
                <a:latin typeface="Candara" pitchFamily="34" charset="0"/>
              </a:rPr>
              <a:t>v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95CAF186-5B6D-FF4F-B5C6-0D03FA00ECFA}"/>
              </a:ext>
            </a:extLst>
          </p:cNvPr>
          <p:cNvCxnSpPr/>
          <p:nvPr/>
        </p:nvCxnSpPr>
        <p:spPr>
          <a:xfrm>
            <a:off x="8278187" y="4805083"/>
            <a:ext cx="684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FB715DB7-C0F7-3F4D-9BD9-CBDD9FE07C5E}"/>
              </a:ext>
            </a:extLst>
          </p:cNvPr>
          <p:cNvCxnSpPr/>
          <p:nvPr/>
        </p:nvCxnSpPr>
        <p:spPr>
          <a:xfrm>
            <a:off x="6636712" y="2879446"/>
            <a:ext cx="684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50E72A-8555-784C-918C-B86BC3406CCA}"/>
              </a:ext>
            </a:extLst>
          </p:cNvPr>
          <p:cNvCxnSpPr/>
          <p:nvPr/>
        </p:nvCxnSpPr>
        <p:spPr>
          <a:xfrm flipH="1">
            <a:off x="5557212" y="4762221"/>
            <a:ext cx="2449512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BAD269A1-E693-1A44-A933-3DB92CE1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149" y="4589183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R</a:t>
            </a:r>
            <a:r>
              <a:rPr lang="nl-NL" altLang="nl-NL" baseline="-25000">
                <a:latin typeface="Candara" pitchFamily="34" charset="0"/>
              </a:rPr>
              <a:t>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2860406-45A7-C647-81C1-A948950E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149" y="3630333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R</a:t>
            </a:r>
            <a:r>
              <a:rPr lang="nl-NL" altLang="nl-NL" baseline="-25000">
                <a:latin typeface="Candara" pitchFamily="34" charset="0"/>
              </a:rPr>
              <a:t>1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E7E086D-6202-3741-84BA-A3A47A1031A7}"/>
              </a:ext>
            </a:extLst>
          </p:cNvPr>
          <p:cNvCxnSpPr/>
          <p:nvPr/>
        </p:nvCxnSpPr>
        <p:spPr>
          <a:xfrm flipH="1">
            <a:off x="5568324" y="3765271"/>
            <a:ext cx="272415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70CB5040-4419-D94F-BE21-53D0F925D89A}"/>
              </a:ext>
            </a:extLst>
          </p:cNvPr>
          <p:cNvCxnSpPr/>
          <p:nvPr/>
        </p:nvCxnSpPr>
        <p:spPr>
          <a:xfrm>
            <a:off x="5253999" y="4052608"/>
            <a:ext cx="0" cy="60007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DF1A616-63CB-9B42-A234-E66033BD8468}"/>
              </a:ext>
            </a:extLst>
          </p:cNvPr>
          <p:cNvCxnSpPr/>
          <p:nvPr/>
        </p:nvCxnSpPr>
        <p:spPr>
          <a:xfrm>
            <a:off x="6133474" y="2530196"/>
            <a:ext cx="3097213" cy="3487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6185E-6 L 0.12223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00" y="-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1568CE3-1C59-874C-8BC7-CE5512AE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974" y="5951725"/>
            <a:ext cx="2685555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87D570B-B580-D146-8163-5A0D9951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1398" y="6134288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12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EA85E04-C2DA-C24A-B807-853DB99050A6}"/>
              </a:ext>
            </a:extLst>
          </p:cNvPr>
          <p:cNvSpPr txBox="1">
            <a:spLocks/>
          </p:cNvSpPr>
          <p:nvPr/>
        </p:nvSpPr>
        <p:spPr>
          <a:xfrm>
            <a:off x="497542" y="1137958"/>
            <a:ext cx="6000724" cy="4303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Symbol" pitchFamily="18" charset="2"/>
              <a:buNone/>
            </a:pPr>
            <a:r>
              <a:rPr lang="nl-NL" altLang="nl-NL" sz="2200" cap="none" dirty="0"/>
              <a:t>Vraagkant:</a:t>
            </a:r>
          </a:p>
          <a:p>
            <a:pPr marL="457200" lvl="1" indent="0">
              <a:lnSpc>
                <a:spcPct val="100000"/>
              </a:lnSpc>
              <a:buFontTx/>
              <a:buChar char="•"/>
            </a:pPr>
            <a:r>
              <a:rPr lang="nl-NL" altLang="nl-NL" sz="2200" cap="none" dirty="0"/>
              <a:t>Omvang van het begrotings-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r>
              <a:rPr lang="nl-NL" altLang="nl-NL" sz="2200" cap="none" dirty="0"/>
              <a:t>   en financieringstekort</a:t>
            </a:r>
          </a:p>
          <a:p>
            <a:pPr marL="914400" lvl="2" indent="0">
              <a:lnSpc>
                <a:spcPct val="100000"/>
              </a:lnSpc>
              <a:buFont typeface="Symbol" pitchFamily="18" charset="2"/>
              <a:buNone/>
            </a:pPr>
            <a:endParaRPr lang="nl-NL" altLang="nl-NL" sz="2200" cap="none" dirty="0"/>
          </a:p>
          <a:p>
            <a:pPr marL="457200" lvl="1" indent="0">
              <a:lnSpc>
                <a:spcPct val="100000"/>
              </a:lnSpc>
              <a:buFont typeface="Symbol" pitchFamily="18" charset="2"/>
              <a:buNone/>
            </a:pPr>
            <a:r>
              <a:rPr lang="nl-NL" altLang="nl-NL" sz="2200" cap="none" dirty="0"/>
              <a:t>Aanbodkant:</a:t>
            </a:r>
          </a:p>
          <a:p>
            <a:pPr marL="457200" lvl="1" indent="0">
              <a:lnSpc>
                <a:spcPct val="100000"/>
              </a:lnSpc>
              <a:buFont typeface="Courier New" pitchFamily="49" charset="0"/>
              <a:buNone/>
            </a:pPr>
            <a:r>
              <a:rPr lang="nl-NL" altLang="nl-NL" sz="2200" cap="none" dirty="0"/>
              <a:t>( Vertrouwen in terugbetaling)</a:t>
            </a:r>
          </a:p>
          <a:p>
            <a:pPr marL="914400" lvl="2" indent="0">
              <a:lnSpc>
                <a:spcPct val="100000"/>
              </a:lnSpc>
              <a:buFont typeface="Wingdings" pitchFamily="2" charset="2"/>
              <a:buChar char="ü"/>
            </a:pPr>
            <a:r>
              <a:rPr lang="nl-NL" altLang="nl-NL" sz="2200" cap="none" dirty="0"/>
              <a:t>Hoogte van de staatsschuld in </a:t>
            </a:r>
            <a:br>
              <a:rPr lang="nl-NL" altLang="nl-NL" sz="2200" cap="none" dirty="0"/>
            </a:br>
            <a:r>
              <a:rPr lang="nl-NL" altLang="nl-NL" sz="2200" cap="none" dirty="0"/>
              <a:t>verhouding tot nationaal inkomen</a:t>
            </a:r>
          </a:p>
          <a:p>
            <a:pPr marL="914400" lvl="2" indent="0">
              <a:lnSpc>
                <a:spcPct val="100000"/>
              </a:lnSpc>
              <a:buFont typeface="Wingdings" pitchFamily="2" charset="2"/>
              <a:buChar char="ü"/>
            </a:pPr>
            <a:r>
              <a:rPr lang="nl-NL" altLang="nl-NL" sz="2200" cap="none" dirty="0"/>
              <a:t>Politieke stabiliteit en daadkracht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altLang="nl-NL" sz="2200" cap="none" dirty="0"/>
              <a:t>Credit-rating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BE1CA05-488F-7F4E-9829-3CC7EF29826E}"/>
              </a:ext>
            </a:extLst>
          </p:cNvPr>
          <p:cNvSpPr txBox="1">
            <a:spLocks/>
          </p:cNvSpPr>
          <p:nvPr/>
        </p:nvSpPr>
        <p:spPr>
          <a:xfrm>
            <a:off x="1981200" y="12672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/>
              <a:t>Invloeden op vraag en aanbod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716842-3E82-1F45-BDF8-0B683B58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53" y="799176"/>
            <a:ext cx="5531109" cy="59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09DBCF0-FA09-0A4B-9860-15EAAD16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3" y="5050396"/>
            <a:ext cx="2424840" cy="16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DA85E5A-5C21-334E-AF3C-529EAA7C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609293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AAECF5A-57C5-354A-9500-6BF93443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13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602BB-EECA-5146-B9E0-152242AC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09" y="537228"/>
            <a:ext cx="5129213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3876086-34C4-B645-A2F7-EAC2FBC9B352}"/>
              </a:ext>
            </a:extLst>
          </p:cNvPr>
          <p:cNvSpPr txBox="1"/>
          <p:nvPr/>
        </p:nvSpPr>
        <p:spPr>
          <a:xfrm>
            <a:off x="4472781" y="75563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134343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E3319AC-6E54-A946-B20E-42119999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280" y="6092733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6BAEB5-271A-444D-916C-D0F920D8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1612" y="6092733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14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ABF5359-C3DC-0240-B6B4-C0EB5C55EFFE}"/>
              </a:ext>
            </a:extLst>
          </p:cNvPr>
          <p:cNvSpPr txBox="1">
            <a:spLocks/>
          </p:cNvSpPr>
          <p:nvPr/>
        </p:nvSpPr>
        <p:spPr>
          <a:xfrm>
            <a:off x="1882588" y="1546412"/>
            <a:ext cx="8229600" cy="4262717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defRPr/>
            </a:pPr>
            <a:r>
              <a:rPr lang="nl-NL" sz="2800" cap="none" dirty="0"/>
              <a:t>Rentelasten en aflossingen verdringen andere belangrijke uitgaven van de begroting</a:t>
            </a:r>
          </a:p>
          <a:p>
            <a:pPr marL="0" indent="0">
              <a:buFont typeface="Symbol" pitchFamily="18" charset="2"/>
              <a:buNone/>
              <a:defRPr/>
            </a:pPr>
            <a:endParaRPr lang="nl-NL" sz="2800" cap="none" dirty="0"/>
          </a:p>
          <a:p>
            <a:pPr marL="274320" indent="-274320">
              <a:defRPr/>
            </a:pPr>
            <a:r>
              <a:rPr lang="nl-NL" sz="2800" cap="none" dirty="0"/>
              <a:t>Door opwaartse druk op de rente verdringt de overheid particuliere investeerders van de kapitaalmarkt (</a:t>
            </a:r>
            <a:r>
              <a:rPr lang="nl-NL" sz="2800" cap="none" dirty="0" err="1"/>
              <a:t>crowding</a:t>
            </a:r>
            <a:r>
              <a:rPr lang="nl-NL" sz="2800" cap="none" dirty="0"/>
              <a:t> out)</a:t>
            </a:r>
          </a:p>
          <a:p>
            <a:pPr marL="0" indent="0">
              <a:buFont typeface="Symbol" pitchFamily="18" charset="2"/>
              <a:buNone/>
              <a:defRPr/>
            </a:pPr>
            <a:endParaRPr lang="nl-NL" sz="2800" cap="none" dirty="0"/>
          </a:p>
          <a:p>
            <a:pPr marL="274320" indent="-274320">
              <a:defRPr/>
            </a:pPr>
            <a:r>
              <a:rPr lang="nl-NL" sz="2800" cap="none" dirty="0"/>
              <a:t>Lenen verschuift de last naar toekomstige generaties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2C2ECB-774D-7B46-A130-0AFAC2CE975A}"/>
              </a:ext>
            </a:extLst>
          </p:cNvPr>
          <p:cNvSpPr txBox="1">
            <a:spLocks/>
          </p:cNvSpPr>
          <p:nvPr/>
        </p:nvSpPr>
        <p:spPr>
          <a:xfrm>
            <a:off x="1882588" y="2208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/>
              <a:t>Nadelen staatsschuld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815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3EA3845-0FA9-AC49-9285-FCA77050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835" y="6204278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3C65AE4-C990-2847-A79B-EF32F536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8555" y="6109759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15</a:t>
            </a:fld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E730A89-1ED5-1C4E-A3C1-7B5749FFD10A}"/>
              </a:ext>
            </a:extLst>
          </p:cNvPr>
          <p:cNvSpPr txBox="1">
            <a:spLocks/>
          </p:cNvSpPr>
          <p:nvPr/>
        </p:nvSpPr>
        <p:spPr>
          <a:xfrm>
            <a:off x="1981200" y="1353609"/>
            <a:ext cx="8229600" cy="2279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nl-NL" altLang="nl-NL" sz="2400" cap="none" dirty="0"/>
              <a:t>De Nederlandse overheid heeft vooral van Nederlandse partijen geleend. Bijvoorbeeld van pensioenfondsen. Die daardoor een (relatief) veilige belegging hebben.</a:t>
            </a:r>
          </a:p>
          <a:p>
            <a:pPr marL="0" indent="0" algn="ctr">
              <a:buFont typeface="Symbol" pitchFamily="18" charset="2"/>
              <a:buNone/>
            </a:pPr>
            <a:r>
              <a:rPr lang="nl-NL" altLang="nl-NL" sz="2400" cap="none" dirty="0"/>
              <a:t>‘We’ hebben dus vooral van onszelf geleend.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E28514B-57DD-B04C-8C82-09672E7FEE22}"/>
              </a:ext>
            </a:extLst>
          </p:cNvPr>
          <p:cNvSpPr txBox="1">
            <a:spLocks/>
          </p:cNvSpPr>
          <p:nvPr/>
        </p:nvSpPr>
        <p:spPr>
          <a:xfrm>
            <a:off x="1981200" y="624962"/>
            <a:ext cx="8229600" cy="6110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Relativeringen – 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68FD8E-8BC5-AC4A-83DA-33B0B198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72997"/>
            <a:ext cx="18478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B05107-990A-E246-BDE3-927A4444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206347"/>
            <a:ext cx="157956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A7BB2D4-D44D-B642-9C3B-9B68B756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4212697"/>
            <a:ext cx="14414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kromde verbindingslijn 4">
            <a:extLst>
              <a:ext uri="{FF2B5EF4-FFF2-40B4-BE49-F238E27FC236}">
                <a16:creationId xmlns:a16="http://schemas.microsoft.com/office/drawing/2014/main" id="{B3A212E8-1507-6044-A033-FA94D33F45CB}"/>
              </a:ext>
            </a:extLst>
          </p:cNvPr>
          <p:cNvCxnSpPr>
            <a:stCxn id="6" idx="2"/>
            <a:endCxn id="8" idx="2"/>
          </p:cNvCxnSpPr>
          <p:nvPr/>
        </p:nvCxnSpPr>
        <p:spPr>
          <a:xfrm rot="5400000" flipH="1" flipV="1">
            <a:off x="6138452" y="2361442"/>
            <a:ext cx="118213" cy="6997682"/>
          </a:xfrm>
          <a:prstGeom prst="curvedConnector3">
            <a:avLst>
              <a:gd name="adj1" fmla="val -598558"/>
            </a:avLst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F15C64B-0CB5-EF4A-A0AF-284262F57277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 flipV="1">
            <a:off x="6955532" y="4996191"/>
            <a:ext cx="2020788" cy="1087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7D0D75A-7529-2E40-8A56-BADE3D1DAA51}"/>
              </a:ext>
            </a:extLst>
          </p:cNvPr>
          <p:cNvCxnSpPr/>
          <p:nvPr/>
        </p:nvCxnSpPr>
        <p:spPr>
          <a:xfrm flipH="1">
            <a:off x="3503712" y="4992953"/>
            <a:ext cx="1754004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92ADC4AE-2CCB-F548-ABA5-AA6D95AE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6292322"/>
            <a:ext cx="1150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latin typeface="Candara" pitchFamily="34" charset="0"/>
              </a:rPr>
              <a:t>belasting</a:t>
            </a:r>
            <a:endParaRPr lang="nl-NL" altLang="nl-NL" b="1">
              <a:latin typeface="Candara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CAA279-F76A-5842-926C-661AC92A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908" y="4653126"/>
            <a:ext cx="13681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 dirty="0">
                <a:latin typeface="Candara" pitchFamily="34" charset="0"/>
              </a:rPr>
              <a:t>Rente en aflossing</a:t>
            </a:r>
            <a:endParaRPr lang="nl-NL" altLang="nl-NL" b="1" dirty="0">
              <a:latin typeface="Candara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0E27500-9076-8640-AA1C-F3712914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5009622"/>
            <a:ext cx="1160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latin typeface="Candara" pitchFamily="34" charset="0"/>
              </a:rPr>
              <a:t>pensioen</a:t>
            </a:r>
            <a:endParaRPr lang="nl-NL" altLang="nl-NL" b="1">
              <a:latin typeface="Candara" pitchFamily="34" charset="0"/>
            </a:endParaRPr>
          </a:p>
        </p:txBody>
      </p:sp>
      <p:sp>
        <p:nvSpPr>
          <p:cNvPr id="15" name="Gekromde PIJL-OMHOOG 5">
            <a:extLst>
              <a:ext uri="{FF2B5EF4-FFF2-40B4-BE49-F238E27FC236}">
                <a16:creationId xmlns:a16="http://schemas.microsoft.com/office/drawing/2014/main" id="{B766E184-82A4-8648-9E7F-E2A0F7833F46}"/>
              </a:ext>
            </a:extLst>
          </p:cNvPr>
          <p:cNvSpPr/>
          <p:nvPr/>
        </p:nvSpPr>
        <p:spPr>
          <a:xfrm>
            <a:off x="6686550" y="5801784"/>
            <a:ext cx="2289770" cy="4312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8D16048-DC7B-F646-A3F5-A43DAA83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2" y="5765272"/>
            <a:ext cx="1048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 dirty="0">
                <a:latin typeface="Candara" pitchFamily="34" charset="0"/>
              </a:rPr>
              <a:t>Lening</a:t>
            </a:r>
            <a:endParaRPr lang="nl-NL" altLang="nl-NL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32CF7F0-E9C2-7A4C-BC27-F896987E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375" y="6261848"/>
            <a:ext cx="2564532" cy="385482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F045C7-9C9B-5346-98E9-7E0887C5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1" y="6079285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66165E0-900D-7A49-B3BB-835D788B8F35}"/>
              </a:ext>
            </a:extLst>
          </p:cNvPr>
          <p:cNvSpPr txBox="1">
            <a:spLocks/>
          </p:cNvSpPr>
          <p:nvPr/>
        </p:nvSpPr>
        <p:spPr>
          <a:xfrm>
            <a:off x="1992313" y="1052596"/>
            <a:ext cx="8229600" cy="9325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nl-NL" altLang="nl-NL" cap="none" dirty="0"/>
              <a:t>Het gaat erom dat de schuld in verhouding tot je inkomen niet te groot wordt: de </a:t>
            </a:r>
            <a:r>
              <a:rPr lang="nl-NL" altLang="nl-NL" b="1" cap="none" dirty="0"/>
              <a:t>staatsschuldquote</a:t>
            </a:r>
            <a:endParaRPr lang="nl-NL" altLang="nl-NL" cap="non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2523514-0CDE-BD4D-B2B6-9A3A4F5E0DE5}"/>
              </a:ext>
            </a:extLst>
          </p:cNvPr>
          <p:cNvSpPr txBox="1">
            <a:spLocks/>
          </p:cNvSpPr>
          <p:nvPr/>
        </p:nvSpPr>
        <p:spPr>
          <a:xfrm>
            <a:off x="1981200" y="592478"/>
            <a:ext cx="8229600" cy="38548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dirty="0"/>
              <a:t>Relativering – 2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EF65BAA-B512-4B4F-9392-303BD6D74B56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1931148"/>
            <a:ext cx="6551612" cy="872675"/>
            <a:chOff x="467544" y="2655372"/>
            <a:chExt cx="6552728" cy="873090"/>
          </a:xfrm>
        </p:grpSpPr>
        <p:sp>
          <p:nvSpPr>
            <p:cNvPr id="7" name="Tijdelijke aanduiding voor inhoud 2">
              <a:extLst>
                <a:ext uri="{FF2B5EF4-FFF2-40B4-BE49-F238E27FC236}">
                  <a16:creationId xmlns:a16="http://schemas.microsoft.com/office/drawing/2014/main" id="{C990DEB6-2C8B-4E43-B5C8-3C8244D6E3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7544" y="2798028"/>
              <a:ext cx="6552728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b="1" dirty="0"/>
                <a:t>Staatsschuldquote </a:t>
              </a:r>
              <a:r>
                <a:rPr lang="nl-NL" altLang="nl-NL" sz="2400" dirty="0"/>
                <a:t>=		      `        x 100%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</p:txBody>
        </p:sp>
        <p:sp>
          <p:nvSpPr>
            <p:cNvPr id="8" name="Tijdelijke aanduiding voor inhoud 2">
              <a:extLst>
                <a:ext uri="{FF2B5EF4-FFF2-40B4-BE49-F238E27FC236}">
                  <a16:creationId xmlns:a16="http://schemas.microsoft.com/office/drawing/2014/main" id="{D6765C97-460B-2F4F-AD70-4771ED51D9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5896" y="2655372"/>
              <a:ext cx="1944216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u="sng"/>
                <a:t>staatsschuld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</p:txBody>
        </p:sp>
        <p:sp>
          <p:nvSpPr>
            <p:cNvPr id="9" name="Tijdelijke aanduiding voor inhoud 2">
              <a:extLst>
                <a:ext uri="{FF2B5EF4-FFF2-40B4-BE49-F238E27FC236}">
                  <a16:creationId xmlns:a16="http://schemas.microsoft.com/office/drawing/2014/main" id="{0BF093DA-D7B5-3A47-A444-D9230629FB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95766" y="3041506"/>
              <a:ext cx="1944216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dirty="0"/>
                <a:t>BBP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</p:txBody>
        </p:sp>
      </p:grpSp>
      <p:pic>
        <p:nvPicPr>
          <p:cNvPr id="10" name="Picture 10" descr="https://zoek.officielebekendmakingen.nl/kst-33000-33-007.png">
            <a:extLst>
              <a:ext uri="{FF2B5EF4-FFF2-40B4-BE49-F238E27FC236}">
                <a16:creationId xmlns:a16="http://schemas.microsoft.com/office/drawing/2014/main" id="{6C5D6148-3130-534D-A67F-C4258C2B9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62" y="2762997"/>
            <a:ext cx="5962333" cy="3919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02FD03A-FA68-0747-A482-B4C143613C5C}"/>
              </a:ext>
            </a:extLst>
          </p:cNvPr>
          <p:cNvSpPr txBox="1"/>
          <p:nvPr/>
        </p:nvSpPr>
        <p:spPr>
          <a:xfrm>
            <a:off x="4444556" y="42199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3456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A3F5383-06DB-6545-A82B-B6568CFE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837" y="6306955"/>
            <a:ext cx="2460939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B8203BD-A11B-554A-9139-DAB43FF3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027" y="6002792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17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1FF59A-9E12-A141-9807-8A5924B5A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86" y="2859829"/>
            <a:ext cx="8860239" cy="1930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00F95B0-AFFE-2640-928E-6C893EF6FAC4}"/>
              </a:ext>
            </a:extLst>
          </p:cNvPr>
          <p:cNvSpPr txBox="1"/>
          <p:nvPr/>
        </p:nvSpPr>
        <p:spPr>
          <a:xfrm>
            <a:off x="2510340" y="430306"/>
            <a:ext cx="619257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staatsschuldquote daalt als de staatsschuld relatief minder stijgt dan het nationaal inkomen (A)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780CFC-FCE3-904C-B10E-3E039E7DCCCD}"/>
              </a:ext>
            </a:extLst>
          </p:cNvPr>
          <p:cNvSpPr txBox="1"/>
          <p:nvPr/>
        </p:nvSpPr>
        <p:spPr>
          <a:xfrm>
            <a:off x="2510340" y="1935796"/>
            <a:ext cx="619257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staatsschuldquote stijgt als de staatsschuld </a:t>
            </a:r>
          </a:p>
          <a:p>
            <a:r>
              <a:rPr lang="nl-NL" dirty="0"/>
              <a:t>Relatief sneller dan het nationaal inkomen (C)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5A4D57-C7B3-FB4A-874E-6CE0370A944B}"/>
              </a:ext>
            </a:extLst>
          </p:cNvPr>
          <p:cNvSpPr txBox="1"/>
          <p:nvPr/>
        </p:nvSpPr>
        <p:spPr>
          <a:xfrm>
            <a:off x="2510340" y="1183051"/>
            <a:ext cx="619257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staatsschuldquote blijft gelijk als de staatsschuld relatief even veel stijgt dan het nationaal inkomen (B)</a:t>
            </a:r>
          </a:p>
        </p:txBody>
      </p:sp>
      <p:sp>
        <p:nvSpPr>
          <p:cNvPr id="8" name="PIJL-LINKS en -RECHTS 5">
            <a:extLst>
              <a:ext uri="{FF2B5EF4-FFF2-40B4-BE49-F238E27FC236}">
                <a16:creationId xmlns:a16="http://schemas.microsoft.com/office/drawing/2014/main" id="{42668AB6-A10F-B14F-9BB2-71F21D9985C3}"/>
              </a:ext>
            </a:extLst>
          </p:cNvPr>
          <p:cNvSpPr/>
          <p:nvPr/>
        </p:nvSpPr>
        <p:spPr>
          <a:xfrm>
            <a:off x="4194284" y="4959702"/>
            <a:ext cx="1557196" cy="19917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LINKS en -RECHTS 6">
            <a:extLst>
              <a:ext uri="{FF2B5EF4-FFF2-40B4-BE49-F238E27FC236}">
                <a16:creationId xmlns:a16="http://schemas.microsoft.com/office/drawing/2014/main" id="{BDDD5AC8-A5F7-AF44-94F2-68724609FBDF}"/>
              </a:ext>
            </a:extLst>
          </p:cNvPr>
          <p:cNvSpPr/>
          <p:nvPr/>
        </p:nvSpPr>
        <p:spPr>
          <a:xfrm>
            <a:off x="6492356" y="4941183"/>
            <a:ext cx="1557196" cy="19917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LINKS en -RECHTS 7">
            <a:extLst>
              <a:ext uri="{FF2B5EF4-FFF2-40B4-BE49-F238E27FC236}">
                <a16:creationId xmlns:a16="http://schemas.microsoft.com/office/drawing/2014/main" id="{5EFB4F6D-F0C2-E340-80CE-7686A01233A1}"/>
              </a:ext>
            </a:extLst>
          </p:cNvPr>
          <p:cNvSpPr/>
          <p:nvPr/>
        </p:nvSpPr>
        <p:spPr>
          <a:xfrm>
            <a:off x="8973005" y="4921568"/>
            <a:ext cx="1557196" cy="19917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9FF4141-0344-4240-9AD4-D3CABE868528}"/>
              </a:ext>
            </a:extLst>
          </p:cNvPr>
          <p:cNvSpPr txBox="1"/>
          <p:nvPr/>
        </p:nvSpPr>
        <p:spPr>
          <a:xfrm>
            <a:off x="4900455" y="5158878"/>
            <a:ext cx="70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82F49E6-A9EA-E941-8B54-4431ED8C7C54}"/>
              </a:ext>
            </a:extLst>
          </p:cNvPr>
          <p:cNvSpPr txBox="1"/>
          <p:nvPr/>
        </p:nvSpPr>
        <p:spPr>
          <a:xfrm>
            <a:off x="7062724" y="5140359"/>
            <a:ext cx="70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F0EB615-6103-8B40-9502-A73940B71BD2}"/>
              </a:ext>
            </a:extLst>
          </p:cNvPr>
          <p:cNvSpPr txBox="1"/>
          <p:nvPr/>
        </p:nvSpPr>
        <p:spPr>
          <a:xfrm>
            <a:off x="9642962" y="5158878"/>
            <a:ext cx="70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9224BB1-F42F-A144-9093-73A8A1358FF3}"/>
              </a:ext>
            </a:extLst>
          </p:cNvPr>
          <p:cNvGrpSpPr>
            <a:grpSpLocks/>
          </p:cNvGrpSpPr>
          <p:nvPr/>
        </p:nvGrpSpPr>
        <p:grpSpPr bwMode="auto">
          <a:xfrm>
            <a:off x="2960341" y="5616842"/>
            <a:ext cx="6551612" cy="872675"/>
            <a:chOff x="467544" y="2655372"/>
            <a:chExt cx="6552728" cy="873090"/>
          </a:xfrm>
        </p:grpSpPr>
        <p:sp>
          <p:nvSpPr>
            <p:cNvPr id="15" name="Tijdelijke aanduiding voor inhoud 2">
              <a:extLst>
                <a:ext uri="{FF2B5EF4-FFF2-40B4-BE49-F238E27FC236}">
                  <a16:creationId xmlns:a16="http://schemas.microsoft.com/office/drawing/2014/main" id="{A3D1E638-B3AB-B84C-9C46-6B26286E5D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7544" y="2798028"/>
              <a:ext cx="6552728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b="1" dirty="0"/>
                <a:t>Staatsschuldquote </a:t>
              </a:r>
              <a:r>
                <a:rPr lang="nl-NL" altLang="nl-NL" sz="2400" dirty="0"/>
                <a:t>=		      `        x 100%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</p:txBody>
        </p:sp>
        <p:sp>
          <p:nvSpPr>
            <p:cNvPr id="16" name="Tijdelijke aanduiding voor inhoud 2">
              <a:extLst>
                <a:ext uri="{FF2B5EF4-FFF2-40B4-BE49-F238E27FC236}">
                  <a16:creationId xmlns:a16="http://schemas.microsoft.com/office/drawing/2014/main" id="{33FBF845-AE53-E540-9505-805B8C7ECD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5896" y="2655372"/>
              <a:ext cx="1944216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u="sng" dirty="0"/>
                <a:t>staatsschuld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</p:txBody>
        </p:sp>
        <p:sp>
          <p:nvSpPr>
            <p:cNvPr id="17" name="Tijdelijke aanduiding voor inhoud 2">
              <a:extLst>
                <a:ext uri="{FF2B5EF4-FFF2-40B4-BE49-F238E27FC236}">
                  <a16:creationId xmlns:a16="http://schemas.microsoft.com/office/drawing/2014/main" id="{657AAC3C-7160-A34B-8130-02A843C096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95766" y="3041506"/>
              <a:ext cx="1944216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dirty="0"/>
                <a:t>BBP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 dirty="0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9FD5D590-AFF0-6446-A4E7-4D23BBF713AB}"/>
              </a:ext>
            </a:extLst>
          </p:cNvPr>
          <p:cNvSpPr txBox="1"/>
          <p:nvPr/>
        </p:nvSpPr>
        <p:spPr>
          <a:xfrm>
            <a:off x="4529085" y="30000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30472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9E18709-861C-4343-B9FD-E5403EEA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8821" y="5910169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58EBEC8-1923-A746-921E-16134E08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9058" y="5910169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18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E3E2A38-F570-FC4B-9147-0FCEBD4B9016}"/>
              </a:ext>
            </a:extLst>
          </p:cNvPr>
          <p:cNvSpPr txBox="1">
            <a:spLocks/>
          </p:cNvSpPr>
          <p:nvPr/>
        </p:nvSpPr>
        <p:spPr>
          <a:xfrm>
            <a:off x="1842247" y="1312769"/>
            <a:ext cx="8229600" cy="184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nl-NL" altLang="nl-NL" sz="2800" cap="none" spc="-150" dirty="0"/>
              <a:t>Wanneer de overheid leent voor investeringen ligt niet alleen de last (rente betalen) in de toekomst, maar ook het nut.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nl-NL" altLang="nl-NL" sz="2800" cap="none" spc="-150" dirty="0"/>
              <a:t>In dat geval geldt: de gebruiker betaalt.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7DBC50F-3B53-FC4E-A40E-A0EBB542FE8A}"/>
              </a:ext>
            </a:extLst>
          </p:cNvPr>
          <p:cNvSpPr txBox="1">
            <a:spLocks/>
          </p:cNvSpPr>
          <p:nvPr/>
        </p:nvSpPr>
        <p:spPr>
          <a:xfrm>
            <a:off x="1842247" y="739588"/>
            <a:ext cx="8229600" cy="704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Relativering – 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24A0B3-AB00-0E4B-9ED8-FB5ED3E7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35" y="3527332"/>
            <a:ext cx="3625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A715D2C-0406-4244-BF42-7D945C154F2D}"/>
              </a:ext>
            </a:extLst>
          </p:cNvPr>
          <p:cNvSpPr txBox="1">
            <a:spLocks/>
          </p:cNvSpPr>
          <p:nvPr/>
        </p:nvSpPr>
        <p:spPr>
          <a:xfrm>
            <a:off x="5452222" y="3509869"/>
            <a:ext cx="4969321" cy="2765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/>
              <a:t>De overheid leent miljoenen voor de aanleg van deze waterkering.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/>
              <a:t>Gedurende 30 jaar betalen burgers via de belasting rente over die lening.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000" dirty="0"/>
              <a:t>De burgers die in de toekomst de rente betalen worden ook beschermd door deze waterkering.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280B434-FE42-8C4E-BABF-857D682F54BB}"/>
              </a:ext>
            </a:extLst>
          </p:cNvPr>
          <p:cNvSpPr txBox="1"/>
          <p:nvPr/>
        </p:nvSpPr>
        <p:spPr>
          <a:xfrm>
            <a:off x="4496641" y="159212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36478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2C6374E-9C11-D14D-98C0-D86D1C99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622" y="6208058"/>
            <a:ext cx="2308850" cy="3143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91A0CA5-9EF0-054F-8922-DAA98449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105" y="6157258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19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634110-4EFC-B642-B8E9-6BCD52EB98B9}"/>
              </a:ext>
            </a:extLst>
          </p:cNvPr>
          <p:cNvSpPr txBox="1"/>
          <p:nvPr/>
        </p:nvSpPr>
        <p:spPr>
          <a:xfrm>
            <a:off x="4496641" y="159212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E4512E8-14DE-9447-A0E8-CD28D52FD9A5}"/>
              </a:ext>
            </a:extLst>
          </p:cNvPr>
          <p:cNvSpPr txBox="1">
            <a:spLocks/>
          </p:cNvSpPr>
          <p:nvPr/>
        </p:nvSpPr>
        <p:spPr>
          <a:xfrm>
            <a:off x="2082707" y="1300426"/>
            <a:ext cx="7408862" cy="1456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nl-NL" altLang="nl-NL" cap="none" dirty="0"/>
              <a:t>Wanneer herfinanciering van oude schulden niet meer mogelijk is, moeten overheden opeens een sluitende begroting maken.</a:t>
            </a:r>
          </a:p>
          <a:p>
            <a:pPr marL="0" indent="0">
              <a:buFont typeface="Symbol" pitchFamily="18" charset="2"/>
              <a:buNone/>
            </a:pPr>
            <a:r>
              <a:rPr lang="nl-NL" altLang="nl-NL" cap="none" dirty="0"/>
              <a:t>Dat betekent: heel fors bezuinigen!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2DCAC5E-F74D-BB4D-8114-F76B29E70A16}"/>
              </a:ext>
            </a:extLst>
          </p:cNvPr>
          <p:cNvSpPr txBox="1">
            <a:spLocks/>
          </p:cNvSpPr>
          <p:nvPr/>
        </p:nvSpPr>
        <p:spPr>
          <a:xfrm>
            <a:off x="1828800" y="658541"/>
            <a:ext cx="8229600" cy="4431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800" cap="none" dirty="0"/>
              <a:t>Wanneer gaat het mis?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2E6FFE-9028-024E-8EC0-88DB5A39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32" y="4901546"/>
            <a:ext cx="23939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50BC005-ABB1-1F44-AA62-BFED5B57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82" y="346485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641B54D-E29F-FC48-83B4-47C83388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69" y="4284008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C0C089C-E5A7-1043-9AB6-99298DA1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32" y="3441046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FF9E">
                <a:lumMod val="71000"/>
                <a:lumOff val="29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E562F64-2612-3549-9033-ED1010FE5D67}"/>
              </a:ext>
            </a:extLst>
          </p:cNvPr>
          <p:cNvSpPr txBox="1"/>
          <p:nvPr/>
        </p:nvSpPr>
        <p:spPr>
          <a:xfrm>
            <a:off x="5010912" y="310896"/>
            <a:ext cx="506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10.3 Uitgaven van de collectieve sector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6F36BD-DD82-7A48-B0D0-2704360C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10" y="6083024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30AB23-94D1-1A4B-9F12-69DCE196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955" y="6265586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4664E2-FEA9-B04A-A551-F81B164FF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92413"/>
            <a:ext cx="11150210" cy="55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C66F7CC-D603-2942-8761-BDA77D3F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A1B9D7F-2898-1B4B-8089-DB9610F3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20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A73892-F8FB-7142-862A-4EEC4049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097" y="766483"/>
            <a:ext cx="8575888" cy="23524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3C9F63-7BBD-BB4F-B20D-A2A7FC31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93" y="3642099"/>
            <a:ext cx="6892892" cy="76872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306AB3E-110E-F747-88A6-EDBE6DBE7301}"/>
              </a:ext>
            </a:extLst>
          </p:cNvPr>
          <p:cNvSpPr txBox="1"/>
          <p:nvPr/>
        </p:nvSpPr>
        <p:spPr>
          <a:xfrm>
            <a:off x="4496641" y="159212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427555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FB4FE0-274A-C042-A52D-527096ED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6E4903-CF0A-ED4C-AE2F-3ABE2425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21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DD65D3-623F-9543-8630-BAB800DB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35" y="948395"/>
            <a:ext cx="7839636" cy="46302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3B1A536-B397-AC42-8C0B-2943F7D2D01F}"/>
              </a:ext>
            </a:extLst>
          </p:cNvPr>
          <p:cNvSpPr txBox="1"/>
          <p:nvPr/>
        </p:nvSpPr>
        <p:spPr>
          <a:xfrm>
            <a:off x="4496641" y="159212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62441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0209C8E-76CC-3C49-89ED-5DF34239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B40DF6-21A4-A941-A5C9-447719E0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22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EE1AA6-80F5-214B-A92B-ABF9F9FA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3" y="998483"/>
            <a:ext cx="8431305" cy="47434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4ED6429-78BE-464A-83CB-894AB4494BA8}"/>
              </a:ext>
            </a:extLst>
          </p:cNvPr>
          <p:cNvSpPr txBox="1"/>
          <p:nvPr/>
        </p:nvSpPr>
        <p:spPr>
          <a:xfrm>
            <a:off x="4496641" y="159212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192374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A6B7B9-AAA8-A24F-B5B1-F7653B39A830}"/>
              </a:ext>
            </a:extLst>
          </p:cNvPr>
          <p:cNvSpPr txBox="1"/>
          <p:nvPr/>
        </p:nvSpPr>
        <p:spPr>
          <a:xfrm>
            <a:off x="4663440" y="0"/>
            <a:ext cx="53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10.3 Uitgaven van de collectieve sector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912130-67CA-7943-A3BB-B08E320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227" y="5995416"/>
            <a:ext cx="1435093" cy="505968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4F2A31-F8BE-8A44-BB4D-307DF1CD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0B938E-1885-4045-8B38-0EEA6163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57" y="369332"/>
            <a:ext cx="8321040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AE2729-6ED4-9C48-B9E4-98C213DEE8E0}"/>
              </a:ext>
            </a:extLst>
          </p:cNvPr>
          <p:cNvSpPr txBox="1"/>
          <p:nvPr/>
        </p:nvSpPr>
        <p:spPr>
          <a:xfrm>
            <a:off x="5065776" y="310896"/>
            <a:ext cx="501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10.3 Uitgaven van de collectieve sector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0D5D1C-2E57-3046-8E46-ABAEDF07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126" y="6273172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EBD59D-2E6A-A248-885F-5F8410E8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8823" y="6254334"/>
            <a:ext cx="764215" cy="365125"/>
          </a:xfrm>
        </p:spPr>
        <p:txBody>
          <a:bodyPr/>
          <a:lstStyle/>
          <a:p>
            <a:fld id="{F1E9FE82-32E3-DF4A-B463-0EF1221DD68F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38F646-6CF8-A040-A559-5E90C3B5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680228"/>
            <a:ext cx="12103100" cy="55499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F8D8B07-107A-E14C-B3F2-4727E92DA98A}"/>
              </a:ext>
            </a:extLst>
          </p:cNvPr>
          <p:cNvSpPr txBox="1"/>
          <p:nvPr/>
        </p:nvSpPr>
        <p:spPr>
          <a:xfrm>
            <a:off x="7879976" y="5272735"/>
            <a:ext cx="383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Aflossingen zijn wel uitgaven, maar worden er niet toegerekend.</a:t>
            </a:r>
          </a:p>
        </p:txBody>
      </p:sp>
    </p:spTree>
    <p:extLst>
      <p:ext uri="{BB962C8B-B14F-4D97-AF65-F5344CB8AC3E}">
        <p14:creationId xmlns:p14="http://schemas.microsoft.com/office/powerpoint/2010/main" val="147385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120F33D-8E19-2548-B9A9-B544D3E66C6D}"/>
              </a:ext>
            </a:extLst>
          </p:cNvPr>
          <p:cNvSpPr txBox="1"/>
          <p:nvPr/>
        </p:nvSpPr>
        <p:spPr>
          <a:xfrm>
            <a:off x="5010912" y="274320"/>
            <a:ext cx="506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10.3 Uitgaven van de collectieve sector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1B52E51-E9FA-684B-B131-8E4D5467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DCE7C3-BED6-C44A-A50D-755D7FD7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 descr="Schermafbeelding 2019-03-31 om 16.06.32.png">
            <a:extLst>
              <a:ext uri="{FF2B5EF4-FFF2-40B4-BE49-F238E27FC236}">
                <a16:creationId xmlns:a16="http://schemas.microsoft.com/office/drawing/2014/main" id="{23F18AB1-72E1-4E4E-81C7-5848E1CD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5" y="663520"/>
            <a:ext cx="8617977" cy="51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CFCFE5-5337-9941-9E18-BA739C52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985B28-45AA-3B47-BAB2-9A332C3E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6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142452-8B6F-5243-A845-B76BCFC3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05" y="609600"/>
            <a:ext cx="8396254" cy="52736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535B02F-8947-CB48-B21D-1717FDFFD9EE}"/>
              </a:ext>
            </a:extLst>
          </p:cNvPr>
          <p:cNvSpPr txBox="1"/>
          <p:nvPr/>
        </p:nvSpPr>
        <p:spPr>
          <a:xfrm>
            <a:off x="4590378" y="58941"/>
            <a:ext cx="501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10.3 Uitgaven van de collectieve sector</a:t>
            </a:r>
          </a:p>
        </p:txBody>
      </p:sp>
    </p:spTree>
    <p:extLst>
      <p:ext uri="{BB962C8B-B14F-4D97-AF65-F5344CB8AC3E}">
        <p14:creationId xmlns:p14="http://schemas.microsoft.com/office/powerpoint/2010/main" val="113526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CCED4D-E031-6248-9AFA-EB19E5B9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776" y="6121773"/>
            <a:ext cx="1557881" cy="369887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C94572-292B-554B-83FE-1A546826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7</a:t>
            </a:fld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8743BE-EA9D-104E-BB10-3D8BACD3791D}"/>
              </a:ext>
            </a:extLst>
          </p:cNvPr>
          <p:cNvSpPr txBox="1">
            <a:spLocks/>
          </p:cNvSpPr>
          <p:nvPr/>
        </p:nvSpPr>
        <p:spPr>
          <a:xfrm>
            <a:off x="3635366" y="476344"/>
            <a:ext cx="4671588" cy="739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/>
              <a:t>Begrotingstekort</a:t>
            </a:r>
            <a:endParaRPr lang="nl-NL" alt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A78B935-C0A5-BB40-8BCB-65FB443B33AD}"/>
              </a:ext>
            </a:extLst>
          </p:cNvPr>
          <p:cNvCxnSpPr/>
          <p:nvPr/>
        </p:nvCxnSpPr>
        <p:spPr>
          <a:xfrm>
            <a:off x="2673537" y="2262554"/>
            <a:ext cx="14514" cy="42479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A60A9D4-0A92-D546-AF26-553DE94D4F43}"/>
              </a:ext>
            </a:extLst>
          </p:cNvPr>
          <p:cNvCxnSpPr/>
          <p:nvPr/>
        </p:nvCxnSpPr>
        <p:spPr>
          <a:xfrm>
            <a:off x="2673537" y="6126256"/>
            <a:ext cx="36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kstvak 10">
            <a:extLst>
              <a:ext uri="{FF2B5EF4-FFF2-40B4-BE49-F238E27FC236}">
                <a16:creationId xmlns:a16="http://schemas.microsoft.com/office/drawing/2014/main" id="{7F9EED78-0FB5-5746-B86E-66828E23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772" y="5575394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50</a:t>
            </a:r>
          </a:p>
        </p:txBody>
      </p:sp>
      <p:sp>
        <p:nvSpPr>
          <p:cNvPr id="9" name="Tekstvak 11">
            <a:extLst>
              <a:ext uri="{FF2B5EF4-FFF2-40B4-BE49-F238E27FC236}">
                <a16:creationId xmlns:a16="http://schemas.microsoft.com/office/drawing/2014/main" id="{8172F814-E367-5F4D-B381-A07B64E6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884" y="4854669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100</a:t>
            </a:r>
          </a:p>
        </p:txBody>
      </p:sp>
      <p:sp>
        <p:nvSpPr>
          <p:cNvPr id="10" name="Tekstvak 12">
            <a:extLst>
              <a:ext uri="{FF2B5EF4-FFF2-40B4-BE49-F238E27FC236}">
                <a16:creationId xmlns:a16="http://schemas.microsoft.com/office/drawing/2014/main" id="{1DA7540F-F156-134C-8A3B-30B9E4DA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72" y="4178394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150</a:t>
            </a:r>
          </a:p>
        </p:txBody>
      </p:sp>
      <p:sp>
        <p:nvSpPr>
          <p:cNvPr id="11" name="Tekstvak 13">
            <a:extLst>
              <a:ext uri="{FF2B5EF4-FFF2-40B4-BE49-F238E27FC236}">
                <a16:creationId xmlns:a16="http://schemas.microsoft.com/office/drawing/2014/main" id="{D7FB4748-938C-A04C-8428-8AD85C2C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884" y="3443381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200</a:t>
            </a: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88653096-27AB-1A4C-B83A-EA17AF7E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884" y="2722656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250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2B0BE7A2-B01F-B547-8101-1A61102B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559" y="2281331"/>
            <a:ext cx="30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€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63179AC-9E73-1143-95EE-1B079F3B6CC5}"/>
              </a:ext>
            </a:extLst>
          </p:cNvPr>
          <p:cNvSpPr txBox="1"/>
          <p:nvPr/>
        </p:nvSpPr>
        <p:spPr>
          <a:xfrm>
            <a:off x="3120099" y="1614482"/>
            <a:ext cx="6928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UIT</a:t>
            </a:r>
            <a:endParaRPr lang="nl-N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CC07AA-8A65-FC4D-9758-EFBCE13B2B80}"/>
              </a:ext>
            </a:extLst>
          </p:cNvPr>
          <p:cNvSpPr txBox="1"/>
          <p:nvPr/>
        </p:nvSpPr>
        <p:spPr>
          <a:xfrm>
            <a:off x="4913281" y="1620078"/>
            <a:ext cx="51809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</a:t>
            </a:r>
            <a:endParaRPr lang="nl-N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9F5D874-0E7E-F34F-9945-51DEE6BC2E16}"/>
              </a:ext>
            </a:extLst>
          </p:cNvPr>
          <p:cNvSpPr/>
          <p:nvPr/>
        </p:nvSpPr>
        <p:spPr>
          <a:xfrm>
            <a:off x="3120372" y="3629119"/>
            <a:ext cx="863600" cy="288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/>
              <a:t>Uitg</a:t>
            </a:r>
            <a:r>
              <a:rPr lang="nl-NL" dirty="0"/>
              <a:t>.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4F3BA7C-F88A-7144-8CFE-64405443CAD1}"/>
              </a:ext>
            </a:extLst>
          </p:cNvPr>
          <p:cNvSpPr/>
          <p:nvPr/>
        </p:nvSpPr>
        <p:spPr>
          <a:xfrm>
            <a:off x="4776134" y="3486244"/>
            <a:ext cx="863600" cy="3025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/>
              <a:t>Ink</a:t>
            </a:r>
            <a:r>
              <a:rPr lang="nl-NL" dirty="0"/>
              <a:t>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F70D570-0DB7-D145-94DC-FF3B91C20192}"/>
              </a:ext>
            </a:extLst>
          </p:cNvPr>
          <p:cNvSpPr/>
          <p:nvPr/>
        </p:nvSpPr>
        <p:spPr>
          <a:xfrm>
            <a:off x="3120372" y="3343369"/>
            <a:ext cx="863600" cy="2873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Rente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E12E4E5-64A7-3B40-B3F0-9D854C56AD7E}"/>
              </a:ext>
            </a:extLst>
          </p:cNvPr>
          <p:cNvSpPr/>
          <p:nvPr/>
        </p:nvSpPr>
        <p:spPr>
          <a:xfrm>
            <a:off x="3120372" y="2722656"/>
            <a:ext cx="863600" cy="585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Aflos.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75A9435C-E0AF-0740-9B4B-787491C363EC}"/>
              </a:ext>
            </a:extLst>
          </p:cNvPr>
          <p:cNvCxnSpPr/>
          <p:nvPr/>
        </p:nvCxnSpPr>
        <p:spPr>
          <a:xfrm>
            <a:off x="4056997" y="2722656"/>
            <a:ext cx="1798637" cy="0"/>
          </a:xfrm>
          <a:prstGeom prst="line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A00C0D2C-66CA-4047-A8BF-94471F51199E}"/>
              </a:ext>
            </a:extLst>
          </p:cNvPr>
          <p:cNvCxnSpPr/>
          <p:nvPr/>
        </p:nvCxnSpPr>
        <p:spPr>
          <a:xfrm>
            <a:off x="4698253" y="2723068"/>
            <a:ext cx="0" cy="7636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89A35258-AD38-F743-8FDA-3CC4B875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722" y="3559269"/>
            <a:ext cx="36004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latin typeface="Candara" pitchFamily="34" charset="0"/>
              </a:rPr>
              <a:t>UITGAVEN</a:t>
            </a:r>
          </a:p>
          <a:p>
            <a:pPr eaLnBrk="1" hangingPunct="1"/>
            <a:r>
              <a:rPr lang="nl-NL" altLang="nl-NL" sz="2000">
                <a:latin typeface="Candara" pitchFamily="34" charset="0"/>
              </a:rPr>
              <a:t>‘Gewone’ uitgaven		200</a:t>
            </a:r>
          </a:p>
          <a:p>
            <a:pPr eaLnBrk="1" hangingPunct="1"/>
            <a:r>
              <a:rPr lang="nl-NL" altLang="nl-NL" sz="2000">
                <a:latin typeface="Candara" pitchFamily="34" charset="0"/>
              </a:rPr>
              <a:t>Rente		20</a:t>
            </a:r>
          </a:p>
          <a:p>
            <a:pPr eaLnBrk="1" hangingPunct="1"/>
            <a:r>
              <a:rPr lang="nl-NL" altLang="nl-NL" sz="2000" u="sng">
                <a:latin typeface="Candara" pitchFamily="34" charset="0"/>
              </a:rPr>
              <a:t>Aflossingen		45</a:t>
            </a:r>
            <a:endParaRPr lang="nl-NL" altLang="nl-NL" sz="2000">
              <a:latin typeface="Candara" pitchFamily="34" charset="0"/>
            </a:endParaRPr>
          </a:p>
          <a:p>
            <a:pPr eaLnBrk="1" hangingPunct="1"/>
            <a:r>
              <a:rPr lang="nl-NL" altLang="nl-NL" sz="2000">
                <a:latin typeface="Candara" pitchFamily="34" charset="0"/>
              </a:rPr>
              <a:t>		265</a:t>
            </a:r>
          </a:p>
          <a:p>
            <a:pPr eaLnBrk="1" hangingPunct="1"/>
            <a:endParaRPr lang="nl-NL" altLang="nl-NL" sz="2000" b="1">
              <a:latin typeface="Candara" pitchFamily="34" charset="0"/>
            </a:endParaRPr>
          </a:p>
          <a:p>
            <a:pPr eaLnBrk="1" hangingPunct="1"/>
            <a:r>
              <a:rPr lang="nl-NL" altLang="nl-NL" sz="2000" b="1">
                <a:latin typeface="Candara" pitchFamily="34" charset="0"/>
              </a:rPr>
              <a:t>INKOMSTEN		</a:t>
            </a:r>
            <a:r>
              <a:rPr lang="nl-NL" altLang="nl-NL" sz="2000" u="sng">
                <a:latin typeface="Candara" pitchFamily="34" charset="0"/>
              </a:rPr>
              <a:t>210</a:t>
            </a:r>
            <a:endParaRPr lang="nl-NL" altLang="nl-NL" sz="2000">
              <a:latin typeface="Candara" pitchFamily="34" charset="0"/>
            </a:endParaRPr>
          </a:p>
          <a:p>
            <a:pPr eaLnBrk="1" hangingPunct="1"/>
            <a:r>
              <a:rPr lang="nl-NL" altLang="nl-NL" sz="2000" b="1">
                <a:latin typeface="Candara" pitchFamily="34" charset="0"/>
              </a:rPr>
              <a:t>BEGROTINGSTEKORT		55</a:t>
            </a:r>
          </a:p>
          <a:p>
            <a:pPr eaLnBrk="1" hangingPunct="1"/>
            <a:r>
              <a:rPr lang="nl-NL" altLang="nl-NL" sz="2000" b="1">
                <a:latin typeface="Candara" pitchFamily="34" charset="0"/>
              </a:rPr>
              <a:t>(= financieringsbehoefte)</a:t>
            </a:r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FBF4260D-301E-B049-9CCE-A98CBE86D7C9}"/>
              </a:ext>
            </a:extLst>
          </p:cNvPr>
          <p:cNvSpPr/>
          <p:nvPr/>
        </p:nvSpPr>
        <p:spPr>
          <a:xfrm>
            <a:off x="6936722" y="1398681"/>
            <a:ext cx="3816350" cy="19446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/>
              <a:t>Het </a:t>
            </a:r>
            <a:r>
              <a:rPr lang="nl-NL" sz="2400" b="1" dirty="0"/>
              <a:t>begrotingstekort</a:t>
            </a:r>
            <a:r>
              <a:rPr lang="nl-NL" sz="2400" dirty="0"/>
              <a:t> is het bedrag dat de overheid in een jaar moet lenen, omdat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/>
              <a:t>uitgaven &gt; inkomsten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DA81B4E-DBD4-574A-BE32-5F6C01CBDD57}"/>
              </a:ext>
            </a:extLst>
          </p:cNvPr>
          <p:cNvSpPr txBox="1"/>
          <p:nvPr/>
        </p:nvSpPr>
        <p:spPr>
          <a:xfrm>
            <a:off x="4776134" y="52012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</p:spTree>
    <p:extLst>
      <p:ext uri="{BB962C8B-B14F-4D97-AF65-F5344CB8AC3E}">
        <p14:creationId xmlns:p14="http://schemas.microsoft.com/office/powerpoint/2010/main" val="37220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8394FB5-01EF-BC4D-B404-238C205B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6051E67-8D3A-2D42-82E9-73070812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8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C10D3A-3F90-2F44-A8B0-D45E2DA3C817}"/>
              </a:ext>
            </a:extLst>
          </p:cNvPr>
          <p:cNvSpPr txBox="1"/>
          <p:nvPr/>
        </p:nvSpPr>
        <p:spPr>
          <a:xfrm>
            <a:off x="4250217" y="217813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10.4 Tekort en schuld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072B1B-548A-1946-A5AE-9F9CFDE2E71B}"/>
              </a:ext>
            </a:extLst>
          </p:cNvPr>
          <p:cNvSpPr/>
          <p:nvPr/>
        </p:nvSpPr>
        <p:spPr>
          <a:xfrm>
            <a:off x="191796" y="1520785"/>
            <a:ext cx="40933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200" dirty="0" err="1"/>
              <a:t>Obligatie-leningen</a:t>
            </a:r>
            <a:endParaRPr lang="nl-NL" altLang="nl-NL" sz="2200" dirty="0"/>
          </a:p>
          <a:p>
            <a:pPr lvl="1">
              <a:buFont typeface="Courier New" pitchFamily="49" charset="0"/>
              <a:buChar char="o"/>
            </a:pPr>
            <a:r>
              <a:rPr lang="nl-NL" altLang="nl-NL" sz="2200" dirty="0"/>
              <a:t>Vast bedrag</a:t>
            </a:r>
          </a:p>
          <a:p>
            <a:pPr lvl="1">
              <a:buFont typeface="Courier New" pitchFamily="49" charset="0"/>
              <a:buChar char="o"/>
            </a:pPr>
            <a:r>
              <a:rPr lang="nl-NL" altLang="nl-NL" sz="2200" dirty="0"/>
              <a:t>Vaste looptijd</a:t>
            </a:r>
          </a:p>
          <a:p>
            <a:pPr lvl="1">
              <a:buFont typeface="Courier New" pitchFamily="49" charset="0"/>
              <a:buChar char="o"/>
            </a:pPr>
            <a:r>
              <a:rPr lang="nl-NL" altLang="nl-NL" sz="2200" dirty="0"/>
              <a:t>Vaste rente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NL" sz="2200" dirty="0"/>
              <a:t>Vrije inschrijving</a:t>
            </a:r>
          </a:p>
          <a:p>
            <a:r>
              <a:rPr lang="nl-NL" altLang="nl-NL" sz="2200" dirty="0"/>
              <a:t>Onderhandse lening</a:t>
            </a:r>
          </a:p>
          <a:p>
            <a:pPr lvl="1">
              <a:buFont typeface="Courier New" pitchFamily="49" charset="0"/>
              <a:buChar char="o"/>
            </a:pPr>
            <a:r>
              <a:rPr lang="nl-NL" altLang="nl-NL" sz="2200" dirty="0"/>
              <a:t>Grote bedragen</a:t>
            </a:r>
          </a:p>
          <a:p>
            <a:pPr lvl="1">
              <a:buFont typeface="Courier New" pitchFamily="49" charset="0"/>
              <a:buChar char="o"/>
            </a:pPr>
            <a:r>
              <a:rPr lang="nl-NL" altLang="nl-NL" sz="2200" dirty="0"/>
              <a:t>Maatwerk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NL" sz="2200" dirty="0"/>
              <a:t>Verzekeringsmaatschappijen en pensioenfondsen</a:t>
            </a:r>
          </a:p>
          <a:p>
            <a:pPr lvl="1">
              <a:buFont typeface="Courier New" pitchFamily="49" charset="0"/>
              <a:buChar char="o"/>
            </a:pPr>
            <a:endParaRPr lang="nl-NL" altLang="nl-NL" sz="2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3D04BD-52BA-BC42-93C3-D81563A2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17" y="1169940"/>
            <a:ext cx="5109882" cy="445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567099-91BC-7D4F-94DB-96E52F1D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88" y="6301959"/>
            <a:ext cx="2333036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6E3A2C-8DC0-FD41-BCDF-13BE1FB5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FE82-32E3-DF4A-B463-0EF1221DD68F}" type="slidenum">
              <a:rPr lang="nl-NL" smtClean="0"/>
              <a:t>9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B798E0-64BD-6449-AE9E-75B1D895518B}"/>
              </a:ext>
            </a:extLst>
          </p:cNvPr>
          <p:cNvSpPr txBox="1"/>
          <p:nvPr/>
        </p:nvSpPr>
        <p:spPr>
          <a:xfrm>
            <a:off x="4988859" y="240268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10.4 Tekort en schuld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FDAD9FD-98C4-474E-A260-52004A12ED8A}"/>
              </a:ext>
            </a:extLst>
          </p:cNvPr>
          <p:cNvSpPr txBox="1">
            <a:spLocks/>
          </p:cNvSpPr>
          <p:nvPr/>
        </p:nvSpPr>
        <p:spPr>
          <a:xfrm>
            <a:off x="391127" y="1184369"/>
            <a:ext cx="6059488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nl-NL" cap="none" dirty="0"/>
              <a:t>Gegevens:</a:t>
            </a:r>
          </a:p>
          <a:p>
            <a:pPr lvl="2" indent="-274320"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nl-NL" sz="1800" cap="none" dirty="0"/>
              <a:t>Staatsschuld eind 2010: 360 </a:t>
            </a:r>
            <a:r>
              <a:rPr lang="nl-NL" sz="1800" cap="none" dirty="0" err="1"/>
              <a:t>mld</a:t>
            </a:r>
            <a:endParaRPr lang="nl-NL" sz="1800" cap="none" dirty="0"/>
          </a:p>
          <a:p>
            <a:pPr lvl="2" indent="-274320"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nl-NL" sz="1800" cap="none" dirty="0"/>
              <a:t>Inkomsten 2011: 240 </a:t>
            </a:r>
            <a:r>
              <a:rPr lang="nl-NL" sz="1800" cap="none" dirty="0" err="1"/>
              <a:t>mld</a:t>
            </a:r>
            <a:endParaRPr lang="nl-NL" sz="1800" cap="none" dirty="0"/>
          </a:p>
          <a:p>
            <a:pPr lvl="2" indent="-274320">
              <a:lnSpc>
                <a:spcPct val="100000"/>
              </a:lnSpc>
              <a:buFont typeface="Courier New" pitchFamily="49" charset="0"/>
              <a:buChar char="o"/>
              <a:defRPr/>
            </a:pPr>
            <a:r>
              <a:rPr lang="nl-NL" sz="1800" cap="none" dirty="0"/>
              <a:t>Uitgaven 2011: 260 </a:t>
            </a:r>
            <a:r>
              <a:rPr lang="nl-NL" sz="1800" cap="none" dirty="0" err="1"/>
              <a:t>mld</a:t>
            </a:r>
            <a:endParaRPr lang="nl-NL" sz="1800" cap="none" dirty="0"/>
          </a:p>
          <a:p>
            <a:pPr marL="1371600" lvl="3" indent="0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nl-NL" sz="1800" cap="none" dirty="0"/>
              <a:t>Waarvan:</a:t>
            </a:r>
          </a:p>
          <a:p>
            <a:pPr lvl="4">
              <a:lnSpc>
                <a:spcPct val="100000"/>
              </a:lnSpc>
              <a:defRPr/>
            </a:pPr>
            <a:r>
              <a:rPr lang="nl-NL" sz="2000" cap="none" dirty="0"/>
              <a:t>10 </a:t>
            </a:r>
            <a:r>
              <a:rPr lang="nl-NL" sz="2000" cap="none" dirty="0" err="1"/>
              <a:t>mld</a:t>
            </a:r>
            <a:r>
              <a:rPr lang="nl-NL" sz="2000" cap="none" dirty="0"/>
              <a:t> rentelasten</a:t>
            </a:r>
          </a:p>
          <a:p>
            <a:pPr lvl="4">
              <a:lnSpc>
                <a:spcPct val="100000"/>
              </a:lnSpc>
              <a:defRPr/>
            </a:pPr>
            <a:r>
              <a:rPr lang="nl-NL" sz="2000" cap="none" dirty="0"/>
              <a:t>5 </a:t>
            </a:r>
            <a:r>
              <a:rPr lang="nl-NL" sz="2000" cap="none" dirty="0" err="1"/>
              <a:t>mld</a:t>
            </a:r>
            <a:r>
              <a:rPr lang="nl-NL" sz="2000" cap="none" dirty="0"/>
              <a:t> aflossing oude schulden</a:t>
            </a:r>
          </a:p>
          <a:p>
            <a:pPr marL="731520" lvl="1" indent="-274320">
              <a:lnSpc>
                <a:spcPct val="100000"/>
              </a:lnSpc>
              <a:defRPr/>
            </a:pPr>
            <a:r>
              <a:rPr lang="nl-NL" cap="none" dirty="0"/>
              <a:t>Begrotingstekort = 20 </a:t>
            </a:r>
            <a:r>
              <a:rPr lang="nl-NL" cap="none" dirty="0" err="1"/>
              <a:t>mld</a:t>
            </a:r>
            <a:endParaRPr lang="nl-NL" cap="none" dirty="0"/>
          </a:p>
          <a:p>
            <a:pPr marL="857250" lvl="2" indent="0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nl-NL" sz="1800" cap="none" dirty="0"/>
              <a:t>Dat bedrag moet de overheid dus lenen, waardoor de totale schuld stijgt!</a:t>
            </a:r>
          </a:p>
          <a:p>
            <a:pPr marL="731520" lvl="1" indent="-274320">
              <a:lnSpc>
                <a:spcPct val="100000"/>
              </a:lnSpc>
              <a:defRPr/>
            </a:pPr>
            <a:r>
              <a:rPr lang="nl-NL" cap="none" dirty="0"/>
              <a:t>Aflossing = 5 </a:t>
            </a:r>
            <a:r>
              <a:rPr lang="nl-NL" cap="none" dirty="0" err="1"/>
              <a:t>mld</a:t>
            </a:r>
            <a:endParaRPr lang="nl-NL" cap="none" dirty="0"/>
          </a:p>
          <a:p>
            <a:pPr marL="914400" lvl="2" indent="0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nl-NL" sz="1800" cap="none" dirty="0"/>
              <a:t>Daardoor daalt de schuld weer.</a:t>
            </a:r>
          </a:p>
          <a:p>
            <a:pPr marL="914400" lvl="2" indent="0">
              <a:lnSpc>
                <a:spcPct val="100000"/>
              </a:lnSpc>
              <a:buFont typeface="Symbol" pitchFamily="18" charset="2"/>
              <a:buNone/>
              <a:defRPr/>
            </a:pPr>
            <a:r>
              <a:rPr lang="nl-NL" sz="1800" cap="none" dirty="0"/>
              <a:t>Per saldo stijgt de schuld met 15 miljard (= financieringstekort) tot 375 miljard</a:t>
            </a:r>
          </a:p>
          <a:p>
            <a:pPr marL="457200" lvl="1" indent="0">
              <a:lnSpc>
                <a:spcPct val="100000"/>
              </a:lnSpc>
              <a:buFont typeface="Symbol" pitchFamily="18" charset="2"/>
              <a:buNone/>
              <a:defRPr/>
            </a:pPr>
            <a:endParaRPr lang="nl-NL" sz="2000" cap="non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94EFD83-B8DF-CD42-B780-0C481DCA01E9}"/>
              </a:ext>
            </a:extLst>
          </p:cNvPr>
          <p:cNvSpPr txBox="1">
            <a:spLocks/>
          </p:cNvSpPr>
          <p:nvPr/>
        </p:nvSpPr>
        <p:spPr>
          <a:xfrm>
            <a:off x="2284599" y="558754"/>
            <a:ext cx="5295617" cy="625474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/>
              <a:t>Financieringstekort</a:t>
            </a:r>
            <a:endParaRPr lang="nl-NL" altLang="nl-NL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79125B1-B368-2C46-8075-FF8B8C051093}"/>
              </a:ext>
            </a:extLst>
          </p:cNvPr>
          <p:cNvCxnSpPr/>
          <p:nvPr/>
        </p:nvCxnSpPr>
        <p:spPr>
          <a:xfrm>
            <a:off x="7370761" y="1441544"/>
            <a:ext cx="0" cy="432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212EEAA-3985-7E46-AF4A-8A5709DE13CD}"/>
              </a:ext>
            </a:extLst>
          </p:cNvPr>
          <p:cNvCxnSpPr/>
          <p:nvPr/>
        </p:nvCxnSpPr>
        <p:spPr>
          <a:xfrm flipH="1">
            <a:off x="7370761" y="6481856"/>
            <a:ext cx="1692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41F7FBD-C003-504C-9570-C12DB0F01CD2}"/>
              </a:ext>
            </a:extLst>
          </p:cNvPr>
          <p:cNvCxnSpPr/>
          <p:nvPr/>
        </p:nvCxnSpPr>
        <p:spPr>
          <a:xfrm flipH="1">
            <a:off x="7154861" y="5762719"/>
            <a:ext cx="21590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AF61143-D74B-C24A-9A11-717EF0D353F3}"/>
              </a:ext>
            </a:extLst>
          </p:cNvPr>
          <p:cNvCxnSpPr/>
          <p:nvPr/>
        </p:nvCxnSpPr>
        <p:spPr>
          <a:xfrm>
            <a:off x="7154861" y="5905594"/>
            <a:ext cx="43180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17D6632-4109-D643-BC4C-9108D5184615}"/>
              </a:ext>
            </a:extLst>
          </p:cNvPr>
          <p:cNvCxnSpPr/>
          <p:nvPr/>
        </p:nvCxnSpPr>
        <p:spPr>
          <a:xfrm flipH="1">
            <a:off x="7370761" y="6050056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D2DC643-3E28-324E-A8B5-0001A6682CE0}"/>
              </a:ext>
            </a:extLst>
          </p:cNvPr>
          <p:cNvCxnSpPr/>
          <p:nvPr/>
        </p:nvCxnSpPr>
        <p:spPr>
          <a:xfrm>
            <a:off x="7370761" y="6194519"/>
            <a:ext cx="0" cy="2873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kstvak 19">
            <a:extLst>
              <a:ext uri="{FF2B5EF4-FFF2-40B4-BE49-F238E27FC236}">
                <a16:creationId xmlns:a16="http://schemas.microsoft.com/office/drawing/2014/main" id="{E274F1B3-3F34-2640-AA09-1AC2C092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4" y="4826094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350</a:t>
            </a:r>
          </a:p>
        </p:txBody>
      </p:sp>
      <p:sp>
        <p:nvSpPr>
          <p:cNvPr id="14" name="Tekstvak 20">
            <a:extLst>
              <a:ext uri="{FF2B5EF4-FFF2-40B4-BE49-F238E27FC236}">
                <a16:creationId xmlns:a16="http://schemas.microsoft.com/office/drawing/2014/main" id="{43708A9C-3138-6A4D-9BE4-91DE745C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4" y="4168869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360</a:t>
            </a:r>
          </a:p>
        </p:txBody>
      </p:sp>
      <p:sp>
        <p:nvSpPr>
          <p:cNvPr id="15" name="Tekstvak 21">
            <a:extLst>
              <a:ext uri="{FF2B5EF4-FFF2-40B4-BE49-F238E27FC236}">
                <a16:creationId xmlns:a16="http://schemas.microsoft.com/office/drawing/2014/main" id="{1C785310-9045-9B49-B3D3-1D0BDEC4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4" y="3386231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370</a:t>
            </a:r>
          </a:p>
        </p:txBody>
      </p:sp>
      <p:sp>
        <p:nvSpPr>
          <p:cNvPr id="16" name="Tekstvak 22">
            <a:extLst>
              <a:ext uri="{FF2B5EF4-FFF2-40B4-BE49-F238E27FC236}">
                <a16:creationId xmlns:a16="http://schemas.microsoft.com/office/drawing/2014/main" id="{8E0D384B-E20E-E641-9B83-732FD100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4" y="2665506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380</a:t>
            </a:r>
          </a:p>
        </p:txBody>
      </p:sp>
      <p:sp>
        <p:nvSpPr>
          <p:cNvPr id="17" name="Tekstvak 23">
            <a:extLst>
              <a:ext uri="{FF2B5EF4-FFF2-40B4-BE49-F238E27FC236}">
                <a16:creationId xmlns:a16="http://schemas.microsoft.com/office/drawing/2014/main" id="{F03584DD-E0A2-7447-8212-2EA9FC538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4" y="1946369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390</a:t>
            </a:r>
          </a:p>
        </p:txBody>
      </p:sp>
      <p:sp>
        <p:nvSpPr>
          <p:cNvPr id="18" name="Tekstvak 24">
            <a:extLst>
              <a:ext uri="{FF2B5EF4-FFF2-40B4-BE49-F238E27FC236}">
                <a16:creationId xmlns:a16="http://schemas.microsoft.com/office/drawing/2014/main" id="{BCF4DFE7-9E3C-1241-B6A8-F8515596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4" y="1360581"/>
            <a:ext cx="136207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latin typeface="Candara" pitchFamily="34" charset="0"/>
              </a:rPr>
              <a:t>staatsschuld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61F6E0B-6715-D94C-B6DD-B72CE1D1D9D3}"/>
              </a:ext>
            </a:extLst>
          </p:cNvPr>
          <p:cNvSpPr/>
          <p:nvPr/>
        </p:nvSpPr>
        <p:spPr>
          <a:xfrm>
            <a:off x="7947024" y="4353019"/>
            <a:ext cx="720725" cy="212883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936D020-390A-5C4F-9B07-DA182B70EAAB}"/>
              </a:ext>
            </a:extLst>
          </p:cNvPr>
          <p:cNvCxnSpPr/>
          <p:nvPr/>
        </p:nvCxnSpPr>
        <p:spPr>
          <a:xfrm>
            <a:off x="7586661" y="4338731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7FFA00A0-3F9C-7E47-917F-8C5EEBC6E7C8}"/>
              </a:ext>
            </a:extLst>
          </p:cNvPr>
          <p:cNvSpPr/>
          <p:nvPr/>
        </p:nvSpPr>
        <p:spPr>
          <a:xfrm>
            <a:off x="7947024" y="4330794"/>
            <a:ext cx="719137" cy="150336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4F6FD7A4-EAF1-2340-9413-859A9F045C8E}"/>
              </a:ext>
            </a:extLst>
          </p:cNvPr>
          <p:cNvCxnSpPr/>
          <p:nvPr/>
        </p:nvCxnSpPr>
        <p:spPr>
          <a:xfrm>
            <a:off x="7586661" y="2852831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E072BB8-E3CA-EA48-BCFD-6B65A0C98497}"/>
              </a:ext>
            </a:extLst>
          </p:cNvPr>
          <p:cNvCxnSpPr/>
          <p:nvPr/>
        </p:nvCxnSpPr>
        <p:spPr>
          <a:xfrm>
            <a:off x="7586661" y="3298919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0013 -0.2157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-0.21574 L 0.00013 -0.152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86</TotalTime>
  <Words>772</Words>
  <Application>Microsoft Macintosh PowerPoint</Application>
  <PresentationFormat>Breedbeeld</PresentationFormat>
  <Paragraphs>194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Courier New</vt:lpstr>
      <vt:lpstr>Symbol</vt:lpstr>
      <vt:lpstr>Tw Cen MT</vt:lpstr>
      <vt:lpstr>Wingdings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10</cp:revision>
  <dcterms:created xsi:type="dcterms:W3CDTF">2019-05-14T07:20:49Z</dcterms:created>
  <dcterms:modified xsi:type="dcterms:W3CDTF">2019-05-14T13:00:05Z</dcterms:modified>
</cp:coreProperties>
</file>