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69" r:id="rId4"/>
    <p:sldId id="270" r:id="rId5"/>
    <p:sldId id="259" r:id="rId6"/>
    <p:sldId id="271" r:id="rId7"/>
    <p:sldId id="260" r:id="rId8"/>
    <p:sldId id="262" r:id="rId9"/>
    <p:sldId id="258" r:id="rId10"/>
    <p:sldId id="264" r:id="rId11"/>
    <p:sldId id="267" r:id="rId12"/>
    <p:sldId id="265" r:id="rId13"/>
    <p:sldId id="266" r:id="rId1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7"/>
    <p:restoredTop sz="94658"/>
  </p:normalViewPr>
  <p:slideViewPr>
    <p:cSldViewPr>
      <p:cViewPr>
        <p:scale>
          <a:sx n="87" d="100"/>
          <a:sy n="87" d="100"/>
        </p:scale>
        <p:origin x="448" y="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D0C1-1547-434B-8061-816C112B065B}" type="datetimeFigureOut">
              <a:rPr lang="nl-NL" smtClean="0"/>
              <a:t>19-11-19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C70F8-4785-41C3-BC38-E091649B3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D0C1-1547-434B-8061-816C112B065B}" type="datetimeFigureOut">
              <a:rPr lang="nl-NL" smtClean="0"/>
              <a:t>19-11-19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C70F8-4785-41C3-BC38-E091649B3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D0C1-1547-434B-8061-816C112B065B}" type="datetimeFigureOut">
              <a:rPr lang="nl-NL" smtClean="0"/>
              <a:t>19-11-19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C70F8-4785-41C3-BC38-E091649B373F}" type="slidenum">
              <a:rPr lang="nl-NL" smtClean="0"/>
              <a:t>‹nr.›</a:t>
            </a:fld>
            <a:endParaRPr lang="nl-NL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D0C1-1547-434B-8061-816C112B065B}" type="datetimeFigureOut">
              <a:rPr lang="nl-NL" smtClean="0"/>
              <a:t>19-11-19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C70F8-4785-41C3-BC38-E091649B373F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D0C1-1547-434B-8061-816C112B065B}" type="datetimeFigureOut">
              <a:rPr lang="nl-NL" smtClean="0"/>
              <a:t>19-11-19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C70F8-4785-41C3-BC38-E091649B3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D0C1-1547-434B-8061-816C112B065B}" type="datetimeFigureOut">
              <a:rPr lang="nl-NL" smtClean="0"/>
              <a:t>19-11-19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C70F8-4785-41C3-BC38-E091649B373F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D0C1-1547-434B-8061-816C112B065B}" type="datetimeFigureOut">
              <a:rPr lang="nl-NL" smtClean="0"/>
              <a:t>19-11-19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C70F8-4785-41C3-BC38-E091649B3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D0C1-1547-434B-8061-816C112B065B}" type="datetimeFigureOut">
              <a:rPr lang="nl-NL" smtClean="0"/>
              <a:t>19-11-19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C70F8-4785-41C3-BC38-E091649B3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D0C1-1547-434B-8061-816C112B065B}" type="datetimeFigureOut">
              <a:rPr lang="nl-NL" smtClean="0"/>
              <a:t>19-11-19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C70F8-4785-41C3-BC38-E091649B3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D0C1-1547-434B-8061-816C112B065B}" type="datetimeFigureOut">
              <a:rPr lang="nl-NL" smtClean="0"/>
              <a:t>19-11-19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C70F8-4785-41C3-BC38-E091649B373F}" type="slidenum">
              <a:rPr lang="nl-NL" smtClean="0"/>
              <a:t>‹nr.›</a:t>
            </a:fld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D0C1-1547-434B-8061-816C112B065B}" type="datetimeFigureOut">
              <a:rPr lang="nl-NL" smtClean="0"/>
              <a:t>19-11-19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C70F8-4785-41C3-BC38-E091649B373F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7DCD0C1-1547-434B-8061-816C112B065B}" type="datetimeFigureOut">
              <a:rPr lang="nl-NL" smtClean="0"/>
              <a:t>19-11-19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B9C70F8-4785-41C3-BC38-E091649B373F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Marktvormen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165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67544" y="3429000"/>
            <a:ext cx="8229600" cy="3168352"/>
          </a:xfrm>
        </p:spPr>
        <p:txBody>
          <a:bodyPr>
            <a:normAutofit/>
          </a:bodyPr>
          <a:lstStyle/>
          <a:p>
            <a:pPr marL="400050">
              <a:buFont typeface="Wingdings" pitchFamily="2" charset="2"/>
              <a:buChar char="Ø"/>
            </a:pPr>
            <a:endParaRPr lang="nl-NL" sz="2400" dirty="0"/>
          </a:p>
          <a:p>
            <a:pPr marL="400050">
              <a:buFont typeface="Wingdings" pitchFamily="2" charset="2"/>
              <a:buChar char="Ø"/>
            </a:pPr>
            <a:endParaRPr lang="nl-NL" sz="2400" dirty="0"/>
          </a:p>
          <a:p>
            <a:pPr marL="400050">
              <a:buFont typeface="Wingdings" pitchFamily="2" charset="2"/>
              <a:buChar char="Ø"/>
            </a:pPr>
            <a:r>
              <a:rPr lang="nl-NL" sz="2400" dirty="0"/>
              <a:t>Binnen bepaalde grenzen blijven klanten ‘hun bedrijf’ trouw.</a:t>
            </a:r>
          </a:p>
          <a:p>
            <a:pPr marL="400050">
              <a:buFont typeface="Wingdings" pitchFamily="2" charset="2"/>
              <a:buChar char="Ø"/>
            </a:pPr>
            <a:r>
              <a:rPr lang="nl-NL" sz="2400" dirty="0"/>
              <a:t>Reclame is belangrijk, omdat andere producenten sterk verwante producten aanbieden.</a:t>
            </a:r>
          </a:p>
          <a:p>
            <a:pPr marL="400050">
              <a:buFont typeface="Wingdings" pitchFamily="2" charset="2"/>
              <a:buChar char="Ø"/>
            </a:pPr>
            <a:r>
              <a:rPr lang="nl-NL" sz="2400" dirty="0"/>
              <a:t>Veel keuzemogelijkheden voor de consument</a:t>
            </a:r>
          </a:p>
          <a:p>
            <a:pPr marL="57150" indent="0">
              <a:buNone/>
            </a:pPr>
            <a:endParaRPr lang="nl-NL" sz="2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2397" y="332656"/>
            <a:ext cx="8229600" cy="720080"/>
          </a:xfrm>
        </p:spPr>
        <p:txBody>
          <a:bodyPr>
            <a:normAutofit/>
          </a:bodyPr>
          <a:lstStyle/>
          <a:p>
            <a:r>
              <a:rPr lang="nl-NL" sz="2400" dirty="0"/>
              <a:t>Onvolkomen concurrentie (3) monopolistische concurrentie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630272"/>
              </p:ext>
            </p:extLst>
          </p:nvPr>
        </p:nvGraphicFramePr>
        <p:xfrm>
          <a:off x="179513" y="790952"/>
          <a:ext cx="8619155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4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6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47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82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8577">
                <a:tc>
                  <a:txBody>
                    <a:bodyPr/>
                    <a:lstStyle/>
                    <a:p>
                      <a:r>
                        <a:rPr lang="nl-NL" dirty="0"/>
                        <a:t>Marktvorm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Aantal aanbieders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Aantal vragers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Soort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Voorbeeld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577">
                <a:tc>
                  <a:txBody>
                    <a:bodyPr/>
                    <a:lstStyle/>
                    <a:p>
                      <a:r>
                        <a:rPr lang="nl-NL" dirty="0"/>
                        <a:t>volkomen concurrentie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veel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veel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homogeen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Aandelen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577">
                <a:tc>
                  <a:txBody>
                    <a:bodyPr/>
                    <a:lstStyle/>
                    <a:p>
                      <a:r>
                        <a:rPr lang="nl-NL" dirty="0"/>
                        <a:t>monopolistische </a:t>
                      </a:r>
                      <a:r>
                        <a:rPr lang="nl-NL" dirty="0" err="1"/>
                        <a:t>conc</a:t>
                      </a:r>
                      <a:r>
                        <a:rPr lang="nl-NL" dirty="0"/>
                        <a:t>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577">
                <a:tc>
                  <a:txBody>
                    <a:bodyPr/>
                    <a:lstStyle/>
                    <a:p>
                      <a:r>
                        <a:rPr lang="nl-NL" dirty="0"/>
                        <a:t>oligopolie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enkele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vooral</a:t>
                      </a:r>
                      <a:r>
                        <a:rPr lang="nl-NL" baseline="0" dirty="0"/>
                        <a:t>         heterogeen 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Mobiele telefonie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758">
                <a:tc>
                  <a:txBody>
                    <a:bodyPr/>
                    <a:lstStyle/>
                    <a:p>
                      <a:r>
                        <a:rPr lang="nl-NL" dirty="0"/>
                        <a:t>monopolie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homogeen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NS, MS Windows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kstvak 5"/>
          <p:cNvSpPr txBox="1"/>
          <p:nvPr/>
        </p:nvSpPr>
        <p:spPr>
          <a:xfrm>
            <a:off x="2835526" y="2348880"/>
            <a:ext cx="57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veel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342022" y="2348880"/>
            <a:ext cx="57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veel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607704" y="2361654"/>
            <a:ext cx="1268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heterogeen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7443040" y="2361654"/>
            <a:ext cx="1355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detailhandel</a:t>
            </a:r>
          </a:p>
        </p:txBody>
      </p:sp>
    </p:spTree>
    <p:extLst>
      <p:ext uri="{BB962C8B-B14F-4D97-AF65-F5344CB8AC3E}">
        <p14:creationId xmlns:p14="http://schemas.microsoft.com/office/powerpoint/2010/main" val="60171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872067" y="2348880"/>
            <a:ext cx="7408333" cy="3777283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Korte termijn, lange termijn </a:t>
            </a:r>
            <a:br>
              <a:rPr lang="nl-NL" sz="3200" dirty="0"/>
            </a:br>
            <a:r>
              <a:rPr lang="nl-NL" sz="3200" dirty="0"/>
              <a:t>monopolistische concurrent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86" y="2204863"/>
            <a:ext cx="7585130" cy="363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3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/>
      </p:transition>
    </mc:Choice>
    <mc:Fallback xmlns="">
      <p:transition spd="slow">
        <p:blinds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inhoud 10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3000396"/>
          </a:xfrm>
        </p:spPr>
        <p:txBody>
          <a:bodyPr>
            <a:normAutofit/>
          </a:bodyPr>
          <a:lstStyle/>
          <a:p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Hoe lager in het schema, hoe groter de invloed van de producent op de prijs</a:t>
            </a:r>
          </a:p>
          <a:p>
            <a:pPr marL="0" indent="0">
              <a:buNone/>
            </a:pPr>
            <a:endParaRPr lang="nl-NL" sz="2400" dirty="0"/>
          </a:p>
          <a:p>
            <a:r>
              <a:rPr lang="nl-NL" sz="2400" dirty="0"/>
              <a:t>Markten waarbij de vragers beperkt zijn, worden nu niet behandeld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nl-NL" dirty="0"/>
              <a:t>Samenvattend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887644"/>
              </p:ext>
            </p:extLst>
          </p:nvPr>
        </p:nvGraphicFramePr>
        <p:xfrm>
          <a:off x="179513" y="980728"/>
          <a:ext cx="8784976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2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3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7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2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3799">
                <a:tc>
                  <a:txBody>
                    <a:bodyPr/>
                    <a:lstStyle/>
                    <a:p>
                      <a:r>
                        <a:rPr lang="nl-NL" dirty="0"/>
                        <a:t>Marktvorm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Aantal aanbieders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Aantal vragers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Soort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Voorbeeld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799">
                <a:tc>
                  <a:txBody>
                    <a:bodyPr/>
                    <a:lstStyle/>
                    <a:p>
                      <a:r>
                        <a:rPr lang="nl-NL" dirty="0"/>
                        <a:t>volkomen concurrentie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veel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veel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homogeen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aandelen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799">
                <a:tc>
                  <a:txBody>
                    <a:bodyPr/>
                    <a:lstStyle/>
                    <a:p>
                      <a:r>
                        <a:rPr lang="nl-NL" dirty="0"/>
                        <a:t>monopolistische </a:t>
                      </a:r>
                      <a:r>
                        <a:rPr lang="nl-NL" dirty="0" err="1"/>
                        <a:t>conc</a:t>
                      </a:r>
                      <a:r>
                        <a:rPr lang="nl-NL" dirty="0"/>
                        <a:t>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veel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veel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heterogeen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detailhandel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3799">
                <a:tc>
                  <a:txBody>
                    <a:bodyPr/>
                    <a:lstStyle/>
                    <a:p>
                      <a:r>
                        <a:rPr lang="nl-NL" dirty="0"/>
                        <a:t>oligopolie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enkele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vooral</a:t>
                      </a:r>
                      <a:r>
                        <a:rPr lang="nl-NL" baseline="0" dirty="0"/>
                        <a:t> heterogeen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Mobiele telefonie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742">
                <a:tc>
                  <a:txBody>
                    <a:bodyPr/>
                    <a:lstStyle/>
                    <a:p>
                      <a:r>
                        <a:rPr lang="nl-NL" dirty="0"/>
                        <a:t>monopolie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homogeen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NS, MS Windows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87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1389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nl-NL" dirty="0"/>
              <a:t>Invloed op de prijs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653355" cy="3884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539552" y="5157192"/>
            <a:ext cx="17038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b="1" dirty="0"/>
              <a:t>Hoeveelheids-</a:t>
            </a:r>
          </a:p>
          <a:p>
            <a:pPr algn="ctr"/>
            <a:r>
              <a:rPr lang="nl-NL" sz="2000" b="1" dirty="0" err="1"/>
              <a:t>aanpasser</a:t>
            </a:r>
            <a:endParaRPr lang="nl-NL" sz="2000" b="1" dirty="0"/>
          </a:p>
        </p:txBody>
      </p:sp>
      <p:sp>
        <p:nvSpPr>
          <p:cNvPr id="6" name="Tekstvak 5"/>
          <p:cNvSpPr txBox="1"/>
          <p:nvPr/>
        </p:nvSpPr>
        <p:spPr>
          <a:xfrm>
            <a:off x="7579928" y="5157192"/>
            <a:ext cx="8020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b="1" dirty="0"/>
              <a:t>Prijs-</a:t>
            </a:r>
          </a:p>
          <a:p>
            <a:pPr algn="ctr"/>
            <a:r>
              <a:rPr lang="nl-NL" sz="2000" b="1" dirty="0"/>
              <a:t>zetter</a:t>
            </a:r>
          </a:p>
        </p:txBody>
      </p:sp>
      <p:sp>
        <p:nvSpPr>
          <p:cNvPr id="5" name="PIJL-RECHTS 4"/>
          <p:cNvSpPr/>
          <p:nvPr/>
        </p:nvSpPr>
        <p:spPr>
          <a:xfrm>
            <a:off x="2243416" y="5416758"/>
            <a:ext cx="5336512" cy="137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475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/>
      </p:transition>
    </mc:Choice>
    <mc:Fallback xmlns="">
      <p:transition spd="slow">
        <p:blinds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2825750" y="349250"/>
            <a:ext cx="3984625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nl-NL" sz="2000" dirty="0"/>
              <a:t>Een perfecte markteconomie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254125" y="1381125"/>
            <a:ext cx="3397250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000" dirty="0"/>
              <a:t>Concrete markten</a:t>
            </a:r>
          </a:p>
          <a:p>
            <a:endParaRPr lang="nl-NL" sz="2000" dirty="0"/>
          </a:p>
          <a:p>
            <a:r>
              <a:rPr lang="nl-NL" sz="2000" dirty="0"/>
              <a:t>Weekmarkt</a:t>
            </a:r>
          </a:p>
          <a:p>
            <a:r>
              <a:rPr lang="nl-NL" sz="2000" dirty="0"/>
              <a:t>Veiling</a:t>
            </a:r>
          </a:p>
          <a:p>
            <a:r>
              <a:rPr lang="nl-NL" sz="2000" dirty="0"/>
              <a:t>Bloemenmarkt</a:t>
            </a:r>
          </a:p>
          <a:p>
            <a:r>
              <a:rPr lang="nl-NL" sz="2000" dirty="0"/>
              <a:t>Supermarkt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5295900" y="1381125"/>
            <a:ext cx="3165475" cy="2554545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r>
              <a:rPr lang="nl-NL" sz="2000" dirty="0"/>
              <a:t>Abstracte markten</a:t>
            </a:r>
          </a:p>
          <a:p>
            <a:endParaRPr lang="nl-NL" sz="2000" dirty="0"/>
          </a:p>
          <a:p>
            <a:r>
              <a:rPr lang="nl-NL" sz="2000" dirty="0"/>
              <a:t>Oliemarkt</a:t>
            </a:r>
          </a:p>
          <a:p>
            <a:r>
              <a:rPr lang="nl-NL" sz="2000" dirty="0"/>
              <a:t>Valutamarkt</a:t>
            </a:r>
          </a:p>
          <a:p>
            <a:r>
              <a:rPr lang="nl-NL" sz="2000" dirty="0"/>
              <a:t>Huizenmarkt</a:t>
            </a:r>
          </a:p>
          <a:p>
            <a:r>
              <a:rPr lang="nl-NL" sz="2000" dirty="0"/>
              <a:t>Goudmarkt</a:t>
            </a:r>
          </a:p>
          <a:p>
            <a:r>
              <a:rPr lang="nl-NL" sz="2000" dirty="0"/>
              <a:t>Kapitaalmarkt</a:t>
            </a:r>
          </a:p>
          <a:p>
            <a:r>
              <a:rPr lang="nl-NL" sz="2000" dirty="0"/>
              <a:t>Aandelenmarkt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5835650" y="5524500"/>
            <a:ext cx="3165475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Een abstracte markt is het geheel van factoren dat de vraag naar en het aanbod van een product bepaalt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7" y="229466"/>
            <a:ext cx="2454275" cy="103978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420" y="2095499"/>
            <a:ext cx="1486455" cy="96837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86251"/>
            <a:ext cx="3429000" cy="2571749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5120" y="0"/>
            <a:ext cx="1818880" cy="144297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5104" y="4206052"/>
            <a:ext cx="2535521" cy="1331149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6124" y="2169675"/>
            <a:ext cx="2047875" cy="1366957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-890341" y="16105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798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923928" y="1124744"/>
            <a:ext cx="1296144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Markten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5611341" y="4022456"/>
            <a:ext cx="3024336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De aard van het product (homogeen of heterogeen)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5580112" y="3364359"/>
            <a:ext cx="338437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Aantal vragers en aanbieders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5292080" y="2564904"/>
            <a:ext cx="252028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Geheel van vraag en aanbod factoren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5364088" y="1916832"/>
            <a:ext cx="223224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Abstracte markt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619672" y="2996952"/>
            <a:ext cx="2232248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Plek waar vragers en aanbieders elkaar ontmoeten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691680" y="1844824"/>
            <a:ext cx="180020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Concrete markt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580112" y="5776565"/>
            <a:ext cx="3281211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Transparantie (doorzichtigheid) van de markt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5580112" y="5142979"/>
            <a:ext cx="309634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Toetredingsmogelijkheden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49080"/>
            <a:ext cx="2847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Rechte verbindingslijn met pijl 11"/>
          <p:cNvCxnSpPr/>
          <p:nvPr/>
        </p:nvCxnSpPr>
        <p:spPr>
          <a:xfrm flipH="1">
            <a:off x="2699792" y="1412776"/>
            <a:ext cx="1008112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Rechte verbindingslijn met pijl 13"/>
          <p:cNvCxnSpPr/>
          <p:nvPr/>
        </p:nvCxnSpPr>
        <p:spPr>
          <a:xfrm>
            <a:off x="5364088" y="1268760"/>
            <a:ext cx="1152128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PIJL-OMLAAG 15"/>
          <p:cNvSpPr/>
          <p:nvPr/>
        </p:nvSpPr>
        <p:spPr>
          <a:xfrm>
            <a:off x="2555776" y="2276872"/>
            <a:ext cx="216024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PIJL-OMLAAG 16"/>
          <p:cNvSpPr/>
          <p:nvPr/>
        </p:nvSpPr>
        <p:spPr>
          <a:xfrm>
            <a:off x="6300192" y="2276872"/>
            <a:ext cx="14401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9" name="Rechte verbindingslijn 18"/>
          <p:cNvCxnSpPr/>
          <p:nvPr/>
        </p:nvCxnSpPr>
        <p:spPr>
          <a:xfrm>
            <a:off x="5364088" y="3212976"/>
            <a:ext cx="0" cy="29623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Stroomdiagram: Proces 30"/>
          <p:cNvSpPr/>
          <p:nvPr/>
        </p:nvSpPr>
        <p:spPr>
          <a:xfrm>
            <a:off x="5364088" y="3501008"/>
            <a:ext cx="216024" cy="4571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Stroomdiagram: Proces 32"/>
          <p:cNvSpPr/>
          <p:nvPr/>
        </p:nvSpPr>
        <p:spPr>
          <a:xfrm>
            <a:off x="5364088" y="4274939"/>
            <a:ext cx="216024" cy="4571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Stroomdiagram: Proces 33"/>
          <p:cNvSpPr/>
          <p:nvPr/>
        </p:nvSpPr>
        <p:spPr>
          <a:xfrm>
            <a:off x="5364088" y="5338306"/>
            <a:ext cx="216024" cy="174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Stroomdiagram: Proces 34"/>
          <p:cNvSpPr/>
          <p:nvPr/>
        </p:nvSpPr>
        <p:spPr>
          <a:xfrm>
            <a:off x="5395317" y="6111875"/>
            <a:ext cx="216024" cy="1270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177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6-07-01 om 21.17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5" y="2806700"/>
            <a:ext cx="2905125" cy="12319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300" y="1492250"/>
            <a:ext cx="2200635" cy="11176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235" y="5048249"/>
            <a:ext cx="2425700" cy="65722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49" y="1492251"/>
            <a:ext cx="2676525" cy="1698624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235" y="393700"/>
            <a:ext cx="2425700" cy="97155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1" y="393699"/>
            <a:ext cx="3091140" cy="2797175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49" y="4156075"/>
            <a:ext cx="4057652" cy="765175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914" y="4038600"/>
            <a:ext cx="4297086" cy="1009649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644008" y="5949280"/>
            <a:ext cx="188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Monopsonie</a:t>
            </a:r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3779912" y="6093296"/>
            <a:ext cx="1008112" cy="2160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5805264"/>
            <a:ext cx="4057652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203848" y="620688"/>
            <a:ext cx="3096344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Volkomen concurrentie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827584" y="2564904"/>
            <a:ext cx="309634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Transparante markt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827584" y="2132856"/>
            <a:ext cx="309634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Vrije toetreding en uittreding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827584" y="1700808"/>
            <a:ext cx="309634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Veel aanbieders/vragers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827584" y="1268760"/>
            <a:ext cx="309634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Homogeen product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827584" y="2996952"/>
            <a:ext cx="309634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 err="1">
                <a:latin typeface="Arial" pitchFamily="34" charset="0"/>
                <a:cs typeface="Arial" pitchFamily="34" charset="0"/>
              </a:rPr>
              <a:t>Hoeveelheidaanpasser</a:t>
            </a:r>
            <a:endParaRPr lang="nl-N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804225"/>
            <a:ext cx="1857375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314" y="3740200"/>
            <a:ext cx="1857375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834" y="3725451"/>
            <a:ext cx="1819275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Rechte verbindingslijn 8"/>
          <p:cNvCxnSpPr/>
          <p:nvPr/>
        </p:nvCxnSpPr>
        <p:spPr>
          <a:xfrm>
            <a:off x="6012160" y="1268760"/>
            <a:ext cx="0" cy="19442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 flipH="1">
            <a:off x="6012160" y="3212976"/>
            <a:ext cx="252028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Vrije vorm 15"/>
          <p:cNvSpPr/>
          <p:nvPr/>
        </p:nvSpPr>
        <p:spPr>
          <a:xfrm>
            <a:off x="6271491" y="1505527"/>
            <a:ext cx="1717964" cy="1026540"/>
          </a:xfrm>
          <a:custGeom>
            <a:avLst/>
            <a:gdLst>
              <a:gd name="connsiteX0" fmla="*/ 0 w 1717964"/>
              <a:gd name="connsiteY0" fmla="*/ 0 h 1026540"/>
              <a:gd name="connsiteX1" fmla="*/ 184727 w 1717964"/>
              <a:gd name="connsiteY1" fmla="*/ 360218 h 1026540"/>
              <a:gd name="connsiteX2" fmla="*/ 665018 w 1717964"/>
              <a:gd name="connsiteY2" fmla="*/ 951346 h 1026540"/>
              <a:gd name="connsiteX3" fmla="*/ 1052945 w 1717964"/>
              <a:gd name="connsiteY3" fmla="*/ 988291 h 1026540"/>
              <a:gd name="connsiteX4" fmla="*/ 1440873 w 1717964"/>
              <a:gd name="connsiteY4" fmla="*/ 674255 h 1026540"/>
              <a:gd name="connsiteX5" fmla="*/ 1717964 w 1717964"/>
              <a:gd name="connsiteY5" fmla="*/ 9237 h 1026540"/>
              <a:gd name="connsiteX6" fmla="*/ 1717964 w 1717964"/>
              <a:gd name="connsiteY6" fmla="*/ 9237 h 102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7964" h="1026540">
                <a:moveTo>
                  <a:pt x="0" y="0"/>
                </a:moveTo>
                <a:cubicBezTo>
                  <a:pt x="36945" y="100830"/>
                  <a:pt x="73891" y="201661"/>
                  <a:pt x="184727" y="360218"/>
                </a:cubicBezTo>
                <a:cubicBezTo>
                  <a:pt x="295563" y="518775"/>
                  <a:pt x="520315" y="846667"/>
                  <a:pt x="665018" y="951346"/>
                </a:cubicBezTo>
                <a:cubicBezTo>
                  <a:pt x="809721" y="1056025"/>
                  <a:pt x="923636" y="1034473"/>
                  <a:pt x="1052945" y="988291"/>
                </a:cubicBezTo>
                <a:cubicBezTo>
                  <a:pt x="1182254" y="942109"/>
                  <a:pt x="1330037" y="837431"/>
                  <a:pt x="1440873" y="674255"/>
                </a:cubicBezTo>
                <a:cubicBezTo>
                  <a:pt x="1551710" y="511079"/>
                  <a:pt x="1717964" y="9237"/>
                  <a:pt x="1717964" y="9237"/>
                </a:cubicBezTo>
                <a:lnTo>
                  <a:pt x="1717964" y="923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9" name="Rechte verbindingslijn 18"/>
          <p:cNvCxnSpPr/>
          <p:nvPr/>
        </p:nvCxnSpPr>
        <p:spPr>
          <a:xfrm>
            <a:off x="6012160" y="1844824"/>
            <a:ext cx="1460058" cy="24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Rechte verbindingslijn 20"/>
          <p:cNvCxnSpPr/>
          <p:nvPr/>
        </p:nvCxnSpPr>
        <p:spPr>
          <a:xfrm>
            <a:off x="6012160" y="2132856"/>
            <a:ext cx="1349222" cy="7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Rechte verbindingslijn 22"/>
          <p:cNvCxnSpPr/>
          <p:nvPr/>
        </p:nvCxnSpPr>
        <p:spPr>
          <a:xfrm>
            <a:off x="6058342" y="2539078"/>
            <a:ext cx="1072131" cy="9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Vrije vorm 25"/>
          <p:cNvSpPr/>
          <p:nvPr/>
        </p:nvSpPr>
        <p:spPr>
          <a:xfrm>
            <a:off x="6179127" y="1427969"/>
            <a:ext cx="1373203" cy="1491363"/>
          </a:xfrm>
          <a:custGeom>
            <a:avLst/>
            <a:gdLst>
              <a:gd name="connsiteX0" fmla="*/ 0 w 1373203"/>
              <a:gd name="connsiteY0" fmla="*/ 511667 h 1491363"/>
              <a:gd name="connsiteX1" fmla="*/ 64655 w 1373203"/>
              <a:gd name="connsiteY1" fmla="*/ 788758 h 1491363"/>
              <a:gd name="connsiteX2" fmla="*/ 129309 w 1373203"/>
              <a:gd name="connsiteY2" fmla="*/ 1047376 h 1491363"/>
              <a:gd name="connsiteX3" fmla="*/ 323273 w 1373203"/>
              <a:gd name="connsiteY3" fmla="*/ 1333704 h 1491363"/>
              <a:gd name="connsiteX4" fmla="*/ 554182 w 1373203"/>
              <a:gd name="connsiteY4" fmla="*/ 1490722 h 1491363"/>
              <a:gd name="connsiteX5" fmla="*/ 803564 w 1373203"/>
              <a:gd name="connsiteY5" fmla="*/ 1278286 h 1491363"/>
              <a:gd name="connsiteX6" fmla="*/ 1136073 w 1373203"/>
              <a:gd name="connsiteY6" fmla="*/ 862649 h 1491363"/>
              <a:gd name="connsiteX7" fmla="*/ 1302328 w 1373203"/>
              <a:gd name="connsiteY7" fmla="*/ 400831 h 1491363"/>
              <a:gd name="connsiteX8" fmla="*/ 1366982 w 1373203"/>
              <a:gd name="connsiteY8" fmla="*/ 22140 h 1491363"/>
              <a:gd name="connsiteX9" fmla="*/ 1366982 w 1373203"/>
              <a:gd name="connsiteY9" fmla="*/ 77558 h 149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3203" h="1491363">
                <a:moveTo>
                  <a:pt x="0" y="511667"/>
                </a:moveTo>
                <a:cubicBezTo>
                  <a:pt x="21552" y="605570"/>
                  <a:pt x="43104" y="699473"/>
                  <a:pt x="64655" y="788758"/>
                </a:cubicBezTo>
                <a:cubicBezTo>
                  <a:pt x="86206" y="878043"/>
                  <a:pt x="86206" y="956552"/>
                  <a:pt x="129309" y="1047376"/>
                </a:cubicBezTo>
                <a:cubicBezTo>
                  <a:pt x="172412" y="1138200"/>
                  <a:pt x="252461" y="1259813"/>
                  <a:pt x="323273" y="1333704"/>
                </a:cubicBezTo>
                <a:cubicBezTo>
                  <a:pt x="394085" y="1407595"/>
                  <a:pt x="474134" y="1499958"/>
                  <a:pt x="554182" y="1490722"/>
                </a:cubicBezTo>
                <a:cubicBezTo>
                  <a:pt x="634230" y="1481486"/>
                  <a:pt x="706582" y="1382965"/>
                  <a:pt x="803564" y="1278286"/>
                </a:cubicBezTo>
                <a:cubicBezTo>
                  <a:pt x="900546" y="1173607"/>
                  <a:pt x="1052946" y="1008891"/>
                  <a:pt x="1136073" y="862649"/>
                </a:cubicBezTo>
                <a:cubicBezTo>
                  <a:pt x="1219200" y="716407"/>
                  <a:pt x="1263843" y="540916"/>
                  <a:pt x="1302328" y="400831"/>
                </a:cubicBezTo>
                <a:cubicBezTo>
                  <a:pt x="1340813" y="260746"/>
                  <a:pt x="1356206" y="76019"/>
                  <a:pt x="1366982" y="22140"/>
                </a:cubicBezTo>
                <a:cubicBezTo>
                  <a:pt x="1377758" y="-31739"/>
                  <a:pt x="1372370" y="22909"/>
                  <a:pt x="1366982" y="7755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8" name="Rechte verbindingslijn 27"/>
          <p:cNvCxnSpPr/>
          <p:nvPr/>
        </p:nvCxnSpPr>
        <p:spPr>
          <a:xfrm>
            <a:off x="7459674" y="1844824"/>
            <a:ext cx="9236" cy="13854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/>
          <p:cNvCxnSpPr/>
          <p:nvPr/>
        </p:nvCxnSpPr>
        <p:spPr>
          <a:xfrm>
            <a:off x="7380312" y="2132856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Rechte verbindingslijn 2048"/>
          <p:cNvCxnSpPr/>
          <p:nvPr/>
        </p:nvCxnSpPr>
        <p:spPr>
          <a:xfrm>
            <a:off x="7092280" y="2564904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5" name="Tekstvak 2054"/>
          <p:cNvSpPr txBox="1"/>
          <p:nvPr/>
        </p:nvSpPr>
        <p:spPr>
          <a:xfrm>
            <a:off x="6948264" y="314096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</a:t>
            </a:r>
            <a:r>
              <a:rPr lang="nl-NL" sz="1200" dirty="0">
                <a:latin typeface="Arial" pitchFamily="34" charset="0"/>
                <a:cs typeface="Arial" pitchFamily="34" charset="0"/>
              </a:rPr>
              <a:t>3    2 1</a:t>
            </a:r>
          </a:p>
        </p:txBody>
      </p:sp>
      <p:sp>
        <p:nvSpPr>
          <p:cNvPr id="2056" name="Tekstvak 2055"/>
          <p:cNvSpPr txBox="1"/>
          <p:nvPr/>
        </p:nvSpPr>
        <p:spPr>
          <a:xfrm>
            <a:off x="5436096" y="162880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  </a:t>
            </a:r>
            <a:r>
              <a:rPr lang="nl-NL" sz="1200" dirty="0">
                <a:latin typeface="Arial" pitchFamily="34" charset="0"/>
                <a:cs typeface="Arial" pitchFamily="34" charset="0"/>
              </a:rPr>
              <a:t>P1</a:t>
            </a:r>
          </a:p>
        </p:txBody>
      </p:sp>
      <p:sp>
        <p:nvSpPr>
          <p:cNvPr id="41" name="Tekstvak 40"/>
          <p:cNvSpPr txBox="1"/>
          <p:nvPr/>
        </p:nvSpPr>
        <p:spPr>
          <a:xfrm>
            <a:off x="5436096" y="198884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  </a:t>
            </a:r>
            <a:r>
              <a:rPr lang="nl-NL" sz="1200" dirty="0">
                <a:latin typeface="Arial" pitchFamily="34" charset="0"/>
                <a:cs typeface="Arial" pitchFamily="34" charset="0"/>
              </a:rPr>
              <a:t>P2</a:t>
            </a:r>
          </a:p>
        </p:txBody>
      </p:sp>
      <p:sp>
        <p:nvSpPr>
          <p:cNvPr id="42" name="Tekstvak 41"/>
          <p:cNvSpPr txBox="1"/>
          <p:nvPr/>
        </p:nvSpPr>
        <p:spPr>
          <a:xfrm>
            <a:off x="5436096" y="234888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  </a:t>
            </a:r>
            <a:r>
              <a:rPr lang="nl-NL" sz="1200" dirty="0">
                <a:latin typeface="Arial" pitchFamily="34" charset="0"/>
                <a:cs typeface="Arial" pitchFamily="34" charset="0"/>
              </a:rPr>
              <a:t>P3</a:t>
            </a:r>
          </a:p>
        </p:txBody>
      </p:sp>
      <p:sp>
        <p:nvSpPr>
          <p:cNvPr id="2061" name="Ovaal 2060"/>
          <p:cNvSpPr/>
          <p:nvPr/>
        </p:nvSpPr>
        <p:spPr>
          <a:xfrm flipV="1">
            <a:off x="7380312" y="177281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Ovaal 47"/>
          <p:cNvSpPr/>
          <p:nvPr/>
        </p:nvSpPr>
        <p:spPr>
          <a:xfrm flipV="1">
            <a:off x="7308304" y="206084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Ovaal 48"/>
          <p:cNvSpPr/>
          <p:nvPr/>
        </p:nvSpPr>
        <p:spPr>
          <a:xfrm flipV="1">
            <a:off x="7043185" y="2460925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62" name="Tekstvak 2061"/>
          <p:cNvSpPr txBox="1"/>
          <p:nvPr/>
        </p:nvSpPr>
        <p:spPr>
          <a:xfrm>
            <a:off x="7524328" y="1196752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MK</a:t>
            </a:r>
          </a:p>
        </p:txBody>
      </p:sp>
      <p:sp>
        <p:nvSpPr>
          <p:cNvPr id="51" name="Tekstvak 50"/>
          <p:cNvSpPr txBox="1"/>
          <p:nvPr/>
        </p:nvSpPr>
        <p:spPr>
          <a:xfrm>
            <a:off x="7869382" y="1700808"/>
            <a:ext cx="735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GTK </a:t>
            </a:r>
          </a:p>
        </p:txBody>
      </p:sp>
      <p:sp>
        <p:nvSpPr>
          <p:cNvPr id="52" name="Ovaal 51"/>
          <p:cNvSpPr/>
          <p:nvPr/>
        </p:nvSpPr>
        <p:spPr>
          <a:xfrm flipV="1">
            <a:off x="7452320" y="2348880"/>
            <a:ext cx="63624" cy="803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3" name="Ovaal 52"/>
          <p:cNvSpPr/>
          <p:nvPr/>
        </p:nvSpPr>
        <p:spPr>
          <a:xfrm flipV="1">
            <a:off x="7343367" y="2430124"/>
            <a:ext cx="63624" cy="803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064" name="Rechte verbindingslijn met pijl 2063"/>
          <p:cNvCxnSpPr/>
          <p:nvPr/>
        </p:nvCxnSpPr>
        <p:spPr>
          <a:xfrm flipH="1">
            <a:off x="7550154" y="2348880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Rechte verbindingslijn met pijl 55"/>
          <p:cNvCxnSpPr/>
          <p:nvPr/>
        </p:nvCxnSpPr>
        <p:spPr>
          <a:xfrm flipH="1" flipV="1">
            <a:off x="7406991" y="2537551"/>
            <a:ext cx="343908" cy="1430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>
            <a:off x="467544" y="3804225"/>
            <a:ext cx="0" cy="19567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Rechte verbindingslijn 19"/>
          <p:cNvCxnSpPr/>
          <p:nvPr/>
        </p:nvCxnSpPr>
        <p:spPr>
          <a:xfrm flipH="1">
            <a:off x="467544" y="4437112"/>
            <a:ext cx="25202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Rechte verbindingslijn 23"/>
          <p:cNvCxnSpPr/>
          <p:nvPr/>
        </p:nvCxnSpPr>
        <p:spPr>
          <a:xfrm flipH="1">
            <a:off x="467544" y="4653136"/>
            <a:ext cx="47525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Rechte verbindingslijn 26"/>
          <p:cNvCxnSpPr/>
          <p:nvPr/>
        </p:nvCxnSpPr>
        <p:spPr>
          <a:xfrm flipH="1">
            <a:off x="467544" y="5157192"/>
            <a:ext cx="68047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Rechte verbindingslijn 30"/>
          <p:cNvCxnSpPr/>
          <p:nvPr/>
        </p:nvCxnSpPr>
        <p:spPr>
          <a:xfrm>
            <a:off x="683568" y="4077072"/>
            <a:ext cx="1692188" cy="151216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51" name="Rechte verbindingslijn 2050"/>
          <p:cNvCxnSpPr/>
          <p:nvPr/>
        </p:nvCxnSpPr>
        <p:spPr>
          <a:xfrm flipV="1">
            <a:off x="683568" y="4077072"/>
            <a:ext cx="738082" cy="7920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57" name="Rechte verbindingslijn 2056"/>
          <p:cNvCxnSpPr/>
          <p:nvPr/>
        </p:nvCxnSpPr>
        <p:spPr>
          <a:xfrm flipV="1">
            <a:off x="881590" y="3861048"/>
            <a:ext cx="1080120" cy="12241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63" name="Rechte verbindingslijn 2062"/>
          <p:cNvCxnSpPr/>
          <p:nvPr/>
        </p:nvCxnSpPr>
        <p:spPr>
          <a:xfrm flipV="1">
            <a:off x="1529662" y="4833156"/>
            <a:ext cx="594066" cy="75608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66" name="Rechte verbindingslijn 2065"/>
          <p:cNvCxnSpPr/>
          <p:nvPr/>
        </p:nvCxnSpPr>
        <p:spPr>
          <a:xfrm>
            <a:off x="467544" y="5761019"/>
            <a:ext cx="190821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70" name="Tekstvak 2069"/>
          <p:cNvSpPr txBox="1"/>
          <p:nvPr/>
        </p:nvSpPr>
        <p:spPr>
          <a:xfrm>
            <a:off x="323528" y="346253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</a:t>
            </a:r>
          </a:p>
        </p:txBody>
      </p:sp>
      <p:sp>
        <p:nvSpPr>
          <p:cNvPr id="63" name="Tekstvak 62"/>
          <p:cNvSpPr txBox="1"/>
          <p:nvPr/>
        </p:nvSpPr>
        <p:spPr>
          <a:xfrm>
            <a:off x="1826695" y="5861799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Q</a:t>
            </a:r>
          </a:p>
        </p:txBody>
      </p:sp>
      <p:sp>
        <p:nvSpPr>
          <p:cNvPr id="64" name="Tekstvak 63"/>
          <p:cNvSpPr txBox="1"/>
          <p:nvPr/>
        </p:nvSpPr>
        <p:spPr>
          <a:xfrm>
            <a:off x="758984" y="3676382"/>
            <a:ext cx="42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V1</a:t>
            </a:r>
          </a:p>
        </p:txBody>
      </p:sp>
      <p:sp>
        <p:nvSpPr>
          <p:cNvPr id="68" name="Tekstvak 67"/>
          <p:cNvSpPr txBox="1"/>
          <p:nvPr/>
        </p:nvSpPr>
        <p:spPr>
          <a:xfrm>
            <a:off x="1218819" y="3707740"/>
            <a:ext cx="405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A1</a:t>
            </a:r>
          </a:p>
        </p:txBody>
      </p:sp>
      <p:sp>
        <p:nvSpPr>
          <p:cNvPr id="69" name="Tekstvak 68"/>
          <p:cNvSpPr txBox="1"/>
          <p:nvPr/>
        </p:nvSpPr>
        <p:spPr>
          <a:xfrm>
            <a:off x="1826694" y="3498233"/>
            <a:ext cx="549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A2</a:t>
            </a:r>
          </a:p>
        </p:txBody>
      </p:sp>
      <p:sp>
        <p:nvSpPr>
          <p:cNvPr id="70" name="Tekstvak 69"/>
          <p:cNvSpPr txBox="1"/>
          <p:nvPr/>
        </p:nvSpPr>
        <p:spPr>
          <a:xfrm>
            <a:off x="2006715" y="4805015"/>
            <a:ext cx="549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A3</a:t>
            </a:r>
          </a:p>
        </p:txBody>
      </p:sp>
      <p:sp>
        <p:nvSpPr>
          <p:cNvPr id="2074" name="PIJL-RECHTS 2073"/>
          <p:cNvSpPr/>
          <p:nvPr/>
        </p:nvSpPr>
        <p:spPr>
          <a:xfrm>
            <a:off x="1421650" y="4077072"/>
            <a:ext cx="202831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75" name="PIJL-RECHTS 2074"/>
          <p:cNvSpPr/>
          <p:nvPr/>
        </p:nvSpPr>
        <p:spPr>
          <a:xfrm>
            <a:off x="1187624" y="4928175"/>
            <a:ext cx="639071" cy="1570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76" name="Tekstvak 2075"/>
          <p:cNvSpPr txBox="1"/>
          <p:nvPr/>
        </p:nvSpPr>
        <p:spPr>
          <a:xfrm>
            <a:off x="3512226" y="6142640"/>
            <a:ext cx="530607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Aanbodlijn = MK-lijn boven de GVK-lijn in verband met de dekkingsbijdrage die positief moet zijn</a:t>
            </a:r>
          </a:p>
        </p:txBody>
      </p:sp>
    </p:spTree>
    <p:extLst>
      <p:ext uri="{BB962C8B-B14F-4D97-AF65-F5344CB8AC3E}">
        <p14:creationId xmlns:p14="http://schemas.microsoft.com/office/powerpoint/2010/main" val="70527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6" grpId="0" animBg="1"/>
      <p:bldP spid="26" grpId="0" animBg="1"/>
      <p:bldP spid="2055" grpId="0"/>
      <p:bldP spid="2056" grpId="0"/>
      <p:bldP spid="41" grpId="0"/>
      <p:bldP spid="42" grpId="0"/>
      <p:bldP spid="2061" grpId="0" animBg="1"/>
      <p:bldP spid="48" grpId="0" animBg="1"/>
      <p:bldP spid="49" grpId="0" animBg="1"/>
      <p:bldP spid="2062" grpId="0"/>
      <p:bldP spid="51" grpId="0"/>
      <p:bldP spid="52" grpId="0" animBg="1"/>
      <p:bldP spid="69" grpId="0"/>
      <p:bldP spid="70" grpId="0"/>
      <p:bldP spid="2074" grpId="0" animBg="1"/>
      <p:bldP spid="2075" grpId="0" animBg="1"/>
      <p:bldP spid="207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F505BF4-86DA-014F-8021-66DC4ED9688E}"/>
              </a:ext>
            </a:extLst>
          </p:cNvPr>
          <p:cNvSpPr txBox="1"/>
          <p:nvPr/>
        </p:nvSpPr>
        <p:spPr>
          <a:xfrm>
            <a:off x="2339752" y="332656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Volkomen concurrentie komt nauwelijks voor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EED0F26-0F85-9B43-93B8-A8E69481023C}"/>
              </a:ext>
            </a:extLst>
          </p:cNvPr>
          <p:cNvSpPr txBox="1"/>
          <p:nvPr/>
        </p:nvSpPr>
        <p:spPr>
          <a:xfrm>
            <a:off x="647564" y="990837"/>
            <a:ext cx="58326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1. Producten meestal niet homogeen</a:t>
            </a:r>
          </a:p>
          <a:p>
            <a:r>
              <a:rPr lang="nl-NL" dirty="0">
                <a:sym typeface="Wingdings" pitchFamily="2" charset="2"/>
              </a:rPr>
              <a:t> klantenbinding</a:t>
            </a:r>
            <a:endParaRPr lang="nl-NL" dirty="0"/>
          </a:p>
          <a:p>
            <a:endParaRPr lang="nl-NL" dirty="0"/>
          </a:p>
          <a:p>
            <a:r>
              <a:rPr lang="nl-NL" dirty="0"/>
              <a:t>2. Geen vrije toetreding of uittreding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nl-NL" dirty="0">
                <a:sym typeface="Wingdings" pitchFamily="2" charset="2"/>
              </a:rPr>
              <a:t>vergunning/diploma’s, ontslagbescherming werknemers</a:t>
            </a:r>
          </a:p>
          <a:p>
            <a:pPr marL="285750" indent="-285750">
              <a:buFont typeface="Wingdings" pitchFamily="2" charset="2"/>
              <a:buChar char="à"/>
            </a:pPr>
            <a:endParaRPr lang="nl-NL" dirty="0"/>
          </a:p>
          <a:p>
            <a:r>
              <a:rPr lang="nl-NL" dirty="0"/>
              <a:t>3. Geen volledige transparantie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nl-NL" dirty="0">
                <a:sym typeface="Wingdings" pitchFamily="2" charset="2"/>
              </a:rPr>
              <a:t>consumentenorganisaties, reclame</a:t>
            </a:r>
          </a:p>
          <a:p>
            <a:endParaRPr lang="nl-NL" dirty="0">
              <a:sym typeface="Wingdings" pitchFamily="2" charset="2"/>
            </a:endParaRPr>
          </a:p>
          <a:p>
            <a:r>
              <a:rPr lang="nl-NL" dirty="0">
                <a:sym typeface="Wingdings" pitchFamily="2" charset="2"/>
              </a:rPr>
              <a:t>4. Prijszetters</a:t>
            </a:r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13EEF61-62E7-4D4E-93A4-D6BEC0F0B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911" y="882831"/>
            <a:ext cx="3136900" cy="24765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6DDFF7E-903A-FC4E-B7EB-9DAC1BF1B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985" y="3498670"/>
            <a:ext cx="4688799" cy="265744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D3769F9-C1A2-B142-8530-61707FF894A9}"/>
              </a:ext>
            </a:extLst>
          </p:cNvPr>
          <p:cNvSpPr txBox="1"/>
          <p:nvPr/>
        </p:nvSpPr>
        <p:spPr>
          <a:xfrm>
            <a:off x="517189" y="4437112"/>
            <a:ext cx="275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MONOPOLIE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CFF301E-4F86-FE4A-917F-EC1CE643AA93}"/>
              </a:ext>
            </a:extLst>
          </p:cNvPr>
          <p:cNvSpPr txBox="1"/>
          <p:nvPr/>
        </p:nvSpPr>
        <p:spPr>
          <a:xfrm>
            <a:off x="517189" y="4806444"/>
            <a:ext cx="3334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Natuurlijk,</a:t>
            </a:r>
          </a:p>
          <a:p>
            <a:r>
              <a:rPr lang="nl-NL" dirty="0"/>
              <a:t>Wettelijk,</a:t>
            </a:r>
          </a:p>
          <a:p>
            <a:r>
              <a:rPr lang="nl-NL" dirty="0"/>
              <a:t>Feitelijk.</a:t>
            </a:r>
          </a:p>
        </p:txBody>
      </p:sp>
    </p:spTree>
    <p:extLst>
      <p:ext uri="{BB962C8B-B14F-4D97-AF65-F5344CB8AC3E}">
        <p14:creationId xmlns:p14="http://schemas.microsoft.com/office/powerpoint/2010/main" val="3860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67544" y="3933056"/>
            <a:ext cx="8229600" cy="2664296"/>
          </a:xfrm>
        </p:spPr>
        <p:txBody>
          <a:bodyPr>
            <a:normAutofit/>
          </a:bodyPr>
          <a:lstStyle/>
          <a:p>
            <a:pPr marL="514350" indent="-457200">
              <a:buFont typeface="Wingdings" pitchFamily="2" charset="2"/>
              <a:buChar char="Ø"/>
            </a:pPr>
            <a:r>
              <a:rPr lang="nl-NL" dirty="0"/>
              <a:t>`</a:t>
            </a:r>
            <a:r>
              <a:rPr lang="nl-NL" sz="2400" dirty="0"/>
              <a:t>1 = één aanbieder beheerst tenminste 80% van de markt</a:t>
            </a:r>
          </a:p>
          <a:p>
            <a:pPr marL="514350" indent="-457200">
              <a:buFont typeface="Wingdings" pitchFamily="2" charset="2"/>
              <a:buChar char="v"/>
            </a:pPr>
            <a:r>
              <a:rPr lang="nl-NL" sz="2400" b="1" dirty="0"/>
              <a:t>Wettelijk</a:t>
            </a:r>
            <a:r>
              <a:rPr lang="nl-NL" sz="2400" dirty="0"/>
              <a:t> monopolie: bij wet mag alleen de Staatsdrukkerij bankbiljetten maken</a:t>
            </a:r>
          </a:p>
          <a:p>
            <a:pPr marL="514350" indent="-457200">
              <a:buFont typeface="Wingdings" pitchFamily="2" charset="2"/>
              <a:buChar char="v"/>
            </a:pPr>
            <a:r>
              <a:rPr lang="nl-NL" sz="2400" b="1" dirty="0"/>
              <a:t>Natuurlijk</a:t>
            </a:r>
            <a:r>
              <a:rPr lang="nl-NL" sz="2400" dirty="0"/>
              <a:t> monopolie: bepaalde zeldzame grondstoffen </a:t>
            </a:r>
          </a:p>
          <a:p>
            <a:pPr marL="514350" indent="-457200">
              <a:buFont typeface="Wingdings" pitchFamily="2" charset="2"/>
              <a:buChar char="v"/>
            </a:pPr>
            <a:r>
              <a:rPr lang="nl-NL" sz="2400" b="1" dirty="0"/>
              <a:t>Economisch</a:t>
            </a:r>
            <a:r>
              <a:rPr lang="nl-NL" sz="2400" dirty="0"/>
              <a:t> monopolie: octrooi </a:t>
            </a:r>
          </a:p>
          <a:p>
            <a:endParaRPr lang="nl-NL" sz="2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54344"/>
          </a:xfrm>
        </p:spPr>
        <p:txBody>
          <a:bodyPr>
            <a:normAutofit/>
          </a:bodyPr>
          <a:lstStyle/>
          <a:p>
            <a:r>
              <a:rPr lang="nl-NL" sz="3200" dirty="0"/>
              <a:t>Onvolkomen concurrentie (1) monopolie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639238"/>
              </p:ext>
            </p:extLst>
          </p:nvPr>
        </p:nvGraphicFramePr>
        <p:xfrm>
          <a:off x="251521" y="1340768"/>
          <a:ext cx="864096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1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7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49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3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6023">
                <a:tc>
                  <a:txBody>
                    <a:bodyPr/>
                    <a:lstStyle/>
                    <a:p>
                      <a:r>
                        <a:rPr lang="nl-NL" dirty="0"/>
                        <a:t>Marktvorm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Aantal aanbieders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Aantal vragers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Soort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Voorbeeld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023">
                <a:tc>
                  <a:txBody>
                    <a:bodyPr/>
                    <a:lstStyle/>
                    <a:p>
                      <a:r>
                        <a:rPr lang="nl-NL" dirty="0"/>
                        <a:t>volkomen concurrentie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veel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veel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homogeen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aandelen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87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87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870">
                <a:tc>
                  <a:txBody>
                    <a:bodyPr/>
                    <a:lstStyle/>
                    <a:p>
                      <a:r>
                        <a:rPr lang="nl-NL" dirty="0"/>
                        <a:t>monopolie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kstvak 5"/>
          <p:cNvSpPr txBox="1"/>
          <p:nvPr/>
        </p:nvSpPr>
        <p:spPr>
          <a:xfrm>
            <a:off x="3129222" y="33569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366320" y="3356992"/>
            <a:ext cx="57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veel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508104" y="3356992"/>
            <a:ext cx="119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homogeen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948264" y="3356992"/>
            <a:ext cx="1781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NS, MS Windows</a:t>
            </a:r>
          </a:p>
        </p:txBody>
      </p:sp>
    </p:spTree>
    <p:extLst>
      <p:ext uri="{BB962C8B-B14F-4D97-AF65-F5344CB8AC3E}">
        <p14:creationId xmlns:p14="http://schemas.microsoft.com/office/powerpoint/2010/main" val="235463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67544" y="3429000"/>
            <a:ext cx="8229600" cy="3168352"/>
          </a:xfrm>
        </p:spPr>
        <p:txBody>
          <a:bodyPr>
            <a:normAutofit/>
          </a:bodyPr>
          <a:lstStyle/>
          <a:p>
            <a:pPr marL="400050">
              <a:buFont typeface="Wingdings" pitchFamily="2" charset="2"/>
              <a:buChar char="Ø"/>
            </a:pPr>
            <a:endParaRPr lang="nl-NL" sz="2400" dirty="0"/>
          </a:p>
          <a:p>
            <a:pPr marL="400050">
              <a:buFont typeface="Wingdings" pitchFamily="2" charset="2"/>
              <a:buChar char="Ø"/>
            </a:pPr>
            <a:r>
              <a:rPr lang="nl-NL" sz="2400" dirty="0"/>
              <a:t>enkele = een paar aanbieders beheersen tenminste 80% van de markt</a:t>
            </a:r>
          </a:p>
          <a:p>
            <a:pPr marL="514350" indent="-457200">
              <a:buFont typeface="Wingdings" pitchFamily="2" charset="2"/>
              <a:buChar char="v"/>
            </a:pPr>
            <a:r>
              <a:rPr lang="nl-NL" sz="2400" dirty="0"/>
              <a:t>Geen prijsconcurrentie uit angst voor prijzenoorlog</a:t>
            </a:r>
          </a:p>
          <a:p>
            <a:pPr marL="514350" indent="-457200">
              <a:buFont typeface="Wingdings" pitchFamily="2" charset="2"/>
              <a:buChar char="v"/>
            </a:pPr>
            <a:r>
              <a:rPr lang="nl-NL" sz="2400" dirty="0"/>
              <a:t>Product onderscheiden t.o.v. concurrentie: heterogeen</a:t>
            </a:r>
          </a:p>
          <a:p>
            <a:pPr marL="514350" indent="-457200">
              <a:buFont typeface="Wingdings" pitchFamily="2" charset="2"/>
              <a:buChar char="v"/>
            </a:pPr>
            <a:r>
              <a:rPr lang="nl-NL" sz="2400" dirty="0"/>
              <a:t>Meeste consumentenartikelen</a:t>
            </a:r>
          </a:p>
          <a:p>
            <a:endParaRPr lang="nl-NL" sz="2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2398" y="188640"/>
            <a:ext cx="8229600" cy="792088"/>
          </a:xfrm>
        </p:spPr>
        <p:txBody>
          <a:bodyPr>
            <a:normAutofit/>
          </a:bodyPr>
          <a:lstStyle/>
          <a:p>
            <a:r>
              <a:rPr lang="nl-NL" sz="2800" dirty="0"/>
              <a:t>Onvolkomen concurrentie (2) oligopolie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558704"/>
              </p:ext>
            </p:extLst>
          </p:nvPr>
        </p:nvGraphicFramePr>
        <p:xfrm>
          <a:off x="251521" y="1412776"/>
          <a:ext cx="8568952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1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1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73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6636">
                <a:tc>
                  <a:txBody>
                    <a:bodyPr/>
                    <a:lstStyle/>
                    <a:p>
                      <a:r>
                        <a:rPr lang="nl-NL" dirty="0"/>
                        <a:t>Marktvorm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Aantal aanbieders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Aantal vragers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Soort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Voorbeeld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636">
                <a:tc>
                  <a:txBody>
                    <a:bodyPr/>
                    <a:lstStyle/>
                    <a:p>
                      <a:r>
                        <a:rPr lang="nl-NL" dirty="0"/>
                        <a:t>volkomen concurrentie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veel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veel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homogeen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aandelen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792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792">
                <a:tc>
                  <a:txBody>
                    <a:bodyPr/>
                    <a:lstStyle/>
                    <a:p>
                      <a:r>
                        <a:rPr lang="nl-NL" dirty="0"/>
                        <a:t>oligop</a:t>
                      </a:r>
                      <a:r>
                        <a:rPr lang="nl-NL" b="1" dirty="0"/>
                        <a:t>o</a:t>
                      </a:r>
                      <a:r>
                        <a:rPr lang="nl-NL" dirty="0"/>
                        <a:t>lie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792">
                <a:tc>
                  <a:txBody>
                    <a:bodyPr/>
                    <a:lstStyle/>
                    <a:p>
                      <a:r>
                        <a:rPr lang="nl-NL" dirty="0"/>
                        <a:t>monopolie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homogeen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NS, MS Windows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kstvak 5"/>
          <p:cNvSpPr txBox="1"/>
          <p:nvPr/>
        </p:nvSpPr>
        <p:spPr>
          <a:xfrm>
            <a:off x="2812538" y="3031540"/>
            <a:ext cx="802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enkele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393285" y="3031540"/>
            <a:ext cx="57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veel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148064" y="3031540"/>
            <a:ext cx="190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vooral heterogeen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7062892" y="3031540"/>
            <a:ext cx="1848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Mobiele telefonie</a:t>
            </a:r>
          </a:p>
        </p:txBody>
      </p:sp>
    </p:spTree>
    <p:extLst>
      <p:ext uri="{BB962C8B-B14F-4D97-AF65-F5344CB8AC3E}">
        <p14:creationId xmlns:p14="http://schemas.microsoft.com/office/powerpoint/2010/main" val="282242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/>
      <p:bldP spid="8" grpId="0" uiExpand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275856" y="548680"/>
            <a:ext cx="4176464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Geknikte </a:t>
            </a:r>
            <a:r>
              <a:rPr lang="nl-NL" sz="2400" dirty="0" err="1">
                <a:latin typeface="Arial" panose="020B0604020202020204" pitchFamily="34" charset="0"/>
                <a:cs typeface="Arial" panose="020B0604020202020204" pitchFamily="34" charset="0"/>
              </a:rPr>
              <a:t>prijsafzetlijn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Rechte verbindingslijn 3"/>
          <p:cNvCxnSpPr/>
          <p:nvPr/>
        </p:nvCxnSpPr>
        <p:spPr>
          <a:xfrm>
            <a:off x="1691680" y="1916832"/>
            <a:ext cx="0" cy="36724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Rechte verbindingslijn 5"/>
          <p:cNvCxnSpPr/>
          <p:nvPr/>
        </p:nvCxnSpPr>
        <p:spPr>
          <a:xfrm>
            <a:off x="1691680" y="5589240"/>
            <a:ext cx="446449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>
            <a:off x="2411760" y="1916832"/>
            <a:ext cx="3384376" cy="34563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 flipH="1">
            <a:off x="1691680" y="3429000"/>
            <a:ext cx="2232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3923928" y="3429000"/>
            <a:ext cx="0" cy="2160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 flipH="1" flipV="1">
            <a:off x="2267744" y="3068960"/>
            <a:ext cx="1656184" cy="36004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3923928" y="3429000"/>
            <a:ext cx="720080" cy="172819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Tekstvak 16"/>
          <p:cNvSpPr txBox="1"/>
          <p:nvPr/>
        </p:nvSpPr>
        <p:spPr>
          <a:xfrm>
            <a:off x="1028859" y="2913479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P2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1016317" y="375303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P1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1016317" y="327569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P0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2609782" y="5599389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Q2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3645323" y="5599389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Q0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4041058" y="558424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Q1</a:t>
            </a:r>
          </a:p>
        </p:txBody>
      </p:sp>
      <p:cxnSp>
        <p:nvCxnSpPr>
          <p:cNvPr id="24" name="Rechte verbindingslijn 23"/>
          <p:cNvCxnSpPr/>
          <p:nvPr/>
        </p:nvCxnSpPr>
        <p:spPr>
          <a:xfrm flipH="1">
            <a:off x="1691680" y="4005064"/>
            <a:ext cx="27879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/>
          <p:cNvCxnSpPr/>
          <p:nvPr/>
        </p:nvCxnSpPr>
        <p:spPr>
          <a:xfrm flipH="1">
            <a:off x="1691680" y="3201384"/>
            <a:ext cx="19536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/>
          <p:cNvCxnSpPr/>
          <p:nvPr/>
        </p:nvCxnSpPr>
        <p:spPr>
          <a:xfrm>
            <a:off x="2807804" y="3244334"/>
            <a:ext cx="0" cy="23550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/>
          <p:cNvCxnSpPr/>
          <p:nvPr/>
        </p:nvCxnSpPr>
        <p:spPr>
          <a:xfrm>
            <a:off x="4162941" y="4005064"/>
            <a:ext cx="0" cy="15841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al 32"/>
          <p:cNvSpPr/>
          <p:nvPr/>
        </p:nvSpPr>
        <p:spPr>
          <a:xfrm>
            <a:off x="3817732" y="3365477"/>
            <a:ext cx="148884" cy="1542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Ovaal 33"/>
          <p:cNvSpPr/>
          <p:nvPr/>
        </p:nvSpPr>
        <p:spPr>
          <a:xfrm>
            <a:off x="3817732" y="3365476"/>
            <a:ext cx="148884" cy="1542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PIJL-RECHTS 36"/>
          <p:cNvSpPr/>
          <p:nvPr/>
        </p:nvSpPr>
        <p:spPr>
          <a:xfrm>
            <a:off x="3923928" y="4509120"/>
            <a:ext cx="239013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PIJL-LINKS 37"/>
          <p:cNvSpPr/>
          <p:nvPr/>
        </p:nvSpPr>
        <p:spPr>
          <a:xfrm>
            <a:off x="2807804" y="4509120"/>
            <a:ext cx="1084370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131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L -0.12256 -0.033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8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L 0.02709 0.082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7" grpId="0" animBg="1"/>
      <p:bldP spid="3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olfvorm">
  <a:themeElements>
    <a:clrScheme name="Golfv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Golfv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olfv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182</TotalTime>
  <Words>456</Words>
  <Application>Microsoft Macintosh PowerPoint</Application>
  <PresentationFormat>Diavoorstelling (4:3)</PresentationFormat>
  <Paragraphs>182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Candara</vt:lpstr>
      <vt:lpstr>Symbol</vt:lpstr>
      <vt:lpstr>Wingdings</vt:lpstr>
      <vt:lpstr>Golfvorm</vt:lpstr>
      <vt:lpstr>Marktvormen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Onvolkomen concurrentie (1) monopolie</vt:lpstr>
      <vt:lpstr>Onvolkomen concurrentie (2) oligopolie</vt:lpstr>
      <vt:lpstr>PowerPoint-presentatie</vt:lpstr>
      <vt:lpstr>Onvolkomen concurrentie (3) monopolistische concurrentie</vt:lpstr>
      <vt:lpstr>Korte termijn, lange termijn  monopolistische concurrent</vt:lpstr>
      <vt:lpstr>Samenvattend</vt:lpstr>
      <vt:lpstr>Invloed op de prijs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Marktvormen</dc:title>
  <dc:creator>Vermeulen, H.</dc:creator>
  <cp:lastModifiedBy>Vermeulen, H.</cp:lastModifiedBy>
  <cp:revision>21</cp:revision>
  <dcterms:created xsi:type="dcterms:W3CDTF">2014-11-13T12:00:57Z</dcterms:created>
  <dcterms:modified xsi:type="dcterms:W3CDTF">2019-11-19T22:03:03Z</dcterms:modified>
</cp:coreProperties>
</file>