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57" r:id="rId4"/>
    <p:sldId id="258" r:id="rId5"/>
    <p:sldId id="280" r:id="rId6"/>
    <p:sldId id="259" r:id="rId7"/>
    <p:sldId id="277" r:id="rId8"/>
    <p:sldId id="264" r:id="rId9"/>
    <p:sldId id="278" r:id="rId10"/>
    <p:sldId id="281" r:id="rId11"/>
    <p:sldId id="282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1"/>
    <p:restoredTop sz="94708"/>
  </p:normalViewPr>
  <p:slideViewPr>
    <p:cSldViewPr>
      <p:cViewPr varScale="1">
        <p:scale>
          <a:sx n="84" d="100"/>
          <a:sy n="84" d="100"/>
        </p:scale>
        <p:origin x="16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900B5B-36A0-4B14-99C8-4CB4E33C9BBF}" type="datetimeFigureOut">
              <a:rPr lang="nl-NL" smtClean="0"/>
              <a:t>20-09-19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327347F-0741-45DC-8D6E-9BF34E3431D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748680"/>
          </a:xfrm>
        </p:spPr>
        <p:txBody>
          <a:bodyPr>
            <a:normAutofit fontScale="90000"/>
          </a:bodyPr>
          <a:lstStyle/>
          <a:p>
            <a:r>
              <a:rPr lang="nl-NL" dirty="0"/>
              <a:t>Het belastingstelsel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5400" dirty="0"/>
              <a:t>In Nederland</a:t>
            </a:r>
          </a:p>
        </p:txBody>
      </p:sp>
    </p:spTree>
    <p:extLst>
      <p:ext uri="{BB962C8B-B14F-4D97-AF65-F5344CB8AC3E}">
        <p14:creationId xmlns:p14="http://schemas.microsoft.com/office/powerpoint/2010/main" val="19264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E4FB0-ED0C-42FF-822D-D9EA8127E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nl-NL" dirty="0"/>
              <a:t>opgave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BFE9565B-0983-41C3-A472-F884BD7AD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804532"/>
              </p:ext>
            </p:extLst>
          </p:nvPr>
        </p:nvGraphicFramePr>
        <p:xfrm>
          <a:off x="251520" y="836712"/>
          <a:ext cx="8640960" cy="360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413239170"/>
                    </a:ext>
                  </a:extLst>
                </a:gridCol>
              </a:tblGrid>
              <a:tr h="412605">
                <a:tc>
                  <a:txBody>
                    <a:bodyPr/>
                    <a:lstStyle/>
                    <a:p>
                      <a:r>
                        <a:rPr lang="nl-NL" dirty="0"/>
                        <a:t>Berekend de gemiddelde belastingdruk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76647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r>
                        <a:rPr lang="nl-NL" b="1" dirty="0"/>
                        <a:t>Hannelore verdient bruto per maand: € 4.282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80837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endParaRPr lang="nl-N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652038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r>
                        <a:rPr lang="nl-NL" b="1" dirty="0"/>
                        <a:t>Het nettoloon van Hannelore is: € 2.608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06396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r>
                        <a:rPr lang="nl-NL" b="1" dirty="0"/>
                        <a:t>In mei ontvangt Hannelore haar vakantiegeld: € 4.110 bruto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400151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r>
                        <a:rPr lang="nl-NL" b="1" dirty="0"/>
                        <a:t>Ze betaalt een aftrekbare premie aan haar pensioenfonds van € 3.693 per jaar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440370"/>
                  </a:ext>
                </a:extLst>
              </a:tr>
              <a:tr h="412605">
                <a:tc>
                  <a:txBody>
                    <a:bodyPr/>
                    <a:lstStyle/>
                    <a:p>
                      <a:r>
                        <a:rPr lang="nl-NL" b="1" dirty="0"/>
                        <a:t>Hannelore heeft een eigen woning en ze betaalt maandelijks een rente van € 101,25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904380"/>
                  </a:ext>
                </a:extLst>
              </a:tr>
              <a:tr h="712167">
                <a:tc>
                  <a:txBody>
                    <a:bodyPr/>
                    <a:lstStyle/>
                    <a:p>
                      <a:r>
                        <a:rPr lang="nl-NL" b="1" dirty="0"/>
                        <a:t>Aan heffingskorting krijgt ze een algemene korting van € 1.489 en ze krijgt een arbeidskorting van € 1.991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957155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FC3AA50-F90A-44EC-BFC7-7B4187751EDF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4437114"/>
          <a:ext cx="8640960" cy="229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17049437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91802409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3681865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177358086"/>
                    </a:ext>
                  </a:extLst>
                </a:gridCol>
              </a:tblGrid>
              <a:tr h="45949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schijven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/>
                        <a:t>schijflengte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50272"/>
                  </a:ext>
                </a:extLst>
              </a:tr>
              <a:tr h="459496">
                <a:tc>
                  <a:txBody>
                    <a:bodyPr/>
                    <a:lstStyle/>
                    <a:p>
                      <a:r>
                        <a:rPr lang="nl-NL" b="1" dirty="0"/>
                        <a:t>1</a:t>
                      </a:r>
                      <a:r>
                        <a:rPr lang="nl-NL" b="1" baseline="30000" dirty="0"/>
                        <a:t>e</a:t>
                      </a:r>
                      <a:r>
                        <a:rPr lang="nl-NL" b="1" dirty="0"/>
                        <a:t> schijf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€ 0 t/m € 19.822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€ 19.822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36,5 %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272035"/>
                  </a:ext>
                </a:extLst>
              </a:tr>
              <a:tr h="459496">
                <a:tc>
                  <a:txBody>
                    <a:bodyPr/>
                    <a:lstStyle/>
                    <a:p>
                      <a:r>
                        <a:rPr lang="nl-NL" b="1" dirty="0"/>
                        <a:t>2</a:t>
                      </a:r>
                      <a:r>
                        <a:rPr lang="nl-NL" b="1" baseline="30000" dirty="0"/>
                        <a:t>e</a:t>
                      </a:r>
                      <a:r>
                        <a:rPr lang="nl-NL" b="1" dirty="0"/>
                        <a:t> schijf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€ 19.823 t/m € 33.589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€ 13.767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37826"/>
                  </a:ext>
                </a:extLst>
              </a:tr>
              <a:tr h="459496">
                <a:tc>
                  <a:txBody>
                    <a:bodyPr/>
                    <a:lstStyle/>
                    <a:p>
                      <a:r>
                        <a:rPr lang="nl-NL" b="1" dirty="0"/>
                        <a:t>3</a:t>
                      </a:r>
                      <a:r>
                        <a:rPr lang="nl-NL" b="1" baseline="30000" dirty="0"/>
                        <a:t>e</a:t>
                      </a:r>
                      <a:r>
                        <a:rPr lang="nl-NL" b="1" dirty="0"/>
                        <a:t> schijf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€ 33.590 t/m € 57.585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€ 23.996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036049"/>
                  </a:ext>
                </a:extLst>
              </a:tr>
              <a:tr h="459496">
                <a:tc>
                  <a:txBody>
                    <a:bodyPr/>
                    <a:lstStyle/>
                    <a:p>
                      <a:r>
                        <a:rPr lang="nl-NL" b="1" dirty="0"/>
                        <a:t>4</a:t>
                      </a:r>
                      <a:r>
                        <a:rPr lang="nl-NL" b="1" baseline="30000" dirty="0"/>
                        <a:t>e</a:t>
                      </a:r>
                      <a:r>
                        <a:rPr lang="nl-NL" b="1" dirty="0"/>
                        <a:t> schijf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€ 57.586 EN MEER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043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01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8002E-ED3A-43F7-B78B-89189A22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67026"/>
          </a:xfrm>
        </p:spPr>
        <p:txBody>
          <a:bodyPr>
            <a:normAutofit fontScale="90000"/>
          </a:bodyPr>
          <a:lstStyle/>
          <a:p>
            <a:r>
              <a:rPr lang="nl-NL" dirty="0"/>
              <a:t>antwoord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F4E018-547E-4391-8C44-53B4B86AF72D}"/>
              </a:ext>
            </a:extLst>
          </p:cNvPr>
          <p:cNvSpPr txBox="1"/>
          <p:nvPr/>
        </p:nvSpPr>
        <p:spPr>
          <a:xfrm>
            <a:off x="457200" y="1041813"/>
            <a:ext cx="5698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Bruto jaarloon</a:t>
            </a:r>
            <a:r>
              <a:rPr lang="nl-NL" dirty="0"/>
              <a:t>:       12 x € 4.282 + € 4.110 =                € 55.494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C55C37E-A57F-4209-927D-EFE38DF40746}"/>
              </a:ext>
            </a:extLst>
          </p:cNvPr>
          <p:cNvSpPr txBox="1"/>
          <p:nvPr/>
        </p:nvSpPr>
        <p:spPr>
          <a:xfrm>
            <a:off x="463066" y="1401853"/>
            <a:ext cx="590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-/- aftrekposten</a:t>
            </a:r>
            <a:r>
              <a:rPr lang="nl-NL" dirty="0"/>
              <a:t>:     12 x € 101,25 + € 3.693 =              €  4.908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B147D655-ABFA-4D48-A8FB-81C46A88D26C}"/>
              </a:ext>
            </a:extLst>
          </p:cNvPr>
          <p:cNvCxnSpPr/>
          <p:nvPr/>
        </p:nvCxnSpPr>
        <p:spPr>
          <a:xfrm>
            <a:off x="5076056" y="1833901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C0B8A329-4BDA-40DD-840F-660AEE76F39C}"/>
              </a:ext>
            </a:extLst>
          </p:cNvPr>
          <p:cNvSpPr txBox="1"/>
          <p:nvPr/>
        </p:nvSpPr>
        <p:spPr>
          <a:xfrm>
            <a:off x="477567" y="1896617"/>
            <a:ext cx="6110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Belastbaar inkomen</a:t>
            </a:r>
            <a:r>
              <a:rPr lang="nl-NL" dirty="0"/>
              <a:t>:  =                                                  € 50.586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32A5768-DA0A-41A2-AE70-3B3ABC6F6C98}"/>
              </a:ext>
            </a:extLst>
          </p:cNvPr>
          <p:cNvSpPr txBox="1"/>
          <p:nvPr/>
        </p:nvSpPr>
        <p:spPr>
          <a:xfrm>
            <a:off x="482642" y="2193941"/>
            <a:ext cx="84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-/- 1</a:t>
            </a:r>
            <a:r>
              <a:rPr lang="nl-NL" b="1" baseline="30000" dirty="0"/>
              <a:t>e</a:t>
            </a:r>
            <a:r>
              <a:rPr lang="nl-NL" b="1" dirty="0"/>
              <a:t> schijf</a:t>
            </a:r>
            <a:r>
              <a:rPr lang="nl-NL" dirty="0"/>
              <a:t>:     36,5% x                                                        € 19.882                 = € 7.235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E6A1307F-B149-4533-95AC-1A2891CFC050}"/>
              </a:ext>
            </a:extLst>
          </p:cNvPr>
          <p:cNvCxnSpPr/>
          <p:nvPr/>
        </p:nvCxnSpPr>
        <p:spPr>
          <a:xfrm>
            <a:off x="5076056" y="2625989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A0BF3C3C-7A3B-49A9-B2EA-C188B8CF7EDD}"/>
              </a:ext>
            </a:extLst>
          </p:cNvPr>
          <p:cNvSpPr txBox="1"/>
          <p:nvPr/>
        </p:nvSpPr>
        <p:spPr>
          <a:xfrm>
            <a:off x="457200" y="2688705"/>
            <a:ext cx="6110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blijft over</a:t>
            </a:r>
            <a:r>
              <a:rPr lang="nl-NL" dirty="0"/>
              <a:t>:  =                                                                       € 30.764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F0FB2D6-BF17-4EA0-9628-80B6084D69B2}"/>
              </a:ext>
            </a:extLst>
          </p:cNvPr>
          <p:cNvSpPr txBox="1"/>
          <p:nvPr/>
        </p:nvSpPr>
        <p:spPr>
          <a:xfrm>
            <a:off x="457200" y="2986029"/>
            <a:ext cx="84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-/- 2</a:t>
            </a:r>
            <a:r>
              <a:rPr lang="nl-NL" b="1" baseline="30000" dirty="0"/>
              <a:t>e</a:t>
            </a:r>
            <a:r>
              <a:rPr lang="nl-NL" b="1" dirty="0"/>
              <a:t> schijf</a:t>
            </a:r>
            <a:r>
              <a:rPr lang="nl-NL" dirty="0"/>
              <a:t>:     42% x                                                            € 13.767                 = € 5.782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BB22EF44-D3C6-4EE0-85BF-E76E38BB6567}"/>
              </a:ext>
            </a:extLst>
          </p:cNvPr>
          <p:cNvCxnSpPr/>
          <p:nvPr/>
        </p:nvCxnSpPr>
        <p:spPr>
          <a:xfrm>
            <a:off x="5076056" y="3490085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D5335F18-6B1F-4BD1-9119-FEC1E29E12B1}"/>
              </a:ext>
            </a:extLst>
          </p:cNvPr>
          <p:cNvSpPr txBox="1"/>
          <p:nvPr/>
        </p:nvSpPr>
        <p:spPr>
          <a:xfrm>
            <a:off x="447620" y="3552801"/>
            <a:ext cx="8239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blijft over in schijf 3</a:t>
            </a:r>
            <a:r>
              <a:rPr lang="nl-NL" dirty="0"/>
              <a:t>:  42% x                                            € 16.997                 = € 7.138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4F8B2E27-222E-4B72-85F7-20D5C4275F8B}"/>
              </a:ext>
            </a:extLst>
          </p:cNvPr>
          <p:cNvSpPr txBox="1"/>
          <p:nvPr/>
        </p:nvSpPr>
        <p:spPr>
          <a:xfrm>
            <a:off x="1547664" y="4066149"/>
            <a:ext cx="713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TOTALE HEFFINGSBEDRAG OVER DE SCHIJVEN               = € 20.155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76E20186-62C8-4058-8EFE-0B8CC936B9E4}"/>
              </a:ext>
            </a:extLst>
          </p:cNvPr>
          <p:cNvCxnSpPr/>
          <p:nvPr/>
        </p:nvCxnSpPr>
        <p:spPr>
          <a:xfrm>
            <a:off x="6732240" y="3922133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380C3D9B-0594-4DA9-B203-C9795EE292ED}"/>
              </a:ext>
            </a:extLst>
          </p:cNvPr>
          <p:cNvSpPr txBox="1"/>
          <p:nvPr/>
        </p:nvSpPr>
        <p:spPr>
          <a:xfrm>
            <a:off x="453486" y="4635086"/>
            <a:ext cx="590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-/- heffingskortingen</a:t>
            </a:r>
            <a:r>
              <a:rPr lang="nl-NL" dirty="0"/>
              <a:t>:     algemene korting =            €  1.489</a:t>
            </a:r>
          </a:p>
          <a:p>
            <a:r>
              <a:rPr lang="nl-NL" dirty="0"/>
              <a:t>                                               arbeidskorting =                  € 1.991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F5629E0-ACFA-4D98-A6F3-B837E435A344}"/>
              </a:ext>
            </a:extLst>
          </p:cNvPr>
          <p:cNvCxnSpPr/>
          <p:nvPr/>
        </p:nvCxnSpPr>
        <p:spPr>
          <a:xfrm>
            <a:off x="5117232" y="5362293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2C25E270-1C95-4FFA-B340-7FA25DCEE56B}"/>
              </a:ext>
            </a:extLst>
          </p:cNvPr>
          <p:cNvSpPr txBox="1"/>
          <p:nvPr/>
        </p:nvSpPr>
        <p:spPr>
          <a:xfrm>
            <a:off x="1572621" y="5425009"/>
            <a:ext cx="713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TOTALE HEFFINGSKORTING                                                   =   € 3.480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10CCEDB-5F54-454E-8477-61E13B7F341D}"/>
              </a:ext>
            </a:extLst>
          </p:cNvPr>
          <p:cNvCxnSpPr/>
          <p:nvPr/>
        </p:nvCxnSpPr>
        <p:spPr>
          <a:xfrm>
            <a:off x="6821183" y="5794341"/>
            <a:ext cx="115212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E552918E-D14F-49A1-8E33-D480961DE1CC}"/>
              </a:ext>
            </a:extLst>
          </p:cNvPr>
          <p:cNvSpPr txBox="1"/>
          <p:nvPr/>
        </p:nvSpPr>
        <p:spPr>
          <a:xfrm>
            <a:off x="1572621" y="5812501"/>
            <a:ext cx="713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TE BETALEN </a:t>
            </a:r>
            <a:r>
              <a:rPr lang="nl-NL" dirty="0">
                <a:solidFill>
                  <a:srgbClr val="C00000"/>
                </a:solidFill>
              </a:rPr>
              <a:t>INKOMENSHEFFING                                         =  € 16.675</a:t>
            </a:r>
          </a:p>
        </p:txBody>
      </p:sp>
      <p:sp>
        <p:nvSpPr>
          <p:cNvPr id="21" name="Minteken 20">
            <a:extLst>
              <a:ext uri="{FF2B5EF4-FFF2-40B4-BE49-F238E27FC236}">
                <a16:creationId xmlns:a16="http://schemas.microsoft.com/office/drawing/2014/main" id="{37D1CADC-F304-4D22-BA77-607818B4BF77}"/>
              </a:ext>
            </a:extLst>
          </p:cNvPr>
          <p:cNvSpPr/>
          <p:nvPr/>
        </p:nvSpPr>
        <p:spPr>
          <a:xfrm>
            <a:off x="6351831" y="1618301"/>
            <a:ext cx="216025" cy="1347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Minteken 21">
            <a:extLst>
              <a:ext uri="{FF2B5EF4-FFF2-40B4-BE49-F238E27FC236}">
                <a16:creationId xmlns:a16="http://schemas.microsoft.com/office/drawing/2014/main" id="{09D53AA3-7C3A-4A59-9A68-FD1E616945B2}"/>
              </a:ext>
            </a:extLst>
          </p:cNvPr>
          <p:cNvSpPr/>
          <p:nvPr/>
        </p:nvSpPr>
        <p:spPr>
          <a:xfrm>
            <a:off x="6351832" y="2402110"/>
            <a:ext cx="216025" cy="1347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Minteken 22">
            <a:extLst>
              <a:ext uri="{FF2B5EF4-FFF2-40B4-BE49-F238E27FC236}">
                <a16:creationId xmlns:a16="http://schemas.microsoft.com/office/drawing/2014/main" id="{296BDC8B-F724-4791-98D9-07A1815B2979}"/>
              </a:ext>
            </a:extLst>
          </p:cNvPr>
          <p:cNvSpPr/>
          <p:nvPr/>
        </p:nvSpPr>
        <p:spPr>
          <a:xfrm>
            <a:off x="6362619" y="3309574"/>
            <a:ext cx="216025" cy="1347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lusteken 24">
            <a:extLst>
              <a:ext uri="{FF2B5EF4-FFF2-40B4-BE49-F238E27FC236}">
                <a16:creationId xmlns:a16="http://schemas.microsoft.com/office/drawing/2014/main" id="{1F42E009-D8F0-4669-BCE7-E2A09B645E61}"/>
              </a:ext>
            </a:extLst>
          </p:cNvPr>
          <p:cNvSpPr/>
          <p:nvPr/>
        </p:nvSpPr>
        <p:spPr>
          <a:xfrm>
            <a:off x="7844895" y="2358755"/>
            <a:ext cx="216025" cy="2503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lusteken 25">
            <a:extLst>
              <a:ext uri="{FF2B5EF4-FFF2-40B4-BE49-F238E27FC236}">
                <a16:creationId xmlns:a16="http://schemas.microsoft.com/office/drawing/2014/main" id="{FDD4E65E-42EF-4166-9B78-0C30C6EC388F}"/>
              </a:ext>
            </a:extLst>
          </p:cNvPr>
          <p:cNvSpPr/>
          <p:nvPr/>
        </p:nvSpPr>
        <p:spPr>
          <a:xfrm>
            <a:off x="7844895" y="3105056"/>
            <a:ext cx="216025" cy="2503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lusteken 26">
            <a:extLst>
              <a:ext uri="{FF2B5EF4-FFF2-40B4-BE49-F238E27FC236}">
                <a16:creationId xmlns:a16="http://schemas.microsoft.com/office/drawing/2014/main" id="{59D0830B-47C1-46AA-ABE4-09D8523F1A72}"/>
              </a:ext>
            </a:extLst>
          </p:cNvPr>
          <p:cNvSpPr/>
          <p:nvPr/>
        </p:nvSpPr>
        <p:spPr>
          <a:xfrm>
            <a:off x="7844895" y="3597375"/>
            <a:ext cx="216025" cy="2503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Minteken 28">
            <a:extLst>
              <a:ext uri="{FF2B5EF4-FFF2-40B4-BE49-F238E27FC236}">
                <a16:creationId xmlns:a16="http://schemas.microsoft.com/office/drawing/2014/main" id="{25EE32C2-DDB5-4ECC-B661-BB51B9900AEB}"/>
              </a:ext>
            </a:extLst>
          </p:cNvPr>
          <p:cNvSpPr/>
          <p:nvPr/>
        </p:nvSpPr>
        <p:spPr>
          <a:xfrm>
            <a:off x="7914088" y="5546407"/>
            <a:ext cx="216025" cy="1347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Plusteken 29">
            <a:extLst>
              <a:ext uri="{FF2B5EF4-FFF2-40B4-BE49-F238E27FC236}">
                <a16:creationId xmlns:a16="http://schemas.microsoft.com/office/drawing/2014/main" id="{B2E27DB4-77AF-4E56-BDEA-F61FBC1624EE}"/>
              </a:ext>
            </a:extLst>
          </p:cNvPr>
          <p:cNvSpPr/>
          <p:nvPr/>
        </p:nvSpPr>
        <p:spPr>
          <a:xfrm>
            <a:off x="6351831" y="5143346"/>
            <a:ext cx="216025" cy="25030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3BFB510-3972-7743-93C2-14966ABC55BE}"/>
              </a:ext>
            </a:extLst>
          </p:cNvPr>
          <p:cNvSpPr txBox="1"/>
          <p:nvPr/>
        </p:nvSpPr>
        <p:spPr>
          <a:xfrm>
            <a:off x="477567" y="6181833"/>
            <a:ext cx="683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Gemiddelde belastingdruk =  16.675 / 55.494 x 100% =  30,0%</a:t>
            </a:r>
          </a:p>
        </p:txBody>
      </p:sp>
    </p:spTree>
    <p:extLst>
      <p:ext uri="{BB962C8B-B14F-4D97-AF65-F5344CB8AC3E}">
        <p14:creationId xmlns:p14="http://schemas.microsoft.com/office/powerpoint/2010/main" val="104229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0" grpId="0"/>
      <p:bldP spid="11" grpId="0"/>
      <p:bldP spid="13" grpId="0"/>
      <p:bldP spid="14" grpId="0"/>
      <p:bldP spid="16" grpId="0"/>
      <p:bldP spid="18" grpId="0"/>
      <p:bldP spid="20" grpId="0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979712" y="476672"/>
            <a:ext cx="576064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Op welke wijze nivelleert de overheid de primaire inkomensverdeling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701810" y="1696522"/>
            <a:ext cx="175187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Nivellering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992652" y="4374816"/>
            <a:ext cx="178615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Progressief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992652" y="3656901"/>
            <a:ext cx="178615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Proportioneel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984268" y="3012921"/>
            <a:ext cx="179453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Degressief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453684" y="2553832"/>
            <a:ext cx="237626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Belastingheffing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259632" y="2553832"/>
            <a:ext cx="181820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Uitkeringen en subsidies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491880" y="3656901"/>
            <a:ext cx="1944216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Vlaktaks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496072" y="4199360"/>
            <a:ext cx="194002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Schijvenstelsel (box 1)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452320" y="2738498"/>
            <a:ext cx="1548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(denivellerend)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7452320" y="4737969"/>
            <a:ext cx="1548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nivellerend</a:t>
            </a:r>
          </a:p>
        </p:txBody>
      </p:sp>
      <p:cxnSp>
        <p:nvCxnSpPr>
          <p:cNvPr id="5" name="Rechte verbindingslijn met pijl 4"/>
          <p:cNvCxnSpPr>
            <a:stCxn id="3" idx="2"/>
          </p:cNvCxnSpPr>
          <p:nvPr/>
        </p:nvCxnSpPr>
        <p:spPr>
          <a:xfrm flipH="1">
            <a:off x="2267745" y="2096632"/>
            <a:ext cx="1310002" cy="3790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stCxn id="3" idx="2"/>
          </p:cNvCxnSpPr>
          <p:nvPr/>
        </p:nvCxnSpPr>
        <p:spPr>
          <a:xfrm>
            <a:off x="3577747" y="2096632"/>
            <a:ext cx="1426301" cy="3790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6156176" y="2953942"/>
            <a:ext cx="0" cy="1620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>
            <a:stCxn id="11" idx="3"/>
            <a:endCxn id="7" idx="1"/>
          </p:cNvCxnSpPr>
          <p:nvPr/>
        </p:nvCxnSpPr>
        <p:spPr>
          <a:xfrm>
            <a:off x="5436096" y="3856956"/>
            <a:ext cx="15565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>
            <a:stCxn id="12" idx="3"/>
          </p:cNvCxnSpPr>
          <p:nvPr/>
        </p:nvCxnSpPr>
        <p:spPr>
          <a:xfrm>
            <a:off x="5436096" y="4553303"/>
            <a:ext cx="15481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endCxn id="8" idx="1"/>
          </p:cNvCxnSpPr>
          <p:nvPr/>
        </p:nvCxnSpPr>
        <p:spPr>
          <a:xfrm>
            <a:off x="6156176" y="3212976"/>
            <a:ext cx="828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4513860" y="1604189"/>
            <a:ext cx="417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= nadelig voor hogere inkomens</a:t>
            </a:r>
          </a:p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= voordelig voor lagere inkomens</a:t>
            </a:r>
          </a:p>
        </p:txBody>
      </p:sp>
      <p:pic>
        <p:nvPicPr>
          <p:cNvPr id="2050" name="Picture 2" descr="https://supermanagement.files.wordpress.com/2009/12/1227212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4057011"/>
            <a:ext cx="2955100" cy="250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3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1008"/>
            <a:ext cx="850492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979712" y="620688"/>
            <a:ext cx="6192688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Kenmerk van een progressief belastingstelsel is dat je </a:t>
            </a:r>
            <a:r>
              <a:rPr lang="nl-NL" sz="20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procentueeel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meer belasting gaat betalen naarmate je inkomen stijgt.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977958" y="1765265"/>
            <a:ext cx="6192688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Als je het woord procentueel of relatief vergeet is het antwoord niet goed. In alle drie stelsels betaal je namelijk meer belasting als je inkomen stijgt</a:t>
            </a:r>
          </a:p>
        </p:txBody>
      </p:sp>
      <p:sp>
        <p:nvSpPr>
          <p:cNvPr id="2" name="Rechthoek 1"/>
          <p:cNvSpPr/>
          <p:nvPr/>
        </p:nvSpPr>
        <p:spPr>
          <a:xfrm>
            <a:off x="1623120" y="4437112"/>
            <a:ext cx="2088232" cy="11013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923928" y="4444506"/>
            <a:ext cx="2194490" cy="11013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314940" y="4454624"/>
            <a:ext cx="2088232" cy="11013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108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23728" y="581264"/>
            <a:ext cx="5904656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Het verband tussen het belastingtarief en de belastingopbrengst (Laffercurve)</a:t>
            </a:r>
          </a:p>
        </p:txBody>
      </p:sp>
      <p:cxnSp>
        <p:nvCxnSpPr>
          <p:cNvPr id="3" name="Rechte verbindingslijn 2"/>
          <p:cNvCxnSpPr/>
          <p:nvPr/>
        </p:nvCxnSpPr>
        <p:spPr>
          <a:xfrm>
            <a:off x="2411760" y="1988840"/>
            <a:ext cx="0" cy="3600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2411760" y="5589240"/>
            <a:ext cx="44644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4560600" y="2575560"/>
            <a:ext cx="0" cy="3074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rije vorm 7"/>
          <p:cNvSpPr/>
          <p:nvPr/>
        </p:nvSpPr>
        <p:spPr>
          <a:xfrm>
            <a:off x="2423160" y="2575560"/>
            <a:ext cx="4365946" cy="3048000"/>
          </a:xfrm>
          <a:custGeom>
            <a:avLst/>
            <a:gdLst>
              <a:gd name="connsiteX0" fmla="*/ 0 w 4312920"/>
              <a:gd name="connsiteY0" fmla="*/ 3025448 h 3055928"/>
              <a:gd name="connsiteX1" fmla="*/ 472440 w 4312920"/>
              <a:gd name="connsiteY1" fmla="*/ 1562408 h 3055928"/>
              <a:gd name="connsiteX2" fmla="*/ 1097280 w 4312920"/>
              <a:gd name="connsiteY2" fmla="*/ 556568 h 3055928"/>
              <a:gd name="connsiteX3" fmla="*/ 1691640 w 4312920"/>
              <a:gd name="connsiteY3" fmla="*/ 129848 h 3055928"/>
              <a:gd name="connsiteX4" fmla="*/ 2133600 w 4312920"/>
              <a:gd name="connsiteY4" fmla="*/ 7928 h 3055928"/>
              <a:gd name="connsiteX5" fmla="*/ 2880360 w 4312920"/>
              <a:gd name="connsiteY5" fmla="*/ 312728 h 3055928"/>
              <a:gd name="connsiteX6" fmla="*/ 3398520 w 4312920"/>
              <a:gd name="connsiteY6" fmla="*/ 891848 h 3055928"/>
              <a:gd name="connsiteX7" fmla="*/ 3810000 w 4312920"/>
              <a:gd name="connsiteY7" fmla="*/ 1577648 h 3055928"/>
              <a:gd name="connsiteX8" fmla="*/ 4312920 w 4312920"/>
              <a:gd name="connsiteY8" fmla="*/ 3055928 h 3055928"/>
              <a:gd name="connsiteX9" fmla="*/ 4312920 w 4312920"/>
              <a:gd name="connsiteY9" fmla="*/ 3055928 h 3055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12920" h="3055928">
                <a:moveTo>
                  <a:pt x="0" y="3025448"/>
                </a:moveTo>
                <a:cubicBezTo>
                  <a:pt x="144780" y="2499668"/>
                  <a:pt x="289560" y="1973888"/>
                  <a:pt x="472440" y="1562408"/>
                </a:cubicBezTo>
                <a:cubicBezTo>
                  <a:pt x="655320" y="1150928"/>
                  <a:pt x="894080" y="795328"/>
                  <a:pt x="1097280" y="556568"/>
                </a:cubicBezTo>
                <a:cubicBezTo>
                  <a:pt x="1300480" y="317808"/>
                  <a:pt x="1518920" y="221288"/>
                  <a:pt x="1691640" y="129848"/>
                </a:cubicBezTo>
                <a:cubicBezTo>
                  <a:pt x="1864360" y="38408"/>
                  <a:pt x="1935480" y="-22552"/>
                  <a:pt x="2133600" y="7928"/>
                </a:cubicBezTo>
                <a:cubicBezTo>
                  <a:pt x="2331720" y="38408"/>
                  <a:pt x="2669540" y="165408"/>
                  <a:pt x="2880360" y="312728"/>
                </a:cubicBezTo>
                <a:cubicBezTo>
                  <a:pt x="3091180" y="460048"/>
                  <a:pt x="3243580" y="681028"/>
                  <a:pt x="3398520" y="891848"/>
                </a:cubicBezTo>
                <a:cubicBezTo>
                  <a:pt x="3553460" y="1102668"/>
                  <a:pt x="3657600" y="1216968"/>
                  <a:pt x="3810000" y="1577648"/>
                </a:cubicBezTo>
                <a:cubicBezTo>
                  <a:pt x="3962400" y="1938328"/>
                  <a:pt x="4312920" y="3055928"/>
                  <a:pt x="4312920" y="3055928"/>
                </a:cubicBezTo>
                <a:lnTo>
                  <a:pt x="4312920" y="3055928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547664" y="1484784"/>
            <a:ext cx="223224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Belastingopbrengst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860032" y="5980638"/>
            <a:ext cx="187604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Belastingtarief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267744" y="565020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519076" y="565020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385790" y="565404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cxnSp>
        <p:nvCxnSpPr>
          <p:cNvPr id="21" name="Rechte verbindingslijn met pijl 20"/>
          <p:cNvCxnSpPr/>
          <p:nvPr/>
        </p:nvCxnSpPr>
        <p:spPr>
          <a:xfrm>
            <a:off x="5076056" y="2708920"/>
            <a:ext cx="722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>
            <a:off x="5798056" y="27089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6502574" y="2524254"/>
            <a:ext cx="166982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Ontduiken en</a:t>
            </a:r>
          </a:p>
          <a:p>
            <a:r>
              <a:rPr lang="nl-NL" dirty="0"/>
              <a:t>ontwijken</a:t>
            </a:r>
          </a:p>
        </p:txBody>
      </p:sp>
    </p:spTree>
    <p:extLst>
      <p:ext uri="{BB962C8B-B14F-4D97-AF65-F5344CB8AC3E}">
        <p14:creationId xmlns:p14="http://schemas.microsoft.com/office/powerpoint/2010/main" val="351295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15" grpId="0" animBg="1"/>
      <p:bldP spid="16" grpId="0"/>
      <p:bldP spid="17" grpId="0"/>
      <p:bldP spid="18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02E4590-ACA5-4F19-A73F-BB6F98CB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boxen</a:t>
            </a:r>
          </a:p>
        </p:txBody>
      </p:sp>
      <p:pic>
        <p:nvPicPr>
          <p:cNvPr id="1030" name="Picture 6" descr="Afbeeldingsresultaat voor box">
            <a:extLst>
              <a:ext uri="{FF2B5EF4-FFF2-40B4-BE49-F238E27FC236}">
                <a16:creationId xmlns:a16="http://schemas.microsoft.com/office/drawing/2014/main" id="{C9BBBB0B-AB40-4E97-9493-AAC7E2AA37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39713"/>
            <a:ext cx="2499606" cy="16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Afbeeldingsresultaat voor box">
            <a:extLst>
              <a:ext uri="{FF2B5EF4-FFF2-40B4-BE49-F238E27FC236}">
                <a16:creationId xmlns:a16="http://schemas.microsoft.com/office/drawing/2014/main" id="{F4C2048F-B502-4459-8182-81E6254E1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39713"/>
            <a:ext cx="2499606" cy="16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Afbeeldingsresultaat voor box">
            <a:extLst>
              <a:ext uri="{FF2B5EF4-FFF2-40B4-BE49-F238E27FC236}">
                <a16:creationId xmlns:a16="http://schemas.microsoft.com/office/drawing/2014/main" id="{EE251F87-0B3D-42AA-AF7C-8428F7F8B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39713"/>
            <a:ext cx="2499606" cy="16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BFD4DCA-E4CF-4728-BB81-6AF1206F9C3C}"/>
              </a:ext>
            </a:extLst>
          </p:cNvPr>
          <p:cNvSpPr txBox="1"/>
          <p:nvPr/>
        </p:nvSpPr>
        <p:spPr>
          <a:xfrm rot="18968266">
            <a:off x="6850632" y="3152861"/>
            <a:ext cx="247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vermogensrendement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AABB3C9-9989-4E75-AA99-39D3DBE35056}"/>
              </a:ext>
            </a:extLst>
          </p:cNvPr>
          <p:cNvSpPr txBox="1"/>
          <p:nvPr/>
        </p:nvSpPr>
        <p:spPr>
          <a:xfrm rot="18991338">
            <a:off x="3942771" y="3109645"/>
            <a:ext cx="2363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Aanmerkelijk belang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D2CC10B-FB2E-42F5-9AD6-74FFEC16D773}"/>
              </a:ext>
            </a:extLst>
          </p:cNvPr>
          <p:cNvSpPr txBox="1"/>
          <p:nvPr/>
        </p:nvSpPr>
        <p:spPr>
          <a:xfrm rot="18842432">
            <a:off x="1019018" y="3233620"/>
            <a:ext cx="197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Inkomen (arbeid)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F52779F-D948-4145-8D73-6A219D202997}"/>
              </a:ext>
            </a:extLst>
          </p:cNvPr>
          <p:cNvSpPr/>
          <p:nvPr/>
        </p:nvSpPr>
        <p:spPr>
          <a:xfrm>
            <a:off x="747904" y="3779834"/>
            <a:ext cx="426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9B1ADBB6-D55B-44A9-889F-C0FB7FE6EF13}"/>
              </a:ext>
            </a:extLst>
          </p:cNvPr>
          <p:cNvSpPr/>
          <p:nvPr/>
        </p:nvSpPr>
        <p:spPr>
          <a:xfrm>
            <a:off x="3738856" y="3811666"/>
            <a:ext cx="545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8BA316F2-9205-4A18-9678-367248B81DCA}"/>
              </a:ext>
            </a:extLst>
          </p:cNvPr>
          <p:cNvSpPr/>
          <p:nvPr/>
        </p:nvSpPr>
        <p:spPr>
          <a:xfrm>
            <a:off x="6876257" y="3808052"/>
            <a:ext cx="271226" cy="9269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5390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907704" y="589330"/>
            <a:ext cx="6336704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/>
              <a:t>Het Nederlandse schijvenstelsel (box 1)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547664" y="1484784"/>
            <a:ext cx="718932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Begrippen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548448" y="2098849"/>
            <a:ext cx="718853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Bruto inkomen </a:t>
            </a:r>
            <a:r>
              <a:rPr lang="nl-NL" sz="2000" dirty="0"/>
              <a:t>= wat je verdient voor loonheffing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604392" y="5600481"/>
            <a:ext cx="713259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Netto loon</a:t>
            </a:r>
            <a:r>
              <a:rPr lang="nl-NL" sz="2000" dirty="0"/>
              <a:t> is datgene wat je op de bank aan inkomen ontvangt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604392" y="4737913"/>
            <a:ext cx="713259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Belastingschijven</a:t>
            </a:r>
            <a:r>
              <a:rPr lang="nl-NL" sz="2000" dirty="0"/>
              <a:t> verdelen het belastbaar inkomen in delen waarover een verschillend tarief wordt gerekend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579280" y="4201369"/>
            <a:ext cx="715770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Heffingskortingen</a:t>
            </a:r>
            <a:r>
              <a:rPr lang="nl-NL" sz="2000" dirty="0"/>
              <a:t> =  kortingen op de te betalen belasting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547664" y="2711009"/>
            <a:ext cx="718932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Aftrekposten</a:t>
            </a:r>
            <a:r>
              <a:rPr lang="nl-NL" sz="2000" dirty="0"/>
              <a:t> = bedrag waarmee het belastbaar inkomen daalt</a:t>
            </a:r>
          </a:p>
          <a:p>
            <a:r>
              <a:rPr lang="nl-NL" sz="2000" dirty="0"/>
              <a:t>Bijtellingen = bedrag waarmee het belastbaar inkomen stijgt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602200" y="3564919"/>
            <a:ext cx="713478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b="1" i="1" dirty="0"/>
              <a:t>Belastbaar inkomen </a:t>
            </a:r>
            <a:r>
              <a:rPr lang="nl-NL" sz="2000" dirty="0"/>
              <a:t>= bedrag waarover je belasting betaalt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547664" y="148478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/>
              <a:t>Begrippen</a:t>
            </a:r>
          </a:p>
        </p:txBody>
      </p:sp>
    </p:spTree>
    <p:extLst>
      <p:ext uri="{BB962C8B-B14F-4D97-AF65-F5344CB8AC3E}">
        <p14:creationId xmlns:p14="http://schemas.microsoft.com/office/powerpoint/2010/main" val="215143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691680" y="4837471"/>
            <a:ext cx="2160240" cy="751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16.320</a:t>
            </a:r>
          </a:p>
        </p:txBody>
      </p:sp>
      <p:sp>
        <p:nvSpPr>
          <p:cNvPr id="3" name="Rechthoek 2"/>
          <p:cNvSpPr/>
          <p:nvPr/>
        </p:nvSpPr>
        <p:spPr>
          <a:xfrm>
            <a:off x="3731342" y="4837470"/>
            <a:ext cx="840658" cy="751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7.680</a:t>
            </a:r>
          </a:p>
        </p:txBody>
      </p:sp>
      <p:sp>
        <p:nvSpPr>
          <p:cNvPr id="4" name="Rechthoek 3"/>
          <p:cNvSpPr/>
          <p:nvPr/>
        </p:nvSpPr>
        <p:spPr>
          <a:xfrm>
            <a:off x="1691680" y="4085303"/>
            <a:ext cx="1944216" cy="737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16.120</a:t>
            </a:r>
          </a:p>
        </p:txBody>
      </p:sp>
      <p:sp>
        <p:nvSpPr>
          <p:cNvPr id="5" name="Rechthoek 4"/>
          <p:cNvSpPr/>
          <p:nvPr/>
        </p:nvSpPr>
        <p:spPr>
          <a:xfrm>
            <a:off x="3583858" y="4085304"/>
            <a:ext cx="988142" cy="75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9.880</a:t>
            </a:r>
          </a:p>
        </p:txBody>
      </p:sp>
      <p:sp>
        <p:nvSpPr>
          <p:cNvPr id="6" name="Rechthoek 5"/>
          <p:cNvSpPr/>
          <p:nvPr/>
        </p:nvSpPr>
        <p:spPr>
          <a:xfrm>
            <a:off x="1681316" y="3298496"/>
            <a:ext cx="1696065" cy="772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14.500</a:t>
            </a:r>
          </a:p>
        </p:txBody>
      </p:sp>
      <p:sp>
        <p:nvSpPr>
          <p:cNvPr id="7" name="Rechthoek 6"/>
          <p:cNvSpPr/>
          <p:nvPr/>
        </p:nvSpPr>
        <p:spPr>
          <a:xfrm>
            <a:off x="3377381" y="3298497"/>
            <a:ext cx="1194619" cy="772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10.500</a:t>
            </a:r>
          </a:p>
        </p:txBody>
      </p:sp>
      <p:sp>
        <p:nvSpPr>
          <p:cNvPr id="8" name="Rechthoek 7"/>
          <p:cNvSpPr/>
          <p:nvPr/>
        </p:nvSpPr>
        <p:spPr>
          <a:xfrm>
            <a:off x="1691680" y="2713703"/>
            <a:ext cx="1493972" cy="584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8.160</a:t>
            </a:r>
          </a:p>
        </p:txBody>
      </p:sp>
      <p:sp>
        <p:nvSpPr>
          <p:cNvPr id="9" name="Rechthoek 8"/>
          <p:cNvSpPr/>
          <p:nvPr/>
        </p:nvSpPr>
        <p:spPr>
          <a:xfrm>
            <a:off x="3185652" y="2713702"/>
            <a:ext cx="1386348" cy="584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8.840</a:t>
            </a:r>
          </a:p>
        </p:txBody>
      </p:sp>
      <p:sp>
        <p:nvSpPr>
          <p:cNvPr id="10" name="Rechthoek 9"/>
          <p:cNvSpPr/>
          <p:nvPr/>
        </p:nvSpPr>
        <p:spPr>
          <a:xfrm>
            <a:off x="1696065" y="2344994"/>
            <a:ext cx="2890683" cy="368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8.000 (</a:t>
            </a:r>
            <a:r>
              <a:rPr lang="nl-NL" dirty="0" err="1"/>
              <a:t>afrtekposten</a:t>
            </a:r>
            <a:r>
              <a:rPr lang="nl-NL" dirty="0"/>
              <a:t>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827584" y="498252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32%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827584" y="423310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38%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827584" y="354475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42%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827584" y="283683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52%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684626" y="2129238"/>
            <a:ext cx="2462203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Bruto inkomen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665493" y="2564938"/>
            <a:ext cx="2428342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Belastbaar inkomen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395536" y="214493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100.000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827584" y="4662427"/>
            <a:ext cx="1051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24.000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827584" y="4006419"/>
            <a:ext cx="853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50.000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885073" y="261110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92.000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827584" y="329849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75.000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1353125" y="476672"/>
            <a:ext cx="662473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/>
              <a:t>Belasting heffen in box 1 (schijventarief)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452320" y="5733256"/>
            <a:ext cx="129614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€ 36.900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4355976" y="6237312"/>
            <a:ext cx="2952327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Heffingskorting = € 2.000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6297561" y="6237312"/>
            <a:ext cx="2450903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Te betalen€ 34.900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5083030" y="3722663"/>
            <a:ext cx="3819055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Marginale belastingdruk = tarief van de laatst verdiende euro = 52%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5083030" y="4388911"/>
            <a:ext cx="3819056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Gemiddelde belastingdruk = deel van het  bruto inkomen dat je moet afdragen aan </a:t>
            </a:r>
            <a:r>
              <a:rPr lang="nl-NL" b="1" i="1" dirty="0"/>
              <a:t>loonheffing</a:t>
            </a:r>
          </a:p>
          <a:p>
            <a:r>
              <a:rPr lang="nl-NL" b="1" i="1" dirty="0"/>
              <a:t>34.900 / 100.000 x 100% = 34,9%</a:t>
            </a:r>
          </a:p>
        </p:txBody>
      </p:sp>
    </p:spTree>
    <p:extLst>
      <p:ext uri="{BB962C8B-B14F-4D97-AF65-F5344CB8AC3E}">
        <p14:creationId xmlns:p14="http://schemas.microsoft.com/office/powerpoint/2010/main" val="93893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0.43316 0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4467 -0.0039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26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0.4566 -0.00208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46615 -4.44444E-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-0.39775 0.00231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9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 animBg="1"/>
      <p:bldP spid="16" grpId="0" animBg="1"/>
      <p:bldP spid="18" grpId="0"/>
      <p:bldP spid="19" grpId="0"/>
      <p:bldP spid="20" grpId="0"/>
      <p:bldP spid="21" grpId="0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856984" cy="344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311860" y="548680"/>
            <a:ext cx="2628292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/>
              <a:t>De premiegrens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395536" y="4365104"/>
            <a:ext cx="8424936" cy="720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55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23728" y="764704"/>
            <a:ext cx="5112568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200" dirty="0"/>
              <a:t>Belasting op vermogen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203848" y="1844824"/>
            <a:ext cx="1944216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Begrippen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203848" y="2636912"/>
            <a:ext cx="5616624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Fictief rendement (verondersteld </a:t>
            </a:r>
            <a:r>
              <a:rPr lang="nl-NL" sz="2400" dirty="0" err="1"/>
              <a:t>rende-ment</a:t>
            </a:r>
            <a:r>
              <a:rPr lang="nl-NL" sz="2400" dirty="0"/>
              <a:t> op het belastbaar vermogen) (=4%)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196912" y="3645024"/>
            <a:ext cx="562356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Belastingvrij vermogen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211660" y="4293096"/>
            <a:ext cx="5608812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err="1"/>
              <a:t>Rendementheffing</a:t>
            </a:r>
            <a:r>
              <a:rPr lang="nl-NL" sz="2400" dirty="0"/>
              <a:t> (=30%)</a:t>
            </a:r>
          </a:p>
        </p:txBody>
      </p:sp>
      <p:sp>
        <p:nvSpPr>
          <p:cNvPr id="7" name="Rechthoek 6"/>
          <p:cNvSpPr/>
          <p:nvPr/>
        </p:nvSpPr>
        <p:spPr>
          <a:xfrm>
            <a:off x="683568" y="1988840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683568" y="1383159"/>
            <a:ext cx="12241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€ 100.000</a:t>
            </a:r>
          </a:p>
        </p:txBody>
      </p:sp>
      <p:sp>
        <p:nvSpPr>
          <p:cNvPr id="9" name="Rechthoek 8"/>
          <p:cNvSpPr/>
          <p:nvPr/>
        </p:nvSpPr>
        <p:spPr>
          <a:xfrm>
            <a:off x="683568" y="4754761"/>
            <a:ext cx="1080120" cy="8344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813095" y="4987334"/>
            <a:ext cx="12241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€ 25.000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763688" y="2452246"/>
            <a:ext cx="1224136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Belastbaar vermogen € 75.000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211660" y="4989683"/>
            <a:ext cx="560881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Te betalen vermogensbelasting</a:t>
            </a:r>
          </a:p>
          <a:p>
            <a:r>
              <a:rPr lang="nl-NL" sz="2400" dirty="0"/>
              <a:t>0,04 x € 75.000 =  € 3.000 </a:t>
            </a:r>
            <a:r>
              <a:rPr lang="nl-NL" sz="2000" dirty="0"/>
              <a:t>(fictief rendement)</a:t>
            </a:r>
          </a:p>
          <a:p>
            <a:r>
              <a:rPr lang="nl-NL" sz="2400" dirty="0"/>
              <a:t>Te betalen = 0,30 x € 3.000 = € 900</a:t>
            </a:r>
          </a:p>
        </p:txBody>
      </p:sp>
    </p:spTree>
    <p:extLst>
      <p:ext uri="{BB962C8B-B14F-4D97-AF65-F5344CB8AC3E}">
        <p14:creationId xmlns:p14="http://schemas.microsoft.com/office/powerpoint/2010/main" val="363535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221</TotalTime>
  <Words>577</Words>
  <Application>Microsoft Macintosh PowerPoint</Application>
  <PresentationFormat>Diavoorstelling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Candara</vt:lpstr>
      <vt:lpstr>Symbol</vt:lpstr>
      <vt:lpstr>Golfvorm</vt:lpstr>
      <vt:lpstr>Het belastingstelsel</vt:lpstr>
      <vt:lpstr>PowerPoint-presentatie</vt:lpstr>
      <vt:lpstr>PowerPoint-presentatie</vt:lpstr>
      <vt:lpstr>PowerPoint-presentatie</vt:lpstr>
      <vt:lpstr>3 boxen</vt:lpstr>
      <vt:lpstr>PowerPoint-presentatie</vt:lpstr>
      <vt:lpstr>PowerPoint-presentatie</vt:lpstr>
      <vt:lpstr>PowerPoint-presentatie</vt:lpstr>
      <vt:lpstr>PowerPoint-presentatie</vt:lpstr>
      <vt:lpstr>opgave</vt:lpstr>
      <vt:lpstr>antwoord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H.</dc:creator>
  <cp:lastModifiedBy>Microsoft Office User</cp:lastModifiedBy>
  <cp:revision>22</cp:revision>
  <dcterms:created xsi:type="dcterms:W3CDTF">2013-04-10T09:17:01Z</dcterms:created>
  <dcterms:modified xsi:type="dcterms:W3CDTF">2019-09-20T07:15:23Z</dcterms:modified>
</cp:coreProperties>
</file>