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9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9F5"/>
    <a:srgbClr val="FF3300"/>
    <a:srgbClr val="00CC00"/>
    <a:srgbClr val="1BC560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E1DF3C0-1858-4658-8251-880F235A2306}" type="datetimeFigureOut">
              <a:rPr lang="nl-NL" smtClean="0"/>
              <a:t>25-01-17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84BB42-B1F7-4664-B7E9-16E5055A215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Productie maatstaven.pn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4ED9F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0400"/>
            <a:ext cx="9144000" cy="551615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267744" y="11663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Samenvatting hoofdstuk 14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-1303046" y="40413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9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83768" y="404664"/>
            <a:ext cx="4325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conjunctuurcyclus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9552" y="1181943"/>
            <a:ext cx="813690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 zijn perioden waarin het beter gaat met de economie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1774757"/>
            <a:ext cx="806489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 zijn perioden waarin het slechter gaat met de economie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38635" y="2401154"/>
            <a:ext cx="806489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Deze perioden wisselen elkaar af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amsterdamconjunctuur.nl/OS.Conjunctuur/upload/Uitleg/cycl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50045"/>
            <a:ext cx="69056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21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79" y="643397"/>
            <a:ext cx="69056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7658857" y="2079961"/>
            <a:ext cx="122413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TREND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2262134" y="2320571"/>
            <a:ext cx="638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444959" y="1341297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4402281" y="136282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5508104" y="2317522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69615" y="4149080"/>
            <a:ext cx="61926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 = het gaat beter maar nog steeds slecht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54009" y="4670812"/>
            <a:ext cx="61926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= het gaat steeds beter (nu boven de trend)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734079" y="5157192"/>
            <a:ext cx="61926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= het gaat minder maar nog steeds redelijk goed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744891" y="5714641"/>
            <a:ext cx="61926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= het gaat steeds slechter (depressie)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6253316" y="604684"/>
            <a:ext cx="1343019" cy="1659943"/>
          </a:xfrm>
          <a:prstGeom prst="rect">
            <a:avLst/>
          </a:prstGeom>
          <a:solidFill>
            <a:srgbClr val="00CC00">
              <a:alpha val="6078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734079" y="2257784"/>
            <a:ext cx="1473977" cy="1685843"/>
          </a:xfrm>
          <a:prstGeom prst="rect">
            <a:avLst/>
          </a:prstGeom>
          <a:solidFill>
            <a:srgbClr val="FF3300">
              <a:alpha val="5764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Linkeraccolade 18"/>
          <p:cNvSpPr/>
          <p:nvPr/>
        </p:nvSpPr>
        <p:spPr>
          <a:xfrm rot="5400000">
            <a:off x="5937394" y="-462189"/>
            <a:ext cx="653588" cy="194421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Linkeraccolade 22"/>
          <p:cNvSpPr/>
          <p:nvPr/>
        </p:nvSpPr>
        <p:spPr>
          <a:xfrm rot="5400000" flipH="1">
            <a:off x="3867381" y="2580366"/>
            <a:ext cx="761163" cy="2088231"/>
          </a:xfrm>
          <a:prstGeom prst="leftBrace">
            <a:avLst>
              <a:gd name="adj1" fmla="val 8333"/>
              <a:gd name="adj2" fmla="val 4916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00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79333" y="116632"/>
            <a:ext cx="633670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conjunctuurcyclus volgens het Centraal Bureau van de Statistiek: de conjunctuurklok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3"/>
            <a:ext cx="7725185" cy="515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660232" y="1052736"/>
            <a:ext cx="182052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Indicatoren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58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85542" y="2204864"/>
            <a:ext cx="61926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opgaande conjunctuur noem je een hausse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19384" y="620688"/>
            <a:ext cx="61926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Hoogconjunctuur als de conjunctuur hoger  is dan de trend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99414" y="1412776"/>
            <a:ext cx="61926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Laagconjunctuur als de conjunctuur lager is dan de trend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85542" y="3030984"/>
            <a:ext cx="619268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neergaande conjunctuur noem je na twee aangesloten perioden van daling een recessie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60351" y="4077072"/>
            <a:ext cx="619268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Er is alleen sprake van economische krimp als de conjunctuur onder de nul-procentlijn komt.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23528" y="5013176"/>
            <a:ext cx="619268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Als in een hoogconjunctuur de vraag goederen hoger is dan het aanbod spreek je van overbesteding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33951" y="5949280"/>
            <a:ext cx="619268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Als in een laagconjunctuur de vraag goederen lager is dan het aanbod spreek je van onderbesteding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IJL-RECHTS 8"/>
          <p:cNvSpPr/>
          <p:nvPr/>
        </p:nvSpPr>
        <p:spPr>
          <a:xfrm>
            <a:off x="6724239" y="5121187"/>
            <a:ext cx="584065" cy="430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6724240" y="5950322"/>
            <a:ext cx="584064" cy="430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7308304" y="50131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Bestedings-</a:t>
            </a:r>
          </a:p>
          <a:p>
            <a:r>
              <a:rPr lang="nl-NL" dirty="0" smtClean="0"/>
              <a:t>inflatie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308304" y="584244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Conjunctuur</a:t>
            </a:r>
          </a:p>
          <a:p>
            <a:r>
              <a:rPr lang="nl-NL" dirty="0" smtClean="0"/>
              <a:t>werkloosheid</a:t>
            </a:r>
          </a:p>
        </p:txBody>
      </p:sp>
    </p:spTree>
    <p:extLst>
      <p:ext uri="{BB962C8B-B14F-4D97-AF65-F5344CB8AC3E}">
        <p14:creationId xmlns:p14="http://schemas.microsoft.com/office/powerpoint/2010/main" val="175421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332656"/>
            <a:ext cx="619268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Anticyclisch begrotingsbeleid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907704" y="1916832"/>
            <a:ext cx="0" cy="36724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1907704" y="5589240"/>
            <a:ext cx="59089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1907704" y="3140968"/>
            <a:ext cx="6120680" cy="1440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Vrije vorm 12"/>
          <p:cNvSpPr/>
          <p:nvPr/>
        </p:nvSpPr>
        <p:spPr>
          <a:xfrm>
            <a:off x="2138516" y="2902628"/>
            <a:ext cx="5397997" cy="1875849"/>
          </a:xfrm>
          <a:custGeom>
            <a:avLst/>
            <a:gdLst>
              <a:gd name="connsiteX0" fmla="*/ 0 w 5397997"/>
              <a:gd name="connsiteY0" fmla="*/ 1875849 h 1875849"/>
              <a:gd name="connsiteX1" fmla="*/ 383458 w 5397997"/>
              <a:gd name="connsiteY1" fmla="*/ 1713617 h 1875849"/>
              <a:gd name="connsiteX2" fmla="*/ 811161 w 5397997"/>
              <a:gd name="connsiteY2" fmla="*/ 1123682 h 1875849"/>
              <a:gd name="connsiteX3" fmla="*/ 1179871 w 5397997"/>
              <a:gd name="connsiteY3" fmla="*/ 666482 h 1875849"/>
              <a:gd name="connsiteX4" fmla="*/ 1976284 w 5397997"/>
              <a:gd name="connsiteY4" fmla="*/ 504249 h 1875849"/>
              <a:gd name="connsiteX5" fmla="*/ 2639961 w 5397997"/>
              <a:gd name="connsiteY5" fmla="*/ 858211 h 1875849"/>
              <a:gd name="connsiteX6" fmla="*/ 3244645 w 5397997"/>
              <a:gd name="connsiteY6" fmla="*/ 1108933 h 1875849"/>
              <a:gd name="connsiteX7" fmla="*/ 4041058 w 5397997"/>
              <a:gd name="connsiteY7" fmla="*/ 1403901 h 1875849"/>
              <a:gd name="connsiteX8" fmla="*/ 4601497 w 5397997"/>
              <a:gd name="connsiteY8" fmla="*/ 1285914 h 1875849"/>
              <a:gd name="connsiteX9" fmla="*/ 5014452 w 5397997"/>
              <a:gd name="connsiteY9" fmla="*/ 769720 h 1875849"/>
              <a:gd name="connsiteX10" fmla="*/ 5338916 w 5397997"/>
              <a:gd name="connsiteY10" fmla="*/ 76546 h 1875849"/>
              <a:gd name="connsiteX11" fmla="*/ 5397910 w 5397997"/>
              <a:gd name="connsiteY11" fmla="*/ 17553 h 187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97997" h="1875849">
                <a:moveTo>
                  <a:pt x="0" y="1875849"/>
                </a:moveTo>
                <a:cubicBezTo>
                  <a:pt x="124132" y="1857413"/>
                  <a:pt x="248265" y="1838978"/>
                  <a:pt x="383458" y="1713617"/>
                </a:cubicBezTo>
                <a:cubicBezTo>
                  <a:pt x="518651" y="1588256"/>
                  <a:pt x="678426" y="1298204"/>
                  <a:pt x="811161" y="1123682"/>
                </a:cubicBezTo>
                <a:cubicBezTo>
                  <a:pt x="943896" y="949160"/>
                  <a:pt x="985684" y="769721"/>
                  <a:pt x="1179871" y="666482"/>
                </a:cubicBezTo>
                <a:cubicBezTo>
                  <a:pt x="1374058" y="563243"/>
                  <a:pt x="1732936" y="472294"/>
                  <a:pt x="1976284" y="504249"/>
                </a:cubicBezTo>
                <a:cubicBezTo>
                  <a:pt x="2219632" y="536204"/>
                  <a:pt x="2428568" y="757430"/>
                  <a:pt x="2639961" y="858211"/>
                </a:cubicBezTo>
                <a:cubicBezTo>
                  <a:pt x="2851355" y="958992"/>
                  <a:pt x="3011129" y="1017985"/>
                  <a:pt x="3244645" y="1108933"/>
                </a:cubicBezTo>
                <a:cubicBezTo>
                  <a:pt x="3478161" y="1199881"/>
                  <a:pt x="3814916" y="1374404"/>
                  <a:pt x="4041058" y="1403901"/>
                </a:cubicBezTo>
                <a:cubicBezTo>
                  <a:pt x="4267200" y="1433398"/>
                  <a:pt x="4439265" y="1391611"/>
                  <a:pt x="4601497" y="1285914"/>
                </a:cubicBezTo>
                <a:cubicBezTo>
                  <a:pt x="4763729" y="1180217"/>
                  <a:pt x="4891549" y="971281"/>
                  <a:pt x="5014452" y="769720"/>
                </a:cubicBezTo>
                <a:cubicBezTo>
                  <a:pt x="5137355" y="568159"/>
                  <a:pt x="5275006" y="201907"/>
                  <a:pt x="5338916" y="76546"/>
                </a:cubicBezTo>
                <a:cubicBezTo>
                  <a:pt x="5402826" y="-48815"/>
                  <a:pt x="5397910" y="17553"/>
                  <a:pt x="5397910" y="1755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2699792" y="443711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4968044" y="1268760"/>
            <a:ext cx="36004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7308304" y="3372342"/>
            <a:ext cx="0" cy="2216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Vrije vorm 24"/>
          <p:cNvSpPr/>
          <p:nvPr/>
        </p:nvSpPr>
        <p:spPr>
          <a:xfrm>
            <a:off x="2182761" y="2979174"/>
            <a:ext cx="5633884" cy="1666568"/>
          </a:xfrm>
          <a:custGeom>
            <a:avLst/>
            <a:gdLst>
              <a:gd name="connsiteX0" fmla="*/ 0 w 5633884"/>
              <a:gd name="connsiteY0" fmla="*/ 1666568 h 1666568"/>
              <a:gd name="connsiteX1" fmla="*/ 501445 w 5633884"/>
              <a:gd name="connsiteY1" fmla="*/ 1460091 h 1666568"/>
              <a:gd name="connsiteX2" fmla="*/ 1047136 w 5633884"/>
              <a:gd name="connsiteY2" fmla="*/ 1106129 h 1666568"/>
              <a:gd name="connsiteX3" fmla="*/ 1415845 w 5633884"/>
              <a:gd name="connsiteY3" fmla="*/ 781665 h 1666568"/>
              <a:gd name="connsiteX4" fmla="*/ 1858297 w 5633884"/>
              <a:gd name="connsiteY4" fmla="*/ 707923 h 1666568"/>
              <a:gd name="connsiteX5" fmla="*/ 2330245 w 5633884"/>
              <a:gd name="connsiteY5" fmla="*/ 752168 h 1666568"/>
              <a:gd name="connsiteX6" fmla="*/ 2802194 w 5633884"/>
              <a:gd name="connsiteY6" fmla="*/ 855407 h 1666568"/>
              <a:gd name="connsiteX7" fmla="*/ 3716594 w 5633884"/>
              <a:gd name="connsiteY7" fmla="*/ 973394 h 1666568"/>
              <a:gd name="connsiteX8" fmla="*/ 4277033 w 5633884"/>
              <a:gd name="connsiteY8" fmla="*/ 884903 h 1666568"/>
              <a:gd name="connsiteX9" fmla="*/ 4852220 w 5633884"/>
              <a:gd name="connsiteY9" fmla="*/ 604684 h 1666568"/>
              <a:gd name="connsiteX10" fmla="*/ 5279923 w 5633884"/>
              <a:gd name="connsiteY10" fmla="*/ 235974 h 1666568"/>
              <a:gd name="connsiteX11" fmla="*/ 5633884 w 5633884"/>
              <a:gd name="connsiteY11" fmla="*/ 0 h 1666568"/>
              <a:gd name="connsiteX12" fmla="*/ 5633884 w 5633884"/>
              <a:gd name="connsiteY12" fmla="*/ 0 h 166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3884" h="1666568">
                <a:moveTo>
                  <a:pt x="0" y="1666568"/>
                </a:moveTo>
                <a:cubicBezTo>
                  <a:pt x="163461" y="1610032"/>
                  <a:pt x="326922" y="1553497"/>
                  <a:pt x="501445" y="1460091"/>
                </a:cubicBezTo>
                <a:cubicBezTo>
                  <a:pt x="675968" y="1366685"/>
                  <a:pt x="894736" y="1219200"/>
                  <a:pt x="1047136" y="1106129"/>
                </a:cubicBezTo>
                <a:cubicBezTo>
                  <a:pt x="1199536" y="993058"/>
                  <a:pt x="1280652" y="848033"/>
                  <a:pt x="1415845" y="781665"/>
                </a:cubicBezTo>
                <a:cubicBezTo>
                  <a:pt x="1551038" y="715297"/>
                  <a:pt x="1705897" y="712839"/>
                  <a:pt x="1858297" y="707923"/>
                </a:cubicBezTo>
                <a:cubicBezTo>
                  <a:pt x="2010697" y="703007"/>
                  <a:pt x="2172929" y="727587"/>
                  <a:pt x="2330245" y="752168"/>
                </a:cubicBezTo>
                <a:cubicBezTo>
                  <a:pt x="2487561" y="776749"/>
                  <a:pt x="2571136" y="818536"/>
                  <a:pt x="2802194" y="855407"/>
                </a:cubicBezTo>
                <a:cubicBezTo>
                  <a:pt x="3033252" y="892278"/>
                  <a:pt x="3470788" y="968478"/>
                  <a:pt x="3716594" y="973394"/>
                </a:cubicBezTo>
                <a:cubicBezTo>
                  <a:pt x="3962400" y="978310"/>
                  <a:pt x="4087762" y="946355"/>
                  <a:pt x="4277033" y="884903"/>
                </a:cubicBezTo>
                <a:cubicBezTo>
                  <a:pt x="4466304" y="823451"/>
                  <a:pt x="4685072" y="712839"/>
                  <a:pt x="4852220" y="604684"/>
                </a:cubicBezTo>
                <a:cubicBezTo>
                  <a:pt x="5019368" y="496529"/>
                  <a:pt x="5149646" y="336755"/>
                  <a:pt x="5279923" y="235974"/>
                </a:cubicBezTo>
                <a:cubicBezTo>
                  <a:pt x="5410200" y="135193"/>
                  <a:pt x="5633884" y="0"/>
                  <a:pt x="5633884" y="0"/>
                </a:cubicBezTo>
                <a:lnTo>
                  <a:pt x="563388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3275856" y="3059230"/>
            <a:ext cx="50405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EV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8181108" y="2924535"/>
            <a:ext cx="57177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PC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8017897" y="5404574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Tijd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611560" y="1916832"/>
            <a:ext cx="10801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EV, PC</a:t>
            </a:r>
          </a:p>
          <a:p>
            <a:r>
              <a:rPr lang="nl-NL" dirty="0" smtClean="0"/>
              <a:t>In euro’s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2699792" y="1124744"/>
            <a:ext cx="226825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Overbesteding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endParaRPr lang="nl-NL" dirty="0" smtClean="0"/>
          </a:p>
          <a:p>
            <a:r>
              <a:rPr lang="nl-NL" dirty="0" smtClean="0"/>
              <a:t>bestedingsinflatie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5148064" y="1140996"/>
            <a:ext cx="306248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Onderbesteding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endParaRPr lang="nl-NL" dirty="0" smtClean="0"/>
          </a:p>
          <a:p>
            <a:r>
              <a:rPr lang="nl-NL" dirty="0" smtClean="0"/>
              <a:t>Conjunctuur werkloosheid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2699792" y="1787327"/>
            <a:ext cx="226825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 moet stijgen</a:t>
            </a:r>
          </a:p>
          <a:p>
            <a:r>
              <a:rPr lang="nl-NL" dirty="0" smtClean="0"/>
              <a:t>O  moet  dalen</a:t>
            </a:r>
          </a:p>
          <a:p>
            <a:r>
              <a:rPr lang="nl-NL" dirty="0" smtClean="0"/>
              <a:t>(B&gt;O = overschot)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5118587" y="1778332"/>
            <a:ext cx="226825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 moet dalen</a:t>
            </a:r>
          </a:p>
          <a:p>
            <a:r>
              <a:rPr lang="nl-NL" dirty="0" smtClean="0"/>
              <a:t>O  moet  stijgen</a:t>
            </a:r>
          </a:p>
          <a:p>
            <a:r>
              <a:rPr lang="nl-NL" dirty="0" smtClean="0"/>
              <a:t>(B&lt;O = tekort)</a:t>
            </a:r>
            <a:endParaRPr lang="nl-NL" dirty="0"/>
          </a:p>
        </p:txBody>
      </p:sp>
      <p:cxnSp>
        <p:nvCxnSpPr>
          <p:cNvPr id="39" name="Rechte verbindingslijn met pijl 38"/>
          <p:cNvCxnSpPr>
            <a:endCxn id="25" idx="4"/>
          </p:cNvCxnSpPr>
          <p:nvPr/>
        </p:nvCxnSpPr>
        <p:spPr>
          <a:xfrm flipH="1">
            <a:off x="4041058" y="2625213"/>
            <a:ext cx="14748" cy="1061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/>
          <p:nvPr/>
        </p:nvCxnSpPr>
        <p:spPr>
          <a:xfrm>
            <a:off x="6084168" y="2649916"/>
            <a:ext cx="6916" cy="1287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223900" y="6083973"/>
            <a:ext cx="3817158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Procyclisch begrotingsbeleid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4572000" y="6076862"/>
            <a:ext cx="3411996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Trendmatig begrotingsbeleid</a:t>
            </a:r>
          </a:p>
        </p:txBody>
      </p:sp>
    </p:spTree>
    <p:extLst>
      <p:ext uri="{BB962C8B-B14F-4D97-AF65-F5344CB8AC3E}">
        <p14:creationId xmlns:p14="http://schemas.microsoft.com/office/powerpoint/2010/main" val="263498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6-01-21 om 09.29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8496944" cy="578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4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" y="2205038"/>
            <a:ext cx="8701088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Wat bepaalt de productiecapaciteit</a:t>
            </a:r>
            <a:endParaRPr lang="nl-NL" dirty="0"/>
          </a:p>
        </p:txBody>
      </p:sp>
      <p:sp>
        <p:nvSpPr>
          <p:cNvPr id="5" name="Pijl links 4"/>
          <p:cNvSpPr/>
          <p:nvPr/>
        </p:nvSpPr>
        <p:spPr>
          <a:xfrm>
            <a:off x="7020272" y="3356992"/>
            <a:ext cx="36004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4644008" y="2780928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4644008" y="35010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1907704" y="3140968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1907704" y="2852936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1691680" y="278092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1835696" y="2420888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V="1">
            <a:off x="4716016" y="3653408"/>
            <a:ext cx="872480" cy="567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4644008" y="3933056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168</TotalTime>
  <Words>231</Words>
  <Application>Microsoft Macintosh PowerPoint</Application>
  <PresentationFormat>Diavoorstelling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Golfvorm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Wat bepaalt de productiecapaciteit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 Vermeulen</dc:creator>
  <cp:lastModifiedBy>Hans Vermeulen</cp:lastModifiedBy>
  <cp:revision>17</cp:revision>
  <dcterms:created xsi:type="dcterms:W3CDTF">2015-01-15T21:48:05Z</dcterms:created>
  <dcterms:modified xsi:type="dcterms:W3CDTF">2017-01-25T08:04:33Z</dcterms:modified>
</cp:coreProperties>
</file>