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4" r:id="rId2"/>
    <p:sldId id="256" r:id="rId3"/>
    <p:sldId id="257" r:id="rId4"/>
    <p:sldId id="259" r:id="rId5"/>
    <p:sldId id="258" r:id="rId6"/>
    <p:sldId id="261" r:id="rId7"/>
    <p:sldId id="263" r:id="rId8"/>
    <p:sldId id="262" r:id="rId9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ED9F5"/>
    <a:srgbClr val="FF3300"/>
    <a:srgbClr val="00CC00"/>
    <a:srgbClr val="1BC560"/>
    <a:srgbClr val="00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77" d="100"/>
          <a:sy n="77" d="100"/>
        </p:scale>
        <p:origin x="-1904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F3C0-1858-4658-8251-880F235A2306}" type="datetimeFigureOut">
              <a:rPr lang="nl-NL" smtClean="0"/>
              <a:t>25-01-17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4BB42-B1F7-4664-B7E9-16E5055A21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F3C0-1858-4658-8251-880F235A2306}" type="datetimeFigureOut">
              <a:rPr lang="nl-NL" smtClean="0"/>
              <a:t>25-01-17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4BB42-B1F7-4664-B7E9-16E5055A21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F3C0-1858-4658-8251-880F235A2306}" type="datetimeFigureOut">
              <a:rPr lang="nl-NL" smtClean="0"/>
              <a:t>25-01-17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4BB42-B1F7-4664-B7E9-16E5055A215D}" type="slidenum">
              <a:rPr lang="nl-NL" smtClean="0"/>
              <a:t>‹nr.›</a:t>
            </a:fld>
            <a:endParaRPr lang="nl-NL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F3C0-1858-4658-8251-880F235A2306}" type="datetimeFigureOut">
              <a:rPr lang="nl-NL" smtClean="0"/>
              <a:t>25-01-17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4BB42-B1F7-4664-B7E9-16E5055A215D}" type="slidenum">
              <a:rPr lang="nl-NL" smtClean="0"/>
              <a:t>‹nr.›</a:t>
            </a:fld>
            <a:endParaRPr lang="nl-NL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F3C0-1858-4658-8251-880F235A2306}" type="datetimeFigureOut">
              <a:rPr lang="nl-NL" smtClean="0"/>
              <a:t>25-01-17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4BB42-B1F7-4664-B7E9-16E5055A21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F3C0-1858-4658-8251-880F235A2306}" type="datetimeFigureOut">
              <a:rPr lang="nl-NL" smtClean="0"/>
              <a:t>25-01-17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4BB42-B1F7-4664-B7E9-16E5055A215D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F3C0-1858-4658-8251-880F235A2306}" type="datetimeFigureOut">
              <a:rPr lang="nl-NL" smtClean="0"/>
              <a:t>25-01-17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4BB42-B1F7-4664-B7E9-16E5055A21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F3C0-1858-4658-8251-880F235A2306}" type="datetimeFigureOut">
              <a:rPr lang="nl-NL" smtClean="0"/>
              <a:t>25-01-17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4BB42-B1F7-4664-B7E9-16E5055A21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F3C0-1858-4658-8251-880F235A2306}" type="datetimeFigureOut">
              <a:rPr lang="nl-NL" smtClean="0"/>
              <a:t>25-01-17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4BB42-B1F7-4664-B7E9-16E5055A215D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F3C0-1858-4658-8251-880F235A2306}" type="datetimeFigureOut">
              <a:rPr lang="nl-NL" smtClean="0"/>
              <a:t>25-01-17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4BB42-B1F7-4664-B7E9-16E5055A215D}" type="slidenum">
              <a:rPr lang="nl-NL" smtClean="0"/>
              <a:t>‹nr.›</a:t>
            </a:fld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1DF3C0-1858-4658-8251-880F235A2306}" type="datetimeFigureOut">
              <a:rPr lang="nl-NL" smtClean="0"/>
              <a:t>25-01-17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4BB42-B1F7-4664-B7E9-16E5055A215D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BE1DF3C0-1858-4658-8251-880F235A2306}" type="datetimeFigureOut">
              <a:rPr lang="nl-NL" smtClean="0"/>
              <a:t>25-01-17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684BB42-B1F7-4664-B7E9-16E5055A215D}" type="slidenum">
              <a:rPr lang="nl-NL" smtClean="0"/>
              <a:t>‹nr.›</a:t>
            </a:fld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Productie maatstaven.png"/>
          <p:cNvPicPr>
            <a:picLocks noChangeAspect="1"/>
          </p:cNvPicPr>
          <p:nvPr/>
        </p:nvPicPr>
        <p:blipFill>
          <a:blip r:embed="rId2">
            <a:duotone>
              <a:prstClr val="black"/>
              <a:srgbClr val="4ED9F5">
                <a:tint val="45000"/>
                <a:satMod val="400000"/>
              </a:srgb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0400"/>
            <a:ext cx="9144000" cy="5516155"/>
          </a:xfrm>
          <a:prstGeom prst="rect">
            <a:avLst/>
          </a:prstGeom>
        </p:spPr>
      </p:pic>
      <p:sp>
        <p:nvSpPr>
          <p:cNvPr id="3" name="Tekstvak 2"/>
          <p:cNvSpPr txBox="1"/>
          <p:nvPr/>
        </p:nvSpPr>
        <p:spPr>
          <a:xfrm>
            <a:off x="2267744" y="116632"/>
            <a:ext cx="45365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chemeClr val="bg1"/>
                </a:solidFill>
              </a:rPr>
              <a:t>Samenvatting hoofdstuk 14</a:t>
            </a: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-1303046" y="4041395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91923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2483768" y="404664"/>
            <a:ext cx="432572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De conjunctuurcyclus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539552" y="1181943"/>
            <a:ext cx="8136904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Er zijn perioden waarin het beter gaat met de economie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539552" y="1774757"/>
            <a:ext cx="8064896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Er zijn perioden waarin het slechter gaat met de economie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8"/>
          <p:cNvSpPr txBox="1"/>
          <p:nvPr/>
        </p:nvSpPr>
        <p:spPr>
          <a:xfrm>
            <a:off x="538635" y="2401154"/>
            <a:ext cx="8064896" cy="461665"/>
          </a:xfrm>
          <a:prstGeom prst="rect">
            <a:avLst/>
          </a:prstGeom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400" dirty="0" smtClean="0">
                <a:latin typeface="Arial" panose="020B0604020202020204" pitchFamily="34" charset="0"/>
                <a:cs typeface="Arial" panose="020B0604020202020204" pitchFamily="34" charset="0"/>
              </a:rPr>
              <a:t>Deze perioden wisselen elkaar af</a:t>
            </a:r>
            <a:endParaRPr lang="nl-NL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026" name="Picture 2" descr="http://www.amsterdamconjunctuur.nl/OS.Conjunctuur/upload/Uitleg/cyclus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950045"/>
            <a:ext cx="6905625" cy="33147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612191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4079" y="643397"/>
            <a:ext cx="6905625" cy="331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kstvak 1"/>
          <p:cNvSpPr txBox="1"/>
          <p:nvPr/>
        </p:nvSpPr>
        <p:spPr>
          <a:xfrm>
            <a:off x="7658857" y="2079961"/>
            <a:ext cx="1224136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TREND</a:t>
            </a:r>
            <a:endParaRPr lang="nl-NL" dirty="0"/>
          </a:p>
        </p:txBody>
      </p:sp>
      <p:sp>
        <p:nvSpPr>
          <p:cNvPr id="7" name="Rechthoek 6"/>
          <p:cNvSpPr/>
          <p:nvPr/>
        </p:nvSpPr>
        <p:spPr>
          <a:xfrm>
            <a:off x="2262134" y="2320571"/>
            <a:ext cx="6383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nl-NL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D</a:t>
            </a:r>
            <a:endParaRPr lang="nl-NL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9" name="Rechthoek 8"/>
          <p:cNvSpPr/>
          <p:nvPr/>
        </p:nvSpPr>
        <p:spPr>
          <a:xfrm>
            <a:off x="3444959" y="1341297"/>
            <a:ext cx="5741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nl-NL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</a:t>
            </a:r>
            <a:endParaRPr lang="nl-NL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0" name="Rechthoek 9"/>
          <p:cNvSpPr/>
          <p:nvPr/>
        </p:nvSpPr>
        <p:spPr>
          <a:xfrm>
            <a:off x="4402281" y="1362828"/>
            <a:ext cx="60465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nl-NL" sz="5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B</a:t>
            </a:r>
            <a:endParaRPr lang="nl-NL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11" name="Rechthoek 10"/>
          <p:cNvSpPr/>
          <p:nvPr/>
        </p:nvSpPr>
        <p:spPr>
          <a:xfrm>
            <a:off x="5508104" y="2317522"/>
            <a:ext cx="627095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nl-NL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</a:t>
            </a:r>
            <a:endParaRPr lang="nl-NL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769615" y="4149080"/>
            <a:ext cx="61926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A = het gaat beter maar nog steeds slecht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754009" y="4670812"/>
            <a:ext cx="61926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= het gaat steeds beter (nu boven de trend)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kstvak 13"/>
          <p:cNvSpPr txBox="1"/>
          <p:nvPr/>
        </p:nvSpPr>
        <p:spPr>
          <a:xfrm>
            <a:off x="734079" y="5157192"/>
            <a:ext cx="61926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C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= het gaat minder maar nog steeds redelijk goed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kstvak 14"/>
          <p:cNvSpPr txBox="1"/>
          <p:nvPr/>
        </p:nvSpPr>
        <p:spPr>
          <a:xfrm>
            <a:off x="744891" y="5714641"/>
            <a:ext cx="61926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>
                <a:latin typeface="Arial" panose="020B0604020202020204" pitchFamily="34" charset="0"/>
                <a:cs typeface="Arial" panose="020B0604020202020204" pitchFamily="34" charset="0"/>
              </a:rPr>
              <a:t>D</a:t>
            </a:r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 = het gaat steeds slechter (depressie)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Rechthoek 11"/>
          <p:cNvSpPr/>
          <p:nvPr/>
        </p:nvSpPr>
        <p:spPr>
          <a:xfrm>
            <a:off x="6253316" y="604684"/>
            <a:ext cx="1343019" cy="1659943"/>
          </a:xfrm>
          <a:prstGeom prst="rect">
            <a:avLst/>
          </a:prstGeom>
          <a:solidFill>
            <a:srgbClr val="00CC00">
              <a:alpha val="6078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Rechthoek 16"/>
          <p:cNvSpPr/>
          <p:nvPr/>
        </p:nvSpPr>
        <p:spPr>
          <a:xfrm>
            <a:off x="734079" y="2257784"/>
            <a:ext cx="1473977" cy="1685843"/>
          </a:xfrm>
          <a:prstGeom prst="rect">
            <a:avLst/>
          </a:prstGeom>
          <a:solidFill>
            <a:srgbClr val="FF3300">
              <a:alpha val="57647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ln>
                <a:solidFill>
                  <a:schemeClr val="tx1"/>
                </a:solidFill>
              </a:ln>
            </a:endParaRPr>
          </a:p>
        </p:txBody>
      </p:sp>
      <p:sp>
        <p:nvSpPr>
          <p:cNvPr id="19" name="Linkeraccolade 18"/>
          <p:cNvSpPr/>
          <p:nvPr/>
        </p:nvSpPr>
        <p:spPr>
          <a:xfrm rot="5400000">
            <a:off x="5937394" y="-462189"/>
            <a:ext cx="653588" cy="1944216"/>
          </a:xfrm>
          <a:prstGeom prst="leftBrac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3" name="Linkeraccolade 22"/>
          <p:cNvSpPr/>
          <p:nvPr/>
        </p:nvSpPr>
        <p:spPr>
          <a:xfrm rot="5400000" flipH="1">
            <a:off x="3867381" y="2580366"/>
            <a:ext cx="761163" cy="2088231"/>
          </a:xfrm>
          <a:prstGeom prst="leftBrace">
            <a:avLst>
              <a:gd name="adj1" fmla="val 8333"/>
              <a:gd name="adj2" fmla="val 49161"/>
            </a:avLst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1000647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1779333" y="116632"/>
            <a:ext cx="6336704" cy="707886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De conjunctuurcyclus volgens het Centraal Bureau van de Statistiek: de conjunctuurklok</a:t>
            </a:r>
            <a:endParaRPr lang="nl-NL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1484783"/>
            <a:ext cx="7725185" cy="51501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kstvak 2"/>
          <p:cNvSpPr txBox="1"/>
          <p:nvPr/>
        </p:nvSpPr>
        <p:spPr>
          <a:xfrm>
            <a:off x="6660232" y="1052736"/>
            <a:ext cx="1820529" cy="36933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Indicatoren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24858702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885542" y="2204864"/>
            <a:ext cx="61926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Een opgaande conjunctuur noem je een hausse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919384" y="620688"/>
            <a:ext cx="61926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Hoogconjunctuur als de conjunctuur hoger  is dan de trend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899414" y="1412776"/>
            <a:ext cx="6192688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Laagconjunctuur als de conjunctuur lager is dan de trend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kstvak 4"/>
          <p:cNvSpPr txBox="1"/>
          <p:nvPr/>
        </p:nvSpPr>
        <p:spPr>
          <a:xfrm>
            <a:off x="885542" y="3030984"/>
            <a:ext cx="6192688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De neergaande conjunctuur noem je na twee aangesloten perioden van daling een recessie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vak 5"/>
          <p:cNvSpPr txBox="1"/>
          <p:nvPr/>
        </p:nvSpPr>
        <p:spPr>
          <a:xfrm>
            <a:off x="860351" y="4077072"/>
            <a:ext cx="6192688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Er is alleen sprake van economische krimp als de conjunctuur onder de nul-procentlijn komt.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/>
          <p:cNvSpPr txBox="1"/>
          <p:nvPr/>
        </p:nvSpPr>
        <p:spPr>
          <a:xfrm>
            <a:off x="323528" y="5013176"/>
            <a:ext cx="6192688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Als in een hoogconjunctuur de vraag goederen hoger is dan het aanbod spreek je van overbesteding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vak 7"/>
          <p:cNvSpPr txBox="1"/>
          <p:nvPr/>
        </p:nvSpPr>
        <p:spPr>
          <a:xfrm>
            <a:off x="333951" y="5949280"/>
            <a:ext cx="6192688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>
                <a:latin typeface="Arial" panose="020B0604020202020204" pitchFamily="34" charset="0"/>
                <a:cs typeface="Arial" panose="020B0604020202020204" pitchFamily="34" charset="0"/>
              </a:rPr>
              <a:t>Als in een laagconjunctuur de vraag goederen lager is dan het aanbod spreek je van onderbesteding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PIJL-RECHTS 8"/>
          <p:cNvSpPr/>
          <p:nvPr/>
        </p:nvSpPr>
        <p:spPr>
          <a:xfrm>
            <a:off x="6724239" y="5121187"/>
            <a:ext cx="584065" cy="4303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0" name="PIJL-RECHTS 9"/>
          <p:cNvSpPr/>
          <p:nvPr/>
        </p:nvSpPr>
        <p:spPr>
          <a:xfrm>
            <a:off x="6724240" y="5950322"/>
            <a:ext cx="584064" cy="43030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1" name="Tekstvak 10"/>
          <p:cNvSpPr txBox="1"/>
          <p:nvPr/>
        </p:nvSpPr>
        <p:spPr>
          <a:xfrm>
            <a:off x="7308304" y="5013176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Bestedings-</a:t>
            </a:r>
          </a:p>
          <a:p>
            <a:r>
              <a:rPr lang="nl-NL" dirty="0" smtClean="0"/>
              <a:t>inflatie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7308304" y="5842446"/>
            <a:ext cx="15841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 smtClean="0"/>
              <a:t>Conjunctuur</a:t>
            </a:r>
          </a:p>
          <a:p>
            <a:r>
              <a:rPr lang="nl-NL" dirty="0" smtClean="0"/>
              <a:t>werkloosheid</a:t>
            </a:r>
          </a:p>
        </p:txBody>
      </p:sp>
    </p:spTree>
    <p:extLst>
      <p:ext uri="{BB962C8B-B14F-4D97-AF65-F5344CB8AC3E}">
        <p14:creationId xmlns:p14="http://schemas.microsoft.com/office/powerpoint/2010/main" val="17542199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vak 1"/>
          <p:cNvSpPr txBox="1"/>
          <p:nvPr/>
        </p:nvSpPr>
        <p:spPr>
          <a:xfrm>
            <a:off x="2051720" y="332656"/>
            <a:ext cx="6192688" cy="523220"/>
          </a:xfrm>
          <a:prstGeom prst="rect">
            <a:avLst/>
          </a:prstGeom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Anticyclisch begrotingsbeleid</a:t>
            </a:r>
            <a:endParaRPr lang="nl-NL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4" name="Rechte verbindingslijn 3"/>
          <p:cNvCxnSpPr/>
          <p:nvPr/>
        </p:nvCxnSpPr>
        <p:spPr>
          <a:xfrm>
            <a:off x="1907704" y="1916832"/>
            <a:ext cx="0" cy="3672408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5" name="Rechte verbindingslijn 4"/>
          <p:cNvCxnSpPr/>
          <p:nvPr/>
        </p:nvCxnSpPr>
        <p:spPr>
          <a:xfrm flipH="1">
            <a:off x="1907704" y="5589240"/>
            <a:ext cx="590894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8" name="Rechte verbindingslijn 7"/>
          <p:cNvCxnSpPr/>
          <p:nvPr/>
        </p:nvCxnSpPr>
        <p:spPr>
          <a:xfrm flipH="1">
            <a:off x="1907704" y="3140968"/>
            <a:ext cx="6120680" cy="144016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3" name="Vrije vorm 12"/>
          <p:cNvSpPr/>
          <p:nvPr/>
        </p:nvSpPr>
        <p:spPr>
          <a:xfrm>
            <a:off x="2138516" y="2902628"/>
            <a:ext cx="5397997" cy="1875849"/>
          </a:xfrm>
          <a:custGeom>
            <a:avLst/>
            <a:gdLst>
              <a:gd name="connsiteX0" fmla="*/ 0 w 5397997"/>
              <a:gd name="connsiteY0" fmla="*/ 1875849 h 1875849"/>
              <a:gd name="connsiteX1" fmla="*/ 383458 w 5397997"/>
              <a:gd name="connsiteY1" fmla="*/ 1713617 h 1875849"/>
              <a:gd name="connsiteX2" fmla="*/ 811161 w 5397997"/>
              <a:gd name="connsiteY2" fmla="*/ 1123682 h 1875849"/>
              <a:gd name="connsiteX3" fmla="*/ 1179871 w 5397997"/>
              <a:gd name="connsiteY3" fmla="*/ 666482 h 1875849"/>
              <a:gd name="connsiteX4" fmla="*/ 1976284 w 5397997"/>
              <a:gd name="connsiteY4" fmla="*/ 504249 h 1875849"/>
              <a:gd name="connsiteX5" fmla="*/ 2639961 w 5397997"/>
              <a:gd name="connsiteY5" fmla="*/ 858211 h 1875849"/>
              <a:gd name="connsiteX6" fmla="*/ 3244645 w 5397997"/>
              <a:gd name="connsiteY6" fmla="*/ 1108933 h 1875849"/>
              <a:gd name="connsiteX7" fmla="*/ 4041058 w 5397997"/>
              <a:gd name="connsiteY7" fmla="*/ 1403901 h 1875849"/>
              <a:gd name="connsiteX8" fmla="*/ 4601497 w 5397997"/>
              <a:gd name="connsiteY8" fmla="*/ 1285914 h 1875849"/>
              <a:gd name="connsiteX9" fmla="*/ 5014452 w 5397997"/>
              <a:gd name="connsiteY9" fmla="*/ 769720 h 1875849"/>
              <a:gd name="connsiteX10" fmla="*/ 5338916 w 5397997"/>
              <a:gd name="connsiteY10" fmla="*/ 76546 h 1875849"/>
              <a:gd name="connsiteX11" fmla="*/ 5397910 w 5397997"/>
              <a:gd name="connsiteY11" fmla="*/ 17553 h 18758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397997" h="1875849">
                <a:moveTo>
                  <a:pt x="0" y="1875849"/>
                </a:moveTo>
                <a:cubicBezTo>
                  <a:pt x="124132" y="1857413"/>
                  <a:pt x="248265" y="1838978"/>
                  <a:pt x="383458" y="1713617"/>
                </a:cubicBezTo>
                <a:cubicBezTo>
                  <a:pt x="518651" y="1588256"/>
                  <a:pt x="678426" y="1298204"/>
                  <a:pt x="811161" y="1123682"/>
                </a:cubicBezTo>
                <a:cubicBezTo>
                  <a:pt x="943896" y="949160"/>
                  <a:pt x="985684" y="769721"/>
                  <a:pt x="1179871" y="666482"/>
                </a:cubicBezTo>
                <a:cubicBezTo>
                  <a:pt x="1374058" y="563243"/>
                  <a:pt x="1732936" y="472294"/>
                  <a:pt x="1976284" y="504249"/>
                </a:cubicBezTo>
                <a:cubicBezTo>
                  <a:pt x="2219632" y="536204"/>
                  <a:pt x="2428568" y="757430"/>
                  <a:pt x="2639961" y="858211"/>
                </a:cubicBezTo>
                <a:cubicBezTo>
                  <a:pt x="2851355" y="958992"/>
                  <a:pt x="3011129" y="1017985"/>
                  <a:pt x="3244645" y="1108933"/>
                </a:cubicBezTo>
                <a:cubicBezTo>
                  <a:pt x="3478161" y="1199881"/>
                  <a:pt x="3814916" y="1374404"/>
                  <a:pt x="4041058" y="1403901"/>
                </a:cubicBezTo>
                <a:cubicBezTo>
                  <a:pt x="4267200" y="1433398"/>
                  <a:pt x="4439265" y="1391611"/>
                  <a:pt x="4601497" y="1285914"/>
                </a:cubicBezTo>
                <a:cubicBezTo>
                  <a:pt x="4763729" y="1180217"/>
                  <a:pt x="4891549" y="971281"/>
                  <a:pt x="5014452" y="769720"/>
                </a:cubicBezTo>
                <a:cubicBezTo>
                  <a:pt x="5137355" y="568159"/>
                  <a:pt x="5275006" y="201907"/>
                  <a:pt x="5338916" y="76546"/>
                </a:cubicBezTo>
                <a:cubicBezTo>
                  <a:pt x="5402826" y="-48815"/>
                  <a:pt x="5397910" y="17553"/>
                  <a:pt x="5397910" y="17553"/>
                </a:cubicBezTo>
              </a:path>
            </a:pathLst>
          </a:cu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15" name="Rechte verbindingslijn 14"/>
          <p:cNvCxnSpPr/>
          <p:nvPr/>
        </p:nvCxnSpPr>
        <p:spPr>
          <a:xfrm>
            <a:off x="2699792" y="4437112"/>
            <a:ext cx="0" cy="11521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Rechte verbindingslijn 17"/>
          <p:cNvCxnSpPr/>
          <p:nvPr/>
        </p:nvCxnSpPr>
        <p:spPr>
          <a:xfrm>
            <a:off x="4968044" y="1268760"/>
            <a:ext cx="36004" cy="432048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Rechte verbindingslijn 18"/>
          <p:cNvCxnSpPr/>
          <p:nvPr/>
        </p:nvCxnSpPr>
        <p:spPr>
          <a:xfrm>
            <a:off x="7308304" y="3372342"/>
            <a:ext cx="0" cy="221689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Vrije vorm 24"/>
          <p:cNvSpPr/>
          <p:nvPr/>
        </p:nvSpPr>
        <p:spPr>
          <a:xfrm>
            <a:off x="2182761" y="2979174"/>
            <a:ext cx="5633884" cy="1666568"/>
          </a:xfrm>
          <a:custGeom>
            <a:avLst/>
            <a:gdLst>
              <a:gd name="connsiteX0" fmla="*/ 0 w 5633884"/>
              <a:gd name="connsiteY0" fmla="*/ 1666568 h 1666568"/>
              <a:gd name="connsiteX1" fmla="*/ 501445 w 5633884"/>
              <a:gd name="connsiteY1" fmla="*/ 1460091 h 1666568"/>
              <a:gd name="connsiteX2" fmla="*/ 1047136 w 5633884"/>
              <a:gd name="connsiteY2" fmla="*/ 1106129 h 1666568"/>
              <a:gd name="connsiteX3" fmla="*/ 1415845 w 5633884"/>
              <a:gd name="connsiteY3" fmla="*/ 781665 h 1666568"/>
              <a:gd name="connsiteX4" fmla="*/ 1858297 w 5633884"/>
              <a:gd name="connsiteY4" fmla="*/ 707923 h 1666568"/>
              <a:gd name="connsiteX5" fmla="*/ 2330245 w 5633884"/>
              <a:gd name="connsiteY5" fmla="*/ 752168 h 1666568"/>
              <a:gd name="connsiteX6" fmla="*/ 2802194 w 5633884"/>
              <a:gd name="connsiteY6" fmla="*/ 855407 h 1666568"/>
              <a:gd name="connsiteX7" fmla="*/ 3716594 w 5633884"/>
              <a:gd name="connsiteY7" fmla="*/ 973394 h 1666568"/>
              <a:gd name="connsiteX8" fmla="*/ 4277033 w 5633884"/>
              <a:gd name="connsiteY8" fmla="*/ 884903 h 1666568"/>
              <a:gd name="connsiteX9" fmla="*/ 4852220 w 5633884"/>
              <a:gd name="connsiteY9" fmla="*/ 604684 h 1666568"/>
              <a:gd name="connsiteX10" fmla="*/ 5279923 w 5633884"/>
              <a:gd name="connsiteY10" fmla="*/ 235974 h 1666568"/>
              <a:gd name="connsiteX11" fmla="*/ 5633884 w 5633884"/>
              <a:gd name="connsiteY11" fmla="*/ 0 h 1666568"/>
              <a:gd name="connsiteX12" fmla="*/ 5633884 w 5633884"/>
              <a:gd name="connsiteY12" fmla="*/ 0 h 1666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633884" h="1666568">
                <a:moveTo>
                  <a:pt x="0" y="1666568"/>
                </a:moveTo>
                <a:cubicBezTo>
                  <a:pt x="163461" y="1610032"/>
                  <a:pt x="326922" y="1553497"/>
                  <a:pt x="501445" y="1460091"/>
                </a:cubicBezTo>
                <a:cubicBezTo>
                  <a:pt x="675968" y="1366685"/>
                  <a:pt x="894736" y="1219200"/>
                  <a:pt x="1047136" y="1106129"/>
                </a:cubicBezTo>
                <a:cubicBezTo>
                  <a:pt x="1199536" y="993058"/>
                  <a:pt x="1280652" y="848033"/>
                  <a:pt x="1415845" y="781665"/>
                </a:cubicBezTo>
                <a:cubicBezTo>
                  <a:pt x="1551038" y="715297"/>
                  <a:pt x="1705897" y="712839"/>
                  <a:pt x="1858297" y="707923"/>
                </a:cubicBezTo>
                <a:cubicBezTo>
                  <a:pt x="2010697" y="703007"/>
                  <a:pt x="2172929" y="727587"/>
                  <a:pt x="2330245" y="752168"/>
                </a:cubicBezTo>
                <a:cubicBezTo>
                  <a:pt x="2487561" y="776749"/>
                  <a:pt x="2571136" y="818536"/>
                  <a:pt x="2802194" y="855407"/>
                </a:cubicBezTo>
                <a:cubicBezTo>
                  <a:pt x="3033252" y="892278"/>
                  <a:pt x="3470788" y="968478"/>
                  <a:pt x="3716594" y="973394"/>
                </a:cubicBezTo>
                <a:cubicBezTo>
                  <a:pt x="3962400" y="978310"/>
                  <a:pt x="4087762" y="946355"/>
                  <a:pt x="4277033" y="884903"/>
                </a:cubicBezTo>
                <a:cubicBezTo>
                  <a:pt x="4466304" y="823451"/>
                  <a:pt x="4685072" y="712839"/>
                  <a:pt x="4852220" y="604684"/>
                </a:cubicBezTo>
                <a:cubicBezTo>
                  <a:pt x="5019368" y="496529"/>
                  <a:pt x="5149646" y="336755"/>
                  <a:pt x="5279923" y="235974"/>
                </a:cubicBezTo>
                <a:cubicBezTo>
                  <a:pt x="5410200" y="135193"/>
                  <a:pt x="5633884" y="0"/>
                  <a:pt x="5633884" y="0"/>
                </a:cubicBezTo>
                <a:lnTo>
                  <a:pt x="5633884" y="0"/>
                </a:lnTo>
              </a:path>
            </a:pathLst>
          </a:cu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6" name="Tekstvak 25"/>
          <p:cNvSpPr txBox="1"/>
          <p:nvPr/>
        </p:nvSpPr>
        <p:spPr>
          <a:xfrm>
            <a:off x="3275856" y="3059230"/>
            <a:ext cx="504056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EV</a:t>
            </a:r>
            <a:endParaRPr lang="nl-NL" dirty="0"/>
          </a:p>
        </p:txBody>
      </p:sp>
      <p:sp>
        <p:nvSpPr>
          <p:cNvPr id="27" name="Tekstvak 26"/>
          <p:cNvSpPr txBox="1"/>
          <p:nvPr/>
        </p:nvSpPr>
        <p:spPr>
          <a:xfrm>
            <a:off x="8181108" y="2924535"/>
            <a:ext cx="571779" cy="369332"/>
          </a:xfrm>
          <a:prstGeom prst="rect">
            <a:avLst/>
          </a:prstGeom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PC</a:t>
            </a:r>
            <a:endParaRPr lang="nl-NL" dirty="0"/>
          </a:p>
        </p:txBody>
      </p:sp>
      <p:sp>
        <p:nvSpPr>
          <p:cNvPr id="28" name="Tekstvak 27"/>
          <p:cNvSpPr txBox="1"/>
          <p:nvPr/>
        </p:nvSpPr>
        <p:spPr>
          <a:xfrm>
            <a:off x="8017897" y="5404574"/>
            <a:ext cx="1008112" cy="369332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Tijd</a:t>
            </a:r>
            <a:endParaRPr lang="nl-NL" dirty="0"/>
          </a:p>
        </p:txBody>
      </p:sp>
      <p:sp>
        <p:nvSpPr>
          <p:cNvPr id="29" name="Tekstvak 28"/>
          <p:cNvSpPr txBox="1"/>
          <p:nvPr/>
        </p:nvSpPr>
        <p:spPr>
          <a:xfrm>
            <a:off x="611560" y="1916832"/>
            <a:ext cx="1080120" cy="64633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EV, PC</a:t>
            </a:r>
          </a:p>
          <a:p>
            <a:r>
              <a:rPr lang="nl-NL" dirty="0" smtClean="0"/>
              <a:t>In euro’s</a:t>
            </a:r>
            <a:endParaRPr lang="nl-NL" dirty="0"/>
          </a:p>
        </p:txBody>
      </p:sp>
      <p:sp>
        <p:nvSpPr>
          <p:cNvPr id="30" name="Tekstvak 29"/>
          <p:cNvSpPr txBox="1"/>
          <p:nvPr/>
        </p:nvSpPr>
        <p:spPr>
          <a:xfrm>
            <a:off x="2699792" y="1124744"/>
            <a:ext cx="2268252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Overbesteding </a:t>
            </a:r>
            <a:r>
              <a:rPr lang="nl-NL" dirty="0" smtClean="0">
                <a:sym typeface="Wingdings" panose="05000000000000000000" pitchFamily="2" charset="2"/>
              </a:rPr>
              <a:t></a:t>
            </a:r>
            <a:endParaRPr lang="nl-NL" dirty="0" smtClean="0"/>
          </a:p>
          <a:p>
            <a:r>
              <a:rPr lang="nl-NL" dirty="0" smtClean="0"/>
              <a:t>bestedingsinflatie</a:t>
            </a:r>
            <a:endParaRPr lang="nl-NL" dirty="0"/>
          </a:p>
        </p:txBody>
      </p:sp>
      <p:sp>
        <p:nvSpPr>
          <p:cNvPr id="31" name="Tekstvak 30"/>
          <p:cNvSpPr txBox="1"/>
          <p:nvPr/>
        </p:nvSpPr>
        <p:spPr>
          <a:xfrm>
            <a:off x="5148064" y="1140996"/>
            <a:ext cx="3062481" cy="646331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Onderbesteding </a:t>
            </a:r>
            <a:r>
              <a:rPr lang="nl-NL" dirty="0" smtClean="0">
                <a:sym typeface="Wingdings" panose="05000000000000000000" pitchFamily="2" charset="2"/>
              </a:rPr>
              <a:t></a:t>
            </a:r>
            <a:endParaRPr lang="nl-NL" dirty="0" smtClean="0"/>
          </a:p>
          <a:p>
            <a:r>
              <a:rPr lang="nl-NL" dirty="0" smtClean="0"/>
              <a:t>Conjunctuur werkloosheid</a:t>
            </a:r>
            <a:endParaRPr lang="nl-NL" dirty="0"/>
          </a:p>
        </p:txBody>
      </p:sp>
      <p:sp>
        <p:nvSpPr>
          <p:cNvPr id="32" name="Tekstvak 31"/>
          <p:cNvSpPr txBox="1"/>
          <p:nvPr/>
        </p:nvSpPr>
        <p:spPr>
          <a:xfrm>
            <a:off x="2699792" y="1787327"/>
            <a:ext cx="2268252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B moet stijgen</a:t>
            </a:r>
          </a:p>
          <a:p>
            <a:r>
              <a:rPr lang="nl-NL" dirty="0" smtClean="0"/>
              <a:t>O  moet  dalen</a:t>
            </a:r>
          </a:p>
          <a:p>
            <a:r>
              <a:rPr lang="nl-NL" dirty="0" smtClean="0"/>
              <a:t>(B&gt;O = overschot)</a:t>
            </a:r>
            <a:endParaRPr lang="nl-NL" dirty="0"/>
          </a:p>
        </p:txBody>
      </p:sp>
      <p:sp>
        <p:nvSpPr>
          <p:cNvPr id="34" name="Tekstvak 33"/>
          <p:cNvSpPr txBox="1"/>
          <p:nvPr/>
        </p:nvSpPr>
        <p:spPr>
          <a:xfrm>
            <a:off x="5118587" y="1778332"/>
            <a:ext cx="2268252" cy="92333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nl-NL" dirty="0" smtClean="0"/>
              <a:t>B moet dalen</a:t>
            </a:r>
          </a:p>
          <a:p>
            <a:r>
              <a:rPr lang="nl-NL" dirty="0" smtClean="0"/>
              <a:t>O  moet  stijgen</a:t>
            </a:r>
          </a:p>
          <a:p>
            <a:r>
              <a:rPr lang="nl-NL" dirty="0" smtClean="0"/>
              <a:t>(B&lt;O = tekort)</a:t>
            </a:r>
            <a:endParaRPr lang="nl-NL" dirty="0"/>
          </a:p>
        </p:txBody>
      </p:sp>
      <p:cxnSp>
        <p:nvCxnSpPr>
          <p:cNvPr id="39" name="Rechte verbindingslijn met pijl 38"/>
          <p:cNvCxnSpPr>
            <a:endCxn id="25" idx="4"/>
          </p:cNvCxnSpPr>
          <p:nvPr/>
        </p:nvCxnSpPr>
        <p:spPr>
          <a:xfrm flipH="1">
            <a:off x="4041058" y="2625213"/>
            <a:ext cx="14748" cy="10618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40" name="Rechte verbindingslijn met pijl 39"/>
          <p:cNvCxnSpPr/>
          <p:nvPr/>
        </p:nvCxnSpPr>
        <p:spPr>
          <a:xfrm>
            <a:off x="6084168" y="2649916"/>
            <a:ext cx="6916" cy="128790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43" name="Tekstvak 42"/>
          <p:cNvSpPr txBox="1"/>
          <p:nvPr/>
        </p:nvSpPr>
        <p:spPr>
          <a:xfrm>
            <a:off x="223900" y="6083973"/>
            <a:ext cx="3817158" cy="40011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 smtClean="0"/>
              <a:t>Procyclisch begrotingsbeleid</a:t>
            </a:r>
          </a:p>
        </p:txBody>
      </p:sp>
      <p:sp>
        <p:nvSpPr>
          <p:cNvPr id="44" name="Tekstvak 43"/>
          <p:cNvSpPr txBox="1"/>
          <p:nvPr/>
        </p:nvSpPr>
        <p:spPr>
          <a:xfrm>
            <a:off x="4572000" y="6076862"/>
            <a:ext cx="3411996" cy="400110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nl-NL" sz="2000" dirty="0" smtClean="0"/>
              <a:t>Trendmatig begrotingsbeleid</a:t>
            </a:r>
          </a:p>
        </p:txBody>
      </p:sp>
    </p:spTree>
    <p:extLst>
      <p:ext uri="{BB962C8B-B14F-4D97-AF65-F5344CB8AC3E}">
        <p14:creationId xmlns:p14="http://schemas.microsoft.com/office/powerpoint/2010/main" val="26349831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4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1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8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5" dur="10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6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7" dur="10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1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3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4" dur="10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9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0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1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1" grpId="0" animBg="1"/>
      <p:bldP spid="32" grpId="0" animBg="1"/>
      <p:bldP spid="34" grpId="0" animBg="1"/>
      <p:bldP spid="43" grpId="0" animBg="1"/>
      <p:bldP spid="4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 descr="Schermafbeelding 2016-01-21 om 09.29.45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536" y="836712"/>
            <a:ext cx="8496944" cy="57832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40471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075" y="2205038"/>
            <a:ext cx="8701088" cy="3557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4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</p:txBody>
      </p:sp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nl-NL" dirty="0" smtClean="0"/>
              <a:t>Wat bepaalt de productiecapaciteit</a:t>
            </a:r>
            <a:endParaRPr lang="nl-NL" dirty="0"/>
          </a:p>
        </p:txBody>
      </p:sp>
      <p:sp>
        <p:nvSpPr>
          <p:cNvPr id="5" name="Pijl links 4"/>
          <p:cNvSpPr/>
          <p:nvPr/>
        </p:nvSpPr>
        <p:spPr>
          <a:xfrm>
            <a:off x="7020272" y="3356992"/>
            <a:ext cx="360040" cy="484632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8" name="Rechte verbindingslijn met pijl 7"/>
          <p:cNvCxnSpPr/>
          <p:nvPr/>
        </p:nvCxnSpPr>
        <p:spPr>
          <a:xfrm>
            <a:off x="4644008" y="2780928"/>
            <a:ext cx="936104" cy="7200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Rechte verbindingslijn met pijl 9"/>
          <p:cNvCxnSpPr/>
          <p:nvPr/>
        </p:nvCxnSpPr>
        <p:spPr>
          <a:xfrm>
            <a:off x="4644008" y="3501008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3" name="Rechte verbindingslijn met pijl 12"/>
          <p:cNvCxnSpPr/>
          <p:nvPr/>
        </p:nvCxnSpPr>
        <p:spPr>
          <a:xfrm>
            <a:off x="1907704" y="3140968"/>
            <a:ext cx="1368152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Rechte verbindingslijn met pijl 13"/>
          <p:cNvCxnSpPr/>
          <p:nvPr/>
        </p:nvCxnSpPr>
        <p:spPr>
          <a:xfrm flipV="1">
            <a:off x="1907704" y="2852936"/>
            <a:ext cx="1224136" cy="288032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5" name="Rechte verbindingslijn met pijl 14"/>
          <p:cNvCxnSpPr/>
          <p:nvPr/>
        </p:nvCxnSpPr>
        <p:spPr>
          <a:xfrm>
            <a:off x="1691680" y="2780928"/>
            <a:ext cx="151216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Rechte verbindingslijn met pijl 15"/>
          <p:cNvCxnSpPr/>
          <p:nvPr/>
        </p:nvCxnSpPr>
        <p:spPr>
          <a:xfrm>
            <a:off x="1835696" y="2420888"/>
            <a:ext cx="1368152" cy="144016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Rechte verbindingslijn met pijl 20"/>
          <p:cNvCxnSpPr/>
          <p:nvPr/>
        </p:nvCxnSpPr>
        <p:spPr>
          <a:xfrm flipV="1">
            <a:off x="4716016" y="3653408"/>
            <a:ext cx="872480" cy="56768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Rechte verbindingslijn met pijl 21"/>
          <p:cNvCxnSpPr/>
          <p:nvPr/>
        </p:nvCxnSpPr>
        <p:spPr>
          <a:xfrm flipV="1">
            <a:off x="4644008" y="3933056"/>
            <a:ext cx="936104" cy="108012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05322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olfvorm">
  <a:themeElements>
    <a:clrScheme name="Golfv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Golfv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olfv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168</TotalTime>
  <Words>231</Words>
  <Application>Microsoft Macintosh PowerPoint</Application>
  <PresentationFormat>Diavoorstelling (4:3)</PresentationFormat>
  <Paragraphs>46</Paragraphs>
  <Slides>8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8</vt:i4>
      </vt:variant>
    </vt:vector>
  </HeadingPairs>
  <TitlesOfParts>
    <vt:vector size="9" baseType="lpstr">
      <vt:lpstr>Golfvorm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Wat bepaalt de productiecapaciteit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 Vermeulen</dc:creator>
  <cp:lastModifiedBy>Hans Vermeulen</cp:lastModifiedBy>
  <cp:revision>17</cp:revision>
  <dcterms:created xsi:type="dcterms:W3CDTF">2015-01-15T21:48:05Z</dcterms:created>
  <dcterms:modified xsi:type="dcterms:W3CDTF">2017-01-25T08:04:33Z</dcterms:modified>
</cp:coreProperties>
</file>