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07A8-803E-4EB8-BD17-B942DD17A917}" type="datetimeFigureOut">
              <a:rPr lang="nl-NL" smtClean="0"/>
              <a:t>27-09-19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2171-802D-4C82-8ABF-33433A753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200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07A8-803E-4EB8-BD17-B942DD17A917}" type="datetimeFigureOut">
              <a:rPr lang="nl-NL" smtClean="0"/>
              <a:t>27-09-19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2171-802D-4C82-8ABF-33433A753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14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07A8-803E-4EB8-BD17-B942DD17A917}" type="datetimeFigureOut">
              <a:rPr lang="nl-NL" smtClean="0"/>
              <a:t>27-09-19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2171-802D-4C82-8ABF-33433A753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49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07A8-803E-4EB8-BD17-B942DD17A917}" type="datetimeFigureOut">
              <a:rPr lang="nl-NL" smtClean="0"/>
              <a:t>27-09-19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2171-802D-4C82-8ABF-33433A753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7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07A8-803E-4EB8-BD17-B942DD17A917}" type="datetimeFigureOut">
              <a:rPr lang="nl-NL" smtClean="0"/>
              <a:t>27-09-19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2171-802D-4C82-8ABF-33433A753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73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07A8-803E-4EB8-BD17-B942DD17A917}" type="datetimeFigureOut">
              <a:rPr lang="nl-NL" smtClean="0"/>
              <a:t>27-09-19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2171-802D-4C82-8ABF-33433A753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940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07A8-803E-4EB8-BD17-B942DD17A917}" type="datetimeFigureOut">
              <a:rPr lang="nl-NL" smtClean="0"/>
              <a:t>27-09-19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2171-802D-4C82-8ABF-33433A753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974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07A8-803E-4EB8-BD17-B942DD17A917}" type="datetimeFigureOut">
              <a:rPr lang="nl-NL" smtClean="0"/>
              <a:t>27-09-19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2171-802D-4C82-8ABF-33433A753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399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07A8-803E-4EB8-BD17-B942DD17A917}" type="datetimeFigureOut">
              <a:rPr lang="nl-NL" smtClean="0"/>
              <a:t>27-09-19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2171-802D-4C82-8ABF-33433A753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40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07A8-803E-4EB8-BD17-B942DD17A917}" type="datetimeFigureOut">
              <a:rPr lang="nl-NL" smtClean="0"/>
              <a:t>27-09-19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2171-802D-4C82-8ABF-33433A753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608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07A8-803E-4EB8-BD17-B942DD17A917}" type="datetimeFigureOut">
              <a:rPr lang="nl-NL" smtClean="0"/>
              <a:t>27-09-19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2171-802D-4C82-8ABF-33433A753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5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707A8-803E-4EB8-BD17-B942DD17A917}" type="datetimeFigureOut">
              <a:rPr lang="nl-NL" smtClean="0"/>
              <a:t>27-09-19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02171-802D-4C82-8ABF-33433A753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524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17&amp;v=RhKYYrGoFU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4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E7C421-C029-4EF9-880D-4445A982A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Maatschappelijk Verantwoord Ondernemen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CA17569-A849-4102-ABE3-A3178B62D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8495070" cy="904005"/>
          </a:xfrm>
        </p:spPr>
        <p:txBody>
          <a:bodyPr>
            <a:noAutofit/>
          </a:bodyPr>
          <a:lstStyle/>
          <a:p>
            <a:r>
              <a:rPr lang="nl-NL" sz="6000" dirty="0">
                <a:solidFill>
                  <a:srgbClr val="FFFFFF"/>
                </a:solidFill>
              </a:rPr>
              <a:t>(MVO)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C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fbeeldingsresultaat voor maatschappelijk verantwoord ondernemen">
            <a:extLst>
              <a:ext uri="{FF2B5EF4-FFF2-40B4-BE49-F238E27FC236}">
                <a16:creationId xmlns:a16="http://schemas.microsoft.com/office/drawing/2014/main" id="{543E7F80-6032-4CED-9B5B-40DD41282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7115" y="1548793"/>
            <a:ext cx="1517772" cy="8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92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7D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BBDA10-D4B8-4199-9595-E42448F0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Doel MVO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D95372-5C06-4583-A35B-9874262CE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65375"/>
          </a:xfrm>
        </p:spPr>
        <p:txBody>
          <a:bodyPr>
            <a:normAutofit/>
          </a:bodyPr>
          <a:lstStyle/>
          <a:p>
            <a:r>
              <a:rPr lang="nl-NL" sz="4000" dirty="0"/>
              <a:t>Het voorkomen van negatieve externe effecten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A9E444-9B36-418E-A2EF-C65D702CBAEF}"/>
              </a:ext>
            </a:extLst>
          </p:cNvPr>
          <p:cNvSpPr/>
          <p:nvPr/>
        </p:nvSpPr>
        <p:spPr>
          <a:xfrm>
            <a:off x="933449" y="2775317"/>
            <a:ext cx="1046797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Een extern effect is:</a:t>
            </a:r>
          </a:p>
          <a:p>
            <a:pPr lvl="1">
              <a:buFont typeface="Wingdings" pitchFamily="2" charset="2"/>
              <a:buChar char="Ø"/>
            </a:pPr>
            <a:r>
              <a:rPr lang="nl-NL" sz="2400" dirty="0"/>
              <a:t>een onbedoelde bijwerking van consumptie of productie die door een ander dan de veroorzaker wordt ervaren.</a:t>
            </a:r>
          </a:p>
        </p:txBody>
      </p:sp>
      <p:pic>
        <p:nvPicPr>
          <p:cNvPr id="2052" name="Picture 4" descr="Afbeeldingsresultaat voor externe effecten voorbeelden">
            <a:extLst>
              <a:ext uri="{FF2B5EF4-FFF2-40B4-BE49-F238E27FC236}">
                <a16:creationId xmlns:a16="http://schemas.microsoft.com/office/drawing/2014/main" id="{B40145C6-9B1B-4671-9B80-A8032050A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4393792"/>
            <a:ext cx="3773632" cy="20990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gaswinning groningen aardbevingen">
            <a:extLst>
              <a:ext uri="{FF2B5EF4-FFF2-40B4-BE49-F238E27FC236}">
                <a16:creationId xmlns:a16="http://schemas.microsoft.com/office/drawing/2014/main" id="{B56F3675-37CF-491F-A421-2681F888D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48" y="4393792"/>
            <a:ext cx="3630952" cy="209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97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7D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716D99-1470-4BEC-9036-D93F0BFC0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Waarom MVO?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1C6304B-CBD6-494D-8E3E-216644C9346D}"/>
              </a:ext>
            </a:extLst>
          </p:cNvPr>
          <p:cNvSpPr txBox="1"/>
          <p:nvPr/>
        </p:nvSpPr>
        <p:spPr>
          <a:xfrm>
            <a:off x="1019175" y="1742515"/>
            <a:ext cx="10191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dirty="0"/>
              <a:t>De tijd vraagt erom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7287131-1399-4590-B6E7-2969040CCA90}"/>
              </a:ext>
            </a:extLst>
          </p:cNvPr>
          <p:cNvSpPr txBox="1"/>
          <p:nvPr/>
        </p:nvSpPr>
        <p:spPr>
          <a:xfrm>
            <a:off x="1733550" y="2641227"/>
            <a:ext cx="910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4000" dirty="0"/>
              <a:t> informatie </a:t>
            </a:r>
            <a:r>
              <a:rPr lang="nl-NL" sz="4000" dirty="0">
                <a:latin typeface="Calibri" panose="020F0502020204030204" pitchFamily="34" charset="0"/>
                <a:cs typeface="Calibri" panose="020F0502020204030204" pitchFamily="34" charset="0"/>
              </a:rPr>
              <a:t>→ transparantie</a:t>
            </a:r>
          </a:p>
          <a:p>
            <a:r>
              <a:rPr lang="nl-NL" sz="4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weinig blijft verborgen</a:t>
            </a:r>
            <a:endParaRPr lang="nl-NL" sz="32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B651665-6CAA-41C5-B3F4-6BFC0312BB57}"/>
              </a:ext>
            </a:extLst>
          </p:cNvPr>
          <p:cNvSpPr txBox="1"/>
          <p:nvPr/>
        </p:nvSpPr>
        <p:spPr>
          <a:xfrm>
            <a:off x="1733550" y="3991560"/>
            <a:ext cx="910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2. maatschappelijke verantwoordelijkheid</a:t>
            </a:r>
          </a:p>
          <a:p>
            <a:r>
              <a:rPr lang="nl-NL" sz="4000" dirty="0"/>
              <a:t>	“</a:t>
            </a:r>
            <a:r>
              <a:rPr lang="nl-NL" sz="3200" dirty="0"/>
              <a:t>we hebben geen keus”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0696E54-A10A-4F19-BB61-BD9DDEED3898}"/>
              </a:ext>
            </a:extLst>
          </p:cNvPr>
          <p:cNvSpPr txBox="1"/>
          <p:nvPr/>
        </p:nvSpPr>
        <p:spPr>
          <a:xfrm>
            <a:off x="1733550" y="5247739"/>
            <a:ext cx="910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3. maatschappelijke betrokkenheid</a:t>
            </a:r>
          </a:p>
          <a:p>
            <a:r>
              <a:rPr lang="nl-NL" sz="4000" dirty="0"/>
              <a:t>	</a:t>
            </a:r>
            <a:r>
              <a:rPr lang="nl-NL" sz="3200" dirty="0"/>
              <a:t>we geven iets terug aan de maatschappij</a:t>
            </a:r>
          </a:p>
        </p:txBody>
      </p:sp>
    </p:spTree>
    <p:extLst>
      <p:ext uri="{BB962C8B-B14F-4D97-AF65-F5344CB8AC3E}">
        <p14:creationId xmlns:p14="http://schemas.microsoft.com/office/powerpoint/2010/main" val="228059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7D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DC8F76-94D6-41CB-AC99-31D7413D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De 3 p’s van MVO</a:t>
            </a:r>
            <a:endParaRPr lang="nl-NL" dirty="0"/>
          </a:p>
        </p:txBody>
      </p:sp>
      <p:pic>
        <p:nvPicPr>
          <p:cNvPr id="3074" name="Picture 2" descr="Afbeeldingsresultaat voor maatschappelijk verantwoord ondernemen">
            <a:extLst>
              <a:ext uri="{FF2B5EF4-FFF2-40B4-BE49-F238E27FC236}">
                <a16:creationId xmlns:a16="http://schemas.microsoft.com/office/drawing/2014/main" id="{1743738D-D294-496E-A592-AAC06C95F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171699"/>
            <a:ext cx="4676577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42B9859-FADB-47B3-A150-C971E62B7B1C}"/>
              </a:ext>
            </a:extLst>
          </p:cNvPr>
          <p:cNvSpPr txBox="1"/>
          <p:nvPr/>
        </p:nvSpPr>
        <p:spPr>
          <a:xfrm>
            <a:off x="6648450" y="2009775"/>
            <a:ext cx="46386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4000" dirty="0"/>
              <a:t> </a:t>
            </a:r>
            <a:r>
              <a:rPr lang="nl-NL" sz="4000" i="1" dirty="0"/>
              <a:t>Profit</a:t>
            </a:r>
          </a:p>
          <a:p>
            <a:r>
              <a:rPr lang="nl-NL" sz="2800" dirty="0"/>
              <a:t>Continuïteit van het bedrijf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FB82DD6-CE85-4169-A1F0-8120F30E42C0}"/>
              </a:ext>
            </a:extLst>
          </p:cNvPr>
          <p:cNvSpPr txBox="1"/>
          <p:nvPr/>
        </p:nvSpPr>
        <p:spPr>
          <a:xfrm>
            <a:off x="6648450" y="3188633"/>
            <a:ext cx="46386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2. </a:t>
            </a:r>
            <a:r>
              <a:rPr lang="nl-NL" sz="4000" i="1" dirty="0"/>
              <a:t>People</a:t>
            </a:r>
          </a:p>
          <a:p>
            <a:r>
              <a:rPr lang="nl-NL" sz="2800" dirty="0"/>
              <a:t>Oog voor menselijke aspecten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AE25582-3542-43D8-BBBC-81F33B43F19D}"/>
              </a:ext>
            </a:extLst>
          </p:cNvPr>
          <p:cNvSpPr txBox="1"/>
          <p:nvPr/>
        </p:nvSpPr>
        <p:spPr>
          <a:xfrm>
            <a:off x="6648450" y="4358223"/>
            <a:ext cx="4638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3. </a:t>
            </a:r>
            <a:r>
              <a:rPr lang="nl-NL" sz="4000" i="1" dirty="0" err="1"/>
              <a:t>Planet</a:t>
            </a:r>
            <a:endParaRPr lang="nl-NL" sz="4000" i="1" dirty="0"/>
          </a:p>
          <a:p>
            <a:r>
              <a:rPr lang="nl-NL" sz="2800" dirty="0"/>
              <a:t>Rekening houden met effecten op het milieu</a:t>
            </a:r>
          </a:p>
        </p:txBody>
      </p:sp>
    </p:spTree>
    <p:extLst>
      <p:ext uri="{BB962C8B-B14F-4D97-AF65-F5344CB8AC3E}">
        <p14:creationId xmlns:p14="http://schemas.microsoft.com/office/powerpoint/2010/main" val="176352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7D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DC8F76-94D6-41CB-AC99-31D7413D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150"/>
            <a:ext cx="10515600" cy="1325563"/>
          </a:xfrm>
        </p:spPr>
        <p:txBody>
          <a:bodyPr/>
          <a:lstStyle/>
          <a:p>
            <a:pPr algn="ctr"/>
            <a:r>
              <a:rPr lang="nl-NL" b="1" dirty="0"/>
              <a:t>MVO: voorbeelden (te over)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C919147-C096-45EF-9FFF-82F4CE1FB294}"/>
              </a:ext>
            </a:extLst>
          </p:cNvPr>
          <p:cNvSpPr txBox="1"/>
          <p:nvPr/>
        </p:nvSpPr>
        <p:spPr>
          <a:xfrm>
            <a:off x="466725" y="1266825"/>
            <a:ext cx="1141095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Zonnepanelen plaatsen op het dak van je bedrijf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Mensen in dienst nemen met een achterstand op de arbeidsmarkt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Fietsenplan of gratis ov-kaart voor werknemers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Gezonde voeding in de bedrijfskantine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Sponsoren van goede doelen/lokale activiteiten of initiatieven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Duurzame bedrijfsvoering (energiebesparing, recycling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Verkrijgen van keurmerken voor je producten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Goede arbeidsomstandigheden (zowel primair als secundair)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Bieden van betere prijzen voor </a:t>
            </a:r>
            <a:r>
              <a:rPr lang="nl-NL" sz="3200" dirty="0" err="1"/>
              <a:t>oerproducenten</a:t>
            </a:r>
            <a:endParaRPr lang="nl-N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Tegengaan van kinderarbeid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Investeren in ‘goede’ bedrijven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56009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7D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DC8F76-94D6-41CB-AC99-31D7413D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150"/>
            <a:ext cx="10515600" cy="1325563"/>
          </a:xfrm>
        </p:spPr>
        <p:txBody>
          <a:bodyPr/>
          <a:lstStyle/>
          <a:p>
            <a:pPr algn="ctr"/>
            <a:r>
              <a:rPr lang="nl-NL" b="1" dirty="0"/>
              <a:t>MVO: een goed voorbeeld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C919147-C096-45EF-9FFF-82F4CE1FB294}"/>
              </a:ext>
            </a:extLst>
          </p:cNvPr>
          <p:cNvSpPr txBox="1"/>
          <p:nvPr/>
        </p:nvSpPr>
        <p:spPr>
          <a:xfrm>
            <a:off x="466725" y="1266825"/>
            <a:ext cx="11410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88848BC-FFA4-4F4F-8527-B9601E125AFE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https://www.youtube.com/watch?time_continue=17&amp;v=RhKYYrGoFUw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509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7D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DC8F76-94D6-41CB-AC99-31D7413D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50"/>
            <a:ext cx="10515600" cy="1325563"/>
          </a:xfrm>
        </p:spPr>
        <p:txBody>
          <a:bodyPr/>
          <a:lstStyle/>
          <a:p>
            <a:pPr algn="ctr"/>
            <a:r>
              <a:rPr lang="nl-NL" b="1" dirty="0"/>
              <a:t>Hoe herken je MVO?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E91F62F-6D05-4404-B90A-87CC41E25C9F}"/>
              </a:ext>
            </a:extLst>
          </p:cNvPr>
          <p:cNvSpPr txBox="1"/>
          <p:nvPr/>
        </p:nvSpPr>
        <p:spPr>
          <a:xfrm>
            <a:off x="600075" y="1866900"/>
            <a:ext cx="10753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800" dirty="0"/>
              <a:t>Gedragscodes (compliance-regels)/milieu- of duurzaamheidsverslagen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CB31672-BD02-4A79-B9A1-41CA55E82BE0}"/>
              </a:ext>
            </a:extLst>
          </p:cNvPr>
          <p:cNvSpPr txBox="1"/>
          <p:nvPr/>
        </p:nvSpPr>
        <p:spPr>
          <a:xfrm>
            <a:off x="600074" y="3211564"/>
            <a:ext cx="10753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2. Keurmerken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4A94220-5DAC-4801-B6EB-83E8E9F262C4}"/>
              </a:ext>
            </a:extLst>
          </p:cNvPr>
          <p:cNvSpPr txBox="1"/>
          <p:nvPr/>
        </p:nvSpPr>
        <p:spPr>
          <a:xfrm>
            <a:off x="600075" y="4467881"/>
            <a:ext cx="10753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3. Reclame </a:t>
            </a:r>
          </a:p>
          <a:p>
            <a:r>
              <a:rPr lang="nl-NL" sz="2800" dirty="0"/>
              <a:t>(spotjes/</a:t>
            </a:r>
            <a:r>
              <a:rPr lang="nl-NL" sz="2800" dirty="0" err="1"/>
              <a:t>advertorials</a:t>
            </a:r>
            <a:r>
              <a:rPr lang="nl-NL" sz="2800" dirty="0"/>
              <a:t>)</a:t>
            </a:r>
          </a:p>
        </p:txBody>
      </p:sp>
      <p:pic>
        <p:nvPicPr>
          <p:cNvPr id="4098" name="Picture 2" descr="Afbeeldingsresultaat voor keurmerken wildgroei">
            <a:extLst>
              <a:ext uri="{FF2B5EF4-FFF2-40B4-BE49-F238E27FC236}">
                <a16:creationId xmlns:a16="http://schemas.microsoft.com/office/drawing/2014/main" id="{09C7211D-B245-4239-9EC5-6BA0BF9C8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571096"/>
            <a:ext cx="6386606" cy="399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B642C8A-10C9-4DED-8444-E9169527EBF7}"/>
              </a:ext>
            </a:extLst>
          </p:cNvPr>
          <p:cNvSpPr txBox="1"/>
          <p:nvPr/>
        </p:nvSpPr>
        <p:spPr>
          <a:xfrm>
            <a:off x="600075" y="5983298"/>
            <a:ext cx="10872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4. Media</a:t>
            </a:r>
          </a:p>
        </p:txBody>
      </p:sp>
    </p:spTree>
    <p:extLst>
      <p:ext uri="{BB962C8B-B14F-4D97-AF65-F5344CB8AC3E}">
        <p14:creationId xmlns:p14="http://schemas.microsoft.com/office/powerpoint/2010/main" val="66402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7D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DC8F76-94D6-41CB-AC99-31D7413D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50"/>
            <a:ext cx="10515600" cy="1325563"/>
          </a:xfrm>
        </p:spPr>
        <p:txBody>
          <a:bodyPr/>
          <a:lstStyle/>
          <a:p>
            <a:pPr algn="ctr"/>
            <a:r>
              <a:rPr lang="nl-NL" b="1" dirty="0"/>
              <a:t>MVO: de voordelen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C919147-C096-45EF-9FFF-82F4CE1FB294}"/>
              </a:ext>
            </a:extLst>
          </p:cNvPr>
          <p:cNvSpPr txBox="1"/>
          <p:nvPr/>
        </p:nvSpPr>
        <p:spPr>
          <a:xfrm>
            <a:off x="466725" y="117157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MVO kan leiden tot: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E91F62F-6D05-4404-B90A-87CC41E25C9F}"/>
              </a:ext>
            </a:extLst>
          </p:cNvPr>
          <p:cNvSpPr txBox="1"/>
          <p:nvPr/>
        </p:nvSpPr>
        <p:spPr>
          <a:xfrm>
            <a:off x="600075" y="1866900"/>
            <a:ext cx="10753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800" dirty="0"/>
              <a:t>Een hogere arbeidsproductiviteit (extra gemotiveerd personeel/minder ziekteverzuim etc.)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CB31672-BD02-4A79-B9A1-41CA55E82BE0}"/>
              </a:ext>
            </a:extLst>
          </p:cNvPr>
          <p:cNvSpPr txBox="1"/>
          <p:nvPr/>
        </p:nvSpPr>
        <p:spPr>
          <a:xfrm>
            <a:off x="600075" y="2800925"/>
            <a:ext cx="10753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2. Positieve impact op het milieu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AAF04BD-3465-4909-8A36-5BEF1E80CA34}"/>
              </a:ext>
            </a:extLst>
          </p:cNvPr>
          <p:cNvSpPr txBox="1"/>
          <p:nvPr/>
        </p:nvSpPr>
        <p:spPr>
          <a:xfrm>
            <a:off x="600074" y="3305095"/>
            <a:ext cx="10753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3. Positieve publiciteit/merkenloyaliteit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l-NL" sz="2800" dirty="0"/>
              <a:t>i.p.v. reclame (vermijden van imagoschade!)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l-NL" sz="2800" dirty="0"/>
              <a:t>halo-effect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l-NL" sz="2800" dirty="0"/>
              <a:t>betere relaties met de omgeving (aandeelhouders)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10D4562-5165-4BBF-BEF6-2123DD7F06F2}"/>
              </a:ext>
            </a:extLst>
          </p:cNvPr>
          <p:cNvSpPr txBox="1"/>
          <p:nvPr/>
        </p:nvSpPr>
        <p:spPr>
          <a:xfrm>
            <a:off x="600074" y="5063827"/>
            <a:ext cx="10753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4. Grotere marktkansen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l-NL" sz="2800" dirty="0"/>
              <a:t>Grotere vraag naar duurzame producten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4A94220-5DAC-4801-B6EB-83E8E9F262C4}"/>
              </a:ext>
            </a:extLst>
          </p:cNvPr>
          <p:cNvSpPr txBox="1"/>
          <p:nvPr/>
        </p:nvSpPr>
        <p:spPr>
          <a:xfrm>
            <a:off x="600074" y="5903893"/>
            <a:ext cx="10753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5. Meer winst (door: besparingen maar ook door hogere omzet)</a:t>
            </a:r>
          </a:p>
        </p:txBody>
      </p:sp>
      <p:pic>
        <p:nvPicPr>
          <p:cNvPr id="5122" name="Picture 2" descr="Afbeeldingsresultaat voor voordelen mvo">
            <a:extLst>
              <a:ext uri="{FF2B5EF4-FFF2-40B4-BE49-F238E27FC236}">
                <a16:creationId xmlns:a16="http://schemas.microsoft.com/office/drawing/2014/main" id="{FA43D418-63D4-4A89-BC5F-E8DCC6C39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298" y="503966"/>
            <a:ext cx="2790977" cy="292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82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7D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DC8F76-94D6-41CB-AC99-31D7413D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50"/>
            <a:ext cx="10515600" cy="1325563"/>
          </a:xfrm>
        </p:spPr>
        <p:txBody>
          <a:bodyPr/>
          <a:lstStyle/>
          <a:p>
            <a:pPr algn="ctr"/>
            <a:r>
              <a:rPr lang="nl-NL" b="1" dirty="0"/>
              <a:t>MVO: de valkuilen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E91F62F-6D05-4404-B90A-87CC41E25C9F}"/>
              </a:ext>
            </a:extLst>
          </p:cNvPr>
          <p:cNvSpPr txBox="1"/>
          <p:nvPr/>
        </p:nvSpPr>
        <p:spPr>
          <a:xfrm>
            <a:off x="600076" y="1355914"/>
            <a:ext cx="6115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4000" dirty="0"/>
              <a:t> Greenwashing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200" dirty="0"/>
              <a:t>Het een zeggen, het ander doen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200" dirty="0"/>
              <a:t>Valse claims</a:t>
            </a:r>
          </a:p>
          <a:p>
            <a:endParaRPr lang="nl-NL" sz="4000" dirty="0"/>
          </a:p>
        </p:txBody>
      </p:sp>
      <p:pic>
        <p:nvPicPr>
          <p:cNvPr id="8194" name="Picture 2" descr="Afbeeldingsresultaat voor greenwashing">
            <a:extLst>
              <a:ext uri="{FF2B5EF4-FFF2-40B4-BE49-F238E27FC236}">
                <a16:creationId xmlns:a16="http://schemas.microsoft.com/office/drawing/2014/main" id="{751328FD-4235-46E9-B4DD-65848CE0A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74" y="1219795"/>
            <a:ext cx="4638488" cy="157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7C9D8937-548F-4269-9DA0-5A4F13AB8B8E}"/>
              </a:ext>
            </a:extLst>
          </p:cNvPr>
          <p:cNvSpPr txBox="1"/>
          <p:nvPr/>
        </p:nvSpPr>
        <p:spPr>
          <a:xfrm>
            <a:off x="600074" y="3123061"/>
            <a:ext cx="60831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2. Ineffectieve keurmerken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200" dirty="0"/>
              <a:t>Leidt niet tot verduurzaming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200" dirty="0"/>
              <a:t>Rigide vs. flexibel</a:t>
            </a:r>
          </a:p>
        </p:txBody>
      </p:sp>
      <p:pic>
        <p:nvPicPr>
          <p:cNvPr id="8196" name="Picture 4" descr="Afbeeldingsresultaat voor wildgroei keurmerken">
            <a:extLst>
              <a:ext uri="{FF2B5EF4-FFF2-40B4-BE49-F238E27FC236}">
                <a16:creationId xmlns:a16="http://schemas.microsoft.com/office/drawing/2014/main" id="{3A3179F7-76BD-41DF-A003-629358FE8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38" y="3034099"/>
            <a:ext cx="4638488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6945D58C-7418-43C2-919E-7F81289BAE15}"/>
              </a:ext>
            </a:extLst>
          </p:cNvPr>
          <p:cNvSpPr txBox="1"/>
          <p:nvPr/>
        </p:nvSpPr>
        <p:spPr>
          <a:xfrm>
            <a:off x="600074" y="4829612"/>
            <a:ext cx="60831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3. Bedrijfsillusionisme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200" dirty="0"/>
              <a:t>aandacht vestigen op het een, stiekem lobbyen voor het ander</a:t>
            </a:r>
          </a:p>
        </p:txBody>
      </p:sp>
      <p:pic>
        <p:nvPicPr>
          <p:cNvPr id="8200" name="Picture 8" descr="Afbeeldingsresultaat voor goochelaar">
            <a:extLst>
              <a:ext uri="{FF2B5EF4-FFF2-40B4-BE49-F238E27FC236}">
                <a16:creationId xmlns:a16="http://schemas.microsoft.com/office/drawing/2014/main" id="{479DDCE1-D96D-4801-8DE4-4DA49FDA5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74" y="4557980"/>
            <a:ext cx="4619252" cy="169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3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334</Words>
  <Application>Microsoft Macintosh PowerPoint</Application>
  <PresentationFormat>Breedbeeld</PresentationFormat>
  <Paragraphs>61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Maatschappelijk Verantwoord Ondernemen</vt:lpstr>
      <vt:lpstr>Doel MVO</vt:lpstr>
      <vt:lpstr>Waarom MVO?</vt:lpstr>
      <vt:lpstr>De 3 p’s van MVO</vt:lpstr>
      <vt:lpstr>MVO: voorbeelden (te over)</vt:lpstr>
      <vt:lpstr>MVO: een goed voorbeeld</vt:lpstr>
      <vt:lpstr>Hoe herken je MVO?</vt:lpstr>
      <vt:lpstr>MVO: de voordelen</vt:lpstr>
      <vt:lpstr>MVO: de valkuilen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Maatschappelijk Verantwoord Ondernemen</dc:title>
  <dc:creator>R. Rouw</dc:creator>
  <cp:lastModifiedBy>Microsoft Office User</cp:lastModifiedBy>
  <cp:revision>17</cp:revision>
  <dcterms:created xsi:type="dcterms:W3CDTF">2019-09-26T18:29:32Z</dcterms:created>
  <dcterms:modified xsi:type="dcterms:W3CDTF">2019-09-27T08:33:47Z</dcterms:modified>
</cp:coreProperties>
</file>