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1"/>
  </p:sldMasterIdLst>
  <p:notesMasterIdLst>
    <p:notesMasterId r:id="rId29"/>
  </p:notesMasterIdLst>
  <p:sldIdLst>
    <p:sldId id="256" r:id="rId2"/>
    <p:sldId id="257" r:id="rId3"/>
    <p:sldId id="275" r:id="rId4"/>
    <p:sldId id="276" r:id="rId5"/>
    <p:sldId id="277" r:id="rId6"/>
    <p:sldId id="278" r:id="rId7"/>
    <p:sldId id="279" r:id="rId8"/>
    <p:sldId id="280" r:id="rId9"/>
    <p:sldId id="270" r:id="rId10"/>
    <p:sldId id="282" r:id="rId11"/>
    <p:sldId id="283" r:id="rId12"/>
    <p:sldId id="284" r:id="rId13"/>
    <p:sldId id="285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A3B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/>
    <p:restoredTop sz="94686"/>
  </p:normalViewPr>
  <p:slideViewPr>
    <p:cSldViewPr>
      <p:cViewPr>
        <p:scale>
          <a:sx n="90" d="100"/>
          <a:sy n="90" d="100"/>
        </p:scale>
        <p:origin x="304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9A543-F373-7044-AC1A-5F06403C3BD7}" type="datetimeFigureOut">
              <a:rPr lang="nl-NL" smtClean="0"/>
              <a:t>25-04-19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A198DB-B171-9043-805D-26812557CE4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6221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8F6F0-6C64-BB49-B0B6-A36E8A8FBCFC}" type="datetime1">
              <a:rPr lang="nl-NL" smtClean="0"/>
              <a:t>25-04-19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vwo (Hans Vermeulen)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633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79FC-9126-9141-B5AC-6D4FC1E6008E}" type="datetime1">
              <a:rPr lang="nl-NL" smtClean="0"/>
              <a:t>25-04-19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vwo (Hans Vermeulen)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641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2CE9-EAFC-BF46-AC30-B8B5093CFC83}" type="datetime1">
              <a:rPr lang="nl-NL" smtClean="0"/>
              <a:t>25-04-19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vwo (Hans Vermeulen)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48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DDE9-D2D6-0946-96E8-B3130A83ED14}" type="datetime1">
              <a:rPr lang="nl-NL" smtClean="0"/>
              <a:t>25-04-19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vwo (Hans Vermeulen)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6393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AC65-26CE-5245-9E20-ECCF15C52DAF}" type="datetime1">
              <a:rPr lang="nl-NL" smtClean="0"/>
              <a:t>25-04-19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vwo (Hans Vermeulen)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526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0A70B-FA44-2244-9AA7-879BF49BA1D9}" type="datetime1">
              <a:rPr lang="nl-NL" smtClean="0"/>
              <a:t>25-04-19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vwo (Hans Vermeulen)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1530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EBDB-7210-D54D-8504-0A60FCD095C9}" type="datetime1">
              <a:rPr lang="nl-NL" smtClean="0"/>
              <a:t>25-04-19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vwo (Hans Vermeulen)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753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C751-DD04-184B-A396-9BCB1BBA3988}" type="datetime1">
              <a:rPr lang="nl-NL" smtClean="0"/>
              <a:t>25-04-19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vwo (Hans Vermeulen)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49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CBF86-D1C0-B343-B061-A10260BB2494}" type="datetime1">
              <a:rPr lang="nl-NL" smtClean="0"/>
              <a:t>25-04-19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vwo (Hans Vermeulen)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816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A357C-22D5-F042-838F-6F4B91073D7D}" type="datetime1">
              <a:rPr lang="nl-NL" smtClean="0"/>
              <a:t>25-04-19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vwo (Hans Vermeulen)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53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1A99-C774-334B-90FF-0B1661A53B23}" type="datetime1">
              <a:rPr lang="nl-NL" smtClean="0"/>
              <a:t>25-04-19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vwo (Hans Vermeulen)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99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50D9-C603-8E40-B9FD-4C0E579CDCA0}" type="datetime1">
              <a:rPr lang="nl-NL" smtClean="0"/>
              <a:t>25-04-19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vwo (Hans Vermeulen)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887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3A052-8423-0B43-84FA-C3DF80D17BC0}" type="datetime1">
              <a:rPr lang="nl-NL" smtClean="0"/>
              <a:t>25-04-19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vwo (Hans Vermeulen)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928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5CE-FEE7-2E4B-9B89-AF911F6C46FC}" type="datetime1">
              <a:rPr lang="nl-NL" smtClean="0"/>
              <a:t>25-04-19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vwo (Hans Vermeulen)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05C7-CD60-3F44-B1CF-6C047621D483}" type="datetime1">
              <a:rPr lang="nl-NL" smtClean="0"/>
              <a:t>25-04-19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vwo (Hans Vermeulen)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816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4B28D-C966-B547-9537-50161D45DCB1}" type="datetime1">
              <a:rPr lang="nl-NL" smtClean="0"/>
              <a:t>25-04-19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vwo (Hans Vermeulen)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148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9A61-A3F5-B743-BB4B-BE60458AE147}" type="datetime1">
              <a:rPr lang="nl-NL" smtClean="0"/>
              <a:t>25-04-19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vwo (Hans Vermeulen)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877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5EDC-B991-0148-A119-CFBD2D5B0C91}" type="datetime1">
              <a:rPr lang="nl-NL" smtClean="0"/>
              <a:t>25-04-19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vwo (Hans Vermeulen)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914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99"/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DC32935-28C1-1947-B93F-964279CD2EF2}" type="datetime1">
              <a:rPr lang="nl-NL" smtClean="0"/>
              <a:t>25-04-19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Economie Integraal vwo (Hans Vermeulen)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752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  <p:sldLayoutId id="2147483911" r:id="rId13"/>
    <p:sldLayoutId id="2147483912" r:id="rId14"/>
    <p:sldLayoutId id="2147483913" r:id="rId15"/>
    <p:sldLayoutId id="2147483914" r:id="rId16"/>
    <p:sldLayoutId id="2147483915" r:id="rId17"/>
    <p:sldLayoutId id="2147483916" r:id="rId18"/>
  </p:sldLayoutIdLst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648072"/>
          </a:xfrm>
        </p:spPr>
        <p:txBody>
          <a:bodyPr>
            <a:normAutofit/>
          </a:bodyPr>
          <a:lstStyle/>
          <a:p>
            <a:r>
              <a:rPr lang="nl-NL" sz="2400" dirty="0"/>
              <a:t>Overheidsinterventie 1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907704" y="2348880"/>
            <a:ext cx="5896744" cy="1584176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nl-NL" cap="none" dirty="0"/>
              <a:t>Overheidsingrijpen bij een markt van </a:t>
            </a:r>
          </a:p>
          <a:p>
            <a:pPr algn="l">
              <a:lnSpc>
                <a:spcPct val="100000"/>
              </a:lnSpc>
            </a:pPr>
            <a:r>
              <a:rPr lang="nl-NL" cap="none" dirty="0"/>
              <a:t>volkomen concurrentie:</a:t>
            </a:r>
          </a:p>
          <a:p>
            <a:pPr algn="l">
              <a:lnSpc>
                <a:spcPct val="100000"/>
              </a:lnSpc>
            </a:pPr>
            <a:r>
              <a:rPr lang="nl-NL" cap="none" dirty="0"/>
              <a:t>Producentenheffing als vast bedrag per product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A421A00-04C0-3646-9EE3-A10A338AF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vwo (Hans Vermeulen)</a:t>
            </a:r>
            <a:endParaRPr lang="en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F7E0BDE-5816-2943-AD15-3AD6BC740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3B98194D-84CE-7446-91C4-45BFB28EC1CA}"/>
              </a:ext>
            </a:extLst>
          </p:cNvPr>
          <p:cNvSpPr txBox="1"/>
          <p:nvPr/>
        </p:nvSpPr>
        <p:spPr>
          <a:xfrm>
            <a:off x="3347864" y="116632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6.3 Heffingen en subsidies</a:t>
            </a:r>
          </a:p>
        </p:txBody>
      </p:sp>
    </p:spTree>
    <p:extLst>
      <p:ext uri="{BB962C8B-B14F-4D97-AF65-F5344CB8AC3E}">
        <p14:creationId xmlns:p14="http://schemas.microsoft.com/office/powerpoint/2010/main" val="365641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486347"/>
          </a:xfrm>
        </p:spPr>
        <p:txBody>
          <a:bodyPr>
            <a:normAutofit/>
          </a:bodyPr>
          <a:lstStyle/>
          <a:p>
            <a:r>
              <a:rPr lang="nl-NL" sz="2400" dirty="0"/>
              <a:t>Verwerkingsopgave</a:t>
            </a: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A8657B37-AF47-0D4E-AA10-C814DD273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4359" y="6279549"/>
            <a:ext cx="5004665" cy="365125"/>
          </a:xfrm>
        </p:spPr>
        <p:txBody>
          <a:bodyPr/>
          <a:lstStyle/>
          <a:p>
            <a:r>
              <a:rPr lang="nl-NL"/>
              <a:t>Economie Integraal vwo (Hans Vermeulen)</a:t>
            </a:r>
            <a:endParaRPr lang="en-US"/>
          </a:p>
        </p:txBody>
      </p:sp>
      <p:sp>
        <p:nvSpPr>
          <p:cNvPr id="32" name="Tijdelijke aanduiding voor dianummer 31">
            <a:extLst>
              <a:ext uri="{FF2B5EF4-FFF2-40B4-BE49-F238E27FC236}">
                <a16:creationId xmlns:a16="http://schemas.microsoft.com/office/drawing/2014/main" id="{036C429B-76B4-F247-96D2-9F1AB92F4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91273" y="6228995"/>
            <a:ext cx="573161" cy="365125"/>
          </a:xfrm>
        </p:spPr>
        <p:txBody>
          <a:bodyPr/>
          <a:lstStyle/>
          <a:p>
            <a:fld id="{687D7A59-36E2-48B9-B146-C1E59501F63F}" type="slidenum">
              <a:rPr lang="en-US" smtClean="0"/>
              <a:pPr/>
              <a:t>10</a:t>
            </a:fld>
            <a:endParaRPr lang="en-US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hoeveelheid × 1.000</a:t>
            </a:r>
          </a:p>
        </p:txBody>
      </p:sp>
      <p:sp>
        <p:nvSpPr>
          <p:cNvPr id="16" name="Tekstvak 15"/>
          <p:cNvSpPr txBox="1"/>
          <p:nvPr/>
        </p:nvSpPr>
        <p:spPr>
          <a:xfrm rot="16200000">
            <a:off x="4419484" y="196119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prijs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4751056" y="437439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200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4751056" y="365431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400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4751056" y="30062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600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4751056" y="227687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800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4646281" y="15660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1000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649259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721267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150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793275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250</a:t>
            </a: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dirty="0"/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5255112" y="2780928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8514149" y="282579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a</a:t>
            </a:r>
            <a:endParaRPr lang="nl-NL" dirty="0"/>
          </a:p>
        </p:txBody>
      </p:sp>
      <p:sp>
        <p:nvSpPr>
          <p:cNvPr id="34" name="Rechthoek 33"/>
          <p:cNvSpPr/>
          <p:nvPr/>
        </p:nvSpPr>
        <p:spPr>
          <a:xfrm>
            <a:off x="8480246" y="1818323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Q’</a:t>
            </a:r>
            <a:r>
              <a:rPr lang="nl-NL" baseline="-25000" dirty="0" err="1"/>
              <a:t>a</a:t>
            </a:r>
            <a:endParaRPr lang="nl-NL" dirty="0"/>
          </a:p>
        </p:txBody>
      </p:sp>
      <p:sp>
        <p:nvSpPr>
          <p:cNvPr id="42" name="Tijdelijke aanduiding voor inhoud 2"/>
          <p:cNvSpPr txBox="1">
            <a:spLocks/>
          </p:cNvSpPr>
          <p:nvPr/>
        </p:nvSpPr>
        <p:spPr>
          <a:xfrm>
            <a:off x="0" y="1145087"/>
            <a:ext cx="4658916" cy="490060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1600" dirty="0"/>
              <a:t>Marktmodel in de uitgangssituatie: 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dirty="0"/>
              <a:t> = -¼P + 250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½P – 100</a:t>
            </a:r>
          </a:p>
          <a:p>
            <a:pPr marL="0" lvl="1" indent="0">
              <a:buFont typeface="Arial" pitchFamily="34" charset="0"/>
              <a:buNone/>
            </a:pPr>
            <a:r>
              <a:rPr lang="nl-NL" sz="1600" dirty="0">
                <a:solidFill>
                  <a:srgbClr val="C00000"/>
                </a:solidFill>
              </a:rPr>
              <a:t>Er komt een heffing van € 300 per stuk</a:t>
            </a:r>
          </a:p>
          <a:p>
            <a:pPr marL="0" indent="0">
              <a:buNone/>
            </a:pPr>
            <a:r>
              <a:rPr lang="nl-NL" sz="16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De nieuwe aanbodfunctie</a:t>
            </a:r>
          </a:p>
          <a:p>
            <a:pPr marL="0" indent="0">
              <a:buNone/>
            </a:pPr>
            <a:r>
              <a:rPr lang="nl-NL" sz="1600" b="1" dirty="0">
                <a:sym typeface="Wingdings" pitchFamily="2" charset="2"/>
              </a:rPr>
              <a:t> </a:t>
            </a:r>
            <a:r>
              <a:rPr lang="nl-NL" sz="1600" b="1" dirty="0" err="1"/>
              <a:t>Q</a:t>
            </a:r>
            <a:r>
              <a:rPr lang="nl-NL" sz="1600" b="1" baseline="-25000" dirty="0" err="1"/>
              <a:t>a</a:t>
            </a:r>
            <a:r>
              <a:rPr lang="nl-NL" sz="1600" b="1" dirty="0"/>
              <a:t> en P wisselen van plek in de formule</a:t>
            </a:r>
          </a:p>
          <a:p>
            <a:pPr marL="0" lvl="1" indent="0">
              <a:buNone/>
            </a:pPr>
            <a:r>
              <a:rPr lang="nl-NL" sz="1600" dirty="0"/>
              <a:t>	</a:t>
            </a: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½P – 100</a:t>
            </a:r>
          </a:p>
          <a:p>
            <a:pPr marL="0" lvl="1" indent="0">
              <a:buNone/>
            </a:pPr>
            <a:r>
              <a:rPr lang="nl-NL" sz="1600" dirty="0"/>
              <a:t>	- ½P = -Q – 100 </a:t>
            </a:r>
          </a:p>
          <a:p>
            <a:pPr marL="0" lvl="1" indent="0">
              <a:buNone/>
            </a:pPr>
            <a:r>
              <a:rPr lang="nl-NL" sz="1600" dirty="0"/>
              <a:t>	P = 2Q + 200</a:t>
            </a:r>
          </a:p>
          <a:p>
            <a:pPr marL="0" lvl="1" indent="0">
              <a:buNone/>
            </a:pPr>
            <a:r>
              <a:rPr lang="nl-NL" sz="1600" b="1" dirty="0">
                <a:sym typeface="Wingdings" pitchFamily="2" charset="2"/>
              </a:rPr>
              <a:t> bij </a:t>
            </a:r>
            <a:r>
              <a:rPr lang="nl-NL" sz="1600" b="1" dirty="0"/>
              <a:t>elke P komt nu 300 erbij (naar boven schuiven i.v.m. de leveringsbereidheid)</a:t>
            </a:r>
            <a:endParaRPr lang="nl-NL" sz="1600" dirty="0"/>
          </a:p>
          <a:p>
            <a:pPr marL="0" lvl="1" indent="0">
              <a:buNone/>
            </a:pPr>
            <a:r>
              <a:rPr lang="nl-NL" sz="1600" dirty="0"/>
              <a:t>	P = 2Q + 200 </a:t>
            </a:r>
            <a:r>
              <a:rPr lang="nl-NL" sz="1600" dirty="0">
                <a:solidFill>
                  <a:srgbClr val="C00000"/>
                </a:solidFill>
              </a:rPr>
              <a:t>+ 300</a:t>
            </a:r>
          </a:p>
          <a:p>
            <a:pPr marL="0" indent="0">
              <a:buNone/>
            </a:pPr>
            <a:r>
              <a:rPr lang="nl-NL" sz="1600" b="1" dirty="0">
                <a:sym typeface="Wingdings" pitchFamily="2" charset="2"/>
              </a:rPr>
              <a:t> </a:t>
            </a:r>
            <a:r>
              <a:rPr lang="nl-NL" sz="1600" b="1" dirty="0" err="1"/>
              <a:t>Q</a:t>
            </a:r>
            <a:r>
              <a:rPr lang="nl-NL" sz="1600" b="1" baseline="-25000" dirty="0" err="1"/>
              <a:t>a</a:t>
            </a:r>
            <a:r>
              <a:rPr lang="nl-NL" sz="1600" b="1" dirty="0"/>
              <a:t> en P wisselen weer van plek om er weer een aanbodfunctie van te maken</a:t>
            </a:r>
          </a:p>
          <a:p>
            <a:pPr marL="0" lvl="1" indent="0">
              <a:buNone/>
            </a:pPr>
            <a:r>
              <a:rPr lang="nl-NL" sz="1600" dirty="0"/>
              <a:t>	P = 2Q + 500</a:t>
            </a:r>
          </a:p>
          <a:p>
            <a:pPr marL="0" lvl="1" indent="0">
              <a:buNone/>
            </a:pPr>
            <a:r>
              <a:rPr lang="nl-NL" sz="1600" dirty="0">
                <a:solidFill>
                  <a:srgbClr val="C00000"/>
                </a:solidFill>
              </a:rPr>
              <a:t>	</a:t>
            </a:r>
            <a:r>
              <a:rPr lang="nl-NL" sz="1600" dirty="0"/>
              <a:t>-2Q = -P + 500</a:t>
            </a:r>
          </a:p>
          <a:p>
            <a:pPr marL="0" lvl="1" indent="0">
              <a:buNone/>
            </a:pPr>
            <a:r>
              <a:rPr lang="nl-NL" sz="1600" dirty="0">
                <a:solidFill>
                  <a:srgbClr val="C00000"/>
                </a:solidFill>
              </a:rPr>
              <a:t>	</a:t>
            </a:r>
            <a:r>
              <a:rPr lang="nl-NL" sz="1600" dirty="0" err="1"/>
              <a:t>Q’</a:t>
            </a:r>
            <a:r>
              <a:rPr lang="nl-NL" sz="1600" baseline="-25000" dirty="0" err="1"/>
              <a:t>a</a:t>
            </a:r>
            <a:r>
              <a:rPr lang="nl-NL" sz="1600" dirty="0"/>
              <a:t> = ½P – 250</a:t>
            </a:r>
          </a:p>
          <a:p>
            <a:pPr marL="0" indent="0">
              <a:buFont typeface="Arial" pitchFamily="34" charset="0"/>
              <a:buNone/>
            </a:pPr>
            <a:endParaRPr lang="nl-NL" sz="1600" dirty="0"/>
          </a:p>
        </p:txBody>
      </p:sp>
      <p:cxnSp>
        <p:nvCxnSpPr>
          <p:cNvPr id="43" name="Rechte verbindingslijn 42"/>
          <p:cNvCxnSpPr/>
          <p:nvPr/>
        </p:nvCxnSpPr>
        <p:spPr>
          <a:xfrm>
            <a:off x="5255112" y="3626265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7200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 flipV="1">
            <a:off x="5252839" y="2778770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5" name="Ovaal 44"/>
          <p:cNvSpPr/>
          <p:nvPr/>
        </p:nvSpPr>
        <p:spPr>
          <a:xfrm>
            <a:off x="7133817" y="356646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4378C349-1D44-1E4A-B2DA-508719A15B70}"/>
              </a:ext>
            </a:extLst>
          </p:cNvPr>
          <p:cNvSpPr txBox="1"/>
          <p:nvPr/>
        </p:nvSpPr>
        <p:spPr>
          <a:xfrm>
            <a:off x="3347864" y="116632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6.3 Heffingen en subsidies</a:t>
            </a:r>
          </a:p>
        </p:txBody>
      </p:sp>
    </p:spTree>
    <p:extLst>
      <p:ext uri="{BB962C8B-B14F-4D97-AF65-F5344CB8AC3E}">
        <p14:creationId xmlns:p14="http://schemas.microsoft.com/office/powerpoint/2010/main" val="3210332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96296E-6 L 0.00035 -0.15672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>
          <a:xfrm>
            <a:off x="457200" y="557282"/>
            <a:ext cx="8229600" cy="536622"/>
          </a:xfrm>
        </p:spPr>
        <p:txBody>
          <a:bodyPr>
            <a:normAutofit/>
          </a:bodyPr>
          <a:lstStyle/>
          <a:p>
            <a:r>
              <a:rPr lang="nl-NL" sz="2400" dirty="0"/>
              <a:t>Verwerkingsopgave</a:t>
            </a: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A3118131-4B25-1A49-8E87-F736E54CE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9805" y="6285269"/>
            <a:ext cx="5004665" cy="365125"/>
          </a:xfrm>
        </p:spPr>
        <p:txBody>
          <a:bodyPr/>
          <a:lstStyle/>
          <a:p>
            <a:r>
              <a:rPr lang="nl-NL" dirty="0"/>
              <a:t>Economie Integraal vwo (Hans Vermeulen)</a:t>
            </a:r>
            <a:endParaRPr lang="en-US" dirty="0"/>
          </a:p>
        </p:txBody>
      </p:sp>
      <p:sp>
        <p:nvSpPr>
          <p:cNvPr id="32" name="Tijdelijke aanduiding voor dianummer 31">
            <a:extLst>
              <a:ext uri="{FF2B5EF4-FFF2-40B4-BE49-F238E27FC236}">
                <a16:creationId xmlns:a16="http://schemas.microsoft.com/office/drawing/2014/main" id="{D8377D32-9C00-2240-8759-73E1EF1E0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13639" y="6300718"/>
            <a:ext cx="573161" cy="365125"/>
          </a:xfrm>
        </p:spPr>
        <p:txBody>
          <a:bodyPr/>
          <a:lstStyle/>
          <a:p>
            <a:fld id="{687D7A59-36E2-48B9-B146-C1E59501F63F}" type="slidenum">
              <a:rPr lang="en-US" smtClean="0"/>
              <a:pPr/>
              <a:t>11</a:t>
            </a:fld>
            <a:endParaRPr lang="en-US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hoeveelheid × 1.000</a:t>
            </a:r>
          </a:p>
        </p:txBody>
      </p:sp>
      <p:sp>
        <p:nvSpPr>
          <p:cNvPr id="16" name="Tekstvak 15"/>
          <p:cNvSpPr txBox="1"/>
          <p:nvPr/>
        </p:nvSpPr>
        <p:spPr>
          <a:xfrm rot="16200000">
            <a:off x="4419484" y="196119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prijs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4751056" y="437439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200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4751056" y="365431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400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4751056" y="30062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600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4751056" y="227687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800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4646281" y="15660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1000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649259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721267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150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793275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250</a:t>
            </a: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dirty="0"/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5255112" y="2780928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8514149" y="282579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a</a:t>
            </a:r>
            <a:endParaRPr lang="nl-NL" dirty="0"/>
          </a:p>
        </p:txBody>
      </p:sp>
      <p:sp>
        <p:nvSpPr>
          <p:cNvPr id="34" name="Rechthoek 33"/>
          <p:cNvSpPr/>
          <p:nvPr/>
        </p:nvSpPr>
        <p:spPr>
          <a:xfrm>
            <a:off x="8480246" y="1818323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Q’</a:t>
            </a:r>
            <a:r>
              <a:rPr lang="nl-NL" baseline="-25000" dirty="0" err="1"/>
              <a:t>a</a:t>
            </a:r>
            <a:endParaRPr lang="nl-NL" dirty="0"/>
          </a:p>
        </p:txBody>
      </p:sp>
      <p:sp>
        <p:nvSpPr>
          <p:cNvPr id="42" name="Tijdelijke aanduiding voor inhoud 2"/>
          <p:cNvSpPr txBox="1">
            <a:spLocks/>
          </p:cNvSpPr>
          <p:nvPr/>
        </p:nvSpPr>
        <p:spPr>
          <a:xfrm>
            <a:off x="457200" y="1157182"/>
            <a:ext cx="4038600" cy="514353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1600" dirty="0"/>
              <a:t>Marktmodel in de uitgangssituatie: 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dirty="0"/>
              <a:t> = -¼P + 250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½P – 100</a:t>
            </a:r>
          </a:p>
          <a:p>
            <a:pPr marL="400050" lvl="1" indent="0">
              <a:buNone/>
            </a:pPr>
            <a:r>
              <a:rPr lang="nl-NL" sz="1600" dirty="0" err="1"/>
              <a:t>Q’</a:t>
            </a:r>
            <a:r>
              <a:rPr lang="nl-NL" sz="1600" baseline="-25000" dirty="0" err="1"/>
              <a:t>a</a:t>
            </a:r>
            <a:r>
              <a:rPr lang="nl-NL" sz="1600" dirty="0"/>
              <a:t> = ½P – 250 </a:t>
            </a:r>
            <a:r>
              <a:rPr lang="nl-NL" sz="1600" dirty="0">
                <a:solidFill>
                  <a:srgbClr val="C00000"/>
                </a:solidFill>
              </a:rPr>
              <a:t>(incl. heffing van 300)</a:t>
            </a:r>
          </a:p>
          <a:p>
            <a:pPr marL="0" indent="0">
              <a:buNone/>
            </a:pPr>
            <a:r>
              <a:rPr lang="nl-NL" sz="2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De evenwichtsprijzen</a:t>
            </a:r>
          </a:p>
          <a:p>
            <a:pPr marL="0" indent="0">
              <a:buFont typeface="Arial" pitchFamily="34" charset="0"/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1400" b="1" dirty="0">
                <a:sym typeface="Wingdings" pitchFamily="2" charset="2"/>
              </a:rPr>
              <a:t> </a:t>
            </a:r>
            <a:r>
              <a:rPr lang="nl-NL" sz="1400" b="1" dirty="0"/>
              <a:t>de oude evenwichtsprijs</a:t>
            </a:r>
          </a:p>
          <a:p>
            <a:pPr marL="0" lvl="1" indent="0" algn="ctr"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a</a:t>
            </a:r>
            <a:r>
              <a:rPr lang="nl-NL" sz="1800" dirty="0"/>
              <a:t> = </a:t>
            </a:r>
            <a:r>
              <a:rPr lang="nl-NL" sz="1800" dirty="0" err="1"/>
              <a:t>Q</a:t>
            </a:r>
            <a:r>
              <a:rPr lang="nl-NL" sz="1800" baseline="-25000" dirty="0" err="1"/>
              <a:t>v</a:t>
            </a:r>
            <a:endParaRPr lang="nl-NL" sz="1800" dirty="0"/>
          </a:p>
          <a:p>
            <a:pPr marL="0" lvl="1" indent="0" algn="ctr">
              <a:buNone/>
            </a:pPr>
            <a:r>
              <a:rPr lang="nl-NL" sz="1800" dirty="0"/>
              <a:t>½P – 100 = -¼P + 250</a:t>
            </a:r>
          </a:p>
          <a:p>
            <a:pPr marL="0" lvl="1" indent="0" algn="ctr">
              <a:buNone/>
            </a:pPr>
            <a:r>
              <a:rPr lang="nl-NL" sz="1800" baseline="30000" dirty="0"/>
              <a:t>3</a:t>
            </a:r>
            <a:r>
              <a:rPr lang="nl-NL" sz="1800" dirty="0"/>
              <a:t>/</a:t>
            </a:r>
            <a:r>
              <a:rPr lang="nl-NL" sz="1800" baseline="-25000" dirty="0"/>
              <a:t>4</a:t>
            </a:r>
            <a:r>
              <a:rPr lang="nl-NL" sz="1800" dirty="0"/>
              <a:t>P = 350</a:t>
            </a:r>
          </a:p>
          <a:p>
            <a:pPr marL="0" lvl="1" indent="0" algn="ctr">
              <a:buNone/>
            </a:pPr>
            <a:r>
              <a:rPr lang="nl-NL" sz="1800" dirty="0"/>
              <a:t>P = 466,67</a:t>
            </a:r>
          </a:p>
          <a:p>
            <a:pPr marL="0" lvl="1" indent="0">
              <a:buNone/>
            </a:pPr>
            <a:r>
              <a:rPr lang="nl-NL" sz="1400" b="1" dirty="0">
                <a:sym typeface="Wingdings" pitchFamily="2" charset="2"/>
              </a:rPr>
              <a:t> de nieuwe evenwichtsprijs</a:t>
            </a:r>
            <a:endParaRPr lang="nl-NL" sz="1400" dirty="0"/>
          </a:p>
          <a:p>
            <a:pPr marL="0" lvl="1" indent="0" algn="ctr"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a</a:t>
            </a:r>
            <a:r>
              <a:rPr lang="nl-NL" sz="1800" dirty="0"/>
              <a:t> = </a:t>
            </a:r>
            <a:r>
              <a:rPr lang="nl-NL" sz="1800" dirty="0" err="1"/>
              <a:t>Q</a:t>
            </a:r>
            <a:r>
              <a:rPr lang="nl-NL" sz="1800" baseline="-25000" dirty="0" err="1"/>
              <a:t>v</a:t>
            </a:r>
            <a:endParaRPr lang="nl-NL" sz="1800" dirty="0"/>
          </a:p>
          <a:p>
            <a:pPr marL="0" lvl="1" indent="0" algn="ctr">
              <a:buNone/>
            </a:pPr>
            <a:r>
              <a:rPr lang="nl-NL" sz="1800" dirty="0"/>
              <a:t>½P – 250 = -¼P + 250</a:t>
            </a:r>
          </a:p>
          <a:p>
            <a:pPr marL="0" lvl="1" indent="0" algn="ctr">
              <a:buNone/>
            </a:pPr>
            <a:r>
              <a:rPr lang="nl-NL" sz="1800" baseline="30000" dirty="0"/>
              <a:t>3</a:t>
            </a:r>
            <a:r>
              <a:rPr lang="nl-NL" sz="1800" dirty="0"/>
              <a:t>/</a:t>
            </a:r>
            <a:r>
              <a:rPr lang="nl-NL" sz="1800" baseline="-25000" dirty="0"/>
              <a:t>4</a:t>
            </a:r>
            <a:r>
              <a:rPr lang="nl-NL" sz="1800" dirty="0"/>
              <a:t>P = 500</a:t>
            </a:r>
          </a:p>
          <a:p>
            <a:pPr marL="0" lvl="1" indent="0" algn="ctr">
              <a:buNone/>
            </a:pPr>
            <a:r>
              <a:rPr lang="nl-NL" sz="1800" dirty="0"/>
              <a:t>P = 666,67</a:t>
            </a:r>
          </a:p>
          <a:p>
            <a:pPr marL="0" indent="0">
              <a:buFont typeface="Arial" pitchFamily="34" charset="0"/>
              <a:buNone/>
            </a:pPr>
            <a:endParaRPr lang="nl-NL" sz="2200" dirty="0"/>
          </a:p>
        </p:txBody>
      </p:sp>
      <p:cxnSp>
        <p:nvCxnSpPr>
          <p:cNvPr id="43" name="Rechte verbindingslijn 42"/>
          <p:cNvCxnSpPr/>
          <p:nvPr/>
        </p:nvCxnSpPr>
        <p:spPr>
          <a:xfrm>
            <a:off x="5255112" y="3626265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7200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 flipV="1">
            <a:off x="5263496" y="1710100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5" name="Ovaal 44"/>
          <p:cNvSpPr/>
          <p:nvPr/>
        </p:nvSpPr>
        <p:spPr>
          <a:xfrm>
            <a:off x="7133817" y="356646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Ovaal 36"/>
          <p:cNvSpPr/>
          <p:nvPr/>
        </p:nvSpPr>
        <p:spPr>
          <a:xfrm>
            <a:off x="6419825" y="2862461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8" name="Rechte verbindingslijn 37"/>
          <p:cNvCxnSpPr/>
          <p:nvPr/>
        </p:nvCxnSpPr>
        <p:spPr>
          <a:xfrm flipV="1">
            <a:off x="5273030" y="2922265"/>
            <a:ext cx="1127745" cy="2679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6485427" y="2996952"/>
            <a:ext cx="1107" cy="2232015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4612733" y="3492729"/>
            <a:ext cx="615874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indent="0" algn="ctr">
              <a:buNone/>
            </a:pPr>
            <a:r>
              <a:rPr lang="nl-NL" sz="1200" dirty="0"/>
              <a:t>466,67</a:t>
            </a:r>
          </a:p>
        </p:txBody>
      </p:sp>
      <p:sp>
        <p:nvSpPr>
          <p:cNvPr id="47" name="Rechthoek 46"/>
          <p:cNvSpPr/>
          <p:nvPr/>
        </p:nvSpPr>
        <p:spPr>
          <a:xfrm>
            <a:off x="4610100" y="2786628"/>
            <a:ext cx="615874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indent="0" algn="ctr">
              <a:buNone/>
            </a:pPr>
            <a:r>
              <a:rPr lang="nl-NL" sz="1200" dirty="0"/>
              <a:t>666,67</a:t>
            </a:r>
          </a:p>
        </p:txBody>
      </p:sp>
      <p:sp>
        <p:nvSpPr>
          <p:cNvPr id="48" name="Tekstvak 47">
            <a:extLst>
              <a:ext uri="{FF2B5EF4-FFF2-40B4-BE49-F238E27FC236}">
                <a16:creationId xmlns:a16="http://schemas.microsoft.com/office/drawing/2014/main" id="{198828AB-08C6-7149-9780-617CB0153247}"/>
              </a:ext>
            </a:extLst>
          </p:cNvPr>
          <p:cNvSpPr txBox="1"/>
          <p:nvPr/>
        </p:nvSpPr>
        <p:spPr>
          <a:xfrm>
            <a:off x="3347864" y="116632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6.3 Heffingen en subsidies</a:t>
            </a:r>
          </a:p>
        </p:txBody>
      </p:sp>
    </p:spTree>
    <p:extLst>
      <p:ext uri="{BB962C8B-B14F-4D97-AF65-F5344CB8AC3E}">
        <p14:creationId xmlns:p14="http://schemas.microsoft.com/office/powerpoint/2010/main" val="19437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25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25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4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442026"/>
          </a:xfrm>
        </p:spPr>
        <p:txBody>
          <a:bodyPr>
            <a:normAutofit/>
          </a:bodyPr>
          <a:lstStyle/>
          <a:p>
            <a:r>
              <a:rPr lang="nl-NL" sz="2400" dirty="0"/>
              <a:t>Verwerkingsopgave</a:t>
            </a: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50966647-00CB-BA4C-840E-7EDEA9550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4557" y="6374594"/>
            <a:ext cx="5004665" cy="365125"/>
          </a:xfrm>
        </p:spPr>
        <p:txBody>
          <a:bodyPr/>
          <a:lstStyle/>
          <a:p>
            <a:r>
              <a:rPr lang="nl-NL" dirty="0"/>
              <a:t>Economie Integraal vwo (Hans Vermeulen)</a:t>
            </a:r>
            <a:endParaRPr lang="en-US" dirty="0"/>
          </a:p>
        </p:txBody>
      </p:sp>
      <p:sp>
        <p:nvSpPr>
          <p:cNvPr id="35" name="Tijdelijke aanduiding voor dianummer 34">
            <a:extLst>
              <a:ext uri="{FF2B5EF4-FFF2-40B4-BE49-F238E27FC236}">
                <a16:creationId xmlns:a16="http://schemas.microsoft.com/office/drawing/2014/main" id="{B387F7B9-E2B4-6147-BA50-5C941631D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07663" y="6228995"/>
            <a:ext cx="573161" cy="365125"/>
          </a:xfrm>
        </p:spPr>
        <p:txBody>
          <a:bodyPr/>
          <a:lstStyle/>
          <a:p>
            <a:fld id="{687D7A59-36E2-48B9-B146-C1E59501F63F}" type="slidenum">
              <a:rPr lang="en-US" smtClean="0"/>
              <a:pPr/>
              <a:t>12</a:t>
            </a:fld>
            <a:endParaRPr lang="en-US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hoeveelheid × 1.000</a:t>
            </a:r>
          </a:p>
        </p:txBody>
      </p:sp>
      <p:sp>
        <p:nvSpPr>
          <p:cNvPr id="16" name="Tekstvak 15"/>
          <p:cNvSpPr txBox="1"/>
          <p:nvPr/>
        </p:nvSpPr>
        <p:spPr>
          <a:xfrm rot="16200000">
            <a:off x="4419484" y="196119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prijs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4751056" y="437439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200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4751056" y="365431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400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4751056" y="30062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600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4751056" y="227687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800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4646281" y="15660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1000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649259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721267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150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793275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250</a:t>
            </a: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dirty="0"/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5255112" y="2780928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8514149" y="282579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a</a:t>
            </a:r>
            <a:endParaRPr lang="nl-NL" dirty="0"/>
          </a:p>
        </p:txBody>
      </p:sp>
      <p:sp>
        <p:nvSpPr>
          <p:cNvPr id="34" name="Rechthoek 33"/>
          <p:cNvSpPr/>
          <p:nvPr/>
        </p:nvSpPr>
        <p:spPr>
          <a:xfrm>
            <a:off x="8480246" y="1818323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Q’</a:t>
            </a:r>
            <a:r>
              <a:rPr lang="nl-NL" baseline="-25000" dirty="0" err="1"/>
              <a:t>a</a:t>
            </a:r>
            <a:endParaRPr lang="nl-NL" dirty="0"/>
          </a:p>
        </p:txBody>
      </p:sp>
      <p:sp>
        <p:nvSpPr>
          <p:cNvPr id="42" name="Tijdelijke aanduiding voor inhoud 2"/>
          <p:cNvSpPr txBox="1">
            <a:spLocks/>
          </p:cNvSpPr>
          <p:nvPr/>
        </p:nvSpPr>
        <p:spPr>
          <a:xfrm>
            <a:off x="108498" y="1268759"/>
            <a:ext cx="4399866" cy="507116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1600" dirty="0"/>
              <a:t>Marktmodel in de uitgangssituatie: 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dirty="0"/>
              <a:t> = -¼P + 250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½P – 100</a:t>
            </a:r>
          </a:p>
          <a:p>
            <a:pPr marL="400050" lvl="1" indent="0">
              <a:buNone/>
            </a:pPr>
            <a:r>
              <a:rPr lang="nl-NL" sz="1600" dirty="0" err="1"/>
              <a:t>Q’</a:t>
            </a:r>
            <a:r>
              <a:rPr lang="nl-NL" sz="1600" baseline="-25000" dirty="0" err="1"/>
              <a:t>a</a:t>
            </a:r>
            <a:r>
              <a:rPr lang="nl-NL" sz="1600" dirty="0"/>
              <a:t> = ½P – 250 </a:t>
            </a:r>
            <a:r>
              <a:rPr lang="nl-NL" sz="1600" dirty="0">
                <a:solidFill>
                  <a:srgbClr val="C00000"/>
                </a:solidFill>
              </a:rPr>
              <a:t>(incl. heffing van 300)</a:t>
            </a:r>
          </a:p>
          <a:p>
            <a:pPr marL="0" indent="0">
              <a:buNone/>
            </a:pPr>
            <a:r>
              <a:rPr lang="nl-NL" sz="22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Afwentelingspercentage</a:t>
            </a:r>
          </a:p>
          <a:p>
            <a:pPr marL="0" indent="0">
              <a:buFont typeface="Arial" pitchFamily="34" charset="0"/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1800" dirty="0"/>
              <a:t>de oude evenwichtsprijs = 466,67</a:t>
            </a:r>
          </a:p>
          <a:p>
            <a:pPr marL="0" indent="0">
              <a:buNone/>
            </a:pPr>
            <a:r>
              <a:rPr lang="nl-NL" sz="1800" dirty="0"/>
              <a:t>de nieuwe evenwichtsprijs = 666,67</a:t>
            </a:r>
          </a:p>
          <a:p>
            <a:pPr marL="0" indent="0">
              <a:buNone/>
            </a:pPr>
            <a:r>
              <a:rPr lang="nl-NL" sz="1800" dirty="0">
                <a:sym typeface="Wingdings" pitchFamily="2" charset="2"/>
              </a:rPr>
              <a:t> consumenten betalen 200 méér (door de invoering van de heffing)</a:t>
            </a:r>
          </a:p>
          <a:p>
            <a:pPr marL="0" indent="0">
              <a:buNone/>
            </a:pPr>
            <a:endParaRPr lang="nl-NL" sz="18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nl-NL" sz="1800" dirty="0">
                <a:sym typeface="Wingdings" pitchFamily="2" charset="2"/>
              </a:rPr>
              <a:t>de heffing bedraagt 300 per product</a:t>
            </a:r>
          </a:p>
          <a:p>
            <a:pPr marL="0" indent="0">
              <a:buNone/>
            </a:pPr>
            <a:endParaRPr lang="nl-NL" sz="18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nl-NL" sz="1800" dirty="0">
                <a:sym typeface="Wingdings" pitchFamily="2" charset="2"/>
              </a:rPr>
              <a:t>De consumenten betalen dus 66,67% van de totale heffing (</a:t>
            </a:r>
            <a:r>
              <a:rPr lang="nl-NL" sz="1800" baseline="30000" dirty="0">
                <a:sym typeface="Wingdings" pitchFamily="2" charset="2"/>
              </a:rPr>
              <a:t>200</a:t>
            </a:r>
            <a:r>
              <a:rPr lang="nl-NL" sz="1800" dirty="0">
                <a:sym typeface="Wingdings" pitchFamily="2" charset="2"/>
              </a:rPr>
              <a:t>/</a:t>
            </a:r>
            <a:r>
              <a:rPr lang="nl-NL" sz="1800" baseline="-25000" dirty="0">
                <a:sym typeface="Wingdings" pitchFamily="2" charset="2"/>
              </a:rPr>
              <a:t>300 </a:t>
            </a:r>
            <a:r>
              <a:rPr lang="nl-NL" sz="1800" dirty="0">
                <a:sym typeface="Wingdings" pitchFamily="2" charset="2"/>
              </a:rPr>
              <a:t>x 100%).</a:t>
            </a:r>
            <a:br>
              <a:rPr lang="nl-NL" sz="1800" dirty="0">
                <a:sym typeface="Wingdings" pitchFamily="2" charset="2"/>
              </a:rPr>
            </a:br>
            <a:r>
              <a:rPr lang="nl-NL" sz="1800" dirty="0">
                <a:sym typeface="Wingdings" pitchFamily="2" charset="2"/>
              </a:rPr>
              <a:t>= het afwentelingspercentage.</a:t>
            </a:r>
            <a:endParaRPr lang="nl-NL" sz="1800" dirty="0"/>
          </a:p>
          <a:p>
            <a:pPr marL="0" indent="0">
              <a:buFont typeface="Arial" pitchFamily="34" charset="0"/>
              <a:buNone/>
            </a:pPr>
            <a:endParaRPr lang="nl-NL" sz="2200" dirty="0"/>
          </a:p>
        </p:txBody>
      </p:sp>
      <p:cxnSp>
        <p:nvCxnSpPr>
          <p:cNvPr id="43" name="Rechte verbindingslijn 42"/>
          <p:cNvCxnSpPr/>
          <p:nvPr/>
        </p:nvCxnSpPr>
        <p:spPr>
          <a:xfrm>
            <a:off x="5255112" y="3626265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7200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 flipV="1">
            <a:off x="5263496" y="1710100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5" name="Ovaal 44"/>
          <p:cNvSpPr/>
          <p:nvPr/>
        </p:nvSpPr>
        <p:spPr>
          <a:xfrm>
            <a:off x="7133817" y="356646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Ovaal 36"/>
          <p:cNvSpPr/>
          <p:nvPr/>
        </p:nvSpPr>
        <p:spPr>
          <a:xfrm>
            <a:off x="6419825" y="2862461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8" name="Rechte verbindingslijn 37"/>
          <p:cNvCxnSpPr/>
          <p:nvPr/>
        </p:nvCxnSpPr>
        <p:spPr>
          <a:xfrm flipV="1">
            <a:off x="5273030" y="2922265"/>
            <a:ext cx="1127745" cy="2679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6485427" y="2996952"/>
            <a:ext cx="1107" cy="2232015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4612733" y="3492729"/>
            <a:ext cx="615874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indent="0" algn="ctr">
              <a:buNone/>
            </a:pPr>
            <a:r>
              <a:rPr lang="nl-NL" sz="1200" dirty="0"/>
              <a:t>466,67</a:t>
            </a:r>
          </a:p>
        </p:txBody>
      </p:sp>
      <p:sp>
        <p:nvSpPr>
          <p:cNvPr id="47" name="Rechthoek 46"/>
          <p:cNvSpPr/>
          <p:nvPr/>
        </p:nvSpPr>
        <p:spPr>
          <a:xfrm>
            <a:off x="4610100" y="2786628"/>
            <a:ext cx="615874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indent="0" algn="ctr">
              <a:buNone/>
            </a:pPr>
            <a:r>
              <a:rPr lang="nl-NL" sz="1200" dirty="0"/>
              <a:t>666,67</a:t>
            </a: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6449516" y="2972103"/>
            <a:ext cx="0" cy="629313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6528699" y="2972853"/>
            <a:ext cx="0" cy="960203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9" name="Tekstvak 48">
            <a:extLst>
              <a:ext uri="{FF2B5EF4-FFF2-40B4-BE49-F238E27FC236}">
                <a16:creationId xmlns:a16="http://schemas.microsoft.com/office/drawing/2014/main" id="{068DE157-F6A9-164E-ADAB-3C35349E0760}"/>
              </a:ext>
            </a:extLst>
          </p:cNvPr>
          <p:cNvSpPr txBox="1"/>
          <p:nvPr/>
        </p:nvSpPr>
        <p:spPr>
          <a:xfrm>
            <a:off x="3347864" y="116632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6.3 Heffingen en subsidies</a:t>
            </a:r>
          </a:p>
        </p:txBody>
      </p:sp>
    </p:spTree>
    <p:extLst>
      <p:ext uri="{BB962C8B-B14F-4D97-AF65-F5344CB8AC3E}">
        <p14:creationId xmlns:p14="http://schemas.microsoft.com/office/powerpoint/2010/main" val="164379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rije vorm 1"/>
          <p:cNvSpPr/>
          <p:nvPr/>
        </p:nvSpPr>
        <p:spPr>
          <a:xfrm>
            <a:off x="6480175" y="2905125"/>
            <a:ext cx="704850" cy="1063625"/>
          </a:xfrm>
          <a:custGeom>
            <a:avLst/>
            <a:gdLst>
              <a:gd name="connsiteX0" fmla="*/ 0 w 704850"/>
              <a:gd name="connsiteY0" fmla="*/ 0 h 1063625"/>
              <a:gd name="connsiteX1" fmla="*/ 9525 w 704850"/>
              <a:gd name="connsiteY1" fmla="*/ 1063625 h 1063625"/>
              <a:gd name="connsiteX2" fmla="*/ 704850 w 704850"/>
              <a:gd name="connsiteY2" fmla="*/ 711200 h 1063625"/>
              <a:gd name="connsiteX3" fmla="*/ 0 w 704850"/>
              <a:gd name="connsiteY3" fmla="*/ 0 h 1063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4850" h="1063625">
                <a:moveTo>
                  <a:pt x="0" y="0"/>
                </a:moveTo>
                <a:lnTo>
                  <a:pt x="9525" y="1063625"/>
                </a:lnTo>
                <a:lnTo>
                  <a:pt x="704850" y="711200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Titel 26"/>
          <p:cNvSpPr>
            <a:spLocks noGrp="1"/>
          </p:cNvSpPr>
          <p:nvPr>
            <p:ph type="title"/>
          </p:nvPr>
        </p:nvSpPr>
        <p:spPr>
          <a:xfrm>
            <a:off x="457200" y="565780"/>
            <a:ext cx="8229600" cy="393243"/>
          </a:xfrm>
        </p:spPr>
        <p:txBody>
          <a:bodyPr>
            <a:noAutofit/>
          </a:bodyPr>
          <a:lstStyle/>
          <a:p>
            <a:r>
              <a:rPr lang="nl-NL" sz="2400" dirty="0"/>
              <a:t>Verwerkingsopgave</a:t>
            </a:r>
          </a:p>
        </p:txBody>
      </p:sp>
      <p:sp>
        <p:nvSpPr>
          <p:cNvPr id="32" name="Tijdelijke aanduiding voor voettekst 31">
            <a:extLst>
              <a:ext uri="{FF2B5EF4-FFF2-40B4-BE49-F238E27FC236}">
                <a16:creationId xmlns:a16="http://schemas.microsoft.com/office/drawing/2014/main" id="{419AE9E4-A2D4-C94D-82B8-D115C61FE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5542" y="6273106"/>
            <a:ext cx="5004665" cy="365125"/>
          </a:xfrm>
        </p:spPr>
        <p:txBody>
          <a:bodyPr/>
          <a:lstStyle/>
          <a:p>
            <a:r>
              <a:rPr lang="nl-NL" dirty="0"/>
              <a:t>Economie Integraal vwo (Hans Vermeulen)</a:t>
            </a:r>
            <a:endParaRPr lang="en-US" dirty="0"/>
          </a:p>
        </p:txBody>
      </p:sp>
      <p:sp>
        <p:nvSpPr>
          <p:cNvPr id="35" name="Tijdelijke aanduiding voor dianummer 34">
            <a:extLst>
              <a:ext uri="{FF2B5EF4-FFF2-40B4-BE49-F238E27FC236}">
                <a16:creationId xmlns:a16="http://schemas.microsoft.com/office/drawing/2014/main" id="{5B59FE8F-1A0A-9847-BECA-4ABE8B9B1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07663" y="6273106"/>
            <a:ext cx="573161" cy="365125"/>
          </a:xfrm>
        </p:spPr>
        <p:txBody>
          <a:bodyPr/>
          <a:lstStyle/>
          <a:p>
            <a:fld id="{687D7A59-36E2-48B9-B146-C1E59501F63F}" type="slidenum">
              <a:rPr lang="en-US" smtClean="0"/>
              <a:pPr/>
              <a:t>13</a:t>
            </a:fld>
            <a:endParaRPr lang="en-US" dirty="0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hoeveelheid × 1.000</a:t>
            </a:r>
          </a:p>
        </p:txBody>
      </p:sp>
      <p:sp>
        <p:nvSpPr>
          <p:cNvPr id="16" name="Tekstvak 15"/>
          <p:cNvSpPr txBox="1"/>
          <p:nvPr/>
        </p:nvSpPr>
        <p:spPr>
          <a:xfrm rot="16200000">
            <a:off x="4419484" y="196119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prijs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4751056" y="437439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200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4751056" y="365431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400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4751056" y="30062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600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4751056" y="227687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800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4646281" y="15660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1000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649259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721267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150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793275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250</a:t>
            </a: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dirty="0"/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5255112" y="2780928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8514149" y="282579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a</a:t>
            </a:r>
            <a:endParaRPr lang="nl-NL" dirty="0"/>
          </a:p>
        </p:txBody>
      </p:sp>
      <p:sp>
        <p:nvSpPr>
          <p:cNvPr id="34" name="Rechthoek 33"/>
          <p:cNvSpPr/>
          <p:nvPr/>
        </p:nvSpPr>
        <p:spPr>
          <a:xfrm>
            <a:off x="8480246" y="1818323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Q’</a:t>
            </a:r>
            <a:r>
              <a:rPr lang="nl-NL" baseline="-25000" dirty="0" err="1"/>
              <a:t>a</a:t>
            </a:r>
            <a:endParaRPr lang="nl-NL" dirty="0"/>
          </a:p>
        </p:txBody>
      </p:sp>
      <p:sp>
        <p:nvSpPr>
          <p:cNvPr id="42" name="Tijdelijke aanduiding voor inhoud 2"/>
          <p:cNvSpPr txBox="1">
            <a:spLocks/>
          </p:cNvSpPr>
          <p:nvPr/>
        </p:nvSpPr>
        <p:spPr>
          <a:xfrm>
            <a:off x="500058" y="944935"/>
            <a:ext cx="4038600" cy="527366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1800" dirty="0"/>
              <a:t>Marktmodel in de uitgangssituatie: </a:t>
            </a:r>
          </a:p>
          <a:p>
            <a:pPr marL="400050" lvl="1" indent="-344488">
              <a:buFont typeface="Arial" pitchFamily="34" charset="0"/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v</a:t>
            </a:r>
            <a:r>
              <a:rPr lang="nl-NL" sz="1800" dirty="0"/>
              <a:t> = -¼P + 250</a:t>
            </a:r>
          </a:p>
          <a:p>
            <a:pPr marL="400050" lvl="1" indent="-344488">
              <a:buFont typeface="Arial" pitchFamily="34" charset="0"/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a</a:t>
            </a:r>
            <a:r>
              <a:rPr lang="nl-NL" sz="1800" dirty="0"/>
              <a:t> = ½P – 100</a:t>
            </a:r>
          </a:p>
          <a:p>
            <a:pPr marL="400050" lvl="1" indent="-344488">
              <a:buFont typeface="Arial" pitchFamily="34" charset="0"/>
              <a:buNone/>
            </a:pPr>
            <a:r>
              <a:rPr lang="nl-NL" sz="1800" dirty="0" err="1"/>
              <a:t>Q’</a:t>
            </a:r>
            <a:r>
              <a:rPr lang="nl-NL" sz="1800" baseline="-25000" dirty="0" err="1"/>
              <a:t>a</a:t>
            </a:r>
            <a:r>
              <a:rPr lang="nl-NL" sz="1800" dirty="0"/>
              <a:t> = ½P – 250 </a:t>
            </a:r>
            <a:r>
              <a:rPr lang="nl-NL" sz="1800" dirty="0">
                <a:solidFill>
                  <a:srgbClr val="C00000"/>
                </a:solidFill>
              </a:rPr>
              <a:t>(incl. heffing van 300)</a:t>
            </a:r>
          </a:p>
          <a:p>
            <a:pPr marL="0" indent="0">
              <a:buNone/>
            </a:pPr>
            <a:r>
              <a:rPr lang="nl-NL" sz="1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Welvaartsverlies, </a:t>
            </a:r>
            <a:br>
              <a:rPr lang="nl-NL" sz="1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nl-NL" sz="1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	de </a:t>
            </a:r>
            <a:r>
              <a:rPr lang="nl-NL" sz="18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Harberger</a:t>
            </a:r>
            <a:r>
              <a:rPr lang="nl-NL" sz="1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-driehoek</a:t>
            </a:r>
          </a:p>
          <a:p>
            <a:pPr marL="0" indent="0">
              <a:buNone/>
            </a:pPr>
            <a:r>
              <a:rPr lang="nl-NL" sz="1800" dirty="0"/>
              <a:t>Opp. = ½ x Basis X Hoogte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sz="1800" dirty="0"/>
              <a:t>Basis = heffing = 300</a:t>
            </a:r>
          </a:p>
          <a:p>
            <a:pPr marL="0" indent="0">
              <a:buNone/>
            </a:pPr>
            <a:r>
              <a:rPr lang="nl-NL" sz="1800" dirty="0"/>
              <a:t>Hoogte = ?</a:t>
            </a:r>
          </a:p>
          <a:p>
            <a:pPr marL="0" indent="0">
              <a:buNone/>
            </a:pPr>
            <a:r>
              <a:rPr lang="nl-NL" sz="1800" dirty="0"/>
              <a:t>die kunnen we uitrekenen met de evenwichtshoeveelheden</a:t>
            </a:r>
          </a:p>
          <a:p>
            <a:pPr marL="0" indent="0">
              <a:buNone/>
            </a:pPr>
            <a:r>
              <a:rPr lang="nl-NL" sz="1800" dirty="0"/>
              <a:t>Hoogte = 50(.000)</a:t>
            </a:r>
          </a:p>
          <a:p>
            <a:pPr marL="0" indent="0">
              <a:buNone/>
            </a:pPr>
            <a:r>
              <a:rPr lang="nl-NL" sz="1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Welvaartsverlies =</a:t>
            </a:r>
            <a:endParaRPr lang="nl-NL" sz="1800" dirty="0"/>
          </a:p>
          <a:p>
            <a:pPr marL="0" indent="0">
              <a:buNone/>
            </a:pPr>
            <a:r>
              <a:rPr lang="nl-NL" sz="1800" dirty="0"/>
              <a:t>½ x 300 X 50.000 = 7,5 mln.</a:t>
            </a:r>
          </a:p>
          <a:p>
            <a:pPr marL="0" indent="0">
              <a:buNone/>
            </a:pPr>
            <a:endParaRPr lang="nl-NL" sz="1800" dirty="0"/>
          </a:p>
        </p:txBody>
      </p:sp>
      <p:cxnSp>
        <p:nvCxnSpPr>
          <p:cNvPr id="43" name="Rechte verbindingslijn 42"/>
          <p:cNvCxnSpPr/>
          <p:nvPr/>
        </p:nvCxnSpPr>
        <p:spPr>
          <a:xfrm>
            <a:off x="5255112" y="3626265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7200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 flipV="1">
            <a:off x="5263496" y="1710100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5" name="Ovaal 44"/>
          <p:cNvSpPr/>
          <p:nvPr/>
        </p:nvSpPr>
        <p:spPr>
          <a:xfrm>
            <a:off x="7133817" y="356646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Ovaal 36"/>
          <p:cNvSpPr/>
          <p:nvPr/>
        </p:nvSpPr>
        <p:spPr>
          <a:xfrm>
            <a:off x="6419825" y="2862461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8" name="Rechte verbindingslijn 37"/>
          <p:cNvCxnSpPr/>
          <p:nvPr/>
        </p:nvCxnSpPr>
        <p:spPr>
          <a:xfrm flipV="1">
            <a:off x="5273030" y="2922265"/>
            <a:ext cx="1127745" cy="2679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6485427" y="2996952"/>
            <a:ext cx="1107" cy="2232015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4612733" y="3492729"/>
            <a:ext cx="615874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indent="0" algn="ctr">
              <a:buNone/>
            </a:pPr>
            <a:r>
              <a:rPr lang="nl-NL" sz="1200" dirty="0"/>
              <a:t>466,67</a:t>
            </a:r>
          </a:p>
        </p:txBody>
      </p:sp>
      <p:sp>
        <p:nvSpPr>
          <p:cNvPr id="47" name="Rechthoek 46"/>
          <p:cNvSpPr/>
          <p:nvPr/>
        </p:nvSpPr>
        <p:spPr>
          <a:xfrm>
            <a:off x="4610100" y="2786628"/>
            <a:ext cx="615874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indent="0" algn="ctr">
              <a:buNone/>
            </a:pPr>
            <a:r>
              <a:rPr lang="nl-NL" sz="1200" dirty="0"/>
              <a:t>666,67</a:t>
            </a:r>
          </a:p>
        </p:txBody>
      </p:sp>
      <p:sp>
        <p:nvSpPr>
          <p:cNvPr id="49" name="Ovaal 48"/>
          <p:cNvSpPr/>
          <p:nvPr/>
        </p:nvSpPr>
        <p:spPr>
          <a:xfrm>
            <a:off x="6425158" y="3919363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0" name="Rechte verbindingslijn 49"/>
          <p:cNvCxnSpPr/>
          <p:nvPr/>
        </p:nvCxnSpPr>
        <p:spPr>
          <a:xfrm flipV="1">
            <a:off x="5273030" y="3980681"/>
            <a:ext cx="1127745" cy="2679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>
            <a:off x="6487641" y="2922265"/>
            <a:ext cx="0" cy="106109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 flipV="1">
            <a:off x="6496059" y="3640062"/>
            <a:ext cx="647283" cy="496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" name="Rechte verbindingslijn 50"/>
          <p:cNvCxnSpPr/>
          <p:nvPr/>
        </p:nvCxnSpPr>
        <p:spPr>
          <a:xfrm flipV="1">
            <a:off x="6497166" y="3637983"/>
            <a:ext cx="647283" cy="496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hthoek 51"/>
          <p:cNvSpPr/>
          <p:nvPr/>
        </p:nvSpPr>
        <p:spPr>
          <a:xfrm>
            <a:off x="6221036" y="5267300"/>
            <a:ext cx="537328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indent="0" algn="ctr">
              <a:buNone/>
            </a:pPr>
            <a:r>
              <a:rPr lang="nl-NL" sz="1200" dirty="0"/>
              <a:t>83,33</a:t>
            </a:r>
          </a:p>
        </p:txBody>
      </p:sp>
      <p:sp>
        <p:nvSpPr>
          <p:cNvPr id="53" name="Rechthoek 52"/>
          <p:cNvSpPr/>
          <p:nvPr/>
        </p:nvSpPr>
        <p:spPr>
          <a:xfrm>
            <a:off x="6895209" y="5281423"/>
            <a:ext cx="615874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indent="0" algn="ctr">
              <a:buNone/>
            </a:pPr>
            <a:r>
              <a:rPr lang="nl-NL" sz="1200" dirty="0"/>
              <a:t>133,33</a:t>
            </a:r>
          </a:p>
        </p:txBody>
      </p:sp>
      <p:sp>
        <p:nvSpPr>
          <p:cNvPr id="54" name="Tekstvak 53">
            <a:extLst>
              <a:ext uri="{FF2B5EF4-FFF2-40B4-BE49-F238E27FC236}">
                <a16:creationId xmlns:a16="http://schemas.microsoft.com/office/drawing/2014/main" id="{2DFB79C5-F19D-084D-9245-275CB922F593}"/>
              </a:ext>
            </a:extLst>
          </p:cNvPr>
          <p:cNvSpPr txBox="1"/>
          <p:nvPr/>
        </p:nvSpPr>
        <p:spPr>
          <a:xfrm>
            <a:off x="3000787" y="42016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6.3 Heffingen en subsidies</a:t>
            </a:r>
          </a:p>
        </p:txBody>
      </p:sp>
    </p:spTree>
    <p:extLst>
      <p:ext uri="{BB962C8B-B14F-4D97-AF65-F5344CB8AC3E}">
        <p14:creationId xmlns:p14="http://schemas.microsoft.com/office/powerpoint/2010/main" val="2625644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2" presetClass="path" presetSubtype="0" accel="50000" decel="5000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3.33333E-6 2.96296E-6 L 0.00209 0.2298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1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2" grpId="0" animBg="1"/>
      <p:bldP spid="5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864096"/>
          </a:xfrm>
        </p:spPr>
        <p:txBody>
          <a:bodyPr>
            <a:normAutofit/>
          </a:bodyPr>
          <a:lstStyle/>
          <a:p>
            <a:r>
              <a:rPr lang="nl-NL" dirty="0"/>
              <a:t>Overheidsinterventie 2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03648" y="2780928"/>
            <a:ext cx="6400800" cy="1473200"/>
          </a:xfrm>
        </p:spPr>
        <p:txBody>
          <a:bodyPr>
            <a:normAutofit fontScale="92500"/>
          </a:bodyPr>
          <a:lstStyle/>
          <a:p>
            <a:r>
              <a:rPr lang="nl-NL" dirty="0"/>
              <a:t>Overheidsingrijpen bij een markt van volkomen concurrentie:</a:t>
            </a:r>
          </a:p>
          <a:p>
            <a:r>
              <a:rPr lang="nl-NL" sz="2200" dirty="0"/>
              <a:t>producentenheffing als percentage op de prijs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559E66B-384F-EE4B-B953-D44F47B19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vwo (Hans Vermeulen)</a:t>
            </a:r>
            <a:endParaRPr lang="en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7E4C471-3C01-0D49-9662-78851CB50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584D7D38-4763-5549-B9C5-92E61566D95C}"/>
              </a:ext>
            </a:extLst>
          </p:cNvPr>
          <p:cNvSpPr txBox="1"/>
          <p:nvPr/>
        </p:nvSpPr>
        <p:spPr>
          <a:xfrm>
            <a:off x="3000787" y="42016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6.3 Heffingen en subsidies</a:t>
            </a:r>
          </a:p>
        </p:txBody>
      </p:sp>
    </p:spTree>
    <p:extLst>
      <p:ext uri="{BB962C8B-B14F-4D97-AF65-F5344CB8AC3E}">
        <p14:creationId xmlns:p14="http://schemas.microsoft.com/office/powerpoint/2010/main" val="2111763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hthoekige driehoek 38"/>
          <p:cNvSpPr/>
          <p:nvPr/>
        </p:nvSpPr>
        <p:spPr>
          <a:xfrm>
            <a:off x="5260515" y="1710100"/>
            <a:ext cx="1441429" cy="1440160"/>
          </a:xfrm>
          <a:prstGeom prst="rtTriangl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4038600" cy="5143536"/>
          </a:xfrm>
        </p:spPr>
        <p:txBody>
          <a:bodyPr/>
          <a:lstStyle/>
          <a:p>
            <a:pPr marL="0" indent="0">
              <a:buNone/>
            </a:pPr>
            <a:r>
              <a:rPr lang="nl-NL" sz="2400" cap="none" dirty="0"/>
              <a:t>Een korte herhaling:</a:t>
            </a:r>
          </a:p>
          <a:p>
            <a:pPr marL="0" indent="0">
              <a:buNone/>
            </a:pPr>
            <a:endParaRPr lang="nl-NL" sz="800" cap="none" dirty="0"/>
          </a:p>
          <a:p>
            <a:pPr>
              <a:buFont typeface="Wingdings" pitchFamily="2" charset="2"/>
              <a:buChar char="ü"/>
            </a:pPr>
            <a:r>
              <a:rPr lang="nl-NL" sz="2400" cap="none" dirty="0"/>
              <a:t>Marktmodel: </a:t>
            </a:r>
          </a:p>
          <a:p>
            <a:pPr marL="400050" lvl="1" indent="0">
              <a:buNone/>
            </a:pPr>
            <a:r>
              <a:rPr lang="nl-NL" sz="2400" cap="none" dirty="0" err="1"/>
              <a:t>Q</a:t>
            </a:r>
            <a:r>
              <a:rPr lang="nl-NL" sz="2400" cap="none" baseline="-25000" dirty="0" err="1"/>
              <a:t>v</a:t>
            </a:r>
            <a:r>
              <a:rPr lang="nl-NL" sz="2400" cap="none" dirty="0"/>
              <a:t> = -2p + 100</a:t>
            </a:r>
          </a:p>
          <a:p>
            <a:pPr marL="400050" lvl="1" indent="0">
              <a:buNone/>
            </a:pPr>
            <a:r>
              <a:rPr lang="nl-NL" sz="2400" cap="none" dirty="0" err="1"/>
              <a:t>Q</a:t>
            </a:r>
            <a:r>
              <a:rPr lang="nl-NL" sz="2400" cap="none" baseline="-25000" dirty="0" err="1"/>
              <a:t>a</a:t>
            </a:r>
            <a:r>
              <a:rPr lang="nl-NL" sz="2400" cap="none" dirty="0"/>
              <a:t> = 2P - 20</a:t>
            </a:r>
          </a:p>
          <a:p>
            <a:pPr marL="0" lvl="1" indent="0">
              <a:buNone/>
            </a:pPr>
            <a:endParaRPr lang="nl-NL" sz="1400" cap="none" dirty="0"/>
          </a:p>
          <a:p>
            <a:pPr>
              <a:buFont typeface="Wingdings" pitchFamily="2" charset="2"/>
              <a:buChar char="ü"/>
            </a:pPr>
            <a:r>
              <a:rPr lang="nl-NL" sz="2400" cap="none" dirty="0"/>
              <a:t>Evenwichtsprijs</a:t>
            </a:r>
          </a:p>
          <a:p>
            <a:pPr>
              <a:buFont typeface="Wingdings" pitchFamily="2" charset="2"/>
              <a:buChar char="ü"/>
            </a:pPr>
            <a:r>
              <a:rPr lang="nl-NL" sz="2400" cap="none" dirty="0"/>
              <a:t>Consumentensurplus</a:t>
            </a:r>
          </a:p>
          <a:p>
            <a:pPr>
              <a:buFont typeface="Wingdings" pitchFamily="2" charset="2"/>
              <a:buChar char="ü"/>
            </a:pPr>
            <a:r>
              <a:rPr lang="nl-NL" sz="2400" cap="none" dirty="0"/>
              <a:t>Producentensurplus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E0AAD1D-91E0-E141-9A59-F9F660B68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vwo (Hans Vermeulen)</a:t>
            </a:r>
            <a:endParaRPr lang="en-U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8FBA4CC-5357-074F-A4E5-B1ADFB19C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>
            <a:normAutofit/>
          </a:bodyPr>
          <a:lstStyle/>
          <a:p>
            <a:r>
              <a:rPr lang="nl-NL" sz="2400" dirty="0"/>
              <a:t>Volkomen concurrentie</a:t>
            </a:r>
          </a:p>
        </p:txBody>
      </p:sp>
      <p:sp>
        <p:nvSpPr>
          <p:cNvPr id="5" name="Rechthoekige driehoek 4"/>
          <p:cNvSpPr/>
          <p:nvPr/>
        </p:nvSpPr>
        <p:spPr>
          <a:xfrm rot="5400000">
            <a:off x="5254477" y="3149628"/>
            <a:ext cx="1441429" cy="1440160"/>
          </a:xfrm>
          <a:prstGeom prst="rtTriangle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black"/>
              </a:solidFill>
            </a:endParaRPr>
          </a:p>
        </p:txBody>
      </p:sp>
      <p:cxnSp>
        <p:nvCxnSpPr>
          <p:cNvPr id="7" name="Rechte verbindingslijn 6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hoeveelheid × 1.000</a:t>
            </a:r>
          </a:p>
        </p:txBody>
      </p:sp>
      <p:sp>
        <p:nvSpPr>
          <p:cNvPr id="20" name="Tekstvak 19"/>
          <p:cNvSpPr txBox="1"/>
          <p:nvPr/>
        </p:nvSpPr>
        <p:spPr>
          <a:xfrm rot="16200000">
            <a:off x="4390909" y="191357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prijs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10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20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4751056" y="3006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30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40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4751056" y="15660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50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20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40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60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80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100</a:t>
            </a: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</a:t>
            </a:r>
            <a:r>
              <a:rPr lang="nl-NL" baseline="-25000" dirty="0" err="1">
                <a:solidFill>
                  <a:prstClr val="black"/>
                </a:solidFill>
              </a:rPr>
              <a:t>v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34" name="Tekstvak 33"/>
          <p:cNvSpPr txBox="1"/>
          <p:nvPr/>
        </p:nvSpPr>
        <p:spPr>
          <a:xfrm>
            <a:off x="7092280" y="2880232"/>
            <a:ext cx="1707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evenwichtspunt</a:t>
            </a:r>
          </a:p>
        </p:txBody>
      </p:sp>
      <p:cxnSp>
        <p:nvCxnSpPr>
          <p:cNvPr id="35" name="Rechte verbindingslijn 34"/>
          <p:cNvCxnSpPr/>
          <p:nvPr/>
        </p:nvCxnSpPr>
        <p:spPr>
          <a:xfrm flipV="1">
            <a:off x="5255112" y="1710100"/>
            <a:ext cx="2880320" cy="2880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7787340" y="202081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</a:t>
            </a:r>
            <a:r>
              <a:rPr lang="nl-NL" baseline="-25000" dirty="0" err="1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37" name="Rechte verbindingslijn 36"/>
          <p:cNvCxnSpPr/>
          <p:nvPr/>
        </p:nvCxnSpPr>
        <p:spPr>
          <a:xfrm>
            <a:off x="5255112" y="3150260"/>
            <a:ext cx="1440160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Tekstvak 37"/>
          <p:cNvSpPr txBox="1"/>
          <p:nvPr/>
        </p:nvSpPr>
        <p:spPr>
          <a:xfrm>
            <a:off x="5360203" y="3190910"/>
            <a:ext cx="463588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40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</a:t>
            </a:r>
            <a:endParaRPr lang="nl-NL" sz="4000" b="1" spc="50" baseline="-2500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0" name="Tekstvak 39"/>
          <p:cNvSpPr txBox="1"/>
          <p:nvPr/>
        </p:nvSpPr>
        <p:spPr>
          <a:xfrm>
            <a:off x="5360203" y="2361074"/>
            <a:ext cx="463588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40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</a:t>
            </a:r>
            <a:endParaRPr lang="nl-NL" sz="4000" b="1" spc="50" baseline="-2500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" name="Ovaal 40"/>
          <p:cNvSpPr/>
          <p:nvPr/>
        </p:nvSpPr>
        <p:spPr>
          <a:xfrm>
            <a:off x="665734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cxnSp>
        <p:nvCxnSpPr>
          <p:cNvPr id="43" name="Rechte verbindingslijn met pijl 42"/>
          <p:cNvCxnSpPr>
            <a:stCxn id="34" idx="1"/>
          </p:cNvCxnSpPr>
          <p:nvPr/>
        </p:nvCxnSpPr>
        <p:spPr>
          <a:xfrm flipH="1">
            <a:off x="6776952" y="3064898"/>
            <a:ext cx="315328" cy="840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kstvak 41">
            <a:extLst>
              <a:ext uri="{FF2B5EF4-FFF2-40B4-BE49-F238E27FC236}">
                <a16:creationId xmlns:a16="http://schemas.microsoft.com/office/drawing/2014/main" id="{5DA03F8D-B5FF-AB45-BBAD-F04A2795A137}"/>
              </a:ext>
            </a:extLst>
          </p:cNvPr>
          <p:cNvSpPr txBox="1"/>
          <p:nvPr/>
        </p:nvSpPr>
        <p:spPr>
          <a:xfrm>
            <a:off x="3000787" y="42016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6.3 Heffingen en subsidies</a:t>
            </a:r>
          </a:p>
        </p:txBody>
      </p:sp>
    </p:spTree>
    <p:extLst>
      <p:ext uri="{BB962C8B-B14F-4D97-AF65-F5344CB8AC3E}">
        <p14:creationId xmlns:p14="http://schemas.microsoft.com/office/powerpoint/2010/main" val="485328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75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5" grpId="0" animBg="1"/>
      <p:bldP spid="33" grpId="0"/>
      <p:bldP spid="34" grpId="0"/>
      <p:bldP spid="34" grpId="1"/>
      <p:bldP spid="36" grpId="0"/>
      <p:bldP spid="38" grpId="0"/>
      <p:bldP spid="40" grpId="0"/>
      <p:bldP spid="4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4038600" cy="5143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cap="none" dirty="0"/>
              <a:t>Bijvoorbeeld BTW </a:t>
            </a:r>
            <a:br>
              <a:rPr lang="nl-NL" sz="2400" cap="none" dirty="0"/>
            </a:br>
            <a:r>
              <a:rPr lang="nl-NL" sz="1800" cap="none" dirty="0"/>
              <a:t>(we nemen voor het gemak 20%)</a:t>
            </a:r>
            <a:r>
              <a:rPr lang="nl-NL" sz="2400" cap="none" dirty="0"/>
              <a:t>.</a:t>
            </a:r>
          </a:p>
          <a:p>
            <a:pPr marL="0" indent="0">
              <a:buNone/>
            </a:pPr>
            <a:endParaRPr lang="nl-NL" sz="800" cap="none" dirty="0"/>
          </a:p>
          <a:p>
            <a:pPr marL="0" indent="0">
              <a:buNone/>
            </a:pPr>
            <a:r>
              <a:rPr lang="nl-NL" sz="2400" cap="none" dirty="0"/>
              <a:t>Producenten moeten dan bovenop hun prijs 20% innen en aan de overheid afdragen.</a:t>
            </a:r>
          </a:p>
          <a:p>
            <a:pPr marL="0" indent="0">
              <a:buNone/>
            </a:pPr>
            <a:endParaRPr lang="nl-NL" sz="800" cap="none" dirty="0"/>
          </a:p>
          <a:p>
            <a:pPr marL="0" indent="0">
              <a:buNone/>
            </a:pPr>
            <a:r>
              <a:rPr lang="nl-NL" sz="2400" cap="none" dirty="0"/>
              <a:t>Hierdoor stijgen voor de producent de kosten én dus ook zijn leveringsbereidheid.</a:t>
            </a:r>
            <a:br>
              <a:rPr lang="nl-NL" sz="2400" cap="none" dirty="0"/>
            </a:br>
            <a:endParaRPr lang="nl-NL" sz="2400" cap="none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70DD47C-F9B8-EB4E-86F5-CF570EDF0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vwo (Hans Vermeulen)</a:t>
            </a:r>
            <a:endParaRPr lang="en-U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60D91BF-58DE-0B44-A1C8-D3FFC3467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37788"/>
            <a:ext cx="8229600" cy="630971"/>
          </a:xfrm>
        </p:spPr>
        <p:txBody>
          <a:bodyPr>
            <a:normAutofit/>
          </a:bodyPr>
          <a:lstStyle/>
          <a:p>
            <a:r>
              <a:rPr lang="nl-NL" sz="2400" dirty="0"/>
              <a:t>Heffing als percentage op prijs</a:t>
            </a:r>
          </a:p>
        </p:txBody>
      </p:sp>
      <p:cxnSp>
        <p:nvCxnSpPr>
          <p:cNvPr id="7" name="Rechte verbindingslijn 6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hoeveelheid × 1.000</a:t>
            </a:r>
          </a:p>
        </p:txBody>
      </p:sp>
      <p:sp>
        <p:nvSpPr>
          <p:cNvPr id="20" name="Tekstvak 19"/>
          <p:cNvSpPr txBox="1"/>
          <p:nvPr/>
        </p:nvSpPr>
        <p:spPr>
          <a:xfrm rot="16200000">
            <a:off x="4390909" y="191357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prijs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10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20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4751056" y="3006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30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40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4751056" y="15660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50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20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40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60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80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100</a:t>
            </a: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</a:t>
            </a:r>
            <a:r>
              <a:rPr lang="nl-NL" baseline="-25000" dirty="0" err="1">
                <a:solidFill>
                  <a:prstClr val="black"/>
                </a:solidFill>
              </a:rPr>
              <a:t>v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35" name="Rechte verbindingslijn 34"/>
          <p:cNvCxnSpPr/>
          <p:nvPr/>
        </p:nvCxnSpPr>
        <p:spPr>
          <a:xfrm flipV="1">
            <a:off x="5255112" y="1710100"/>
            <a:ext cx="2880320" cy="2880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7787340" y="202081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</a:t>
            </a:r>
            <a:r>
              <a:rPr lang="nl-NL" baseline="-25000" dirty="0" err="1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41" name="Ovaal 40"/>
          <p:cNvSpPr/>
          <p:nvPr/>
        </p:nvSpPr>
        <p:spPr>
          <a:xfrm>
            <a:off x="665734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CAD12A21-9EC4-404F-80D1-90200FA6A73D}"/>
              </a:ext>
            </a:extLst>
          </p:cNvPr>
          <p:cNvSpPr txBox="1"/>
          <p:nvPr/>
        </p:nvSpPr>
        <p:spPr>
          <a:xfrm>
            <a:off x="3000787" y="42016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6.3 Heffingen en subsidies</a:t>
            </a:r>
          </a:p>
        </p:txBody>
      </p:sp>
    </p:spTree>
    <p:extLst>
      <p:ext uri="{BB962C8B-B14F-4D97-AF65-F5344CB8AC3E}">
        <p14:creationId xmlns:p14="http://schemas.microsoft.com/office/powerpoint/2010/main" val="25089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4038600" cy="514353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sz="2400" cap="none" dirty="0"/>
              <a:t>Stel dat de overheid een btw-tarief van 20% invoert.</a:t>
            </a:r>
          </a:p>
          <a:p>
            <a:pPr marL="0" indent="0">
              <a:buNone/>
            </a:pPr>
            <a:endParaRPr lang="nl-NL" sz="900" cap="none" dirty="0"/>
          </a:p>
          <a:p>
            <a:pPr marL="0" indent="0">
              <a:buNone/>
            </a:pPr>
            <a:r>
              <a:rPr lang="nl-NL" sz="2200" cap="none" dirty="0"/>
              <a:t>Voorheen waren bedrijven pas bereid om vanaf €10 dit product te leveren.</a:t>
            </a:r>
          </a:p>
          <a:p>
            <a:pPr marL="0" indent="0">
              <a:buNone/>
            </a:pPr>
            <a:r>
              <a:rPr lang="nl-NL" sz="2200" cap="none" dirty="0"/>
              <a:t>Nu willen ze minimaal €12 ontvangen </a:t>
            </a:r>
            <a:r>
              <a:rPr lang="nl-NL" sz="1700" cap="none" dirty="0"/>
              <a:t>(10 voor henzelf en </a:t>
            </a:r>
            <a:br>
              <a:rPr lang="nl-NL" sz="1700" cap="none" dirty="0"/>
            </a:br>
            <a:r>
              <a:rPr lang="nl-NL" sz="1700" cap="none" dirty="0"/>
              <a:t>(20% van 10 =) 2 voor de overheid)</a:t>
            </a:r>
            <a:endParaRPr lang="nl-NL" sz="2200" cap="none" dirty="0"/>
          </a:p>
          <a:p>
            <a:pPr marL="0" indent="0">
              <a:buNone/>
            </a:pPr>
            <a:endParaRPr lang="nl-NL" sz="2200" cap="none" dirty="0"/>
          </a:p>
          <a:p>
            <a:pPr marL="0" indent="0">
              <a:buNone/>
            </a:pPr>
            <a:r>
              <a:rPr lang="nl-NL" sz="2200" cap="none" dirty="0"/>
              <a:t>Voorheen waren bedrijven bereid om 20.000 producten te leveren voor een prijs van €20.</a:t>
            </a:r>
          </a:p>
          <a:p>
            <a:pPr marL="0" indent="0">
              <a:buNone/>
            </a:pPr>
            <a:r>
              <a:rPr lang="nl-NL" sz="2200" cap="none" dirty="0"/>
              <a:t>Nu willen ze daar minimaal </a:t>
            </a:r>
            <a:br>
              <a:rPr lang="nl-NL" sz="2200" cap="none" dirty="0"/>
            </a:br>
            <a:r>
              <a:rPr lang="nl-NL" sz="1700" cap="none" dirty="0"/>
              <a:t>(20 x 1,2 =)</a:t>
            </a:r>
            <a:r>
              <a:rPr lang="nl-NL" sz="2200" cap="none" dirty="0"/>
              <a:t> €24 voor ontvangen.</a:t>
            </a:r>
            <a:br>
              <a:rPr lang="nl-NL" sz="2200" cap="none" dirty="0"/>
            </a:br>
            <a:endParaRPr lang="nl-NL" sz="2200" cap="none" dirty="0"/>
          </a:p>
          <a:p>
            <a:pPr marL="0" indent="0">
              <a:buNone/>
            </a:pPr>
            <a:r>
              <a:rPr lang="nl-NL" sz="2200" cap="none" dirty="0"/>
              <a:t>Elke prijs die zij zélf willen ontvangen, wordt dus met 20% verhoogd!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E5338C3-EDDC-644B-8AC3-41BB7DAA3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vwo (Hans Vermeulen)</a:t>
            </a:r>
            <a:endParaRPr lang="en-U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484DA0D-239A-6746-A6A9-F300A01EE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17736"/>
            <a:ext cx="8229600" cy="323813"/>
          </a:xfrm>
        </p:spPr>
        <p:txBody>
          <a:bodyPr>
            <a:noAutofit/>
          </a:bodyPr>
          <a:lstStyle/>
          <a:p>
            <a:r>
              <a:rPr lang="nl-NL" sz="2400" dirty="0"/>
              <a:t>Belasting als percentage</a:t>
            </a:r>
          </a:p>
        </p:txBody>
      </p:sp>
      <p:cxnSp>
        <p:nvCxnSpPr>
          <p:cNvPr id="7" name="Rechte verbindingslijn 6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hoeveelheid × 1.000</a:t>
            </a:r>
          </a:p>
        </p:txBody>
      </p:sp>
      <p:sp>
        <p:nvSpPr>
          <p:cNvPr id="20" name="Tekstvak 19"/>
          <p:cNvSpPr txBox="1"/>
          <p:nvPr/>
        </p:nvSpPr>
        <p:spPr>
          <a:xfrm rot="16200000">
            <a:off x="4390909" y="191357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prijs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10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20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4751056" y="3006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30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40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4751056" y="15660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50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20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40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60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80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100</a:t>
            </a: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</a:t>
            </a:r>
            <a:r>
              <a:rPr lang="nl-NL" baseline="-25000" dirty="0" err="1">
                <a:solidFill>
                  <a:prstClr val="black"/>
                </a:solidFill>
              </a:rPr>
              <a:t>v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35" name="Rechte verbindingslijn 34"/>
          <p:cNvCxnSpPr/>
          <p:nvPr/>
        </p:nvCxnSpPr>
        <p:spPr>
          <a:xfrm flipV="1">
            <a:off x="5255112" y="1710100"/>
            <a:ext cx="2880320" cy="2880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8067192" y="1632568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</a:t>
            </a:r>
            <a:r>
              <a:rPr lang="nl-NL" baseline="-25000" dirty="0" err="1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41" name="Ovaal 40"/>
          <p:cNvSpPr/>
          <p:nvPr/>
        </p:nvSpPr>
        <p:spPr>
          <a:xfrm>
            <a:off x="665734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34" name="Ovaal 33"/>
          <p:cNvSpPr/>
          <p:nvPr/>
        </p:nvSpPr>
        <p:spPr>
          <a:xfrm>
            <a:off x="5206424" y="4532648"/>
            <a:ext cx="119609" cy="119609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37" name="Ovaal 36"/>
          <p:cNvSpPr/>
          <p:nvPr/>
        </p:nvSpPr>
        <p:spPr>
          <a:xfrm>
            <a:off x="5926504" y="3816336"/>
            <a:ext cx="119609" cy="119609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38" name="Ovaal 37"/>
          <p:cNvSpPr/>
          <p:nvPr/>
        </p:nvSpPr>
        <p:spPr>
          <a:xfrm>
            <a:off x="7360007" y="2362528"/>
            <a:ext cx="119609" cy="119609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cxnSp>
        <p:nvCxnSpPr>
          <p:cNvPr id="43" name="Rechte verbindingslijn 42"/>
          <p:cNvCxnSpPr/>
          <p:nvPr/>
        </p:nvCxnSpPr>
        <p:spPr>
          <a:xfrm flipV="1">
            <a:off x="5248275" y="1525708"/>
            <a:ext cx="2480196" cy="284626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9" name="Ovaal 38"/>
          <p:cNvSpPr/>
          <p:nvPr/>
        </p:nvSpPr>
        <p:spPr>
          <a:xfrm>
            <a:off x="5206424" y="4274070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40" name="Ovaal 39"/>
          <p:cNvSpPr/>
          <p:nvPr/>
        </p:nvSpPr>
        <p:spPr>
          <a:xfrm>
            <a:off x="5926504" y="3453407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42" name="Ovaal 41"/>
          <p:cNvSpPr/>
          <p:nvPr/>
        </p:nvSpPr>
        <p:spPr>
          <a:xfrm>
            <a:off x="7353016" y="1816273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44" name="Rechthoek 43"/>
          <p:cNvSpPr/>
          <p:nvPr/>
        </p:nvSpPr>
        <p:spPr>
          <a:xfrm>
            <a:off x="7615312" y="1333799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Q’</a:t>
            </a:r>
            <a:r>
              <a:rPr lang="nl-NL" baseline="-25000" dirty="0" err="1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45" name="Tekstvak 44">
            <a:extLst>
              <a:ext uri="{FF2B5EF4-FFF2-40B4-BE49-F238E27FC236}">
                <a16:creationId xmlns:a16="http://schemas.microsoft.com/office/drawing/2014/main" id="{D40C1D19-8BF0-A04E-AD58-ED68B2CD41AF}"/>
              </a:ext>
            </a:extLst>
          </p:cNvPr>
          <p:cNvSpPr txBox="1"/>
          <p:nvPr/>
        </p:nvSpPr>
        <p:spPr>
          <a:xfrm>
            <a:off x="3000787" y="42016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6.3 Heffingen en subsidies</a:t>
            </a:r>
          </a:p>
        </p:txBody>
      </p:sp>
    </p:spTree>
    <p:extLst>
      <p:ext uri="{BB962C8B-B14F-4D97-AF65-F5344CB8AC3E}">
        <p14:creationId xmlns:p14="http://schemas.microsoft.com/office/powerpoint/2010/main" val="1647353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7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2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7" grpId="0" animBg="1"/>
      <p:bldP spid="38" grpId="0" animBg="1"/>
      <p:bldP spid="39" grpId="0" animBg="1"/>
      <p:bldP spid="40" grpId="0" animBg="1"/>
      <p:bldP spid="42" grpId="0" animBg="1"/>
      <p:bldP spid="4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4038600" cy="51435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sz="1800" dirty="0"/>
              <a:t>De heffing was 20% op de prijs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400" dirty="0"/>
              <a:t>Oude evenwichtsprijs: €30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1800" dirty="0"/>
              <a:t>Door de heffing schuift de aanbodlijn (leveringsbereidheid) overal 20% naar boven.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400" dirty="0"/>
              <a:t>Nieuwe evenwichtsprijs: ± €32</a:t>
            </a: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400" dirty="0"/>
              <a:t>De </a:t>
            </a:r>
            <a:r>
              <a:rPr lang="nl-NL" sz="2400" u="sng" dirty="0"/>
              <a:t>consumenten</a:t>
            </a:r>
            <a:r>
              <a:rPr lang="nl-NL" sz="2400" dirty="0"/>
              <a:t> betalen dus ± €2 méér dan voorheen</a:t>
            </a:r>
            <a:endParaRPr lang="nl-NL" sz="1800" dirty="0"/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400" dirty="0"/>
              <a:t>De </a:t>
            </a:r>
            <a:r>
              <a:rPr lang="nl-NL" sz="2400" u="sng" dirty="0"/>
              <a:t>producenten</a:t>
            </a:r>
            <a:r>
              <a:rPr lang="nl-NL" sz="2400" dirty="0"/>
              <a:t> houden ± €27 over</a:t>
            </a:r>
          </a:p>
          <a:p>
            <a:pPr marL="0" indent="0">
              <a:buNone/>
            </a:pPr>
            <a:endParaRPr lang="nl-NL" sz="900" dirty="0"/>
          </a:p>
          <a:p>
            <a:pPr marL="0" indent="0">
              <a:buNone/>
            </a:pPr>
            <a:r>
              <a:rPr lang="nl-NL" sz="2400" dirty="0"/>
              <a:t>Voor de exacte getallen moeten we echter gaan rekenen!</a:t>
            </a:r>
            <a:endParaRPr lang="nl-NL" sz="900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5196F91-09BA-004E-B1D9-2281051E3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vwo (Hans Vermeulen)</a:t>
            </a:r>
            <a:endParaRPr lang="en-U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2A793DA-F368-554F-B79B-9C29C1636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/>
          <a:lstStyle/>
          <a:p>
            <a:r>
              <a:rPr lang="nl-NL" dirty="0"/>
              <a:t>Grafisch aflezen gevolgen</a:t>
            </a:r>
          </a:p>
        </p:txBody>
      </p:sp>
      <p:cxnSp>
        <p:nvCxnSpPr>
          <p:cNvPr id="7" name="Rechte verbindingslijn 6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hoeveelheid × 1.000</a:t>
            </a:r>
          </a:p>
        </p:txBody>
      </p:sp>
      <p:sp>
        <p:nvSpPr>
          <p:cNvPr id="20" name="Tekstvak 19"/>
          <p:cNvSpPr txBox="1"/>
          <p:nvPr/>
        </p:nvSpPr>
        <p:spPr>
          <a:xfrm rot="16200000">
            <a:off x="4390909" y="191357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prijs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10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20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4751056" y="3006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30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40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4751056" y="15660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50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20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40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60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80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100</a:t>
            </a: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</a:t>
            </a:r>
            <a:r>
              <a:rPr lang="nl-NL" baseline="-25000" dirty="0" err="1">
                <a:solidFill>
                  <a:prstClr val="black"/>
                </a:solidFill>
              </a:rPr>
              <a:t>v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35" name="Rechte verbindingslijn 34"/>
          <p:cNvCxnSpPr/>
          <p:nvPr/>
        </p:nvCxnSpPr>
        <p:spPr>
          <a:xfrm flipV="1">
            <a:off x="5255112" y="1710100"/>
            <a:ext cx="2880320" cy="2880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8067192" y="1632568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</a:t>
            </a:r>
            <a:r>
              <a:rPr lang="nl-NL" baseline="-25000" dirty="0" err="1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45" name="Rechte verbindingslijn 44"/>
          <p:cNvCxnSpPr/>
          <p:nvPr/>
        </p:nvCxnSpPr>
        <p:spPr>
          <a:xfrm>
            <a:off x="5255112" y="3150260"/>
            <a:ext cx="1440160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5297470" y="2934236"/>
            <a:ext cx="1181778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6714933" y="3275364"/>
            <a:ext cx="2214" cy="196312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6512396" y="3043714"/>
            <a:ext cx="0" cy="219477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>
            <a:off x="5248275" y="3357736"/>
            <a:ext cx="1244317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Tekstvak 50"/>
          <p:cNvSpPr txBox="1"/>
          <p:nvPr/>
        </p:nvSpPr>
        <p:spPr>
          <a:xfrm>
            <a:off x="7092280" y="2880232"/>
            <a:ext cx="1682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oude evenwicht</a:t>
            </a:r>
          </a:p>
        </p:txBody>
      </p:sp>
      <p:cxnSp>
        <p:nvCxnSpPr>
          <p:cNvPr id="52" name="Rechte verbindingslijn met pijl 51"/>
          <p:cNvCxnSpPr>
            <a:stCxn id="51" idx="1"/>
          </p:cNvCxnSpPr>
          <p:nvPr/>
        </p:nvCxnSpPr>
        <p:spPr>
          <a:xfrm flipH="1">
            <a:off x="6776952" y="3064898"/>
            <a:ext cx="315328" cy="840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Tekstvak 52"/>
          <p:cNvSpPr txBox="1"/>
          <p:nvPr/>
        </p:nvSpPr>
        <p:spPr>
          <a:xfrm>
            <a:off x="7244680" y="2564904"/>
            <a:ext cx="1892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nieuwe evenwicht</a:t>
            </a:r>
          </a:p>
        </p:txBody>
      </p:sp>
      <p:sp>
        <p:nvSpPr>
          <p:cNvPr id="41" name="Ovaal 40"/>
          <p:cNvSpPr/>
          <p:nvPr/>
        </p:nvSpPr>
        <p:spPr>
          <a:xfrm>
            <a:off x="665734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cxnSp>
        <p:nvCxnSpPr>
          <p:cNvPr id="57" name="Rechte verbindingslijn met pijl 56"/>
          <p:cNvCxnSpPr/>
          <p:nvPr/>
        </p:nvCxnSpPr>
        <p:spPr>
          <a:xfrm flipH="1" flipV="1">
            <a:off x="5429250" y="2914650"/>
            <a:ext cx="6846" cy="2343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8" name="Tekstvak 57"/>
          <p:cNvSpPr txBox="1"/>
          <p:nvPr/>
        </p:nvSpPr>
        <p:spPr>
          <a:xfrm>
            <a:off x="5436338" y="2882983"/>
            <a:ext cx="4972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9BBB59">
                    <a:lumMod val="75000"/>
                  </a:srgbClr>
                </a:solidFill>
              </a:rPr>
              <a:t>prijs</a:t>
            </a:r>
            <a:endParaRPr lang="nl-NL" sz="1600" dirty="0">
              <a:solidFill>
                <a:srgbClr val="9BBB59">
                  <a:lumMod val="75000"/>
                </a:srgbClr>
              </a:solidFill>
            </a:endParaRPr>
          </a:p>
        </p:txBody>
      </p:sp>
      <p:cxnSp>
        <p:nvCxnSpPr>
          <p:cNvPr id="59" name="Rechte verbindingslijn met pijl 58"/>
          <p:cNvCxnSpPr/>
          <p:nvPr/>
        </p:nvCxnSpPr>
        <p:spPr>
          <a:xfrm flipH="1">
            <a:off x="5353050" y="3167926"/>
            <a:ext cx="11039" cy="1848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0" name="Tekstvak 59"/>
          <p:cNvSpPr txBox="1"/>
          <p:nvPr/>
        </p:nvSpPr>
        <p:spPr>
          <a:xfrm>
            <a:off x="5359037" y="3088192"/>
            <a:ext cx="9411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err="1">
                <a:solidFill>
                  <a:srgbClr val="F79646">
                    <a:lumMod val="75000"/>
                  </a:srgbClr>
                </a:solidFill>
              </a:rPr>
              <a:t>opbr</a:t>
            </a:r>
            <a:r>
              <a:rPr lang="nl-NL" sz="1400" dirty="0">
                <a:solidFill>
                  <a:srgbClr val="F79646">
                    <a:lumMod val="75000"/>
                  </a:srgbClr>
                </a:solidFill>
              </a:rPr>
              <a:t>. </a:t>
            </a:r>
            <a:r>
              <a:rPr lang="nl-NL" sz="1400" dirty="0" err="1">
                <a:solidFill>
                  <a:srgbClr val="F79646">
                    <a:lumMod val="75000"/>
                  </a:srgbClr>
                </a:solidFill>
              </a:rPr>
              <a:t>prod</a:t>
            </a:r>
            <a:endParaRPr lang="nl-NL" sz="1400" dirty="0">
              <a:solidFill>
                <a:srgbClr val="F79646">
                  <a:lumMod val="75000"/>
                </a:srgbClr>
              </a:solidFill>
            </a:endParaRPr>
          </a:p>
        </p:txBody>
      </p:sp>
      <p:cxnSp>
        <p:nvCxnSpPr>
          <p:cNvPr id="55" name="Rechte verbindingslijn 54"/>
          <p:cNvCxnSpPr/>
          <p:nvPr/>
        </p:nvCxnSpPr>
        <p:spPr>
          <a:xfrm flipV="1">
            <a:off x="5248275" y="1525708"/>
            <a:ext cx="2480196" cy="284626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6" name="Rechthoek 55"/>
          <p:cNvSpPr/>
          <p:nvPr/>
        </p:nvSpPr>
        <p:spPr>
          <a:xfrm>
            <a:off x="7615312" y="1333799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Q’</a:t>
            </a:r>
            <a:r>
              <a:rPr lang="nl-NL" baseline="-25000" dirty="0" err="1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61" name="Ovaal 60"/>
          <p:cNvSpPr/>
          <p:nvPr/>
        </p:nvSpPr>
        <p:spPr>
          <a:xfrm>
            <a:off x="6452592" y="2871986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cxnSp>
        <p:nvCxnSpPr>
          <p:cNvPr id="54" name="Rechte verbindingslijn met pijl 53"/>
          <p:cNvCxnSpPr>
            <a:stCxn id="53" idx="1"/>
          </p:cNvCxnSpPr>
          <p:nvPr/>
        </p:nvCxnSpPr>
        <p:spPr>
          <a:xfrm flipH="1">
            <a:off x="6610350" y="2749570"/>
            <a:ext cx="634330" cy="1555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Ovaal 48"/>
          <p:cNvSpPr/>
          <p:nvPr/>
        </p:nvSpPr>
        <p:spPr>
          <a:xfrm>
            <a:off x="6453733" y="3280816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62" name="Tekstvak 61">
            <a:extLst>
              <a:ext uri="{FF2B5EF4-FFF2-40B4-BE49-F238E27FC236}">
                <a16:creationId xmlns:a16="http://schemas.microsoft.com/office/drawing/2014/main" id="{CB9CBC5D-C5D4-E34D-9695-D1DD3FE2905B}"/>
              </a:ext>
            </a:extLst>
          </p:cNvPr>
          <p:cNvSpPr txBox="1"/>
          <p:nvPr/>
        </p:nvSpPr>
        <p:spPr>
          <a:xfrm>
            <a:off x="3000787" y="42016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6.3 Heffingen en subsidies</a:t>
            </a:r>
          </a:p>
        </p:txBody>
      </p:sp>
    </p:spTree>
    <p:extLst>
      <p:ext uri="{BB962C8B-B14F-4D97-AF65-F5344CB8AC3E}">
        <p14:creationId xmlns:p14="http://schemas.microsoft.com/office/powerpoint/2010/main" val="776520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"/>
                            </p:stCondLst>
                            <p:childTnLst>
                              <p:par>
                                <p:cTn id="9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25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000"/>
                            </p:stCondLst>
                            <p:childTnLst>
                              <p:par>
                                <p:cTn id="10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1" grpId="1"/>
      <p:bldP spid="53" grpId="0"/>
      <p:bldP spid="53" grpId="1"/>
      <p:bldP spid="41" grpId="0" animBg="1"/>
      <p:bldP spid="58" grpId="0"/>
      <p:bldP spid="58" grpId="1"/>
      <p:bldP spid="60" grpId="0"/>
      <p:bldP spid="60" grpId="1"/>
      <p:bldP spid="56" grpId="0"/>
      <p:bldP spid="61" grpId="0" animBg="1"/>
      <p:bldP spid="4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rije vorm 3"/>
          <p:cNvSpPr/>
          <p:nvPr/>
        </p:nvSpPr>
        <p:spPr>
          <a:xfrm>
            <a:off x="6500813" y="2924943"/>
            <a:ext cx="209550" cy="432793"/>
          </a:xfrm>
          <a:custGeom>
            <a:avLst/>
            <a:gdLst>
              <a:gd name="connsiteX0" fmla="*/ 4763 w 357188"/>
              <a:gd name="connsiteY0" fmla="*/ 0 h 704850"/>
              <a:gd name="connsiteX1" fmla="*/ 0 w 357188"/>
              <a:gd name="connsiteY1" fmla="*/ 704850 h 704850"/>
              <a:gd name="connsiteX2" fmla="*/ 357188 w 357188"/>
              <a:gd name="connsiteY2" fmla="*/ 347662 h 704850"/>
              <a:gd name="connsiteX3" fmla="*/ 4763 w 357188"/>
              <a:gd name="connsiteY3" fmla="*/ 0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8" h="704850">
                <a:moveTo>
                  <a:pt x="4763" y="0"/>
                </a:moveTo>
                <a:cubicBezTo>
                  <a:pt x="3175" y="234950"/>
                  <a:pt x="1588" y="469900"/>
                  <a:pt x="0" y="704850"/>
                </a:cubicBezTo>
                <a:lnTo>
                  <a:pt x="357188" y="347662"/>
                </a:lnTo>
                <a:lnTo>
                  <a:pt x="4763" y="0"/>
                </a:lnTo>
                <a:close/>
              </a:path>
            </a:pathLst>
          </a:custGeom>
          <a:ln w="12700"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5253981" y="2931789"/>
            <a:ext cx="1259556" cy="425947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black"/>
              </a:solidFill>
            </a:endParaRPr>
          </a:p>
        </p:txBody>
      </p:sp>
      <p:sp>
        <p:nvSpPr>
          <p:cNvPr id="64" name="Rechthoekige driehoek 63"/>
          <p:cNvSpPr/>
          <p:nvPr/>
        </p:nvSpPr>
        <p:spPr>
          <a:xfrm rot="5400000">
            <a:off x="5281799" y="3348224"/>
            <a:ext cx="1210244" cy="1227784"/>
          </a:xfrm>
          <a:prstGeom prst="rtTriangle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black"/>
              </a:solidFill>
            </a:endParaRPr>
          </a:p>
        </p:txBody>
      </p:sp>
      <p:sp>
        <p:nvSpPr>
          <p:cNvPr id="62" name="Rechthoekige driehoek 61"/>
          <p:cNvSpPr/>
          <p:nvPr/>
        </p:nvSpPr>
        <p:spPr>
          <a:xfrm rot="5400000">
            <a:off x="5252772" y="3149628"/>
            <a:ext cx="1441429" cy="1440160"/>
          </a:xfrm>
          <a:prstGeom prst="rtTriangle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black"/>
              </a:solidFill>
            </a:endParaRPr>
          </a:p>
        </p:txBody>
      </p:sp>
      <p:sp>
        <p:nvSpPr>
          <p:cNvPr id="61" name="Rechthoekige driehoek 60"/>
          <p:cNvSpPr/>
          <p:nvPr/>
        </p:nvSpPr>
        <p:spPr>
          <a:xfrm>
            <a:off x="5253980" y="1700808"/>
            <a:ext cx="1258415" cy="1233428"/>
          </a:xfrm>
          <a:prstGeom prst="rtTriangl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black"/>
              </a:solidFill>
            </a:endParaRPr>
          </a:p>
        </p:txBody>
      </p:sp>
      <p:sp>
        <p:nvSpPr>
          <p:cNvPr id="55" name="Rechthoekige driehoek 54"/>
          <p:cNvSpPr/>
          <p:nvPr/>
        </p:nvSpPr>
        <p:spPr>
          <a:xfrm>
            <a:off x="5266996" y="1710100"/>
            <a:ext cx="1441429" cy="1440160"/>
          </a:xfrm>
          <a:prstGeom prst="rtTriangl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4038600" cy="439050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sz="2200" cap="none" dirty="0"/>
              <a:t>Door de heffing:</a:t>
            </a:r>
          </a:p>
          <a:p>
            <a:r>
              <a:rPr lang="nl-NL" sz="2200" cap="none" dirty="0"/>
              <a:t>Het </a:t>
            </a:r>
            <a:r>
              <a:rPr lang="nl-NL" sz="2200" cap="none" dirty="0" err="1"/>
              <a:t>consumentensuplus</a:t>
            </a:r>
            <a:r>
              <a:rPr lang="nl-NL" sz="2200" cap="none" dirty="0"/>
              <a:t> </a:t>
            </a:r>
          </a:p>
          <a:p>
            <a:pPr marL="400050" lvl="1" indent="0">
              <a:buNone/>
            </a:pPr>
            <a:r>
              <a:rPr lang="nl-NL" sz="2200" cap="none" dirty="0"/>
              <a:t>Neemt af</a:t>
            </a:r>
          </a:p>
          <a:p>
            <a:r>
              <a:rPr lang="nl-NL" sz="2200" cap="none" dirty="0"/>
              <a:t>Het </a:t>
            </a:r>
            <a:r>
              <a:rPr lang="nl-NL" sz="2200" cap="none" dirty="0" err="1"/>
              <a:t>producentensuplus</a:t>
            </a:r>
            <a:r>
              <a:rPr lang="nl-NL" sz="2200" cap="none" dirty="0"/>
              <a:t> </a:t>
            </a:r>
          </a:p>
          <a:p>
            <a:pPr marL="400050" lvl="1" indent="0">
              <a:buNone/>
            </a:pPr>
            <a:r>
              <a:rPr lang="nl-NL" sz="2200" cap="none" dirty="0"/>
              <a:t>Neemt af</a:t>
            </a:r>
          </a:p>
          <a:p>
            <a:r>
              <a:rPr lang="nl-NL" sz="2200" cap="none" dirty="0"/>
              <a:t>De overheid ontvangt belasting (en zal daarmee welvaart creëren)</a:t>
            </a:r>
          </a:p>
          <a:p>
            <a:r>
              <a:rPr lang="nl-NL" sz="2200" cap="none" dirty="0"/>
              <a:t>Verliezen we een stukje welvaart </a:t>
            </a:r>
            <a:br>
              <a:rPr lang="nl-NL" sz="2200" cap="none" dirty="0"/>
            </a:br>
            <a:r>
              <a:rPr lang="nl-NL" sz="2200" cap="none" dirty="0"/>
              <a:t>(</a:t>
            </a:r>
            <a:r>
              <a:rPr lang="nl-NL" sz="2200" cap="none" dirty="0" err="1"/>
              <a:t>harberger</a:t>
            </a:r>
            <a:r>
              <a:rPr lang="nl-NL" sz="2200" cap="none" dirty="0"/>
              <a:t>-driehoek)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B8EB701-5BC7-AF4B-95FE-EC8E13CE8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vwo (Hans Vermeulen)</a:t>
            </a:r>
            <a:endParaRPr lang="en-US"/>
          </a:p>
        </p:txBody>
      </p:sp>
      <p:sp>
        <p:nvSpPr>
          <p:cNvPr id="31" name="Tijdelijke aanduiding voor dianummer 30">
            <a:extLst>
              <a:ext uri="{FF2B5EF4-FFF2-40B4-BE49-F238E27FC236}">
                <a16:creationId xmlns:a16="http://schemas.microsoft.com/office/drawing/2014/main" id="{E437F252-A77C-784A-864C-49FE9A415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95471"/>
          </a:xfrm>
        </p:spPr>
        <p:txBody>
          <a:bodyPr/>
          <a:lstStyle/>
          <a:p>
            <a:r>
              <a:rPr lang="nl-NL" dirty="0"/>
              <a:t>Grafisch aflezen gevolgen - 2</a:t>
            </a:r>
          </a:p>
        </p:txBody>
      </p:sp>
      <p:cxnSp>
        <p:nvCxnSpPr>
          <p:cNvPr id="7" name="Rechte verbindingslijn 6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hoeveelheid × 1.000</a:t>
            </a:r>
          </a:p>
        </p:txBody>
      </p:sp>
      <p:sp>
        <p:nvSpPr>
          <p:cNvPr id="20" name="Tekstvak 19"/>
          <p:cNvSpPr txBox="1"/>
          <p:nvPr/>
        </p:nvSpPr>
        <p:spPr>
          <a:xfrm rot="16200000">
            <a:off x="4390909" y="191357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prijs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10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20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4751056" y="3006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30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40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4751056" y="15660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50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20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40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60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80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100</a:t>
            </a: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</a:t>
            </a:r>
            <a:r>
              <a:rPr lang="nl-NL" baseline="-25000" dirty="0" err="1">
                <a:solidFill>
                  <a:prstClr val="black"/>
                </a:solidFill>
              </a:rPr>
              <a:t>v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35" name="Rechte verbindingslijn 34"/>
          <p:cNvCxnSpPr/>
          <p:nvPr/>
        </p:nvCxnSpPr>
        <p:spPr>
          <a:xfrm flipV="1">
            <a:off x="5255112" y="1710100"/>
            <a:ext cx="2880320" cy="2880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8067192" y="1632568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</a:t>
            </a:r>
            <a:r>
              <a:rPr lang="nl-NL" baseline="-25000" dirty="0" err="1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45" name="Rechte verbindingslijn 44"/>
          <p:cNvCxnSpPr/>
          <p:nvPr/>
        </p:nvCxnSpPr>
        <p:spPr>
          <a:xfrm>
            <a:off x="5255112" y="3150260"/>
            <a:ext cx="1440160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6714933" y="3275364"/>
            <a:ext cx="2214" cy="196312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Ovaal 40"/>
          <p:cNvSpPr/>
          <p:nvPr/>
        </p:nvSpPr>
        <p:spPr>
          <a:xfrm>
            <a:off x="665734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56" name="Tekstvak 55"/>
          <p:cNvSpPr txBox="1"/>
          <p:nvPr/>
        </p:nvSpPr>
        <p:spPr>
          <a:xfrm>
            <a:off x="5335513" y="2212539"/>
            <a:ext cx="409086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32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</a:t>
            </a:r>
            <a:endParaRPr lang="nl-NL" sz="4000" b="1" spc="50" baseline="-2500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3" name="Tekstvak 62"/>
          <p:cNvSpPr txBox="1"/>
          <p:nvPr/>
        </p:nvSpPr>
        <p:spPr>
          <a:xfrm>
            <a:off x="5369728" y="3337009"/>
            <a:ext cx="409086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32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</a:t>
            </a:r>
            <a:endParaRPr lang="nl-NL" sz="4000" b="1" spc="50" baseline="-2500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5" name="Tekstvak 64"/>
          <p:cNvSpPr txBox="1"/>
          <p:nvPr/>
        </p:nvSpPr>
        <p:spPr>
          <a:xfrm>
            <a:off x="5327738" y="2840747"/>
            <a:ext cx="468398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32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</a:t>
            </a:r>
            <a:endParaRPr lang="nl-NL" sz="4000" b="1" spc="50" baseline="-2500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51" name="Rechte verbindingslijn 50"/>
          <p:cNvCxnSpPr/>
          <p:nvPr/>
        </p:nvCxnSpPr>
        <p:spPr>
          <a:xfrm>
            <a:off x="5297470" y="2934236"/>
            <a:ext cx="1181778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Rechte verbindingslijn 51"/>
          <p:cNvCxnSpPr/>
          <p:nvPr/>
        </p:nvCxnSpPr>
        <p:spPr>
          <a:xfrm>
            <a:off x="6512396" y="3043714"/>
            <a:ext cx="0" cy="219477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>
            <a:off x="5248275" y="3357736"/>
            <a:ext cx="1244317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Rechte verbindingslijn 53"/>
          <p:cNvCxnSpPr/>
          <p:nvPr/>
        </p:nvCxnSpPr>
        <p:spPr>
          <a:xfrm flipV="1">
            <a:off x="5248275" y="1525708"/>
            <a:ext cx="2480196" cy="284626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7" name="Rechthoek 56"/>
          <p:cNvSpPr/>
          <p:nvPr/>
        </p:nvSpPr>
        <p:spPr>
          <a:xfrm>
            <a:off x="7615312" y="1333799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Q’</a:t>
            </a:r>
            <a:r>
              <a:rPr lang="nl-NL" baseline="-25000" dirty="0" err="1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58" name="Ovaal 57"/>
          <p:cNvSpPr/>
          <p:nvPr/>
        </p:nvSpPr>
        <p:spPr>
          <a:xfrm>
            <a:off x="6452592" y="2871986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59" name="Ovaal 58"/>
          <p:cNvSpPr/>
          <p:nvPr/>
        </p:nvSpPr>
        <p:spPr>
          <a:xfrm>
            <a:off x="6453733" y="3280816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60" name="Tekstvak 59">
            <a:extLst>
              <a:ext uri="{FF2B5EF4-FFF2-40B4-BE49-F238E27FC236}">
                <a16:creationId xmlns:a16="http://schemas.microsoft.com/office/drawing/2014/main" id="{BC36B07E-0797-0341-A882-F21193B8A498}"/>
              </a:ext>
            </a:extLst>
          </p:cNvPr>
          <p:cNvSpPr txBox="1"/>
          <p:nvPr/>
        </p:nvSpPr>
        <p:spPr>
          <a:xfrm>
            <a:off x="3000787" y="42016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6.3 Heffingen en subsidies</a:t>
            </a:r>
          </a:p>
        </p:txBody>
      </p:sp>
    </p:spTree>
    <p:extLst>
      <p:ext uri="{BB962C8B-B14F-4D97-AF65-F5344CB8AC3E}">
        <p14:creationId xmlns:p14="http://schemas.microsoft.com/office/powerpoint/2010/main" val="3304722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75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35" presetClass="emph" presetSubtype="0" repeatCount="4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3" grpId="0" animBg="1"/>
      <p:bldP spid="64" grpId="0" animBg="1"/>
      <p:bldP spid="62" grpId="0" animBg="1"/>
      <p:bldP spid="62" grpId="1" animBg="1"/>
      <p:bldP spid="61" grpId="0" animBg="1"/>
      <p:bldP spid="55" grpId="0" animBg="1"/>
      <p:bldP spid="55" grpId="1" animBg="1"/>
      <p:bldP spid="56" grpId="0"/>
      <p:bldP spid="63" grpId="0"/>
      <p:bldP spid="6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hthoekige driehoek 38"/>
          <p:cNvSpPr/>
          <p:nvPr/>
        </p:nvSpPr>
        <p:spPr>
          <a:xfrm>
            <a:off x="5260515" y="1710100"/>
            <a:ext cx="1441429" cy="1440160"/>
          </a:xfrm>
          <a:prstGeom prst="rtTriangl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333490" y="1595448"/>
            <a:ext cx="4038600" cy="354916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sz="2400" cap="none" dirty="0"/>
              <a:t>Een korte herhaling:</a:t>
            </a:r>
          </a:p>
          <a:p>
            <a:pPr marL="0" indent="0">
              <a:buNone/>
            </a:pPr>
            <a:endParaRPr lang="nl-NL" sz="800" cap="none" dirty="0"/>
          </a:p>
          <a:p>
            <a:pPr>
              <a:buFont typeface="Wingdings" pitchFamily="2" charset="2"/>
              <a:buChar char="ü"/>
            </a:pPr>
            <a:r>
              <a:rPr lang="nl-NL" sz="2400" cap="none" dirty="0"/>
              <a:t>Marktmodel: </a:t>
            </a:r>
          </a:p>
          <a:p>
            <a:pPr marL="400050" lvl="1" indent="0">
              <a:buNone/>
            </a:pPr>
            <a:r>
              <a:rPr lang="nl-NL" sz="2400" cap="none" dirty="0" err="1"/>
              <a:t>Q</a:t>
            </a:r>
            <a:r>
              <a:rPr lang="nl-NL" sz="2400" cap="none" baseline="-25000" dirty="0" err="1"/>
              <a:t>v</a:t>
            </a:r>
            <a:r>
              <a:rPr lang="nl-NL" sz="2400" cap="none" dirty="0"/>
              <a:t> = -2p + 100</a:t>
            </a:r>
          </a:p>
          <a:p>
            <a:pPr marL="400050" lvl="1" indent="0">
              <a:buNone/>
            </a:pPr>
            <a:r>
              <a:rPr lang="nl-NL" sz="2400" cap="none" dirty="0" err="1"/>
              <a:t>Q</a:t>
            </a:r>
            <a:r>
              <a:rPr lang="nl-NL" sz="2400" cap="none" baseline="-25000" dirty="0" err="1"/>
              <a:t>a</a:t>
            </a:r>
            <a:r>
              <a:rPr lang="nl-NL" sz="2400" cap="none" dirty="0"/>
              <a:t> = 2P - 20</a:t>
            </a:r>
          </a:p>
          <a:p>
            <a:pPr marL="0" lvl="1" indent="0">
              <a:buNone/>
            </a:pPr>
            <a:endParaRPr lang="nl-NL" sz="1400" cap="none" dirty="0"/>
          </a:p>
          <a:p>
            <a:pPr>
              <a:buFont typeface="Wingdings" pitchFamily="2" charset="2"/>
              <a:buChar char="ü"/>
            </a:pPr>
            <a:r>
              <a:rPr lang="nl-NL" sz="2400" cap="none" dirty="0"/>
              <a:t>Evenwichtsprijs</a:t>
            </a:r>
          </a:p>
          <a:p>
            <a:pPr>
              <a:buFont typeface="Wingdings" pitchFamily="2" charset="2"/>
              <a:buChar char="ü"/>
            </a:pPr>
            <a:r>
              <a:rPr lang="nl-NL" sz="2400" cap="none" dirty="0"/>
              <a:t>Consumentensurplus</a:t>
            </a:r>
          </a:p>
          <a:p>
            <a:pPr>
              <a:buFont typeface="Wingdings" pitchFamily="2" charset="2"/>
              <a:buChar char="ü"/>
            </a:pPr>
            <a:r>
              <a:rPr lang="nl-NL" sz="2400" cap="none" dirty="0"/>
              <a:t>Producentensurplus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6CA94CF-45A3-374E-B39F-EE52961A4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218379"/>
            <a:ext cx="5004665" cy="365125"/>
          </a:xfrm>
        </p:spPr>
        <p:txBody>
          <a:bodyPr/>
          <a:lstStyle/>
          <a:p>
            <a:r>
              <a:rPr lang="nl-NL" dirty="0"/>
              <a:t>Economie Integraal vwo (Hans Vermeulen)</a:t>
            </a:r>
            <a:endParaRPr lang="en-U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69AC7D3-619C-504A-86E7-EC894E75F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91883" y="6193217"/>
            <a:ext cx="573161" cy="365125"/>
          </a:xfrm>
        </p:spPr>
        <p:txBody>
          <a:bodyPr/>
          <a:lstStyle/>
          <a:p>
            <a:fld id="{687D7A59-36E2-48B9-B146-C1E59501F63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47402"/>
            <a:ext cx="8229600" cy="549349"/>
          </a:xfrm>
        </p:spPr>
        <p:txBody>
          <a:bodyPr>
            <a:normAutofit fontScale="90000"/>
          </a:bodyPr>
          <a:lstStyle/>
          <a:p>
            <a:r>
              <a:rPr lang="nl-NL" dirty="0"/>
              <a:t>Volkomen concurrentie</a:t>
            </a:r>
          </a:p>
        </p:txBody>
      </p:sp>
      <p:sp>
        <p:nvSpPr>
          <p:cNvPr id="5" name="Rechthoekige driehoek 4"/>
          <p:cNvSpPr/>
          <p:nvPr/>
        </p:nvSpPr>
        <p:spPr>
          <a:xfrm rot="5400000">
            <a:off x="5254477" y="3149628"/>
            <a:ext cx="1441429" cy="1440160"/>
          </a:xfrm>
          <a:prstGeom prst="rtTriangle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hoeveelheid × 1.000</a:t>
            </a:r>
          </a:p>
        </p:txBody>
      </p:sp>
      <p:sp>
        <p:nvSpPr>
          <p:cNvPr id="20" name="Tekstvak 19"/>
          <p:cNvSpPr txBox="1"/>
          <p:nvPr/>
        </p:nvSpPr>
        <p:spPr>
          <a:xfrm rot="16200000">
            <a:off x="4390909" y="191357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prijs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4751056" y="3006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4751056" y="15660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60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80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100</a:t>
            </a: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dirty="0"/>
          </a:p>
        </p:txBody>
      </p:sp>
      <p:sp>
        <p:nvSpPr>
          <p:cNvPr id="34" name="Tekstvak 33"/>
          <p:cNvSpPr txBox="1"/>
          <p:nvPr/>
        </p:nvSpPr>
        <p:spPr>
          <a:xfrm>
            <a:off x="7092280" y="2880232"/>
            <a:ext cx="1707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evenwichtspunt</a:t>
            </a:r>
          </a:p>
        </p:txBody>
      </p:sp>
      <p:cxnSp>
        <p:nvCxnSpPr>
          <p:cNvPr id="35" name="Rechte verbindingslijn 34"/>
          <p:cNvCxnSpPr/>
          <p:nvPr/>
        </p:nvCxnSpPr>
        <p:spPr>
          <a:xfrm flipV="1">
            <a:off x="5255112" y="1710100"/>
            <a:ext cx="2880320" cy="2880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7787340" y="202081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a</a:t>
            </a:r>
            <a:endParaRPr lang="nl-NL" dirty="0"/>
          </a:p>
        </p:txBody>
      </p:sp>
      <p:cxnSp>
        <p:nvCxnSpPr>
          <p:cNvPr id="37" name="Rechte verbindingslijn 36"/>
          <p:cNvCxnSpPr/>
          <p:nvPr/>
        </p:nvCxnSpPr>
        <p:spPr>
          <a:xfrm>
            <a:off x="5255112" y="3150260"/>
            <a:ext cx="1440160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Tekstvak 37"/>
          <p:cNvSpPr txBox="1"/>
          <p:nvPr/>
        </p:nvSpPr>
        <p:spPr>
          <a:xfrm>
            <a:off x="5360203" y="3190910"/>
            <a:ext cx="463588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</a:t>
            </a:r>
            <a:endParaRPr lang="nl-NL" sz="4000" b="1" spc="50" baseline="-250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0" name="Tekstvak 39"/>
          <p:cNvSpPr txBox="1"/>
          <p:nvPr/>
        </p:nvSpPr>
        <p:spPr>
          <a:xfrm>
            <a:off x="5360203" y="2361074"/>
            <a:ext cx="463588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</a:t>
            </a:r>
            <a:endParaRPr lang="nl-NL" sz="4000" b="1" spc="50" baseline="-250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" name="Ovaal 40"/>
          <p:cNvSpPr/>
          <p:nvPr/>
        </p:nvSpPr>
        <p:spPr>
          <a:xfrm>
            <a:off x="665734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3" name="Rechte verbindingslijn met pijl 42"/>
          <p:cNvCxnSpPr>
            <a:stCxn id="34" idx="1"/>
          </p:cNvCxnSpPr>
          <p:nvPr/>
        </p:nvCxnSpPr>
        <p:spPr>
          <a:xfrm flipH="1">
            <a:off x="6776952" y="3064898"/>
            <a:ext cx="315328" cy="840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kstvak 41">
            <a:extLst>
              <a:ext uri="{FF2B5EF4-FFF2-40B4-BE49-F238E27FC236}">
                <a16:creationId xmlns:a16="http://schemas.microsoft.com/office/drawing/2014/main" id="{9447D9EB-538F-A44E-B078-1189B82825FD}"/>
              </a:ext>
            </a:extLst>
          </p:cNvPr>
          <p:cNvSpPr txBox="1"/>
          <p:nvPr/>
        </p:nvSpPr>
        <p:spPr>
          <a:xfrm>
            <a:off x="3347864" y="116632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6.3 Heffingen en subsidies</a:t>
            </a:r>
          </a:p>
        </p:txBody>
      </p:sp>
    </p:spTree>
    <p:extLst>
      <p:ext uri="{BB962C8B-B14F-4D97-AF65-F5344CB8AC3E}">
        <p14:creationId xmlns:p14="http://schemas.microsoft.com/office/powerpoint/2010/main" val="2804063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75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5" grpId="0" animBg="1"/>
      <p:bldP spid="33" grpId="0"/>
      <p:bldP spid="34" grpId="0"/>
      <p:bldP spid="34" grpId="1"/>
      <p:bldP spid="36" grpId="0"/>
      <p:bldP spid="38" grpId="0"/>
      <p:bldP spid="40" grpId="0"/>
      <p:bldP spid="4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4038600" cy="439050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sz="1800" cap="none" dirty="0"/>
              <a:t>Marktmodel: </a:t>
            </a:r>
          </a:p>
          <a:p>
            <a:pPr marL="400050" lvl="1" indent="0">
              <a:buNone/>
            </a:pPr>
            <a:r>
              <a:rPr lang="nl-NL" sz="1800" cap="none" dirty="0" err="1"/>
              <a:t>Q</a:t>
            </a:r>
            <a:r>
              <a:rPr lang="nl-NL" sz="1800" cap="none" baseline="-25000" dirty="0" err="1"/>
              <a:t>v</a:t>
            </a:r>
            <a:r>
              <a:rPr lang="nl-NL" sz="1800" cap="none" dirty="0"/>
              <a:t> = -2P + 100</a:t>
            </a:r>
          </a:p>
          <a:p>
            <a:pPr marL="400050" lvl="1" indent="0">
              <a:buNone/>
            </a:pPr>
            <a:r>
              <a:rPr lang="nl-NL" sz="1800" cap="none" dirty="0" err="1"/>
              <a:t>Q</a:t>
            </a:r>
            <a:r>
              <a:rPr lang="nl-NL" sz="1800" cap="none" baseline="-25000" dirty="0" err="1"/>
              <a:t>a</a:t>
            </a:r>
            <a:r>
              <a:rPr lang="nl-NL" sz="1800" cap="none" dirty="0"/>
              <a:t> = 2P - 20</a:t>
            </a:r>
          </a:p>
          <a:p>
            <a:pPr marL="0" indent="0">
              <a:buNone/>
            </a:pPr>
            <a:endParaRPr lang="nl-NL" sz="800" cap="none" dirty="0"/>
          </a:p>
          <a:p>
            <a:pPr marL="0" indent="0">
              <a:buNone/>
            </a:pPr>
            <a:r>
              <a:rPr lang="nl-NL" sz="2000" cap="none" dirty="0"/>
              <a:t>Door de heffing moet de aanbodlijn 20% </a:t>
            </a:r>
            <a:r>
              <a:rPr lang="nl-NL" sz="2000" b="1" cap="none" dirty="0"/>
              <a:t>naar boven</a:t>
            </a:r>
            <a:r>
              <a:rPr lang="nl-NL" sz="2000" cap="none" dirty="0"/>
              <a:t>.</a:t>
            </a:r>
            <a:br>
              <a:rPr lang="nl-NL" sz="2000" cap="none" dirty="0"/>
            </a:br>
            <a:endParaRPr lang="nl-NL" sz="800" cap="none" dirty="0"/>
          </a:p>
          <a:p>
            <a:pPr marL="0" indent="0">
              <a:buNone/>
            </a:pPr>
            <a:r>
              <a:rPr lang="nl-NL" sz="2000" cap="none" dirty="0"/>
              <a:t>Elke waarde van </a:t>
            </a:r>
            <a:r>
              <a:rPr lang="nl-NL" sz="2000" b="1" cap="none" dirty="0"/>
              <a:t>p</a:t>
            </a:r>
            <a:r>
              <a:rPr lang="nl-NL" sz="2000" cap="none" dirty="0"/>
              <a:t> in de aanbodfunctie moet dus met 20% worden verhoogd </a:t>
            </a:r>
            <a:r>
              <a:rPr lang="nl-NL" sz="2000" cap="none" dirty="0" err="1"/>
              <a:t>i.V.M.</a:t>
            </a:r>
            <a:r>
              <a:rPr lang="nl-NL" sz="2000" cap="none" dirty="0"/>
              <a:t> De leveringsbereidheid.</a:t>
            </a:r>
          </a:p>
          <a:p>
            <a:pPr marL="0" indent="0">
              <a:buNone/>
            </a:pPr>
            <a:endParaRPr lang="nl-NL" sz="800" cap="none" dirty="0"/>
          </a:p>
          <a:p>
            <a:pPr marL="0" indent="0">
              <a:buNone/>
            </a:pPr>
            <a:r>
              <a:rPr lang="nl-NL" sz="2000" cap="none" dirty="0"/>
              <a:t>Dan moeten we dus eerst weten hoeveel p nú is bij elke aangeboden hoeveelheid!</a:t>
            </a:r>
          </a:p>
          <a:p>
            <a:pPr marL="0" indent="0">
              <a:buNone/>
            </a:pPr>
            <a:endParaRPr lang="nl-NL" sz="2200" cap="none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BE37557-2369-4243-8A8B-ED6B4D4C7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Economie Integraal vwo (Hans Vermeulen)</a:t>
            </a:r>
            <a:endParaRPr lang="en-U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1EBB252-901F-8248-ADFC-FAF849956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42162"/>
            <a:ext cx="8229600" cy="383658"/>
          </a:xfrm>
        </p:spPr>
        <p:txBody>
          <a:bodyPr>
            <a:normAutofit fontScale="90000"/>
          </a:bodyPr>
          <a:lstStyle/>
          <a:p>
            <a:r>
              <a:rPr lang="nl-NL" sz="2400" dirty="0"/>
              <a:t>Heffing in procenten - wiskundig</a:t>
            </a:r>
          </a:p>
        </p:txBody>
      </p:sp>
      <p:cxnSp>
        <p:nvCxnSpPr>
          <p:cNvPr id="49" name="Rechte verbindingslijn 48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Rechte verbindingslijn 50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51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53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54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chte verbindingslijn 55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echte verbindingslijn 59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Rechte verbindingslijn 60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echte verbindingslijn 61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echte verbindingslijn 62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kstvak 63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hoeveelheid × 1.000</a:t>
            </a:r>
          </a:p>
        </p:txBody>
      </p:sp>
      <p:sp>
        <p:nvSpPr>
          <p:cNvPr id="65" name="Tekstvak 64"/>
          <p:cNvSpPr txBox="1"/>
          <p:nvPr/>
        </p:nvSpPr>
        <p:spPr>
          <a:xfrm rot="16200000">
            <a:off x="4390909" y="191357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prijs</a:t>
            </a:r>
          </a:p>
        </p:txBody>
      </p:sp>
      <p:sp>
        <p:nvSpPr>
          <p:cNvPr id="66" name="Tekstvak 65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10</a:t>
            </a:r>
          </a:p>
        </p:txBody>
      </p:sp>
      <p:sp>
        <p:nvSpPr>
          <p:cNvPr id="67" name="Tekstvak 66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20</a:t>
            </a:r>
          </a:p>
        </p:txBody>
      </p:sp>
      <p:sp>
        <p:nvSpPr>
          <p:cNvPr id="68" name="Tekstvak 67"/>
          <p:cNvSpPr txBox="1"/>
          <p:nvPr/>
        </p:nvSpPr>
        <p:spPr>
          <a:xfrm>
            <a:off x="4751056" y="3006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30</a:t>
            </a:r>
          </a:p>
        </p:txBody>
      </p:sp>
      <p:sp>
        <p:nvSpPr>
          <p:cNvPr id="69" name="Tekstvak 68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40</a:t>
            </a:r>
          </a:p>
        </p:txBody>
      </p:sp>
      <p:sp>
        <p:nvSpPr>
          <p:cNvPr id="70" name="Tekstvak 69"/>
          <p:cNvSpPr txBox="1"/>
          <p:nvPr/>
        </p:nvSpPr>
        <p:spPr>
          <a:xfrm>
            <a:off x="4751056" y="15660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50</a:t>
            </a:r>
          </a:p>
        </p:txBody>
      </p:sp>
      <p:sp>
        <p:nvSpPr>
          <p:cNvPr id="71" name="Tekstvak 70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20</a:t>
            </a:r>
          </a:p>
        </p:txBody>
      </p:sp>
      <p:sp>
        <p:nvSpPr>
          <p:cNvPr id="72" name="Tekstvak 71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40</a:t>
            </a:r>
          </a:p>
        </p:txBody>
      </p:sp>
      <p:sp>
        <p:nvSpPr>
          <p:cNvPr id="73" name="Tekstvak 72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60</a:t>
            </a:r>
          </a:p>
        </p:txBody>
      </p:sp>
      <p:sp>
        <p:nvSpPr>
          <p:cNvPr id="74" name="Tekstvak 73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80</a:t>
            </a:r>
          </a:p>
        </p:txBody>
      </p:sp>
      <p:sp>
        <p:nvSpPr>
          <p:cNvPr id="75" name="Tekstvak 74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100</a:t>
            </a:r>
          </a:p>
        </p:txBody>
      </p:sp>
      <p:cxnSp>
        <p:nvCxnSpPr>
          <p:cNvPr id="76" name="Rechte verbindingslijn 75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7" name="Rechthoek 76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</a:t>
            </a:r>
            <a:r>
              <a:rPr lang="nl-NL" baseline="-25000" dirty="0" err="1">
                <a:solidFill>
                  <a:prstClr val="black"/>
                </a:solidFill>
              </a:rPr>
              <a:t>v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78" name="Rechte verbindingslijn 77"/>
          <p:cNvCxnSpPr/>
          <p:nvPr/>
        </p:nvCxnSpPr>
        <p:spPr>
          <a:xfrm flipV="1">
            <a:off x="5255112" y="1710100"/>
            <a:ext cx="2880320" cy="2880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9" name="Rechthoek 78"/>
          <p:cNvSpPr/>
          <p:nvPr/>
        </p:nvSpPr>
        <p:spPr>
          <a:xfrm>
            <a:off x="8067192" y="1632568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</a:t>
            </a:r>
            <a:r>
              <a:rPr lang="nl-NL" baseline="-25000" dirty="0" err="1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80" name="Ovaal 79"/>
          <p:cNvSpPr/>
          <p:nvPr/>
        </p:nvSpPr>
        <p:spPr>
          <a:xfrm>
            <a:off x="665734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cxnSp>
        <p:nvCxnSpPr>
          <p:cNvPr id="84" name="Rechte verbindingslijn 83"/>
          <p:cNvCxnSpPr/>
          <p:nvPr/>
        </p:nvCxnSpPr>
        <p:spPr>
          <a:xfrm flipV="1">
            <a:off x="5248275" y="1525708"/>
            <a:ext cx="2480196" cy="284626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6" name="Ovaal 85"/>
          <p:cNvSpPr/>
          <p:nvPr/>
        </p:nvSpPr>
        <p:spPr>
          <a:xfrm>
            <a:off x="6440748" y="2877110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88" name="Rechthoek 87"/>
          <p:cNvSpPr/>
          <p:nvPr/>
        </p:nvSpPr>
        <p:spPr>
          <a:xfrm>
            <a:off x="7615312" y="1333799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Q’</a:t>
            </a:r>
            <a:r>
              <a:rPr lang="nl-NL" baseline="-25000" dirty="0" err="1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EAF5BEB0-F16F-E04B-BB50-882924920A62}"/>
              </a:ext>
            </a:extLst>
          </p:cNvPr>
          <p:cNvSpPr txBox="1"/>
          <p:nvPr/>
        </p:nvSpPr>
        <p:spPr>
          <a:xfrm>
            <a:off x="3000787" y="42016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6.3 Heffingen en subsidies</a:t>
            </a:r>
          </a:p>
        </p:txBody>
      </p:sp>
    </p:spTree>
    <p:extLst>
      <p:ext uri="{BB962C8B-B14F-4D97-AF65-F5344CB8AC3E}">
        <p14:creationId xmlns:p14="http://schemas.microsoft.com/office/powerpoint/2010/main" val="3985698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469824" y="1111305"/>
            <a:ext cx="4038600" cy="475981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nl-NL" sz="1400" cap="none" dirty="0">
                <a:latin typeface="Arial" panose="020B0604020202020204" pitchFamily="34" charset="0"/>
                <a:cs typeface="Arial" panose="020B0604020202020204" pitchFamily="34" charset="0"/>
              </a:rPr>
              <a:t>Marktmodel: </a:t>
            </a:r>
          </a:p>
          <a:p>
            <a:pPr marL="400050" lvl="1" indent="-344488">
              <a:lnSpc>
                <a:spcPct val="100000"/>
              </a:lnSpc>
              <a:buNone/>
            </a:pPr>
            <a:r>
              <a:rPr lang="nl-NL" sz="1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nl-NL" sz="1400" cap="none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nl-NL" sz="1400" cap="none" dirty="0">
                <a:latin typeface="Arial" panose="020B0604020202020204" pitchFamily="34" charset="0"/>
                <a:cs typeface="Arial" panose="020B0604020202020204" pitchFamily="34" charset="0"/>
              </a:rPr>
              <a:t> = -2P + 100</a:t>
            </a:r>
          </a:p>
          <a:p>
            <a:pPr marL="400050" lvl="1" indent="-344488">
              <a:lnSpc>
                <a:spcPct val="100000"/>
              </a:lnSpc>
              <a:buNone/>
            </a:pPr>
            <a:r>
              <a:rPr lang="nl-NL" sz="1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nl-NL" sz="1400" cap="none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nl-NL" sz="1400" cap="none" dirty="0">
                <a:latin typeface="Arial" panose="020B0604020202020204" pitchFamily="34" charset="0"/>
                <a:cs typeface="Arial" panose="020B0604020202020204" pitchFamily="34" charset="0"/>
              </a:rPr>
              <a:t> = 2P – 20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400" cap="none" dirty="0">
                <a:latin typeface="Arial" panose="020B0604020202020204" pitchFamily="34" charset="0"/>
                <a:cs typeface="Arial" panose="020B0604020202020204" pitchFamily="34" charset="0"/>
              </a:rPr>
              <a:t>Dan moeten we dus eerst weten hoeveel p nú is bij elke aangeboden hoeveelheid!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400" b="1" cap="none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</a:t>
            </a:r>
            <a:r>
              <a:rPr lang="nl-NL" sz="14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nl-NL" sz="1400" b="1" cap="none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nl-NL" sz="1400" b="1" cap="none" dirty="0">
                <a:latin typeface="Arial" panose="020B0604020202020204" pitchFamily="34" charset="0"/>
                <a:cs typeface="Arial" panose="020B0604020202020204" pitchFamily="34" charset="0"/>
              </a:rPr>
              <a:t> en p wisselen van plek in de formule</a:t>
            </a:r>
          </a:p>
          <a:p>
            <a:pPr marL="0" lvl="1" indent="0">
              <a:lnSpc>
                <a:spcPct val="100000"/>
              </a:lnSpc>
              <a:buNone/>
            </a:pPr>
            <a:r>
              <a:rPr lang="nl-NL" sz="1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nl-NL" sz="1400" cap="none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nl-NL" sz="1400" cap="none" dirty="0">
                <a:latin typeface="Arial" panose="020B0604020202020204" pitchFamily="34" charset="0"/>
                <a:cs typeface="Arial" panose="020B0604020202020204" pitchFamily="34" charset="0"/>
              </a:rPr>
              <a:t> = 2P – 20 </a:t>
            </a:r>
            <a:r>
              <a:rPr lang="nl-NL" sz="1400" cap="none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</a:t>
            </a:r>
            <a:r>
              <a:rPr lang="nl-NL" sz="1400" cap="none" dirty="0">
                <a:latin typeface="Arial" panose="020B0604020202020204" pitchFamily="34" charset="0"/>
                <a:cs typeface="Arial" panose="020B0604020202020204" pitchFamily="34" charset="0"/>
              </a:rPr>
              <a:t>-2p = -q – 20 </a:t>
            </a:r>
          </a:p>
          <a:p>
            <a:pPr marL="0" lvl="1" indent="0">
              <a:lnSpc>
                <a:spcPct val="100000"/>
              </a:lnSpc>
              <a:buNone/>
            </a:pPr>
            <a:r>
              <a:rPr lang="nl-NL" sz="1400" cap="none" dirty="0">
                <a:latin typeface="Arial" panose="020B0604020202020204" pitchFamily="34" charset="0"/>
                <a:cs typeface="Arial" panose="020B0604020202020204" pitchFamily="34" charset="0"/>
              </a:rPr>
              <a:t>p = ½q + 10</a:t>
            </a:r>
          </a:p>
          <a:p>
            <a:pPr marL="0" lvl="1" indent="0">
              <a:lnSpc>
                <a:spcPct val="100000"/>
              </a:lnSpc>
              <a:buNone/>
            </a:pPr>
            <a:r>
              <a:rPr lang="nl-NL" sz="1400" b="1" cap="none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Bij </a:t>
            </a:r>
            <a:r>
              <a:rPr lang="nl-NL" sz="1400" b="1" cap="none" dirty="0">
                <a:latin typeface="Arial" panose="020B0604020202020204" pitchFamily="34" charset="0"/>
                <a:cs typeface="Arial" panose="020B0604020202020204" pitchFamily="34" charset="0"/>
              </a:rPr>
              <a:t>elke P komt nu 20% erbij (naar boven schuiven </a:t>
            </a:r>
            <a:r>
              <a:rPr lang="nl-NL" sz="14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i.V.M.</a:t>
            </a:r>
            <a:r>
              <a:rPr lang="nl-NL" sz="1400" b="1" cap="none" dirty="0">
                <a:latin typeface="Arial" panose="020B0604020202020204" pitchFamily="34" charset="0"/>
                <a:cs typeface="Arial" panose="020B0604020202020204" pitchFamily="34" charset="0"/>
              </a:rPr>
              <a:t> De leveringsbereidheid)</a:t>
            </a:r>
            <a:endParaRPr lang="nl-NL" sz="14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100000"/>
              </a:lnSpc>
              <a:buNone/>
            </a:pPr>
            <a:r>
              <a:rPr lang="nl-NL" sz="1400" cap="none" dirty="0">
                <a:latin typeface="Arial" panose="020B0604020202020204" pitchFamily="34" charset="0"/>
                <a:cs typeface="Arial" panose="020B0604020202020204" pitchFamily="34" charset="0"/>
              </a:rPr>
              <a:t>P = (½Q + 10) </a:t>
            </a:r>
            <a:r>
              <a:rPr lang="nl-NL" sz="1400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1,20</a:t>
            </a:r>
          </a:p>
          <a:p>
            <a:pPr marL="0" lvl="1" indent="0">
              <a:lnSpc>
                <a:spcPct val="100000"/>
              </a:lnSpc>
              <a:buNone/>
            </a:pPr>
            <a:r>
              <a:rPr lang="nl-NL" sz="1400" cap="none" dirty="0">
                <a:latin typeface="Arial" panose="020B0604020202020204" pitchFamily="34" charset="0"/>
                <a:cs typeface="Arial" panose="020B0604020202020204" pitchFamily="34" charset="0"/>
              </a:rPr>
              <a:t>P = 0,6q + 12</a:t>
            </a:r>
            <a:endParaRPr lang="nl-NL" sz="1400" cap="none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nl-NL" sz="1400" b="1" cap="none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</a:t>
            </a:r>
            <a:r>
              <a:rPr lang="nl-NL" sz="14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nl-NL" sz="1400" b="1" cap="none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nl-NL" sz="1400" b="1" cap="none" dirty="0">
                <a:latin typeface="Arial" panose="020B0604020202020204" pitchFamily="34" charset="0"/>
                <a:cs typeface="Arial" panose="020B0604020202020204" pitchFamily="34" charset="0"/>
              </a:rPr>
              <a:t> en P wisselen weer van plek om er weer een aanbodfunctie van te maken</a:t>
            </a:r>
          </a:p>
          <a:p>
            <a:pPr marL="0" lvl="1" indent="0">
              <a:lnSpc>
                <a:spcPct val="100000"/>
              </a:lnSpc>
              <a:buNone/>
            </a:pPr>
            <a:r>
              <a:rPr lang="nl-NL" sz="1400" cap="none" dirty="0">
                <a:latin typeface="Arial" panose="020B0604020202020204" pitchFamily="34" charset="0"/>
                <a:cs typeface="Arial" panose="020B0604020202020204" pitchFamily="34" charset="0"/>
              </a:rPr>
              <a:t>P = 0,6q + 12</a:t>
            </a:r>
          </a:p>
          <a:p>
            <a:pPr marL="0" lvl="1" indent="0">
              <a:lnSpc>
                <a:spcPct val="100000"/>
              </a:lnSpc>
              <a:buNone/>
            </a:pPr>
            <a:r>
              <a:rPr lang="nl-NL" sz="1400" cap="none" dirty="0">
                <a:latin typeface="Arial" panose="020B0604020202020204" pitchFamily="34" charset="0"/>
                <a:cs typeface="Arial" panose="020B0604020202020204" pitchFamily="34" charset="0"/>
              </a:rPr>
              <a:t>-0,6q = -p + 12</a:t>
            </a:r>
          </a:p>
          <a:p>
            <a:pPr marL="0" lvl="1" indent="0">
              <a:lnSpc>
                <a:spcPct val="100000"/>
              </a:lnSpc>
              <a:buNone/>
            </a:pPr>
            <a:r>
              <a:rPr lang="nl-NL" sz="1400" cap="none" dirty="0" err="1">
                <a:latin typeface="Arial" panose="020B0604020202020204" pitchFamily="34" charset="0"/>
                <a:cs typeface="Arial" panose="020B0604020202020204" pitchFamily="34" charset="0"/>
              </a:rPr>
              <a:t>Q’</a:t>
            </a:r>
            <a:r>
              <a:rPr lang="nl-NL" sz="1400" cap="none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nl-NL" sz="1400" cap="none" dirty="0">
                <a:latin typeface="Arial" panose="020B0604020202020204" pitchFamily="34" charset="0"/>
                <a:cs typeface="Arial" panose="020B0604020202020204" pitchFamily="34" charset="0"/>
              </a:rPr>
              <a:t> = 1,67P – 20</a:t>
            </a:r>
          </a:p>
          <a:p>
            <a:pPr marL="0" lvl="1" indent="0">
              <a:lnSpc>
                <a:spcPct val="100000"/>
              </a:lnSpc>
              <a:buNone/>
            </a:pPr>
            <a:endParaRPr lang="nl-NL" sz="1400" cap="none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4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4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4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1804D1F-3403-BC49-A3ED-7DB777FB7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8668" y="6249986"/>
            <a:ext cx="5004665" cy="365125"/>
          </a:xfrm>
        </p:spPr>
        <p:txBody>
          <a:bodyPr/>
          <a:lstStyle/>
          <a:p>
            <a:r>
              <a:rPr lang="nl-NL" dirty="0"/>
              <a:t>Economie Integraal vwo (Hans Vermeulen)</a:t>
            </a:r>
            <a:endParaRPr lang="en-U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1A6B4C2-5D89-AF4E-88B8-F8A6D414E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42162"/>
            <a:ext cx="8229600" cy="461665"/>
          </a:xfrm>
        </p:spPr>
        <p:txBody>
          <a:bodyPr>
            <a:normAutofit/>
          </a:bodyPr>
          <a:lstStyle/>
          <a:p>
            <a:r>
              <a:rPr lang="nl-NL" sz="2400" dirty="0"/>
              <a:t>Heffing percentage wiskundig</a:t>
            </a:r>
          </a:p>
        </p:txBody>
      </p:sp>
      <p:cxnSp>
        <p:nvCxnSpPr>
          <p:cNvPr id="51" name="Rechte verbindingslijn 50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Rechte verbindingslijn 51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53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54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chte verbindingslijn 55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echte verbindingslijn 56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Rechte verbindingslijn 57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echte verbindingslijn 58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echte verbindingslijn 59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Rechte verbindingslijn 60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echte verbindingslijn 61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kstvak 62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hoeveelheid × 1.000</a:t>
            </a:r>
          </a:p>
        </p:txBody>
      </p:sp>
      <p:sp>
        <p:nvSpPr>
          <p:cNvPr id="64" name="Tekstvak 63"/>
          <p:cNvSpPr txBox="1"/>
          <p:nvPr/>
        </p:nvSpPr>
        <p:spPr>
          <a:xfrm rot="16200000">
            <a:off x="4390909" y="191357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prijs</a:t>
            </a:r>
          </a:p>
        </p:txBody>
      </p:sp>
      <p:sp>
        <p:nvSpPr>
          <p:cNvPr id="65" name="Tekstvak 64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10</a:t>
            </a:r>
          </a:p>
        </p:txBody>
      </p:sp>
      <p:sp>
        <p:nvSpPr>
          <p:cNvPr id="66" name="Tekstvak 65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20</a:t>
            </a:r>
          </a:p>
        </p:txBody>
      </p:sp>
      <p:sp>
        <p:nvSpPr>
          <p:cNvPr id="67" name="Tekstvak 66"/>
          <p:cNvSpPr txBox="1"/>
          <p:nvPr/>
        </p:nvSpPr>
        <p:spPr>
          <a:xfrm>
            <a:off x="4751056" y="3006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30</a:t>
            </a:r>
          </a:p>
        </p:txBody>
      </p:sp>
      <p:sp>
        <p:nvSpPr>
          <p:cNvPr id="68" name="Tekstvak 67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40</a:t>
            </a:r>
          </a:p>
        </p:txBody>
      </p:sp>
      <p:sp>
        <p:nvSpPr>
          <p:cNvPr id="69" name="Tekstvak 68"/>
          <p:cNvSpPr txBox="1"/>
          <p:nvPr/>
        </p:nvSpPr>
        <p:spPr>
          <a:xfrm>
            <a:off x="4751056" y="15660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50</a:t>
            </a:r>
          </a:p>
        </p:txBody>
      </p:sp>
      <p:sp>
        <p:nvSpPr>
          <p:cNvPr id="70" name="Tekstvak 69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20</a:t>
            </a:r>
          </a:p>
        </p:txBody>
      </p:sp>
      <p:sp>
        <p:nvSpPr>
          <p:cNvPr id="71" name="Tekstvak 70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40</a:t>
            </a:r>
          </a:p>
        </p:txBody>
      </p:sp>
      <p:sp>
        <p:nvSpPr>
          <p:cNvPr id="72" name="Tekstvak 71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60</a:t>
            </a:r>
          </a:p>
        </p:txBody>
      </p:sp>
      <p:sp>
        <p:nvSpPr>
          <p:cNvPr id="73" name="Tekstvak 72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80</a:t>
            </a:r>
          </a:p>
        </p:txBody>
      </p:sp>
      <p:sp>
        <p:nvSpPr>
          <p:cNvPr id="74" name="Tekstvak 73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100</a:t>
            </a:r>
          </a:p>
        </p:txBody>
      </p:sp>
      <p:cxnSp>
        <p:nvCxnSpPr>
          <p:cNvPr id="75" name="Rechte verbindingslijn 74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6" name="Rechthoek 75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</a:t>
            </a:r>
            <a:r>
              <a:rPr lang="nl-NL" baseline="-25000" dirty="0" err="1">
                <a:solidFill>
                  <a:prstClr val="black"/>
                </a:solidFill>
              </a:rPr>
              <a:t>v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77" name="Rechte verbindingslijn 76"/>
          <p:cNvCxnSpPr/>
          <p:nvPr/>
        </p:nvCxnSpPr>
        <p:spPr>
          <a:xfrm flipV="1">
            <a:off x="5255112" y="1710100"/>
            <a:ext cx="2880320" cy="2880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8" name="Rechthoek 77"/>
          <p:cNvSpPr/>
          <p:nvPr/>
        </p:nvSpPr>
        <p:spPr>
          <a:xfrm>
            <a:off x="8067192" y="1632568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</a:t>
            </a:r>
            <a:r>
              <a:rPr lang="nl-NL" baseline="-25000" dirty="0" err="1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79" name="Rechte verbindingslijn 78"/>
          <p:cNvCxnSpPr/>
          <p:nvPr/>
        </p:nvCxnSpPr>
        <p:spPr>
          <a:xfrm>
            <a:off x="5255112" y="3150260"/>
            <a:ext cx="1440160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0" name="Rechte verbindingslijn 79"/>
          <p:cNvCxnSpPr/>
          <p:nvPr/>
        </p:nvCxnSpPr>
        <p:spPr>
          <a:xfrm>
            <a:off x="5297470" y="2934236"/>
            <a:ext cx="1181778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1" name="Rechte verbindingslijn 80"/>
          <p:cNvCxnSpPr/>
          <p:nvPr/>
        </p:nvCxnSpPr>
        <p:spPr>
          <a:xfrm>
            <a:off x="6714933" y="3275364"/>
            <a:ext cx="2214" cy="196312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2" name="Rechte verbindingslijn 81"/>
          <p:cNvCxnSpPr/>
          <p:nvPr/>
        </p:nvCxnSpPr>
        <p:spPr>
          <a:xfrm>
            <a:off x="6512396" y="3043714"/>
            <a:ext cx="0" cy="219477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Rechte verbindingslijn 82"/>
          <p:cNvCxnSpPr/>
          <p:nvPr/>
        </p:nvCxnSpPr>
        <p:spPr>
          <a:xfrm>
            <a:off x="5248275" y="3357736"/>
            <a:ext cx="1244317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7" name="Ovaal 86"/>
          <p:cNvSpPr/>
          <p:nvPr/>
        </p:nvSpPr>
        <p:spPr>
          <a:xfrm>
            <a:off x="665734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cxnSp>
        <p:nvCxnSpPr>
          <p:cNvPr id="92" name="Rechte verbindingslijn 91"/>
          <p:cNvCxnSpPr/>
          <p:nvPr/>
        </p:nvCxnSpPr>
        <p:spPr>
          <a:xfrm flipV="1">
            <a:off x="5248275" y="1525708"/>
            <a:ext cx="2480196" cy="284626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3" name="Rechthoek 92"/>
          <p:cNvSpPr/>
          <p:nvPr/>
        </p:nvSpPr>
        <p:spPr>
          <a:xfrm>
            <a:off x="7615312" y="1333799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Q’</a:t>
            </a:r>
            <a:r>
              <a:rPr lang="nl-NL" baseline="-25000" dirty="0" err="1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94" name="Ovaal 93"/>
          <p:cNvSpPr/>
          <p:nvPr/>
        </p:nvSpPr>
        <p:spPr>
          <a:xfrm>
            <a:off x="6452592" y="2871986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96" name="Ovaal 95"/>
          <p:cNvSpPr/>
          <p:nvPr/>
        </p:nvSpPr>
        <p:spPr>
          <a:xfrm>
            <a:off x="6453733" y="3280816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82AC0D44-9C81-3D43-BC03-541313B8A828}"/>
              </a:ext>
            </a:extLst>
          </p:cNvPr>
          <p:cNvSpPr txBox="1"/>
          <p:nvPr/>
        </p:nvSpPr>
        <p:spPr>
          <a:xfrm>
            <a:off x="3000787" y="42016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6.3 Heffingen en subsidies</a:t>
            </a:r>
          </a:p>
        </p:txBody>
      </p:sp>
    </p:spTree>
    <p:extLst>
      <p:ext uri="{BB962C8B-B14F-4D97-AF65-F5344CB8AC3E}">
        <p14:creationId xmlns:p14="http://schemas.microsoft.com/office/powerpoint/2010/main" val="2344580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148524" y="1061286"/>
            <a:ext cx="4361857" cy="510400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nl-NL" sz="1600" cap="none" dirty="0"/>
              <a:t>Marktmodel: </a:t>
            </a:r>
          </a:p>
          <a:p>
            <a:pPr marL="400050" lvl="1" indent="0">
              <a:lnSpc>
                <a:spcPct val="100000"/>
              </a:lnSpc>
              <a:buNone/>
            </a:pPr>
            <a:r>
              <a:rPr lang="nl-NL" sz="1600" cap="none" dirty="0" err="1"/>
              <a:t>Q</a:t>
            </a:r>
            <a:r>
              <a:rPr lang="nl-NL" sz="1600" cap="none" baseline="-25000" dirty="0" err="1"/>
              <a:t>v</a:t>
            </a:r>
            <a:r>
              <a:rPr lang="nl-NL" sz="1600" cap="none" dirty="0"/>
              <a:t> = -2P + 100</a:t>
            </a:r>
          </a:p>
          <a:p>
            <a:pPr marL="400050" lvl="1" indent="0">
              <a:lnSpc>
                <a:spcPct val="100000"/>
              </a:lnSpc>
              <a:buNone/>
            </a:pPr>
            <a:r>
              <a:rPr lang="nl-NL" sz="1600" cap="none" dirty="0" err="1"/>
              <a:t>Q</a:t>
            </a:r>
            <a:r>
              <a:rPr lang="nl-NL" sz="1600" cap="none" baseline="-25000" dirty="0" err="1"/>
              <a:t>a</a:t>
            </a:r>
            <a:r>
              <a:rPr lang="nl-NL" sz="1600" cap="none" dirty="0"/>
              <a:t> = 2P – 20</a:t>
            </a:r>
          </a:p>
          <a:p>
            <a:pPr marL="400050" lvl="1" indent="0">
              <a:lnSpc>
                <a:spcPct val="100000"/>
              </a:lnSpc>
              <a:buNone/>
            </a:pPr>
            <a:r>
              <a:rPr lang="nl-NL" sz="1600" cap="none" dirty="0" err="1"/>
              <a:t>Q’</a:t>
            </a:r>
            <a:r>
              <a:rPr lang="nl-NL" sz="1600" cap="none" baseline="-25000" dirty="0" err="1"/>
              <a:t>a</a:t>
            </a:r>
            <a:r>
              <a:rPr lang="nl-NL" sz="1600" cap="none" dirty="0"/>
              <a:t> = 1,67P – 20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600" cap="none" dirty="0"/>
              <a:t>De oude evenwichtsprijs = 30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600" cap="none" dirty="0"/>
              <a:t>De nieuwe evenwichtsprijs = 32,73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600" cap="none" dirty="0">
                <a:sym typeface="Wingdings" pitchFamily="2" charset="2"/>
              </a:rPr>
              <a:t>Consumenten betalen </a:t>
            </a:r>
            <a:br>
              <a:rPr lang="nl-NL" sz="1600" cap="none" dirty="0">
                <a:sym typeface="Wingdings" pitchFamily="2" charset="2"/>
              </a:rPr>
            </a:br>
            <a:r>
              <a:rPr lang="nl-NL" sz="1600" cap="none" dirty="0">
                <a:sym typeface="Wingdings" pitchFamily="2" charset="2"/>
              </a:rPr>
              <a:t>32,73 inclusief 20% btw:</a:t>
            </a:r>
          </a:p>
          <a:p>
            <a:pPr marL="0" indent="0">
              <a:lnSpc>
                <a:spcPct val="100000"/>
              </a:lnSpc>
              <a:buNone/>
            </a:pPr>
            <a:endParaRPr lang="nl-NL" sz="1600" cap="none" dirty="0">
              <a:sym typeface="Wingdings" pitchFamily="2" charset="2"/>
            </a:endParaRPr>
          </a:p>
          <a:p>
            <a:pPr marL="400050" lvl="1" indent="0">
              <a:lnSpc>
                <a:spcPct val="100000"/>
              </a:lnSpc>
              <a:buNone/>
            </a:pPr>
            <a:r>
              <a:rPr lang="nl-NL" sz="1600" cap="none" dirty="0">
                <a:sym typeface="Wingdings" pitchFamily="2" charset="2"/>
              </a:rPr>
              <a:t>32,73 = 120% (</a:t>
            </a:r>
            <a:r>
              <a:rPr lang="nl-NL" sz="1600" cap="none" dirty="0" err="1">
                <a:sym typeface="Wingdings" pitchFamily="2" charset="2"/>
              </a:rPr>
              <a:t>cons.Prijs</a:t>
            </a:r>
            <a:r>
              <a:rPr lang="nl-NL" sz="1600" cap="none" dirty="0">
                <a:sym typeface="Wingdings" pitchFamily="2" charset="2"/>
              </a:rPr>
              <a:t>)</a:t>
            </a:r>
          </a:p>
          <a:p>
            <a:pPr marL="400050" lvl="1" indent="0">
              <a:lnSpc>
                <a:spcPct val="100000"/>
              </a:lnSpc>
              <a:buNone/>
            </a:pPr>
            <a:r>
              <a:rPr lang="nl-NL" sz="1600" cap="none" baseline="30000" dirty="0">
                <a:sym typeface="Wingdings" pitchFamily="2" charset="2"/>
              </a:rPr>
              <a:t>32,73</a:t>
            </a:r>
            <a:r>
              <a:rPr lang="nl-NL" sz="1600" cap="none" dirty="0">
                <a:sym typeface="Wingdings" pitchFamily="2" charset="2"/>
              </a:rPr>
              <a:t>/</a:t>
            </a:r>
            <a:r>
              <a:rPr lang="nl-NL" sz="1600" cap="none" baseline="-25000" dirty="0">
                <a:sym typeface="Wingdings" pitchFamily="2" charset="2"/>
              </a:rPr>
              <a:t>120</a:t>
            </a:r>
            <a:r>
              <a:rPr lang="nl-NL" sz="1600" cap="none" dirty="0">
                <a:sym typeface="Wingdings" pitchFamily="2" charset="2"/>
              </a:rPr>
              <a:t> = 1%</a:t>
            </a:r>
          </a:p>
          <a:p>
            <a:pPr marL="400050" lvl="1" indent="0">
              <a:lnSpc>
                <a:spcPct val="100000"/>
              </a:lnSpc>
              <a:buNone/>
            </a:pPr>
            <a:r>
              <a:rPr lang="nl-NL" sz="1600" cap="none" baseline="30000" dirty="0">
                <a:sym typeface="Wingdings" pitchFamily="2" charset="2"/>
              </a:rPr>
              <a:t>32,73</a:t>
            </a:r>
            <a:r>
              <a:rPr lang="nl-NL" sz="1600" cap="none" dirty="0">
                <a:sym typeface="Wingdings" pitchFamily="2" charset="2"/>
              </a:rPr>
              <a:t>/</a:t>
            </a:r>
            <a:r>
              <a:rPr lang="nl-NL" sz="1600" cap="none" baseline="-25000" dirty="0">
                <a:sym typeface="Wingdings" pitchFamily="2" charset="2"/>
              </a:rPr>
              <a:t>120</a:t>
            </a:r>
            <a:r>
              <a:rPr lang="nl-NL" sz="1600" cap="none" dirty="0">
                <a:sym typeface="Wingdings" pitchFamily="2" charset="2"/>
              </a:rPr>
              <a:t> x 100 = 27,27 (</a:t>
            </a:r>
            <a:r>
              <a:rPr lang="nl-NL" sz="1600" cap="none" dirty="0" err="1">
                <a:sym typeface="Wingdings" pitchFamily="2" charset="2"/>
              </a:rPr>
              <a:t>prod.Opbr</a:t>
            </a:r>
            <a:r>
              <a:rPr lang="nl-NL" sz="1600" cap="none" dirty="0">
                <a:sym typeface="Wingdings" pitchFamily="2" charset="2"/>
              </a:rPr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600" cap="none" dirty="0">
                <a:sym typeface="Wingdings" pitchFamily="2" charset="2"/>
              </a:rPr>
              <a:t>  Of:  </a:t>
            </a:r>
            <a:r>
              <a:rPr lang="nl-NL" sz="1600" cap="none" baseline="30000" dirty="0">
                <a:sym typeface="Wingdings" pitchFamily="2" charset="2"/>
              </a:rPr>
              <a:t>32,73</a:t>
            </a:r>
            <a:r>
              <a:rPr lang="nl-NL" sz="1600" cap="none" dirty="0">
                <a:sym typeface="Wingdings" pitchFamily="2" charset="2"/>
              </a:rPr>
              <a:t>/</a:t>
            </a:r>
            <a:r>
              <a:rPr lang="nl-NL" sz="1600" cap="none" baseline="-25000" dirty="0">
                <a:sym typeface="Wingdings" pitchFamily="2" charset="2"/>
              </a:rPr>
              <a:t>120</a:t>
            </a:r>
            <a:r>
              <a:rPr lang="nl-NL" sz="1600" cap="none" dirty="0">
                <a:sym typeface="Wingdings" pitchFamily="2" charset="2"/>
              </a:rPr>
              <a:t> x 20 = 5,45 (heffing)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600" cap="none" dirty="0">
                <a:sym typeface="Wingdings" pitchFamily="2" charset="2"/>
              </a:rPr>
              <a:t>De consumenten betalen dus 50,1% van de totale heffing (ongeveer </a:t>
            </a:r>
            <a:r>
              <a:rPr lang="nl-NL" sz="1600" cap="none" baseline="30000" dirty="0">
                <a:sym typeface="Wingdings" pitchFamily="2" charset="2"/>
              </a:rPr>
              <a:t>2,73</a:t>
            </a:r>
            <a:r>
              <a:rPr lang="nl-NL" sz="1600" cap="none" dirty="0">
                <a:sym typeface="Wingdings" pitchFamily="2" charset="2"/>
              </a:rPr>
              <a:t>/</a:t>
            </a:r>
            <a:r>
              <a:rPr lang="nl-NL" sz="1600" cap="none" baseline="-25000" dirty="0">
                <a:sym typeface="Wingdings" pitchFamily="2" charset="2"/>
              </a:rPr>
              <a:t>5,45</a:t>
            </a:r>
            <a:r>
              <a:rPr lang="nl-NL" sz="1600" cap="none" dirty="0">
                <a:sym typeface="Wingdings" pitchFamily="2" charset="2"/>
              </a:rPr>
              <a:t>x 100%)</a:t>
            </a:r>
            <a:br>
              <a:rPr lang="nl-NL" sz="1600" cap="none" dirty="0">
                <a:sym typeface="Wingdings" pitchFamily="2" charset="2"/>
              </a:rPr>
            </a:br>
            <a:r>
              <a:rPr lang="nl-NL" sz="1600" cap="none" dirty="0">
                <a:sym typeface="Wingdings" pitchFamily="2" charset="2"/>
              </a:rPr>
              <a:t>= het afwentelingspercentage.</a:t>
            </a:r>
            <a:endParaRPr lang="nl-NL" sz="1600" cap="none" dirty="0"/>
          </a:p>
          <a:p>
            <a:pPr marL="0" indent="0">
              <a:lnSpc>
                <a:spcPct val="100000"/>
              </a:lnSpc>
              <a:buNone/>
            </a:pPr>
            <a:endParaRPr lang="nl-NL" sz="1600" cap="none" dirty="0"/>
          </a:p>
          <a:p>
            <a:pPr marL="0" indent="0">
              <a:lnSpc>
                <a:spcPct val="100000"/>
              </a:lnSpc>
              <a:buNone/>
            </a:pPr>
            <a:endParaRPr lang="nl-NL" sz="1600" cap="none" dirty="0"/>
          </a:p>
          <a:p>
            <a:pPr marL="0" indent="0">
              <a:lnSpc>
                <a:spcPct val="100000"/>
              </a:lnSpc>
              <a:buNone/>
            </a:pPr>
            <a:endParaRPr lang="nl-NL" sz="1600" cap="none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D168725-76CD-FB4F-B868-6561F013E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8525" y="6333473"/>
            <a:ext cx="5004665" cy="365125"/>
          </a:xfrm>
        </p:spPr>
        <p:txBody>
          <a:bodyPr/>
          <a:lstStyle/>
          <a:p>
            <a:r>
              <a:rPr lang="nl-NL" dirty="0"/>
              <a:t>Economie Integraal vwo (Hans Vermeulen)</a:t>
            </a:r>
            <a:endParaRPr lang="en-U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A70FC5A-3955-6441-A024-AB73D42A9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94507" y="6324548"/>
            <a:ext cx="573161" cy="365125"/>
          </a:xfrm>
        </p:spPr>
        <p:txBody>
          <a:bodyPr/>
          <a:lstStyle/>
          <a:p>
            <a:fld id="{687D7A59-36E2-48B9-B146-C1E59501F63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35554"/>
            <a:ext cx="8229600" cy="461665"/>
          </a:xfrm>
        </p:spPr>
        <p:txBody>
          <a:bodyPr>
            <a:normAutofit/>
          </a:bodyPr>
          <a:lstStyle/>
          <a:p>
            <a:r>
              <a:rPr lang="nl-NL" sz="2400" dirty="0"/>
              <a:t>Heffing percentage - wiskundig</a:t>
            </a:r>
          </a:p>
        </p:txBody>
      </p:sp>
      <p:cxnSp>
        <p:nvCxnSpPr>
          <p:cNvPr id="51" name="Rechte verbindingslijn 50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Rechte verbindingslijn 51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53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54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chte verbindingslijn 55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echte verbindingslijn 56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Rechte verbindingslijn 57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echte verbindingslijn 58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echte verbindingslijn 59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Rechte verbindingslijn 60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echte verbindingslijn 61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kstvak 62"/>
          <p:cNvSpPr txBox="1"/>
          <p:nvPr/>
        </p:nvSpPr>
        <p:spPr>
          <a:xfrm>
            <a:off x="6911296" y="5632858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hoeveelheid × 1.000</a:t>
            </a:r>
          </a:p>
        </p:txBody>
      </p:sp>
      <p:sp>
        <p:nvSpPr>
          <p:cNvPr id="64" name="Tekstvak 63"/>
          <p:cNvSpPr txBox="1"/>
          <p:nvPr/>
        </p:nvSpPr>
        <p:spPr>
          <a:xfrm rot="16200000">
            <a:off x="4390909" y="191357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prijs</a:t>
            </a:r>
          </a:p>
        </p:txBody>
      </p:sp>
      <p:sp>
        <p:nvSpPr>
          <p:cNvPr id="65" name="Tekstvak 64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10</a:t>
            </a:r>
          </a:p>
        </p:txBody>
      </p:sp>
      <p:sp>
        <p:nvSpPr>
          <p:cNvPr id="66" name="Tekstvak 65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20</a:t>
            </a:r>
          </a:p>
        </p:txBody>
      </p:sp>
      <p:sp>
        <p:nvSpPr>
          <p:cNvPr id="67" name="Tekstvak 66"/>
          <p:cNvSpPr txBox="1"/>
          <p:nvPr/>
        </p:nvSpPr>
        <p:spPr>
          <a:xfrm>
            <a:off x="4860032" y="3006244"/>
            <a:ext cx="367408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1400" dirty="0">
                <a:solidFill>
                  <a:prstClr val="black"/>
                </a:solidFill>
              </a:rPr>
              <a:t>30</a:t>
            </a:r>
          </a:p>
        </p:txBody>
      </p:sp>
      <p:sp>
        <p:nvSpPr>
          <p:cNvPr id="68" name="Tekstvak 67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40</a:t>
            </a:r>
          </a:p>
        </p:txBody>
      </p:sp>
      <p:sp>
        <p:nvSpPr>
          <p:cNvPr id="69" name="Tekstvak 68"/>
          <p:cNvSpPr txBox="1"/>
          <p:nvPr/>
        </p:nvSpPr>
        <p:spPr>
          <a:xfrm>
            <a:off x="4751056" y="15660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50</a:t>
            </a:r>
          </a:p>
        </p:txBody>
      </p:sp>
      <p:sp>
        <p:nvSpPr>
          <p:cNvPr id="70" name="Tekstvak 69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20</a:t>
            </a:r>
          </a:p>
        </p:txBody>
      </p:sp>
      <p:sp>
        <p:nvSpPr>
          <p:cNvPr id="71" name="Tekstvak 70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40</a:t>
            </a:r>
          </a:p>
        </p:txBody>
      </p:sp>
      <p:sp>
        <p:nvSpPr>
          <p:cNvPr id="72" name="Tekstvak 71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60</a:t>
            </a:r>
          </a:p>
        </p:txBody>
      </p:sp>
      <p:sp>
        <p:nvSpPr>
          <p:cNvPr id="73" name="Tekstvak 72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80</a:t>
            </a:r>
          </a:p>
        </p:txBody>
      </p:sp>
      <p:sp>
        <p:nvSpPr>
          <p:cNvPr id="74" name="Tekstvak 73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100</a:t>
            </a:r>
          </a:p>
        </p:txBody>
      </p:sp>
      <p:cxnSp>
        <p:nvCxnSpPr>
          <p:cNvPr id="75" name="Rechte verbindingslijn 74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6" name="Rechthoek 75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</a:t>
            </a:r>
            <a:r>
              <a:rPr lang="nl-NL" baseline="-25000" dirty="0" err="1">
                <a:solidFill>
                  <a:prstClr val="black"/>
                </a:solidFill>
              </a:rPr>
              <a:t>v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77" name="Rechte verbindingslijn 76"/>
          <p:cNvCxnSpPr/>
          <p:nvPr/>
        </p:nvCxnSpPr>
        <p:spPr>
          <a:xfrm flipV="1">
            <a:off x="5255112" y="1710100"/>
            <a:ext cx="2880320" cy="2880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8" name="Rechthoek 77"/>
          <p:cNvSpPr/>
          <p:nvPr/>
        </p:nvSpPr>
        <p:spPr>
          <a:xfrm>
            <a:off x="8067192" y="1632568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</a:t>
            </a:r>
            <a:r>
              <a:rPr lang="nl-NL" baseline="-25000" dirty="0" err="1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79" name="Rechte verbindingslijn 78"/>
          <p:cNvCxnSpPr/>
          <p:nvPr/>
        </p:nvCxnSpPr>
        <p:spPr>
          <a:xfrm>
            <a:off x="5255112" y="3150260"/>
            <a:ext cx="1440160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0" name="Rechte verbindingslijn 79"/>
          <p:cNvCxnSpPr/>
          <p:nvPr/>
        </p:nvCxnSpPr>
        <p:spPr>
          <a:xfrm>
            <a:off x="5297470" y="2934236"/>
            <a:ext cx="1181778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1" name="Rechte verbindingslijn 80"/>
          <p:cNvCxnSpPr/>
          <p:nvPr/>
        </p:nvCxnSpPr>
        <p:spPr>
          <a:xfrm>
            <a:off x="6714933" y="3275364"/>
            <a:ext cx="2214" cy="196312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2" name="Rechte verbindingslijn 81"/>
          <p:cNvCxnSpPr/>
          <p:nvPr/>
        </p:nvCxnSpPr>
        <p:spPr>
          <a:xfrm>
            <a:off x="6512396" y="3043714"/>
            <a:ext cx="0" cy="219477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Rechte verbindingslijn 82"/>
          <p:cNvCxnSpPr/>
          <p:nvPr/>
        </p:nvCxnSpPr>
        <p:spPr>
          <a:xfrm>
            <a:off x="5248275" y="3357736"/>
            <a:ext cx="1244317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7" name="Ovaal 86"/>
          <p:cNvSpPr/>
          <p:nvPr/>
        </p:nvSpPr>
        <p:spPr>
          <a:xfrm>
            <a:off x="665734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cxnSp>
        <p:nvCxnSpPr>
          <p:cNvPr id="92" name="Rechte verbindingslijn 91"/>
          <p:cNvCxnSpPr/>
          <p:nvPr/>
        </p:nvCxnSpPr>
        <p:spPr>
          <a:xfrm flipV="1">
            <a:off x="5248275" y="1525708"/>
            <a:ext cx="2480196" cy="284626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3" name="Rechthoek 92"/>
          <p:cNvSpPr/>
          <p:nvPr/>
        </p:nvSpPr>
        <p:spPr>
          <a:xfrm>
            <a:off x="7615312" y="1333799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Q’</a:t>
            </a:r>
            <a:r>
              <a:rPr lang="nl-NL" baseline="-25000" dirty="0" err="1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94" name="Ovaal 93"/>
          <p:cNvSpPr/>
          <p:nvPr/>
        </p:nvSpPr>
        <p:spPr>
          <a:xfrm>
            <a:off x="6452592" y="2871986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96" name="Ovaal 95"/>
          <p:cNvSpPr/>
          <p:nvPr/>
        </p:nvSpPr>
        <p:spPr>
          <a:xfrm>
            <a:off x="6453733" y="3280816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42" name="Tekstvak 41"/>
          <p:cNvSpPr txBox="1"/>
          <p:nvPr/>
        </p:nvSpPr>
        <p:spPr>
          <a:xfrm>
            <a:off x="4637543" y="2679650"/>
            <a:ext cx="595035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1400" dirty="0">
                <a:solidFill>
                  <a:prstClr val="black"/>
                </a:solidFill>
              </a:rPr>
              <a:t>32,73</a:t>
            </a:r>
          </a:p>
        </p:txBody>
      </p:sp>
      <p:sp>
        <p:nvSpPr>
          <p:cNvPr id="43" name="Tekstvak 42"/>
          <p:cNvSpPr txBox="1"/>
          <p:nvPr/>
        </p:nvSpPr>
        <p:spPr>
          <a:xfrm>
            <a:off x="4636835" y="3337942"/>
            <a:ext cx="595035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1400" dirty="0">
                <a:solidFill>
                  <a:prstClr val="black"/>
                </a:solidFill>
              </a:rPr>
              <a:t>27,27</a:t>
            </a:r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E332A040-1C05-924A-98B9-0F0E7DFF9D93}"/>
              </a:ext>
            </a:extLst>
          </p:cNvPr>
          <p:cNvSpPr txBox="1"/>
          <p:nvPr/>
        </p:nvSpPr>
        <p:spPr>
          <a:xfrm>
            <a:off x="3000787" y="42016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6.3 Heffingen en subsidies</a:t>
            </a:r>
          </a:p>
        </p:txBody>
      </p:sp>
    </p:spTree>
    <p:extLst>
      <p:ext uri="{BB962C8B-B14F-4D97-AF65-F5344CB8AC3E}">
        <p14:creationId xmlns:p14="http://schemas.microsoft.com/office/powerpoint/2010/main" val="1593352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7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96" grpId="0" animBg="1"/>
      <p:bldP spid="42" grpId="0" animBg="1"/>
      <p:bldP spid="4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>
          <a:xfrm>
            <a:off x="457200" y="493554"/>
            <a:ext cx="8229600" cy="566991"/>
          </a:xfrm>
        </p:spPr>
        <p:txBody>
          <a:bodyPr>
            <a:normAutofit/>
          </a:bodyPr>
          <a:lstStyle/>
          <a:p>
            <a:r>
              <a:rPr lang="nl-NL" sz="2400" dirty="0"/>
              <a:t>Verwerkingsopgave</a:t>
            </a: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A24B6AB0-5E0F-2040-A423-D5DA2C55F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vwo (Hans Vermeulen)</a:t>
            </a:r>
            <a:endParaRPr lang="en-US"/>
          </a:p>
        </p:txBody>
      </p:sp>
      <p:sp>
        <p:nvSpPr>
          <p:cNvPr id="32" name="Tijdelijke aanduiding voor dianummer 31">
            <a:extLst>
              <a:ext uri="{FF2B5EF4-FFF2-40B4-BE49-F238E27FC236}">
                <a16:creationId xmlns:a16="http://schemas.microsoft.com/office/drawing/2014/main" id="{E130349A-F6B5-034F-BF87-92AD65D7D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23</a:t>
            </a:fld>
            <a:endParaRPr lang="en-US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hoeveelheid × 1.000</a:t>
            </a:r>
          </a:p>
        </p:txBody>
      </p:sp>
      <p:sp>
        <p:nvSpPr>
          <p:cNvPr id="16" name="Tekstvak 15"/>
          <p:cNvSpPr txBox="1"/>
          <p:nvPr/>
        </p:nvSpPr>
        <p:spPr>
          <a:xfrm rot="16200000">
            <a:off x="4419484" y="196119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prijs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4751056" y="437439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200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4751056" y="365431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400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4751056" y="30062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600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4751056" y="227687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800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4646281" y="15660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1000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50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649259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100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721267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150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793275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200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250</a:t>
            </a: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</a:t>
            </a:r>
            <a:r>
              <a:rPr lang="nl-NL" baseline="-25000" dirty="0" err="1">
                <a:solidFill>
                  <a:prstClr val="black"/>
                </a:solidFill>
              </a:rPr>
              <a:t>v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5255112" y="2780928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8514149" y="282579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</a:t>
            </a:r>
            <a:r>
              <a:rPr lang="nl-NL" baseline="-25000" dirty="0" err="1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35" name="Rechte verbindingslijn 34"/>
          <p:cNvCxnSpPr/>
          <p:nvPr/>
        </p:nvCxnSpPr>
        <p:spPr>
          <a:xfrm>
            <a:off x="5255112" y="3626265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>
            <a:off x="7200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Ovaal 40"/>
          <p:cNvSpPr/>
          <p:nvPr/>
        </p:nvSpPr>
        <p:spPr>
          <a:xfrm>
            <a:off x="7133817" y="356646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42" name="Tijdelijke aanduiding voor inhoud 2"/>
          <p:cNvSpPr txBox="1">
            <a:spLocks/>
          </p:cNvSpPr>
          <p:nvPr/>
        </p:nvSpPr>
        <p:spPr>
          <a:xfrm>
            <a:off x="457200" y="1285860"/>
            <a:ext cx="4038600" cy="514353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1600" dirty="0">
                <a:solidFill>
                  <a:prstClr val="black"/>
                </a:solidFill>
              </a:rPr>
              <a:t>Marktmodel in de uitgangssituatie: 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>
                <a:solidFill>
                  <a:prstClr val="black"/>
                </a:solidFill>
              </a:rPr>
              <a:t>Q</a:t>
            </a:r>
            <a:r>
              <a:rPr lang="nl-NL" sz="1600" baseline="-25000" dirty="0" err="1">
                <a:solidFill>
                  <a:prstClr val="black"/>
                </a:solidFill>
              </a:rPr>
              <a:t>v</a:t>
            </a:r>
            <a:r>
              <a:rPr lang="nl-NL" sz="1600" dirty="0">
                <a:solidFill>
                  <a:prstClr val="black"/>
                </a:solidFill>
              </a:rPr>
              <a:t> = -¼P + 250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>
                <a:solidFill>
                  <a:prstClr val="black"/>
                </a:solidFill>
              </a:rPr>
              <a:t>Q</a:t>
            </a:r>
            <a:r>
              <a:rPr lang="nl-NL" sz="1600" baseline="-25000" dirty="0" err="1">
                <a:solidFill>
                  <a:prstClr val="black"/>
                </a:solidFill>
              </a:rPr>
              <a:t>a</a:t>
            </a:r>
            <a:r>
              <a:rPr lang="nl-NL" sz="1600" dirty="0">
                <a:solidFill>
                  <a:prstClr val="black"/>
                </a:solidFill>
              </a:rPr>
              <a:t> = ½P – 100</a:t>
            </a:r>
          </a:p>
          <a:p>
            <a:pPr marL="0" indent="0">
              <a:buFont typeface="Arial" pitchFamily="34" charset="0"/>
              <a:buNone/>
            </a:pPr>
            <a:endParaRPr lang="nl-NL" sz="800" dirty="0">
              <a:solidFill>
                <a:prstClr val="black"/>
              </a:solidFill>
            </a:endParaRPr>
          </a:p>
          <a:p>
            <a:pPr marL="0" lvl="1" indent="0">
              <a:buFont typeface="Arial" pitchFamily="34" charset="0"/>
              <a:buNone/>
            </a:pPr>
            <a:r>
              <a:rPr lang="nl-NL" sz="1600" dirty="0">
                <a:solidFill>
                  <a:srgbClr val="C00000"/>
                </a:solidFill>
              </a:rPr>
              <a:t>Invoerheffing van 40% per stuk</a:t>
            </a:r>
          </a:p>
          <a:p>
            <a:pPr marL="0" indent="0">
              <a:buFont typeface="Arial" pitchFamily="34" charset="0"/>
              <a:buNone/>
            </a:pPr>
            <a:endParaRPr lang="nl-NL" sz="2200" dirty="0">
              <a:solidFill>
                <a:prstClr val="black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nl-NL" sz="2200" dirty="0">
                <a:solidFill>
                  <a:prstClr val="black"/>
                </a:solidFill>
              </a:rPr>
              <a:t>Bereken:</a:t>
            </a:r>
          </a:p>
          <a:p>
            <a:pPr>
              <a:buFont typeface="Wingdings" pitchFamily="2" charset="2"/>
              <a:buChar char="Ø"/>
            </a:pPr>
            <a:r>
              <a:rPr lang="nl-NL" sz="2200" dirty="0">
                <a:solidFill>
                  <a:prstClr val="black"/>
                </a:solidFill>
              </a:rPr>
              <a:t>De nieuwe aanbodfunctie</a:t>
            </a:r>
          </a:p>
          <a:p>
            <a:pPr>
              <a:buFont typeface="Wingdings" pitchFamily="2" charset="2"/>
              <a:buChar char="Ø"/>
            </a:pPr>
            <a:r>
              <a:rPr lang="nl-NL" sz="2200" dirty="0">
                <a:solidFill>
                  <a:prstClr val="black"/>
                </a:solidFill>
              </a:rPr>
              <a:t>De oude en nieuwe evenwichtsprijs</a:t>
            </a:r>
          </a:p>
          <a:p>
            <a:pPr>
              <a:buFont typeface="Wingdings" pitchFamily="2" charset="2"/>
              <a:buChar char="Ø"/>
            </a:pPr>
            <a:r>
              <a:rPr lang="nl-NL" sz="2200" dirty="0">
                <a:solidFill>
                  <a:prstClr val="black"/>
                </a:solidFill>
              </a:rPr>
              <a:t>Het afwentelingspercentage</a:t>
            </a:r>
          </a:p>
          <a:p>
            <a:pPr>
              <a:buFont typeface="Wingdings" pitchFamily="2" charset="2"/>
              <a:buChar char="Ø"/>
            </a:pPr>
            <a:r>
              <a:rPr lang="nl-NL" sz="2200" dirty="0">
                <a:solidFill>
                  <a:prstClr val="black"/>
                </a:solidFill>
              </a:rPr>
              <a:t>Het verlies aan welvaart (</a:t>
            </a:r>
            <a:r>
              <a:rPr lang="nl-NL" sz="2200" dirty="0" err="1">
                <a:solidFill>
                  <a:prstClr val="black"/>
                </a:solidFill>
              </a:rPr>
              <a:t>harberger</a:t>
            </a:r>
            <a:r>
              <a:rPr lang="nl-NL" sz="2200" dirty="0">
                <a:solidFill>
                  <a:prstClr val="black"/>
                </a:solidFill>
              </a:rPr>
              <a:t>-driehoek)</a:t>
            </a:r>
          </a:p>
          <a:p>
            <a:pPr marL="0" indent="0">
              <a:buFont typeface="Arial" pitchFamily="34" charset="0"/>
              <a:buNone/>
            </a:pPr>
            <a:endParaRPr lang="nl-NL" sz="800" dirty="0">
              <a:solidFill>
                <a:prstClr val="black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nl-NL" sz="2200" dirty="0">
              <a:solidFill>
                <a:prstClr val="black"/>
              </a:solidFill>
            </a:endParaRP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EB93BFFB-1536-0543-9A24-02BA38F379A5}"/>
              </a:ext>
            </a:extLst>
          </p:cNvPr>
          <p:cNvSpPr txBox="1"/>
          <p:nvPr/>
        </p:nvSpPr>
        <p:spPr>
          <a:xfrm>
            <a:off x="3000787" y="42016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6.3 Heffingen en subsidies</a:t>
            </a:r>
          </a:p>
        </p:txBody>
      </p:sp>
    </p:spTree>
    <p:extLst>
      <p:ext uri="{BB962C8B-B14F-4D97-AF65-F5344CB8AC3E}">
        <p14:creationId xmlns:p14="http://schemas.microsoft.com/office/powerpoint/2010/main" val="324245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>
          <a:xfrm>
            <a:off x="457200" y="561826"/>
            <a:ext cx="8229600" cy="490910"/>
          </a:xfrm>
        </p:spPr>
        <p:txBody>
          <a:bodyPr>
            <a:normAutofit/>
          </a:bodyPr>
          <a:lstStyle/>
          <a:p>
            <a:r>
              <a:rPr lang="nl-NL" sz="2400" dirty="0"/>
              <a:t>Verwerkingsopgave</a:t>
            </a: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DC29898F-9452-534D-B424-07F68EA14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0684" y="6262273"/>
            <a:ext cx="5004665" cy="365125"/>
          </a:xfrm>
        </p:spPr>
        <p:txBody>
          <a:bodyPr/>
          <a:lstStyle/>
          <a:p>
            <a:r>
              <a:rPr lang="nl-NL" dirty="0"/>
              <a:t>Economie Integraal vwo (Hans Vermeulen)</a:t>
            </a:r>
            <a:endParaRPr lang="en-US" dirty="0"/>
          </a:p>
        </p:txBody>
      </p:sp>
      <p:sp>
        <p:nvSpPr>
          <p:cNvPr id="32" name="Tijdelijke aanduiding voor dianummer 31">
            <a:extLst>
              <a:ext uri="{FF2B5EF4-FFF2-40B4-BE49-F238E27FC236}">
                <a16:creationId xmlns:a16="http://schemas.microsoft.com/office/drawing/2014/main" id="{ECA3279F-133E-5E47-9B3B-10B043AD1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24</a:t>
            </a:fld>
            <a:endParaRPr lang="en-US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hoeveelheid × 1.000</a:t>
            </a:r>
          </a:p>
        </p:txBody>
      </p:sp>
      <p:sp>
        <p:nvSpPr>
          <p:cNvPr id="16" name="Tekstvak 15"/>
          <p:cNvSpPr txBox="1"/>
          <p:nvPr/>
        </p:nvSpPr>
        <p:spPr>
          <a:xfrm rot="16200000">
            <a:off x="4419484" y="196119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prijs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4751056" y="437439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200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4751056" y="365431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400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4751056" y="30062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600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4751056" y="227687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800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4646281" y="15660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1000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50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649259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100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721267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150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793275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200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250</a:t>
            </a: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</a:t>
            </a:r>
            <a:r>
              <a:rPr lang="nl-NL" baseline="-25000" dirty="0" err="1">
                <a:solidFill>
                  <a:prstClr val="black"/>
                </a:solidFill>
              </a:rPr>
              <a:t>v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5267325" y="2780930"/>
            <a:ext cx="3579803" cy="18101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8514149" y="282579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</a:t>
            </a:r>
            <a:r>
              <a:rPr lang="nl-NL" baseline="-25000" dirty="0" err="1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34" name="Rechthoek 33"/>
          <p:cNvSpPr/>
          <p:nvPr/>
        </p:nvSpPr>
        <p:spPr>
          <a:xfrm>
            <a:off x="8488501" y="1907540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Q’</a:t>
            </a:r>
            <a:r>
              <a:rPr lang="nl-NL" baseline="-25000" dirty="0" err="1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42" name="Tijdelijke aanduiding voor inhoud 2"/>
          <p:cNvSpPr txBox="1">
            <a:spLocks/>
          </p:cNvSpPr>
          <p:nvPr/>
        </p:nvSpPr>
        <p:spPr>
          <a:xfrm>
            <a:off x="472933" y="1054496"/>
            <a:ext cx="4038600" cy="4991189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1600" dirty="0">
                <a:solidFill>
                  <a:prstClr val="black"/>
                </a:solidFill>
              </a:rPr>
              <a:t>Marktmodel in de uitgangssituatie: 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>
                <a:solidFill>
                  <a:prstClr val="black"/>
                </a:solidFill>
              </a:rPr>
              <a:t>Q</a:t>
            </a:r>
            <a:r>
              <a:rPr lang="nl-NL" sz="1600" baseline="-25000" dirty="0" err="1">
                <a:solidFill>
                  <a:prstClr val="black"/>
                </a:solidFill>
              </a:rPr>
              <a:t>v</a:t>
            </a:r>
            <a:r>
              <a:rPr lang="nl-NL" sz="1600" dirty="0">
                <a:solidFill>
                  <a:prstClr val="black"/>
                </a:solidFill>
              </a:rPr>
              <a:t> = -¼P + 250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>
                <a:solidFill>
                  <a:prstClr val="black"/>
                </a:solidFill>
              </a:rPr>
              <a:t>Q</a:t>
            </a:r>
            <a:r>
              <a:rPr lang="nl-NL" sz="1600" baseline="-25000" dirty="0" err="1">
                <a:solidFill>
                  <a:prstClr val="black"/>
                </a:solidFill>
              </a:rPr>
              <a:t>a</a:t>
            </a:r>
            <a:r>
              <a:rPr lang="nl-NL" sz="1600" dirty="0">
                <a:solidFill>
                  <a:prstClr val="black"/>
                </a:solidFill>
              </a:rPr>
              <a:t> = ½P – 100</a:t>
            </a:r>
          </a:p>
          <a:p>
            <a:pPr marL="0" indent="0">
              <a:buFont typeface="Arial" pitchFamily="34" charset="0"/>
              <a:buNone/>
            </a:pPr>
            <a:endParaRPr lang="nl-NL" sz="800" dirty="0">
              <a:solidFill>
                <a:prstClr val="black"/>
              </a:solidFill>
            </a:endParaRPr>
          </a:p>
          <a:p>
            <a:pPr marL="0" lvl="1" indent="0">
              <a:buFont typeface="Arial" pitchFamily="34" charset="0"/>
              <a:buNone/>
            </a:pPr>
            <a:r>
              <a:rPr lang="nl-NL" sz="1600" dirty="0">
                <a:solidFill>
                  <a:srgbClr val="C00000"/>
                </a:solidFill>
              </a:rPr>
              <a:t>Er komt een heffing van 40% op de prijs</a:t>
            </a:r>
          </a:p>
          <a:p>
            <a:pPr marL="0" indent="0">
              <a:buFont typeface="Arial" pitchFamily="34" charset="0"/>
              <a:buNone/>
            </a:pPr>
            <a:r>
              <a:rPr lang="nl-NL" sz="22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tint val="1000"/>
                  </a:srgbClr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</a:rPr>
              <a:t>De nieuwe aanbodfunctie</a:t>
            </a:r>
          </a:p>
          <a:p>
            <a:pPr marL="0" indent="0">
              <a:buFont typeface="Arial" pitchFamily="34" charset="0"/>
              <a:buNone/>
            </a:pPr>
            <a:endParaRPr lang="nl-NL" sz="800" dirty="0">
              <a:solidFill>
                <a:prstClr val="black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nl-NL" sz="1400" b="1" dirty="0">
                <a:solidFill>
                  <a:prstClr val="black"/>
                </a:solidFill>
                <a:sym typeface="Wingdings" pitchFamily="2" charset="2"/>
              </a:rPr>
              <a:t> </a:t>
            </a:r>
            <a:r>
              <a:rPr lang="nl-NL" sz="1400" b="1" dirty="0" err="1">
                <a:solidFill>
                  <a:prstClr val="black"/>
                </a:solidFill>
              </a:rPr>
              <a:t>Q</a:t>
            </a:r>
            <a:r>
              <a:rPr lang="nl-NL" sz="1400" b="1" baseline="-25000" dirty="0" err="1">
                <a:solidFill>
                  <a:prstClr val="black"/>
                </a:solidFill>
              </a:rPr>
              <a:t>a</a:t>
            </a:r>
            <a:r>
              <a:rPr lang="nl-NL" sz="1400" b="1" dirty="0">
                <a:solidFill>
                  <a:prstClr val="black"/>
                </a:solidFill>
              </a:rPr>
              <a:t> en P wisselen van plek in de formule</a:t>
            </a:r>
          </a:p>
          <a:p>
            <a:pPr marL="0" lvl="1" indent="0">
              <a:buFont typeface="Arial" pitchFamily="34" charset="0"/>
              <a:buNone/>
            </a:pPr>
            <a:r>
              <a:rPr lang="nl-NL" sz="1800" dirty="0">
                <a:solidFill>
                  <a:prstClr val="black"/>
                </a:solidFill>
              </a:rPr>
              <a:t>	</a:t>
            </a:r>
            <a:r>
              <a:rPr lang="nl-NL" sz="1800" dirty="0" err="1">
                <a:solidFill>
                  <a:prstClr val="black"/>
                </a:solidFill>
              </a:rPr>
              <a:t>Q</a:t>
            </a:r>
            <a:r>
              <a:rPr lang="nl-NL" sz="1800" baseline="-25000" dirty="0" err="1">
                <a:solidFill>
                  <a:prstClr val="black"/>
                </a:solidFill>
              </a:rPr>
              <a:t>a</a:t>
            </a:r>
            <a:r>
              <a:rPr lang="nl-NL" sz="1800" dirty="0">
                <a:solidFill>
                  <a:prstClr val="black"/>
                </a:solidFill>
              </a:rPr>
              <a:t> = ½P – 100</a:t>
            </a:r>
          </a:p>
          <a:p>
            <a:pPr marL="0" lvl="1" indent="0">
              <a:buFont typeface="Arial" pitchFamily="34" charset="0"/>
              <a:buNone/>
            </a:pPr>
            <a:r>
              <a:rPr lang="nl-NL" sz="1800" dirty="0">
                <a:solidFill>
                  <a:prstClr val="black"/>
                </a:solidFill>
              </a:rPr>
              <a:t>	- ½P = -Q – 100 </a:t>
            </a:r>
          </a:p>
          <a:p>
            <a:pPr marL="0" lvl="1" indent="0">
              <a:buFont typeface="Arial" pitchFamily="34" charset="0"/>
              <a:buNone/>
            </a:pPr>
            <a:r>
              <a:rPr lang="nl-NL" sz="1800" dirty="0">
                <a:solidFill>
                  <a:prstClr val="black"/>
                </a:solidFill>
              </a:rPr>
              <a:t>	P = 2Q + 200</a:t>
            </a:r>
          </a:p>
          <a:p>
            <a:pPr marL="0" lvl="1" indent="0">
              <a:buFont typeface="Arial" pitchFamily="34" charset="0"/>
              <a:buNone/>
            </a:pPr>
            <a:r>
              <a:rPr lang="nl-NL" sz="1400" b="1" dirty="0">
                <a:solidFill>
                  <a:prstClr val="black"/>
                </a:solidFill>
                <a:sym typeface="Wingdings" pitchFamily="2" charset="2"/>
              </a:rPr>
              <a:t> bij </a:t>
            </a:r>
            <a:r>
              <a:rPr lang="nl-NL" sz="1400" b="1" dirty="0">
                <a:solidFill>
                  <a:prstClr val="black"/>
                </a:solidFill>
              </a:rPr>
              <a:t>elke P komt nu 40% erbij (naar boven schuiven i.v.m. de leveringsbereidheid)</a:t>
            </a:r>
            <a:endParaRPr lang="nl-NL" sz="1400" dirty="0">
              <a:solidFill>
                <a:prstClr val="black"/>
              </a:solidFill>
            </a:endParaRPr>
          </a:p>
          <a:p>
            <a:pPr marL="0" lvl="1" indent="0">
              <a:buFont typeface="Arial" pitchFamily="34" charset="0"/>
              <a:buNone/>
            </a:pPr>
            <a:r>
              <a:rPr lang="nl-NL" sz="1800" dirty="0">
                <a:solidFill>
                  <a:prstClr val="black"/>
                </a:solidFill>
              </a:rPr>
              <a:t>	P = (2Q + 200) </a:t>
            </a:r>
            <a:r>
              <a:rPr lang="nl-NL" sz="1800" dirty="0">
                <a:solidFill>
                  <a:srgbClr val="C00000"/>
                </a:solidFill>
              </a:rPr>
              <a:t>x 1,40</a:t>
            </a:r>
          </a:p>
          <a:p>
            <a:pPr marL="0" lvl="1" indent="0">
              <a:buFont typeface="Arial" pitchFamily="34" charset="0"/>
              <a:buNone/>
            </a:pPr>
            <a:r>
              <a:rPr lang="nl-NL" sz="1800" dirty="0">
                <a:solidFill>
                  <a:prstClr val="black"/>
                </a:solidFill>
              </a:rPr>
              <a:t>	P = 2,8Q + 280</a:t>
            </a:r>
          </a:p>
          <a:p>
            <a:pPr marL="0" indent="0">
              <a:buFont typeface="Arial" pitchFamily="34" charset="0"/>
              <a:buNone/>
            </a:pPr>
            <a:r>
              <a:rPr lang="nl-NL" sz="1400" b="1" dirty="0">
                <a:solidFill>
                  <a:prstClr val="black"/>
                </a:solidFill>
                <a:sym typeface="Wingdings" pitchFamily="2" charset="2"/>
              </a:rPr>
              <a:t> </a:t>
            </a:r>
            <a:r>
              <a:rPr lang="nl-NL" sz="1400" b="1" dirty="0" err="1">
                <a:solidFill>
                  <a:prstClr val="black"/>
                </a:solidFill>
              </a:rPr>
              <a:t>Q</a:t>
            </a:r>
            <a:r>
              <a:rPr lang="nl-NL" sz="1400" b="1" baseline="-25000" dirty="0" err="1">
                <a:solidFill>
                  <a:prstClr val="black"/>
                </a:solidFill>
              </a:rPr>
              <a:t>a</a:t>
            </a:r>
            <a:r>
              <a:rPr lang="nl-NL" sz="1400" b="1" dirty="0">
                <a:solidFill>
                  <a:prstClr val="black"/>
                </a:solidFill>
              </a:rPr>
              <a:t> en P wisselen weer van plek om er weer een aanbodfunctie van te maken</a:t>
            </a:r>
          </a:p>
          <a:p>
            <a:pPr marL="0" lvl="1" indent="0">
              <a:buFont typeface="Arial" pitchFamily="34" charset="0"/>
              <a:buNone/>
            </a:pPr>
            <a:r>
              <a:rPr lang="nl-NL" sz="1800" dirty="0">
                <a:solidFill>
                  <a:prstClr val="black"/>
                </a:solidFill>
              </a:rPr>
              <a:t>	P = 2,8Q + 280</a:t>
            </a:r>
          </a:p>
          <a:p>
            <a:pPr marL="0" lvl="1" indent="0">
              <a:buFont typeface="Arial" pitchFamily="34" charset="0"/>
              <a:buNone/>
            </a:pPr>
            <a:r>
              <a:rPr lang="nl-NL" sz="1800" dirty="0">
                <a:solidFill>
                  <a:srgbClr val="C00000"/>
                </a:solidFill>
              </a:rPr>
              <a:t>	</a:t>
            </a:r>
            <a:r>
              <a:rPr lang="nl-NL" sz="1800" dirty="0">
                <a:solidFill>
                  <a:prstClr val="black"/>
                </a:solidFill>
              </a:rPr>
              <a:t>-2,8Q = -P + 280</a:t>
            </a:r>
          </a:p>
          <a:p>
            <a:pPr marL="0" lvl="1" indent="0">
              <a:buFont typeface="Arial" pitchFamily="34" charset="0"/>
              <a:buNone/>
            </a:pPr>
            <a:r>
              <a:rPr lang="nl-NL" sz="1800" dirty="0">
                <a:solidFill>
                  <a:srgbClr val="C00000"/>
                </a:solidFill>
              </a:rPr>
              <a:t>	</a:t>
            </a:r>
            <a:r>
              <a:rPr lang="nl-NL" sz="1800" dirty="0" err="1">
                <a:solidFill>
                  <a:prstClr val="black"/>
                </a:solidFill>
              </a:rPr>
              <a:t>Q’</a:t>
            </a:r>
            <a:r>
              <a:rPr lang="nl-NL" sz="1800" baseline="-25000" dirty="0" err="1">
                <a:solidFill>
                  <a:prstClr val="black"/>
                </a:solidFill>
              </a:rPr>
              <a:t>a</a:t>
            </a:r>
            <a:r>
              <a:rPr lang="nl-NL" sz="1800" dirty="0">
                <a:solidFill>
                  <a:prstClr val="black"/>
                </a:solidFill>
              </a:rPr>
              <a:t> = </a:t>
            </a:r>
            <a:r>
              <a:rPr lang="nl-NL" sz="1800" baseline="30000" dirty="0">
                <a:solidFill>
                  <a:prstClr val="black"/>
                </a:solidFill>
              </a:rPr>
              <a:t>5</a:t>
            </a:r>
            <a:r>
              <a:rPr lang="nl-NL" sz="1800" dirty="0">
                <a:solidFill>
                  <a:prstClr val="black"/>
                </a:solidFill>
              </a:rPr>
              <a:t>/</a:t>
            </a:r>
            <a:r>
              <a:rPr lang="nl-NL" sz="1800" baseline="-25000" dirty="0">
                <a:solidFill>
                  <a:prstClr val="black"/>
                </a:solidFill>
              </a:rPr>
              <a:t>14</a:t>
            </a:r>
            <a:r>
              <a:rPr lang="nl-NL" sz="1800" dirty="0">
                <a:solidFill>
                  <a:prstClr val="black"/>
                </a:solidFill>
              </a:rPr>
              <a:t>P – 100</a:t>
            </a:r>
          </a:p>
          <a:p>
            <a:pPr marL="0" indent="0">
              <a:buFont typeface="Arial" pitchFamily="34" charset="0"/>
              <a:buNone/>
            </a:pPr>
            <a:endParaRPr lang="nl-NL" sz="2200" dirty="0">
              <a:solidFill>
                <a:prstClr val="black"/>
              </a:solidFill>
            </a:endParaRPr>
          </a:p>
        </p:txBody>
      </p:sp>
      <p:cxnSp>
        <p:nvCxnSpPr>
          <p:cNvPr id="43" name="Rechte verbindingslijn 42"/>
          <p:cNvCxnSpPr/>
          <p:nvPr/>
        </p:nvCxnSpPr>
        <p:spPr>
          <a:xfrm>
            <a:off x="5255112" y="3626265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7200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 flipV="1">
            <a:off x="5238750" y="1818323"/>
            <a:ext cx="3616762" cy="252507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5" name="Ovaal 44"/>
          <p:cNvSpPr/>
          <p:nvPr/>
        </p:nvSpPr>
        <p:spPr>
          <a:xfrm>
            <a:off x="7133817" y="356646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EB5C7CF3-D7FE-D945-8928-CDA1B85F2AB4}"/>
              </a:ext>
            </a:extLst>
          </p:cNvPr>
          <p:cNvSpPr txBox="1"/>
          <p:nvPr/>
        </p:nvSpPr>
        <p:spPr>
          <a:xfrm>
            <a:off x="3000787" y="42016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6.3 Heffingen en subsidies</a:t>
            </a:r>
          </a:p>
        </p:txBody>
      </p:sp>
    </p:spTree>
    <p:extLst>
      <p:ext uri="{BB962C8B-B14F-4D97-AF65-F5344CB8AC3E}">
        <p14:creationId xmlns:p14="http://schemas.microsoft.com/office/powerpoint/2010/main" val="3882569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>
          <a:xfrm>
            <a:off x="457200" y="608932"/>
            <a:ext cx="8229600" cy="515811"/>
          </a:xfrm>
        </p:spPr>
        <p:txBody>
          <a:bodyPr>
            <a:normAutofit/>
          </a:bodyPr>
          <a:lstStyle/>
          <a:p>
            <a:r>
              <a:rPr lang="nl-NL" sz="2400" dirty="0"/>
              <a:t>Verwerkingsopgave</a:t>
            </a: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055BE2B1-C359-5749-9095-7B7AFD13D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7653" y="6324617"/>
            <a:ext cx="5004665" cy="365125"/>
          </a:xfrm>
        </p:spPr>
        <p:txBody>
          <a:bodyPr/>
          <a:lstStyle/>
          <a:p>
            <a:r>
              <a:rPr lang="nl-NL"/>
              <a:t>Economie Integraal vwo (Hans Vermeulen)</a:t>
            </a:r>
            <a:endParaRPr lang="en-US"/>
          </a:p>
        </p:txBody>
      </p:sp>
      <p:sp>
        <p:nvSpPr>
          <p:cNvPr id="32" name="Tijdelijke aanduiding voor dianummer 31">
            <a:extLst>
              <a:ext uri="{FF2B5EF4-FFF2-40B4-BE49-F238E27FC236}">
                <a16:creationId xmlns:a16="http://schemas.microsoft.com/office/drawing/2014/main" id="{E73AAA77-0EB8-0742-950A-510A88B53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25</a:t>
            </a:fld>
            <a:endParaRPr lang="en-US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hoeveelheid × 1.000</a:t>
            </a:r>
          </a:p>
        </p:txBody>
      </p:sp>
      <p:sp>
        <p:nvSpPr>
          <p:cNvPr id="16" name="Tekstvak 15"/>
          <p:cNvSpPr txBox="1"/>
          <p:nvPr/>
        </p:nvSpPr>
        <p:spPr>
          <a:xfrm rot="16200000">
            <a:off x="4419484" y="196119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prijs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4751056" y="437439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200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4751056" y="365431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400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4751056" y="30062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600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4751056" y="227687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800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4646281" y="15660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1000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50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649259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100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721267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150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793275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200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250</a:t>
            </a: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</a:t>
            </a:r>
            <a:r>
              <a:rPr lang="nl-NL" baseline="-25000" dirty="0" err="1">
                <a:solidFill>
                  <a:prstClr val="black"/>
                </a:solidFill>
              </a:rPr>
              <a:t>v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5255112" y="2780928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8514149" y="282579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</a:t>
            </a:r>
            <a:r>
              <a:rPr lang="nl-NL" baseline="-25000" dirty="0" err="1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42" name="Tijdelijke aanduiding voor inhoud 2"/>
          <p:cNvSpPr txBox="1">
            <a:spLocks/>
          </p:cNvSpPr>
          <p:nvPr/>
        </p:nvSpPr>
        <p:spPr>
          <a:xfrm>
            <a:off x="457200" y="1285859"/>
            <a:ext cx="4038600" cy="496253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1600" dirty="0">
                <a:solidFill>
                  <a:prstClr val="black"/>
                </a:solidFill>
              </a:rPr>
              <a:t>Marktmodel in de uitgangssituatie: 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>
                <a:solidFill>
                  <a:prstClr val="black"/>
                </a:solidFill>
              </a:rPr>
              <a:t>Q</a:t>
            </a:r>
            <a:r>
              <a:rPr lang="nl-NL" sz="1600" baseline="-25000" dirty="0" err="1">
                <a:solidFill>
                  <a:prstClr val="black"/>
                </a:solidFill>
              </a:rPr>
              <a:t>v</a:t>
            </a:r>
            <a:r>
              <a:rPr lang="nl-NL" sz="1600" dirty="0">
                <a:solidFill>
                  <a:prstClr val="black"/>
                </a:solidFill>
              </a:rPr>
              <a:t> = -¼P + 250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>
                <a:solidFill>
                  <a:prstClr val="black"/>
                </a:solidFill>
              </a:rPr>
              <a:t>Q</a:t>
            </a:r>
            <a:r>
              <a:rPr lang="nl-NL" sz="1600" baseline="-25000" dirty="0" err="1">
                <a:solidFill>
                  <a:prstClr val="black"/>
                </a:solidFill>
              </a:rPr>
              <a:t>a</a:t>
            </a:r>
            <a:r>
              <a:rPr lang="nl-NL" sz="1600" dirty="0">
                <a:solidFill>
                  <a:prstClr val="black"/>
                </a:solidFill>
              </a:rPr>
              <a:t> = ½P – 100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>
                <a:solidFill>
                  <a:prstClr val="black"/>
                </a:solidFill>
              </a:rPr>
              <a:t>Q’</a:t>
            </a:r>
            <a:r>
              <a:rPr lang="nl-NL" sz="1600" baseline="-25000" dirty="0" err="1">
                <a:solidFill>
                  <a:prstClr val="black"/>
                </a:solidFill>
              </a:rPr>
              <a:t>a</a:t>
            </a:r>
            <a:r>
              <a:rPr lang="nl-NL" sz="1600" dirty="0">
                <a:solidFill>
                  <a:prstClr val="black"/>
                </a:solidFill>
              </a:rPr>
              <a:t> = </a:t>
            </a:r>
            <a:r>
              <a:rPr lang="nl-NL" sz="1600" baseline="30000" dirty="0">
                <a:solidFill>
                  <a:prstClr val="black"/>
                </a:solidFill>
              </a:rPr>
              <a:t>5</a:t>
            </a:r>
            <a:r>
              <a:rPr lang="nl-NL" sz="1600" dirty="0">
                <a:solidFill>
                  <a:prstClr val="black"/>
                </a:solidFill>
              </a:rPr>
              <a:t>/</a:t>
            </a:r>
            <a:r>
              <a:rPr lang="nl-NL" sz="1600" baseline="-25000" dirty="0">
                <a:solidFill>
                  <a:prstClr val="black"/>
                </a:solidFill>
              </a:rPr>
              <a:t>14</a:t>
            </a:r>
            <a:r>
              <a:rPr lang="nl-NL" sz="1600" dirty="0">
                <a:solidFill>
                  <a:prstClr val="black"/>
                </a:solidFill>
              </a:rPr>
              <a:t>P – 100 </a:t>
            </a:r>
            <a:r>
              <a:rPr lang="nl-NL" sz="1600" dirty="0">
                <a:solidFill>
                  <a:srgbClr val="C00000"/>
                </a:solidFill>
              </a:rPr>
              <a:t>(incl. heffing)</a:t>
            </a:r>
          </a:p>
          <a:p>
            <a:pPr marL="0" indent="0">
              <a:buFont typeface="Arial" pitchFamily="34" charset="0"/>
              <a:buNone/>
            </a:pPr>
            <a:r>
              <a:rPr lang="nl-NL" sz="22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tint val="1000"/>
                  </a:srgbClr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</a:rPr>
              <a:t>De evenwichtsprijzen</a:t>
            </a:r>
          </a:p>
          <a:p>
            <a:pPr marL="0" indent="0">
              <a:buFont typeface="Arial" pitchFamily="34" charset="0"/>
              <a:buNone/>
            </a:pPr>
            <a:endParaRPr lang="nl-NL" sz="800" dirty="0">
              <a:solidFill>
                <a:prstClr val="black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nl-NL" sz="1400" b="1" dirty="0">
                <a:solidFill>
                  <a:prstClr val="black"/>
                </a:solidFill>
                <a:sym typeface="Wingdings" pitchFamily="2" charset="2"/>
              </a:rPr>
              <a:t> </a:t>
            </a:r>
            <a:r>
              <a:rPr lang="nl-NL" sz="1400" b="1" dirty="0">
                <a:solidFill>
                  <a:prstClr val="black"/>
                </a:solidFill>
              </a:rPr>
              <a:t>de oude evenwichtsprijs</a:t>
            </a:r>
          </a:p>
          <a:p>
            <a:pPr marL="0" lvl="1" indent="0" algn="ctr">
              <a:buFont typeface="Arial" pitchFamily="34" charset="0"/>
              <a:buNone/>
            </a:pPr>
            <a:r>
              <a:rPr lang="nl-NL" sz="1800" dirty="0" err="1">
                <a:solidFill>
                  <a:prstClr val="black"/>
                </a:solidFill>
              </a:rPr>
              <a:t>Q</a:t>
            </a:r>
            <a:r>
              <a:rPr lang="nl-NL" sz="1800" baseline="-25000" dirty="0" err="1">
                <a:solidFill>
                  <a:prstClr val="black"/>
                </a:solidFill>
              </a:rPr>
              <a:t>a</a:t>
            </a:r>
            <a:r>
              <a:rPr lang="nl-NL" sz="1800" dirty="0">
                <a:solidFill>
                  <a:prstClr val="black"/>
                </a:solidFill>
              </a:rPr>
              <a:t> = </a:t>
            </a:r>
            <a:r>
              <a:rPr lang="nl-NL" sz="1800" dirty="0" err="1">
                <a:solidFill>
                  <a:prstClr val="black"/>
                </a:solidFill>
              </a:rPr>
              <a:t>Q</a:t>
            </a:r>
            <a:r>
              <a:rPr lang="nl-NL" sz="1800" baseline="-25000" dirty="0" err="1">
                <a:solidFill>
                  <a:prstClr val="black"/>
                </a:solidFill>
              </a:rPr>
              <a:t>v</a:t>
            </a:r>
            <a:endParaRPr lang="nl-NL" sz="1800" dirty="0">
              <a:solidFill>
                <a:prstClr val="black"/>
              </a:solidFill>
            </a:endParaRPr>
          </a:p>
          <a:p>
            <a:pPr marL="0" lvl="1" indent="0" algn="ctr">
              <a:buFont typeface="Arial" pitchFamily="34" charset="0"/>
              <a:buNone/>
            </a:pPr>
            <a:r>
              <a:rPr lang="nl-NL" sz="1800" dirty="0">
                <a:solidFill>
                  <a:prstClr val="black"/>
                </a:solidFill>
              </a:rPr>
              <a:t>½P – 100 = -¼P + 250</a:t>
            </a:r>
          </a:p>
          <a:p>
            <a:pPr marL="0" lvl="1" indent="0" algn="ctr">
              <a:buFont typeface="Arial" pitchFamily="34" charset="0"/>
              <a:buNone/>
            </a:pPr>
            <a:r>
              <a:rPr lang="nl-NL" sz="1800" baseline="30000" dirty="0">
                <a:solidFill>
                  <a:prstClr val="black"/>
                </a:solidFill>
              </a:rPr>
              <a:t>3</a:t>
            </a:r>
            <a:r>
              <a:rPr lang="nl-NL" sz="1800" dirty="0">
                <a:solidFill>
                  <a:prstClr val="black"/>
                </a:solidFill>
              </a:rPr>
              <a:t>/</a:t>
            </a:r>
            <a:r>
              <a:rPr lang="nl-NL" sz="1800" baseline="-25000" dirty="0">
                <a:solidFill>
                  <a:prstClr val="black"/>
                </a:solidFill>
              </a:rPr>
              <a:t>4</a:t>
            </a:r>
            <a:r>
              <a:rPr lang="nl-NL" sz="1800" dirty="0">
                <a:solidFill>
                  <a:prstClr val="black"/>
                </a:solidFill>
              </a:rPr>
              <a:t>P = 350</a:t>
            </a:r>
          </a:p>
          <a:p>
            <a:pPr marL="0" lvl="1" indent="0" algn="ctr">
              <a:buFont typeface="Arial" pitchFamily="34" charset="0"/>
              <a:buNone/>
            </a:pPr>
            <a:r>
              <a:rPr lang="nl-NL" sz="1800" dirty="0">
                <a:solidFill>
                  <a:prstClr val="black"/>
                </a:solidFill>
              </a:rPr>
              <a:t>P = 466,67</a:t>
            </a:r>
          </a:p>
          <a:p>
            <a:pPr marL="0" lvl="1" indent="0">
              <a:buFont typeface="Arial" pitchFamily="34" charset="0"/>
              <a:buNone/>
            </a:pPr>
            <a:r>
              <a:rPr lang="nl-NL" sz="1400" b="1" dirty="0">
                <a:solidFill>
                  <a:prstClr val="black"/>
                </a:solidFill>
                <a:sym typeface="Wingdings" pitchFamily="2" charset="2"/>
              </a:rPr>
              <a:t> de nieuwe evenwichtsprijs</a:t>
            </a:r>
            <a:endParaRPr lang="nl-NL" sz="1400" dirty="0">
              <a:solidFill>
                <a:prstClr val="black"/>
              </a:solidFill>
            </a:endParaRPr>
          </a:p>
          <a:p>
            <a:pPr marL="0" lvl="1" indent="0" algn="ctr">
              <a:buFont typeface="Arial" pitchFamily="34" charset="0"/>
              <a:buNone/>
            </a:pPr>
            <a:r>
              <a:rPr lang="nl-NL" sz="1800" dirty="0" err="1">
                <a:solidFill>
                  <a:prstClr val="black"/>
                </a:solidFill>
              </a:rPr>
              <a:t>Q</a:t>
            </a:r>
            <a:r>
              <a:rPr lang="nl-NL" sz="1800" baseline="-25000" dirty="0" err="1">
                <a:solidFill>
                  <a:prstClr val="black"/>
                </a:solidFill>
              </a:rPr>
              <a:t>a</a:t>
            </a:r>
            <a:r>
              <a:rPr lang="nl-NL" sz="1800" dirty="0">
                <a:solidFill>
                  <a:prstClr val="black"/>
                </a:solidFill>
              </a:rPr>
              <a:t> = </a:t>
            </a:r>
            <a:r>
              <a:rPr lang="nl-NL" sz="1800" dirty="0" err="1">
                <a:solidFill>
                  <a:prstClr val="black"/>
                </a:solidFill>
              </a:rPr>
              <a:t>Q</a:t>
            </a:r>
            <a:r>
              <a:rPr lang="nl-NL" sz="1800" baseline="-25000" dirty="0" err="1">
                <a:solidFill>
                  <a:prstClr val="black"/>
                </a:solidFill>
              </a:rPr>
              <a:t>v</a:t>
            </a:r>
            <a:endParaRPr lang="nl-NL" sz="1800" dirty="0">
              <a:solidFill>
                <a:prstClr val="black"/>
              </a:solidFill>
            </a:endParaRPr>
          </a:p>
          <a:p>
            <a:pPr marL="0" lvl="1" indent="0" algn="ctr">
              <a:buFont typeface="Arial" pitchFamily="34" charset="0"/>
              <a:buNone/>
            </a:pPr>
            <a:r>
              <a:rPr lang="nl-NL" sz="1800" baseline="30000" dirty="0">
                <a:solidFill>
                  <a:prstClr val="black"/>
                </a:solidFill>
              </a:rPr>
              <a:t>5</a:t>
            </a:r>
            <a:r>
              <a:rPr lang="nl-NL" sz="1800" dirty="0">
                <a:solidFill>
                  <a:prstClr val="black"/>
                </a:solidFill>
              </a:rPr>
              <a:t>/</a:t>
            </a:r>
            <a:r>
              <a:rPr lang="nl-NL" sz="1800" baseline="-25000" dirty="0">
                <a:solidFill>
                  <a:prstClr val="black"/>
                </a:solidFill>
              </a:rPr>
              <a:t>14</a:t>
            </a:r>
            <a:r>
              <a:rPr lang="nl-NL" sz="1800" dirty="0">
                <a:solidFill>
                  <a:prstClr val="black"/>
                </a:solidFill>
              </a:rPr>
              <a:t>P – 100 = -¼P + 250</a:t>
            </a:r>
          </a:p>
          <a:p>
            <a:pPr marL="0" lvl="1" indent="0" algn="ctr">
              <a:buFont typeface="Arial" pitchFamily="34" charset="0"/>
              <a:buNone/>
            </a:pPr>
            <a:r>
              <a:rPr lang="nl-NL" sz="1800" dirty="0">
                <a:solidFill>
                  <a:prstClr val="black"/>
                </a:solidFill>
              </a:rPr>
              <a:t>0,61P = 350</a:t>
            </a:r>
          </a:p>
          <a:p>
            <a:pPr marL="0" lvl="1" indent="0" algn="ctr">
              <a:buFont typeface="Arial" pitchFamily="34" charset="0"/>
              <a:buNone/>
            </a:pPr>
            <a:r>
              <a:rPr lang="nl-NL" sz="1800" dirty="0">
                <a:solidFill>
                  <a:prstClr val="black"/>
                </a:solidFill>
              </a:rPr>
              <a:t>P = 576,47</a:t>
            </a:r>
          </a:p>
          <a:p>
            <a:pPr marL="0" indent="0">
              <a:buFont typeface="Arial" pitchFamily="34" charset="0"/>
              <a:buNone/>
            </a:pPr>
            <a:endParaRPr lang="nl-NL" sz="2200" dirty="0">
              <a:solidFill>
                <a:prstClr val="black"/>
              </a:solidFill>
            </a:endParaRPr>
          </a:p>
        </p:txBody>
      </p:sp>
      <p:cxnSp>
        <p:nvCxnSpPr>
          <p:cNvPr id="43" name="Rechte verbindingslijn 42"/>
          <p:cNvCxnSpPr/>
          <p:nvPr/>
        </p:nvCxnSpPr>
        <p:spPr>
          <a:xfrm>
            <a:off x="5255112" y="3626265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7200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Ovaal 44"/>
          <p:cNvSpPr/>
          <p:nvPr/>
        </p:nvSpPr>
        <p:spPr>
          <a:xfrm>
            <a:off x="7133817" y="356646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cxnSp>
        <p:nvCxnSpPr>
          <p:cNvPr id="38" name="Rechte verbindingslijn 37"/>
          <p:cNvCxnSpPr/>
          <p:nvPr/>
        </p:nvCxnSpPr>
        <p:spPr>
          <a:xfrm>
            <a:off x="5276850" y="3238500"/>
            <a:ext cx="1470272" cy="3051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6816451" y="3304034"/>
            <a:ext cx="1107" cy="193445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4612733" y="3492729"/>
            <a:ext cx="615874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>
                <a:solidFill>
                  <a:prstClr val="black"/>
                </a:solidFill>
              </a:rPr>
              <a:t>466,67</a:t>
            </a:r>
          </a:p>
        </p:txBody>
      </p:sp>
      <p:sp>
        <p:nvSpPr>
          <p:cNvPr id="47" name="Rechthoek 46"/>
          <p:cNvSpPr/>
          <p:nvPr/>
        </p:nvSpPr>
        <p:spPr>
          <a:xfrm>
            <a:off x="4619625" y="3110478"/>
            <a:ext cx="615874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>
                <a:solidFill>
                  <a:prstClr val="black"/>
                </a:solidFill>
              </a:rPr>
              <a:t>576,47</a:t>
            </a:r>
          </a:p>
        </p:txBody>
      </p:sp>
      <p:sp>
        <p:nvSpPr>
          <p:cNvPr id="48" name="Rechthoek 47"/>
          <p:cNvSpPr/>
          <p:nvPr/>
        </p:nvSpPr>
        <p:spPr>
          <a:xfrm>
            <a:off x="8488501" y="1907540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Q’</a:t>
            </a:r>
            <a:r>
              <a:rPr lang="nl-NL" baseline="-25000" dirty="0" err="1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49" name="Rechte verbindingslijn 48"/>
          <p:cNvCxnSpPr/>
          <p:nvPr/>
        </p:nvCxnSpPr>
        <p:spPr>
          <a:xfrm flipV="1">
            <a:off x="5238750" y="1818323"/>
            <a:ext cx="3616762" cy="252507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7" name="Ovaal 36"/>
          <p:cNvSpPr/>
          <p:nvPr/>
        </p:nvSpPr>
        <p:spPr>
          <a:xfrm>
            <a:off x="6756647" y="3184425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83B28FF9-7A5A-564F-B706-522E174FA8FF}"/>
              </a:ext>
            </a:extLst>
          </p:cNvPr>
          <p:cNvSpPr txBox="1"/>
          <p:nvPr/>
        </p:nvSpPr>
        <p:spPr>
          <a:xfrm>
            <a:off x="3000787" y="42016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6.3 Heffingen en subsidies</a:t>
            </a:r>
          </a:p>
        </p:txBody>
      </p:sp>
    </p:spTree>
    <p:extLst>
      <p:ext uri="{BB962C8B-B14F-4D97-AF65-F5344CB8AC3E}">
        <p14:creationId xmlns:p14="http://schemas.microsoft.com/office/powerpoint/2010/main" val="520314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25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25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4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>
          <a:xfrm>
            <a:off x="457200" y="440405"/>
            <a:ext cx="8229600" cy="628519"/>
          </a:xfrm>
        </p:spPr>
        <p:txBody>
          <a:bodyPr>
            <a:normAutofit/>
          </a:bodyPr>
          <a:lstStyle/>
          <a:p>
            <a:r>
              <a:rPr lang="nl-NL" sz="2400" dirty="0"/>
              <a:t>Verwerkingsopgave</a:t>
            </a: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7B4AC2BF-2EE8-6E47-A3EA-B562F5453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0447" y="6186240"/>
            <a:ext cx="5004665" cy="365125"/>
          </a:xfrm>
        </p:spPr>
        <p:txBody>
          <a:bodyPr/>
          <a:lstStyle/>
          <a:p>
            <a:r>
              <a:rPr lang="nl-NL" dirty="0"/>
              <a:t>Economie Integraal vwo (Hans Vermeulen)</a:t>
            </a:r>
            <a:endParaRPr lang="en-US" dirty="0"/>
          </a:p>
        </p:txBody>
      </p:sp>
      <p:sp>
        <p:nvSpPr>
          <p:cNvPr id="34" name="Tijdelijke aanduiding voor dianummer 33">
            <a:extLst>
              <a:ext uri="{FF2B5EF4-FFF2-40B4-BE49-F238E27FC236}">
                <a16:creationId xmlns:a16="http://schemas.microsoft.com/office/drawing/2014/main" id="{CC545AD2-1F6E-3941-90D5-09C201C58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26</a:t>
            </a:fld>
            <a:endParaRPr lang="en-US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hoeveelheid × 1.000</a:t>
            </a:r>
          </a:p>
        </p:txBody>
      </p:sp>
      <p:sp>
        <p:nvSpPr>
          <p:cNvPr id="16" name="Tekstvak 15"/>
          <p:cNvSpPr txBox="1"/>
          <p:nvPr/>
        </p:nvSpPr>
        <p:spPr>
          <a:xfrm rot="16200000">
            <a:off x="4419484" y="196119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prijs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4751056" y="437439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200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4751056" y="365431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400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4751056" y="30062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600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4751056" y="227687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800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4646281" y="15660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1000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50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649259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100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721267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150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793275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200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250</a:t>
            </a: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</a:t>
            </a:r>
            <a:r>
              <a:rPr lang="nl-NL" baseline="-25000" dirty="0" err="1">
                <a:solidFill>
                  <a:prstClr val="black"/>
                </a:solidFill>
              </a:rPr>
              <a:t>v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5255112" y="2780928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8514149" y="282579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</a:t>
            </a:r>
            <a:r>
              <a:rPr lang="nl-NL" baseline="-25000" dirty="0" err="1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42" name="Tijdelijke aanduiding voor inhoud 2"/>
          <p:cNvSpPr txBox="1">
            <a:spLocks/>
          </p:cNvSpPr>
          <p:nvPr/>
        </p:nvSpPr>
        <p:spPr>
          <a:xfrm>
            <a:off x="457200" y="1068925"/>
            <a:ext cx="4038600" cy="511731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1600" dirty="0">
                <a:solidFill>
                  <a:prstClr val="black"/>
                </a:solidFill>
              </a:rPr>
              <a:t>Marktmodel in de uitgangssituatie: 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>
                <a:solidFill>
                  <a:prstClr val="black"/>
                </a:solidFill>
              </a:rPr>
              <a:t>Q</a:t>
            </a:r>
            <a:r>
              <a:rPr lang="nl-NL" sz="1600" baseline="-25000" dirty="0" err="1">
                <a:solidFill>
                  <a:prstClr val="black"/>
                </a:solidFill>
              </a:rPr>
              <a:t>v</a:t>
            </a:r>
            <a:r>
              <a:rPr lang="nl-NL" sz="1600" dirty="0">
                <a:solidFill>
                  <a:prstClr val="black"/>
                </a:solidFill>
              </a:rPr>
              <a:t> = -¼P + 250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>
                <a:solidFill>
                  <a:prstClr val="black"/>
                </a:solidFill>
              </a:rPr>
              <a:t>Q</a:t>
            </a:r>
            <a:r>
              <a:rPr lang="nl-NL" sz="1600" baseline="-25000" dirty="0" err="1">
                <a:solidFill>
                  <a:prstClr val="black"/>
                </a:solidFill>
              </a:rPr>
              <a:t>a</a:t>
            </a:r>
            <a:r>
              <a:rPr lang="nl-NL" sz="1600" dirty="0">
                <a:solidFill>
                  <a:prstClr val="black"/>
                </a:solidFill>
              </a:rPr>
              <a:t> = ½P – 100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600" dirty="0" err="1">
                <a:solidFill>
                  <a:prstClr val="black"/>
                </a:solidFill>
              </a:rPr>
              <a:t>Q’</a:t>
            </a:r>
            <a:r>
              <a:rPr lang="nl-NL" sz="1600" baseline="-25000" dirty="0" err="1">
                <a:solidFill>
                  <a:prstClr val="black"/>
                </a:solidFill>
              </a:rPr>
              <a:t>a</a:t>
            </a:r>
            <a:r>
              <a:rPr lang="nl-NL" sz="1600" dirty="0">
                <a:solidFill>
                  <a:prstClr val="black"/>
                </a:solidFill>
              </a:rPr>
              <a:t> = </a:t>
            </a:r>
            <a:r>
              <a:rPr lang="nl-NL" sz="1600" baseline="30000" dirty="0">
                <a:solidFill>
                  <a:prstClr val="black"/>
                </a:solidFill>
              </a:rPr>
              <a:t>5</a:t>
            </a:r>
            <a:r>
              <a:rPr lang="nl-NL" sz="1600" dirty="0">
                <a:solidFill>
                  <a:prstClr val="black"/>
                </a:solidFill>
              </a:rPr>
              <a:t>/</a:t>
            </a:r>
            <a:r>
              <a:rPr lang="nl-NL" sz="1600" baseline="-25000" dirty="0">
                <a:solidFill>
                  <a:prstClr val="black"/>
                </a:solidFill>
              </a:rPr>
              <a:t>14</a:t>
            </a:r>
            <a:r>
              <a:rPr lang="nl-NL" sz="1600" dirty="0">
                <a:solidFill>
                  <a:prstClr val="black"/>
                </a:solidFill>
              </a:rPr>
              <a:t>P – 100 </a:t>
            </a:r>
            <a:r>
              <a:rPr lang="nl-NL" sz="1600" dirty="0">
                <a:solidFill>
                  <a:srgbClr val="C00000"/>
                </a:solidFill>
              </a:rPr>
              <a:t>(incl. heffing)</a:t>
            </a:r>
          </a:p>
          <a:p>
            <a:pPr marL="0" indent="0">
              <a:buFont typeface="Arial" pitchFamily="34" charset="0"/>
              <a:buNone/>
            </a:pPr>
            <a:r>
              <a:rPr lang="nl-NL" sz="22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tint val="1000"/>
                  </a:srgbClr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</a:rPr>
              <a:t>Afwentelingspercentage</a:t>
            </a:r>
          </a:p>
          <a:p>
            <a:pPr marL="0" indent="0">
              <a:buFont typeface="Arial" pitchFamily="34" charset="0"/>
              <a:buNone/>
            </a:pPr>
            <a:endParaRPr lang="nl-NL" sz="800" dirty="0">
              <a:solidFill>
                <a:prstClr val="black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nl-NL" sz="1900" dirty="0">
                <a:solidFill>
                  <a:prstClr val="black"/>
                </a:solidFill>
              </a:rPr>
              <a:t>de oude evenwichtsprijs = 466,67</a:t>
            </a:r>
          </a:p>
          <a:p>
            <a:pPr marL="0" indent="0">
              <a:buFont typeface="Arial" pitchFamily="34" charset="0"/>
              <a:buNone/>
            </a:pPr>
            <a:r>
              <a:rPr lang="nl-NL" sz="1900" dirty="0">
                <a:solidFill>
                  <a:prstClr val="black"/>
                </a:solidFill>
              </a:rPr>
              <a:t>de nieuwe evenwichtsprijs = 576,47</a:t>
            </a:r>
          </a:p>
          <a:p>
            <a:pPr marL="0" indent="0">
              <a:buFont typeface="Arial" pitchFamily="34" charset="0"/>
              <a:buNone/>
            </a:pPr>
            <a:endParaRPr lang="nl-NL" sz="900" dirty="0">
              <a:solidFill>
                <a:prstClr val="black"/>
              </a:solidFill>
              <a:sym typeface="Wingdings" pitchFamily="2" charset="2"/>
            </a:endParaRPr>
          </a:p>
          <a:p>
            <a:pPr marL="0" indent="0">
              <a:buFont typeface="Arial" pitchFamily="34" charset="0"/>
              <a:buNone/>
            </a:pPr>
            <a:r>
              <a:rPr lang="nl-NL" sz="1900" dirty="0">
                <a:solidFill>
                  <a:prstClr val="black"/>
                </a:solidFill>
                <a:sym typeface="Wingdings" pitchFamily="2" charset="2"/>
              </a:rPr>
              <a:t>consumenten betalen </a:t>
            </a:r>
            <a:br>
              <a:rPr lang="nl-NL" sz="1900" dirty="0">
                <a:solidFill>
                  <a:prstClr val="black"/>
                </a:solidFill>
                <a:sym typeface="Wingdings" pitchFamily="2" charset="2"/>
              </a:rPr>
            </a:br>
            <a:r>
              <a:rPr lang="nl-NL" sz="1900" dirty="0">
                <a:solidFill>
                  <a:prstClr val="black"/>
                </a:solidFill>
                <a:sym typeface="Wingdings" pitchFamily="2" charset="2"/>
              </a:rPr>
              <a:t>576,47 inclusief 40% heffing:</a:t>
            </a:r>
          </a:p>
          <a:p>
            <a:pPr marL="0" indent="0">
              <a:buFont typeface="Arial" pitchFamily="34" charset="0"/>
              <a:buNone/>
            </a:pPr>
            <a:endParaRPr lang="nl-NL" sz="900" dirty="0">
              <a:solidFill>
                <a:prstClr val="black"/>
              </a:solidFill>
              <a:sym typeface="Wingdings" pitchFamily="2" charset="2"/>
            </a:endParaRPr>
          </a:p>
          <a:p>
            <a:pPr marL="400050" lvl="1" indent="0">
              <a:buFont typeface="Arial" pitchFamily="34" charset="0"/>
              <a:buNone/>
            </a:pPr>
            <a:r>
              <a:rPr lang="nl-NL" sz="1700" dirty="0">
                <a:solidFill>
                  <a:prstClr val="black"/>
                </a:solidFill>
                <a:sym typeface="Wingdings" pitchFamily="2" charset="2"/>
              </a:rPr>
              <a:t>576,47 = 140% (</a:t>
            </a:r>
            <a:r>
              <a:rPr lang="nl-NL" sz="1700" dirty="0" err="1">
                <a:solidFill>
                  <a:prstClr val="black"/>
                </a:solidFill>
                <a:sym typeface="Wingdings" pitchFamily="2" charset="2"/>
              </a:rPr>
              <a:t>cons.prijs</a:t>
            </a:r>
            <a:r>
              <a:rPr lang="nl-NL" sz="1700" dirty="0">
                <a:solidFill>
                  <a:prstClr val="black"/>
                </a:solidFill>
                <a:sym typeface="Wingdings" pitchFamily="2" charset="2"/>
              </a:rPr>
              <a:t>)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700" baseline="30000" dirty="0">
                <a:solidFill>
                  <a:prstClr val="black"/>
                </a:solidFill>
                <a:sym typeface="Wingdings" pitchFamily="2" charset="2"/>
              </a:rPr>
              <a:t>576,47</a:t>
            </a:r>
            <a:r>
              <a:rPr lang="nl-NL" sz="1700" dirty="0">
                <a:solidFill>
                  <a:prstClr val="black"/>
                </a:solidFill>
                <a:sym typeface="Wingdings" pitchFamily="2" charset="2"/>
              </a:rPr>
              <a:t>/</a:t>
            </a:r>
            <a:r>
              <a:rPr lang="nl-NL" sz="1700" baseline="-25000" dirty="0">
                <a:solidFill>
                  <a:prstClr val="black"/>
                </a:solidFill>
                <a:sym typeface="Wingdings" pitchFamily="2" charset="2"/>
              </a:rPr>
              <a:t>140</a:t>
            </a:r>
            <a:r>
              <a:rPr lang="nl-NL" sz="1700" dirty="0">
                <a:solidFill>
                  <a:prstClr val="black"/>
                </a:solidFill>
                <a:sym typeface="Wingdings" pitchFamily="2" charset="2"/>
              </a:rPr>
              <a:t> = 1%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700" baseline="30000" dirty="0">
                <a:solidFill>
                  <a:prstClr val="black"/>
                </a:solidFill>
                <a:sym typeface="Wingdings" pitchFamily="2" charset="2"/>
              </a:rPr>
              <a:t>576,47</a:t>
            </a:r>
            <a:r>
              <a:rPr lang="nl-NL" sz="1700" dirty="0">
                <a:solidFill>
                  <a:prstClr val="black"/>
                </a:solidFill>
                <a:sym typeface="Wingdings" pitchFamily="2" charset="2"/>
              </a:rPr>
              <a:t>/</a:t>
            </a:r>
            <a:r>
              <a:rPr lang="nl-NL" sz="1700" baseline="-25000" dirty="0">
                <a:solidFill>
                  <a:prstClr val="black"/>
                </a:solidFill>
                <a:sym typeface="Wingdings" pitchFamily="2" charset="2"/>
              </a:rPr>
              <a:t>140</a:t>
            </a:r>
            <a:r>
              <a:rPr lang="nl-NL" sz="1700" dirty="0">
                <a:solidFill>
                  <a:prstClr val="black"/>
                </a:solidFill>
                <a:sym typeface="Wingdings" pitchFamily="2" charset="2"/>
              </a:rPr>
              <a:t> x 100 = 411,76 (</a:t>
            </a:r>
            <a:r>
              <a:rPr lang="nl-NL" sz="1700" dirty="0" err="1">
                <a:solidFill>
                  <a:prstClr val="black"/>
                </a:solidFill>
                <a:sym typeface="Wingdings" pitchFamily="2" charset="2"/>
              </a:rPr>
              <a:t>prod.opbr</a:t>
            </a:r>
            <a:r>
              <a:rPr lang="nl-NL" sz="1700" dirty="0">
                <a:solidFill>
                  <a:prstClr val="black"/>
                </a:solidFill>
                <a:sym typeface="Wingdings" pitchFamily="2" charset="2"/>
              </a:rPr>
              <a:t>)</a:t>
            </a:r>
          </a:p>
          <a:p>
            <a:pPr marL="0" indent="0">
              <a:buFont typeface="Arial" pitchFamily="34" charset="0"/>
              <a:buNone/>
            </a:pPr>
            <a:r>
              <a:rPr lang="nl-NL" sz="1500" dirty="0">
                <a:solidFill>
                  <a:prstClr val="black"/>
                </a:solidFill>
                <a:sym typeface="Wingdings" pitchFamily="2" charset="2"/>
              </a:rPr>
              <a:t>  of:  </a:t>
            </a:r>
            <a:r>
              <a:rPr lang="nl-NL" sz="1500" baseline="30000" dirty="0">
                <a:solidFill>
                  <a:prstClr val="black"/>
                </a:solidFill>
                <a:sym typeface="Wingdings" pitchFamily="2" charset="2"/>
              </a:rPr>
              <a:t>576,47</a:t>
            </a:r>
            <a:r>
              <a:rPr lang="nl-NL" sz="1500" dirty="0">
                <a:solidFill>
                  <a:prstClr val="black"/>
                </a:solidFill>
                <a:sym typeface="Wingdings" pitchFamily="2" charset="2"/>
              </a:rPr>
              <a:t>/</a:t>
            </a:r>
            <a:r>
              <a:rPr lang="nl-NL" sz="1500" baseline="-25000" dirty="0">
                <a:solidFill>
                  <a:prstClr val="black"/>
                </a:solidFill>
                <a:sym typeface="Wingdings" pitchFamily="2" charset="2"/>
              </a:rPr>
              <a:t>140</a:t>
            </a:r>
            <a:r>
              <a:rPr lang="nl-NL" sz="1500" dirty="0">
                <a:solidFill>
                  <a:prstClr val="black"/>
                </a:solidFill>
                <a:sym typeface="Wingdings" pitchFamily="2" charset="2"/>
              </a:rPr>
              <a:t> x 40 = 164,71 (heffing)</a:t>
            </a:r>
          </a:p>
          <a:p>
            <a:pPr marL="0" indent="0">
              <a:buFont typeface="Arial" pitchFamily="34" charset="0"/>
              <a:buNone/>
            </a:pPr>
            <a:endParaRPr lang="nl-NL" sz="1900" dirty="0">
              <a:solidFill>
                <a:prstClr val="black"/>
              </a:solidFill>
              <a:sym typeface="Wingdings" pitchFamily="2" charset="2"/>
            </a:endParaRPr>
          </a:p>
          <a:p>
            <a:pPr marL="0" indent="0">
              <a:buFont typeface="Arial" pitchFamily="34" charset="0"/>
              <a:buNone/>
            </a:pPr>
            <a:r>
              <a:rPr lang="nl-NL" sz="1800" dirty="0">
                <a:solidFill>
                  <a:prstClr val="black"/>
                </a:solidFill>
                <a:sym typeface="Wingdings" pitchFamily="2" charset="2"/>
              </a:rPr>
              <a:t>De consumenten betalen dus 66,67% van de totale heffing (ongeveer </a:t>
            </a:r>
            <a:r>
              <a:rPr lang="nl-NL" sz="1800" baseline="30000" dirty="0">
                <a:solidFill>
                  <a:prstClr val="black"/>
                </a:solidFill>
                <a:sym typeface="Wingdings" pitchFamily="2" charset="2"/>
              </a:rPr>
              <a:t>110</a:t>
            </a:r>
            <a:r>
              <a:rPr lang="nl-NL" sz="1800" dirty="0">
                <a:solidFill>
                  <a:prstClr val="black"/>
                </a:solidFill>
                <a:sym typeface="Wingdings" pitchFamily="2" charset="2"/>
              </a:rPr>
              <a:t>/</a:t>
            </a:r>
            <a:r>
              <a:rPr lang="nl-NL" sz="1800" baseline="-25000" dirty="0">
                <a:solidFill>
                  <a:prstClr val="black"/>
                </a:solidFill>
                <a:sym typeface="Wingdings" pitchFamily="2" charset="2"/>
              </a:rPr>
              <a:t>165</a:t>
            </a:r>
            <a:r>
              <a:rPr lang="nl-NL" sz="1800" dirty="0">
                <a:solidFill>
                  <a:prstClr val="black"/>
                </a:solidFill>
                <a:sym typeface="Wingdings" pitchFamily="2" charset="2"/>
              </a:rPr>
              <a:t> x 100%). = het afwentelingspercentage.</a:t>
            </a:r>
            <a:endParaRPr lang="nl-NL" sz="1800" dirty="0">
              <a:solidFill>
                <a:prstClr val="black"/>
              </a:solidFill>
            </a:endParaRPr>
          </a:p>
        </p:txBody>
      </p:sp>
      <p:cxnSp>
        <p:nvCxnSpPr>
          <p:cNvPr id="43" name="Rechte verbindingslijn 42"/>
          <p:cNvCxnSpPr/>
          <p:nvPr/>
        </p:nvCxnSpPr>
        <p:spPr>
          <a:xfrm>
            <a:off x="5255112" y="3626265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7200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Ovaal 44"/>
          <p:cNvSpPr/>
          <p:nvPr/>
        </p:nvSpPr>
        <p:spPr>
          <a:xfrm>
            <a:off x="7133817" y="356646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33" name="Rechthoek 32"/>
          <p:cNvSpPr/>
          <p:nvPr/>
        </p:nvSpPr>
        <p:spPr>
          <a:xfrm>
            <a:off x="4612733" y="3438525"/>
            <a:ext cx="615874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>
                <a:solidFill>
                  <a:prstClr val="black"/>
                </a:solidFill>
              </a:rPr>
              <a:t>466,67</a:t>
            </a:r>
          </a:p>
        </p:txBody>
      </p:sp>
      <p:cxnSp>
        <p:nvCxnSpPr>
          <p:cNvPr id="49" name="Rechte verbindingslijn 48"/>
          <p:cNvCxnSpPr/>
          <p:nvPr/>
        </p:nvCxnSpPr>
        <p:spPr>
          <a:xfrm>
            <a:off x="5276850" y="3238500"/>
            <a:ext cx="1470272" cy="3051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>
            <a:off x="6816451" y="3304034"/>
            <a:ext cx="1107" cy="193445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Rechthoek 50"/>
          <p:cNvSpPr/>
          <p:nvPr/>
        </p:nvSpPr>
        <p:spPr>
          <a:xfrm>
            <a:off x="4619625" y="3110478"/>
            <a:ext cx="615874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>
                <a:solidFill>
                  <a:prstClr val="black"/>
                </a:solidFill>
              </a:rPr>
              <a:t>576,47</a:t>
            </a:r>
          </a:p>
        </p:txBody>
      </p:sp>
      <p:sp>
        <p:nvSpPr>
          <p:cNvPr id="52" name="Rechthoek 51"/>
          <p:cNvSpPr/>
          <p:nvPr/>
        </p:nvSpPr>
        <p:spPr>
          <a:xfrm>
            <a:off x="8488501" y="1907540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Q’</a:t>
            </a:r>
            <a:r>
              <a:rPr lang="nl-NL" baseline="-25000" dirty="0" err="1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53" name="Rechte verbindingslijn 52"/>
          <p:cNvCxnSpPr/>
          <p:nvPr/>
        </p:nvCxnSpPr>
        <p:spPr>
          <a:xfrm flipV="1">
            <a:off x="5238750" y="1818323"/>
            <a:ext cx="3616762" cy="252507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4" name="Ovaal 53"/>
          <p:cNvSpPr/>
          <p:nvPr/>
        </p:nvSpPr>
        <p:spPr>
          <a:xfrm>
            <a:off x="6756647" y="3184425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6763790" y="3244230"/>
            <a:ext cx="0" cy="391327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6871494" y="3248977"/>
            <a:ext cx="0" cy="540063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5" name="Rechthoek 54"/>
          <p:cNvSpPr/>
          <p:nvPr/>
        </p:nvSpPr>
        <p:spPr>
          <a:xfrm>
            <a:off x="4613723" y="3731890"/>
            <a:ext cx="615874" cy="276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>
                <a:solidFill>
                  <a:prstClr val="black"/>
                </a:solidFill>
              </a:rPr>
              <a:t>411,76</a:t>
            </a:r>
          </a:p>
        </p:txBody>
      </p:sp>
      <p:sp>
        <p:nvSpPr>
          <p:cNvPr id="56" name="Ovaal 55"/>
          <p:cNvSpPr/>
          <p:nvPr/>
        </p:nvSpPr>
        <p:spPr>
          <a:xfrm>
            <a:off x="6756647" y="3737247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cxnSp>
        <p:nvCxnSpPr>
          <p:cNvPr id="57" name="Rechte verbindingslijn 56"/>
          <p:cNvCxnSpPr/>
          <p:nvPr/>
        </p:nvCxnSpPr>
        <p:spPr>
          <a:xfrm>
            <a:off x="5292080" y="3789040"/>
            <a:ext cx="1470272" cy="3051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Tekstvak 57">
            <a:extLst>
              <a:ext uri="{FF2B5EF4-FFF2-40B4-BE49-F238E27FC236}">
                <a16:creationId xmlns:a16="http://schemas.microsoft.com/office/drawing/2014/main" id="{A6E43FAB-0682-1B4C-BADA-8662C9C6ED67}"/>
              </a:ext>
            </a:extLst>
          </p:cNvPr>
          <p:cNvSpPr txBox="1"/>
          <p:nvPr/>
        </p:nvSpPr>
        <p:spPr>
          <a:xfrm>
            <a:off x="3000787" y="42016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6.3 Heffingen en subsidies</a:t>
            </a:r>
          </a:p>
        </p:txBody>
      </p:sp>
    </p:spTree>
    <p:extLst>
      <p:ext uri="{BB962C8B-B14F-4D97-AF65-F5344CB8AC3E}">
        <p14:creationId xmlns:p14="http://schemas.microsoft.com/office/powerpoint/2010/main" val="362838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75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51" grpId="0" animBg="1"/>
      <p:bldP spid="55" grpId="0" animBg="1"/>
      <p:bldP spid="5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rije vorm 1"/>
          <p:cNvSpPr/>
          <p:nvPr/>
        </p:nvSpPr>
        <p:spPr>
          <a:xfrm>
            <a:off x="6816451" y="3238500"/>
            <a:ext cx="387624" cy="568325"/>
          </a:xfrm>
          <a:custGeom>
            <a:avLst/>
            <a:gdLst>
              <a:gd name="connsiteX0" fmla="*/ 0 w 704850"/>
              <a:gd name="connsiteY0" fmla="*/ 0 h 1063625"/>
              <a:gd name="connsiteX1" fmla="*/ 9525 w 704850"/>
              <a:gd name="connsiteY1" fmla="*/ 1063625 h 1063625"/>
              <a:gd name="connsiteX2" fmla="*/ 704850 w 704850"/>
              <a:gd name="connsiteY2" fmla="*/ 711200 h 1063625"/>
              <a:gd name="connsiteX3" fmla="*/ 0 w 704850"/>
              <a:gd name="connsiteY3" fmla="*/ 0 h 1063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4850" h="1063625">
                <a:moveTo>
                  <a:pt x="0" y="0"/>
                </a:moveTo>
                <a:lnTo>
                  <a:pt x="9525" y="1063625"/>
                </a:lnTo>
                <a:lnTo>
                  <a:pt x="704850" y="711200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27" name="Titel 26"/>
          <p:cNvSpPr>
            <a:spLocks noGrp="1"/>
          </p:cNvSpPr>
          <p:nvPr>
            <p:ph type="title"/>
          </p:nvPr>
        </p:nvSpPr>
        <p:spPr>
          <a:xfrm>
            <a:off x="457200" y="619378"/>
            <a:ext cx="8229600" cy="577373"/>
          </a:xfrm>
        </p:spPr>
        <p:txBody>
          <a:bodyPr>
            <a:normAutofit/>
          </a:bodyPr>
          <a:lstStyle/>
          <a:p>
            <a:r>
              <a:rPr lang="nl-NL" sz="2400" dirty="0"/>
              <a:t>Verwerkingsopgave</a:t>
            </a:r>
          </a:p>
        </p:txBody>
      </p:sp>
      <p:sp>
        <p:nvSpPr>
          <p:cNvPr id="32" name="Tijdelijke aanduiding voor voettekst 31">
            <a:extLst>
              <a:ext uri="{FF2B5EF4-FFF2-40B4-BE49-F238E27FC236}">
                <a16:creationId xmlns:a16="http://schemas.microsoft.com/office/drawing/2014/main" id="{735A23DA-48D7-A749-BD92-A48DCA55A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5980" y="6248401"/>
            <a:ext cx="5004665" cy="365125"/>
          </a:xfrm>
        </p:spPr>
        <p:txBody>
          <a:bodyPr/>
          <a:lstStyle/>
          <a:p>
            <a:r>
              <a:rPr lang="nl-NL" dirty="0"/>
              <a:t>Economie Integraal vwo (Hans Vermeulen)</a:t>
            </a:r>
            <a:endParaRPr lang="en-US" dirty="0"/>
          </a:p>
        </p:txBody>
      </p:sp>
      <p:sp>
        <p:nvSpPr>
          <p:cNvPr id="33" name="Tijdelijke aanduiding voor dianummer 32">
            <a:extLst>
              <a:ext uri="{FF2B5EF4-FFF2-40B4-BE49-F238E27FC236}">
                <a16:creationId xmlns:a16="http://schemas.microsoft.com/office/drawing/2014/main" id="{91070A00-1070-8D4F-8C85-B5CE28949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27</a:t>
            </a:fld>
            <a:endParaRPr lang="en-US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hoeveelheid × 1.000</a:t>
            </a:r>
          </a:p>
        </p:txBody>
      </p:sp>
      <p:sp>
        <p:nvSpPr>
          <p:cNvPr id="16" name="Tekstvak 15"/>
          <p:cNvSpPr txBox="1"/>
          <p:nvPr/>
        </p:nvSpPr>
        <p:spPr>
          <a:xfrm rot="16200000">
            <a:off x="4419484" y="196119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prijs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4751056" y="437439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200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4751056" y="365431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400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4751056" y="30062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600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4751056" y="227687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800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4646281" y="15660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1000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50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649259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100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721267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150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793275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200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</a:rPr>
              <a:t>250</a:t>
            </a: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</a:t>
            </a:r>
            <a:r>
              <a:rPr lang="nl-NL" baseline="-25000" dirty="0" err="1">
                <a:solidFill>
                  <a:prstClr val="black"/>
                </a:solidFill>
              </a:rPr>
              <a:t>v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5255112" y="2780928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8514149" y="282579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</a:t>
            </a:r>
            <a:r>
              <a:rPr lang="nl-NL" baseline="-25000" dirty="0" err="1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sp>
        <p:nvSpPr>
          <p:cNvPr id="42" name="Tijdelijke aanduiding voor inhoud 2"/>
          <p:cNvSpPr txBox="1">
            <a:spLocks/>
          </p:cNvSpPr>
          <p:nvPr/>
        </p:nvSpPr>
        <p:spPr>
          <a:xfrm>
            <a:off x="314362" y="1189197"/>
            <a:ext cx="4038600" cy="485649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1800" dirty="0">
                <a:solidFill>
                  <a:prstClr val="black"/>
                </a:solidFill>
              </a:rPr>
              <a:t>Marktmodel in de uitgangssituatie: 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800" dirty="0" err="1">
                <a:solidFill>
                  <a:prstClr val="black"/>
                </a:solidFill>
              </a:rPr>
              <a:t>Q</a:t>
            </a:r>
            <a:r>
              <a:rPr lang="nl-NL" sz="1800" baseline="-25000" dirty="0" err="1">
                <a:solidFill>
                  <a:prstClr val="black"/>
                </a:solidFill>
              </a:rPr>
              <a:t>v</a:t>
            </a:r>
            <a:r>
              <a:rPr lang="nl-NL" sz="1800" dirty="0">
                <a:solidFill>
                  <a:prstClr val="black"/>
                </a:solidFill>
              </a:rPr>
              <a:t> = -¼P + 250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800" dirty="0" err="1">
                <a:solidFill>
                  <a:prstClr val="black"/>
                </a:solidFill>
              </a:rPr>
              <a:t>Q</a:t>
            </a:r>
            <a:r>
              <a:rPr lang="nl-NL" sz="1800" baseline="-25000" dirty="0" err="1">
                <a:solidFill>
                  <a:prstClr val="black"/>
                </a:solidFill>
              </a:rPr>
              <a:t>a</a:t>
            </a:r>
            <a:r>
              <a:rPr lang="nl-NL" sz="1800" dirty="0">
                <a:solidFill>
                  <a:prstClr val="black"/>
                </a:solidFill>
              </a:rPr>
              <a:t> = ½P – 100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800" dirty="0" err="1">
                <a:solidFill>
                  <a:prstClr val="black"/>
                </a:solidFill>
              </a:rPr>
              <a:t>Q’</a:t>
            </a:r>
            <a:r>
              <a:rPr lang="nl-NL" sz="1800" baseline="-25000" dirty="0" err="1">
                <a:solidFill>
                  <a:prstClr val="black"/>
                </a:solidFill>
              </a:rPr>
              <a:t>a</a:t>
            </a:r>
            <a:r>
              <a:rPr lang="nl-NL" sz="1800" dirty="0">
                <a:solidFill>
                  <a:prstClr val="black"/>
                </a:solidFill>
              </a:rPr>
              <a:t> = </a:t>
            </a:r>
            <a:r>
              <a:rPr lang="nl-NL" sz="1800" baseline="30000" dirty="0">
                <a:solidFill>
                  <a:prstClr val="black"/>
                </a:solidFill>
              </a:rPr>
              <a:t>5</a:t>
            </a:r>
            <a:r>
              <a:rPr lang="nl-NL" sz="1800" dirty="0">
                <a:solidFill>
                  <a:prstClr val="black"/>
                </a:solidFill>
              </a:rPr>
              <a:t>/</a:t>
            </a:r>
            <a:r>
              <a:rPr lang="nl-NL" sz="1800" baseline="-25000" dirty="0">
                <a:solidFill>
                  <a:prstClr val="black"/>
                </a:solidFill>
              </a:rPr>
              <a:t>14</a:t>
            </a:r>
            <a:r>
              <a:rPr lang="nl-NL" sz="1800" dirty="0">
                <a:solidFill>
                  <a:prstClr val="black"/>
                </a:solidFill>
              </a:rPr>
              <a:t>P – 100 </a:t>
            </a:r>
            <a:r>
              <a:rPr lang="nl-NL" sz="1800" dirty="0">
                <a:solidFill>
                  <a:srgbClr val="C00000"/>
                </a:solidFill>
              </a:rPr>
              <a:t>(incl. heffing)</a:t>
            </a:r>
          </a:p>
          <a:p>
            <a:pPr marL="0" indent="0">
              <a:buFont typeface="Arial" pitchFamily="34" charset="0"/>
              <a:buNone/>
            </a:pPr>
            <a:r>
              <a:rPr lang="nl-NL" sz="18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tint val="1000"/>
                  </a:srgbClr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</a:rPr>
              <a:t>Welvaartsverlies, </a:t>
            </a:r>
            <a:br>
              <a:rPr lang="nl-NL" sz="18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tint val="1000"/>
                  </a:srgbClr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</a:rPr>
            </a:br>
            <a:r>
              <a:rPr lang="nl-NL" sz="18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tint val="1000"/>
                  </a:srgbClr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</a:rPr>
              <a:t>	de </a:t>
            </a:r>
            <a:r>
              <a:rPr lang="nl-NL" sz="1800" b="1" spc="50" dirty="0" err="1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tint val="1000"/>
                  </a:srgbClr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</a:rPr>
              <a:t>Harberger</a:t>
            </a:r>
            <a:r>
              <a:rPr lang="nl-NL" sz="18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tint val="1000"/>
                  </a:srgbClr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</a:rPr>
              <a:t>-driehoek</a:t>
            </a:r>
          </a:p>
          <a:p>
            <a:pPr marL="0" indent="0">
              <a:buFont typeface="Arial" pitchFamily="34" charset="0"/>
              <a:buNone/>
            </a:pPr>
            <a:r>
              <a:rPr lang="nl-NL" sz="1800" dirty="0">
                <a:solidFill>
                  <a:prstClr val="black"/>
                </a:solidFill>
              </a:rPr>
              <a:t>Opp. = ½ x Basis X Hoogte</a:t>
            </a:r>
          </a:p>
          <a:p>
            <a:pPr marL="0" indent="0">
              <a:buFont typeface="Arial" pitchFamily="34" charset="0"/>
              <a:buNone/>
            </a:pPr>
            <a:endParaRPr lang="nl-NL" sz="1800" dirty="0">
              <a:solidFill>
                <a:prstClr val="black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nl-NL" sz="1800" dirty="0">
                <a:solidFill>
                  <a:prstClr val="black"/>
                </a:solidFill>
              </a:rPr>
              <a:t>Basis = heffing = </a:t>
            </a:r>
            <a:r>
              <a:rPr lang="nl-NL" sz="1800" dirty="0">
                <a:solidFill>
                  <a:prstClr val="black"/>
                </a:solidFill>
                <a:sym typeface="Wingdings" pitchFamily="2" charset="2"/>
              </a:rPr>
              <a:t>164,71</a:t>
            </a:r>
          </a:p>
          <a:p>
            <a:pPr marL="0" indent="0">
              <a:buFont typeface="Arial" pitchFamily="34" charset="0"/>
              <a:buNone/>
            </a:pPr>
            <a:r>
              <a:rPr lang="nl-NL" sz="1800" dirty="0">
                <a:solidFill>
                  <a:prstClr val="black"/>
                </a:solidFill>
              </a:rPr>
              <a:t>Hoogte = ?</a:t>
            </a:r>
          </a:p>
          <a:p>
            <a:pPr marL="0" indent="0">
              <a:buFont typeface="Arial" pitchFamily="34" charset="0"/>
              <a:buNone/>
            </a:pPr>
            <a:r>
              <a:rPr lang="nl-NL" sz="1800" dirty="0">
                <a:solidFill>
                  <a:prstClr val="black"/>
                </a:solidFill>
              </a:rPr>
              <a:t>die kunnen we uitrekenen met de evenwichtshoeveelheden</a:t>
            </a:r>
          </a:p>
          <a:p>
            <a:pPr marL="0" indent="0">
              <a:buFont typeface="Arial" pitchFamily="34" charset="0"/>
              <a:buNone/>
            </a:pPr>
            <a:r>
              <a:rPr lang="nl-NL" sz="1800" dirty="0">
                <a:solidFill>
                  <a:prstClr val="black"/>
                </a:solidFill>
              </a:rPr>
              <a:t>Hoogte = 27(.448)</a:t>
            </a:r>
          </a:p>
          <a:p>
            <a:pPr marL="0" indent="0">
              <a:buFont typeface="Arial" pitchFamily="34" charset="0"/>
              <a:buNone/>
            </a:pPr>
            <a:r>
              <a:rPr lang="nl-NL" sz="18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tint val="1000"/>
                  </a:srgbClr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</a:rPr>
              <a:t>Welvaartsverlies =</a:t>
            </a:r>
            <a:br>
              <a:rPr lang="nl-NL" sz="1800" b="1" spc="50" dirty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F79646">
                    <a:tint val="1000"/>
                  </a:srgbClr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</a:rPr>
            </a:br>
            <a:r>
              <a:rPr lang="nl-NL" sz="1800" dirty="0">
                <a:solidFill>
                  <a:prstClr val="black"/>
                </a:solidFill>
              </a:rPr>
              <a:t>½ x 164,71 X 27.448 = 2,26 mln.</a:t>
            </a:r>
          </a:p>
          <a:p>
            <a:pPr marL="0" indent="0">
              <a:buFont typeface="Arial" pitchFamily="34" charset="0"/>
              <a:buNone/>
            </a:pPr>
            <a:endParaRPr lang="nl-NL" sz="1800" dirty="0">
              <a:solidFill>
                <a:prstClr val="black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nl-NL" sz="1800" dirty="0">
              <a:solidFill>
                <a:prstClr val="black"/>
              </a:solidFill>
            </a:endParaRPr>
          </a:p>
        </p:txBody>
      </p:sp>
      <p:cxnSp>
        <p:nvCxnSpPr>
          <p:cNvPr id="43" name="Rechte verbindingslijn 42"/>
          <p:cNvCxnSpPr/>
          <p:nvPr/>
        </p:nvCxnSpPr>
        <p:spPr>
          <a:xfrm>
            <a:off x="5255112" y="3626265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7200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Ovaal 44"/>
          <p:cNvSpPr/>
          <p:nvPr/>
        </p:nvSpPr>
        <p:spPr>
          <a:xfrm>
            <a:off x="7133817" y="356646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cxnSp>
        <p:nvCxnSpPr>
          <p:cNvPr id="41" name="Rechte verbindingslijn 40"/>
          <p:cNvCxnSpPr/>
          <p:nvPr/>
        </p:nvCxnSpPr>
        <p:spPr>
          <a:xfrm>
            <a:off x="6835775" y="3635375"/>
            <a:ext cx="307567" cy="468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3" name="Rechthoek 52"/>
          <p:cNvSpPr/>
          <p:nvPr/>
        </p:nvSpPr>
        <p:spPr>
          <a:xfrm>
            <a:off x="7020272" y="5281423"/>
            <a:ext cx="615874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>
                <a:solidFill>
                  <a:prstClr val="black"/>
                </a:solidFill>
              </a:rPr>
              <a:t>133,33</a:t>
            </a:r>
          </a:p>
        </p:txBody>
      </p:sp>
      <p:sp>
        <p:nvSpPr>
          <p:cNvPr id="54" name="Rechthoek 53"/>
          <p:cNvSpPr/>
          <p:nvPr/>
        </p:nvSpPr>
        <p:spPr>
          <a:xfrm>
            <a:off x="4612733" y="3438525"/>
            <a:ext cx="615874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>
                <a:solidFill>
                  <a:prstClr val="black"/>
                </a:solidFill>
              </a:rPr>
              <a:t>466,67</a:t>
            </a:r>
          </a:p>
        </p:txBody>
      </p:sp>
      <p:cxnSp>
        <p:nvCxnSpPr>
          <p:cNvPr id="55" name="Rechte verbindingslijn 54"/>
          <p:cNvCxnSpPr/>
          <p:nvPr/>
        </p:nvCxnSpPr>
        <p:spPr>
          <a:xfrm>
            <a:off x="5276850" y="3238500"/>
            <a:ext cx="1470272" cy="3051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Rechte verbindingslijn 55"/>
          <p:cNvCxnSpPr/>
          <p:nvPr/>
        </p:nvCxnSpPr>
        <p:spPr>
          <a:xfrm>
            <a:off x="6816451" y="3304034"/>
            <a:ext cx="1107" cy="193445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Rechthoek 56"/>
          <p:cNvSpPr/>
          <p:nvPr/>
        </p:nvSpPr>
        <p:spPr>
          <a:xfrm>
            <a:off x="4619625" y="3110478"/>
            <a:ext cx="615874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>
                <a:solidFill>
                  <a:prstClr val="black"/>
                </a:solidFill>
              </a:rPr>
              <a:t>576,47</a:t>
            </a:r>
          </a:p>
        </p:txBody>
      </p:sp>
      <p:sp>
        <p:nvSpPr>
          <p:cNvPr id="58" name="Rechthoek 57"/>
          <p:cNvSpPr/>
          <p:nvPr/>
        </p:nvSpPr>
        <p:spPr>
          <a:xfrm>
            <a:off x="8488501" y="1907540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prstClr val="black"/>
                </a:solidFill>
              </a:rPr>
              <a:t>Q’</a:t>
            </a:r>
            <a:r>
              <a:rPr lang="nl-NL" baseline="-25000" dirty="0" err="1">
                <a:solidFill>
                  <a:prstClr val="black"/>
                </a:solidFill>
              </a:rPr>
              <a:t>a</a:t>
            </a:r>
            <a:endParaRPr lang="nl-NL" dirty="0">
              <a:solidFill>
                <a:prstClr val="black"/>
              </a:solidFill>
            </a:endParaRPr>
          </a:p>
        </p:txBody>
      </p:sp>
      <p:cxnSp>
        <p:nvCxnSpPr>
          <p:cNvPr id="59" name="Rechte verbindingslijn 58"/>
          <p:cNvCxnSpPr/>
          <p:nvPr/>
        </p:nvCxnSpPr>
        <p:spPr>
          <a:xfrm flipV="1">
            <a:off x="5238750" y="1818323"/>
            <a:ext cx="3616762" cy="2525077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0" name="Ovaal 59"/>
          <p:cNvSpPr/>
          <p:nvPr/>
        </p:nvSpPr>
        <p:spPr>
          <a:xfrm>
            <a:off x="6756647" y="3184425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61" name="Rechthoek 60"/>
          <p:cNvSpPr/>
          <p:nvPr/>
        </p:nvSpPr>
        <p:spPr>
          <a:xfrm>
            <a:off x="4613723" y="3731890"/>
            <a:ext cx="615874" cy="276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>
                <a:solidFill>
                  <a:prstClr val="black"/>
                </a:solidFill>
              </a:rPr>
              <a:t>411,76</a:t>
            </a:r>
          </a:p>
        </p:txBody>
      </p:sp>
      <p:sp>
        <p:nvSpPr>
          <p:cNvPr id="62" name="Ovaal 61"/>
          <p:cNvSpPr/>
          <p:nvPr/>
        </p:nvSpPr>
        <p:spPr>
          <a:xfrm>
            <a:off x="6756647" y="3737247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cxnSp>
        <p:nvCxnSpPr>
          <p:cNvPr id="63" name="Rechte verbindingslijn 62"/>
          <p:cNvCxnSpPr/>
          <p:nvPr/>
        </p:nvCxnSpPr>
        <p:spPr>
          <a:xfrm>
            <a:off x="5292080" y="3789040"/>
            <a:ext cx="1470272" cy="3051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5" name="Rechthoek 64"/>
          <p:cNvSpPr/>
          <p:nvPr/>
        </p:nvSpPr>
        <p:spPr>
          <a:xfrm>
            <a:off x="6372200" y="5283666"/>
            <a:ext cx="615874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algn="ctr"/>
            <a:r>
              <a:rPr lang="nl-NL" sz="1200" dirty="0">
                <a:solidFill>
                  <a:prstClr val="black"/>
                </a:solidFill>
              </a:rPr>
              <a:t>105,89</a:t>
            </a:r>
          </a:p>
        </p:txBody>
      </p:sp>
      <p:cxnSp>
        <p:nvCxnSpPr>
          <p:cNvPr id="67" name="Rechte verbindingslijn 66"/>
          <p:cNvCxnSpPr/>
          <p:nvPr/>
        </p:nvCxnSpPr>
        <p:spPr>
          <a:xfrm flipH="1">
            <a:off x="6811689" y="3266690"/>
            <a:ext cx="4762" cy="52387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2" name="Tekstvak 51">
            <a:extLst>
              <a:ext uri="{FF2B5EF4-FFF2-40B4-BE49-F238E27FC236}">
                <a16:creationId xmlns:a16="http://schemas.microsoft.com/office/drawing/2014/main" id="{40D51DE7-7D4A-B440-9ACE-66407D131FE0}"/>
              </a:ext>
            </a:extLst>
          </p:cNvPr>
          <p:cNvSpPr txBox="1"/>
          <p:nvPr/>
        </p:nvSpPr>
        <p:spPr>
          <a:xfrm>
            <a:off x="3000787" y="42016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6.3 Heffingen en subsidies</a:t>
            </a:r>
          </a:p>
        </p:txBody>
      </p:sp>
    </p:spTree>
    <p:extLst>
      <p:ext uri="{BB962C8B-B14F-4D97-AF65-F5344CB8AC3E}">
        <p14:creationId xmlns:p14="http://schemas.microsoft.com/office/powerpoint/2010/main" val="3482601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3" grpId="0" animBg="1"/>
      <p:bldP spid="6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2779"/>
            <a:ext cx="4038600" cy="426357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cap="none" dirty="0"/>
              <a:t>Gebruik van een product afremmen (sigaretten, benzine, alcohol) met behulp van accijnzen.</a:t>
            </a:r>
          </a:p>
          <a:p>
            <a:pPr marL="0" indent="0">
              <a:buNone/>
            </a:pPr>
            <a:endParaRPr lang="nl-NL" sz="600" cap="none" dirty="0"/>
          </a:p>
          <a:p>
            <a:pPr marL="0" indent="0">
              <a:buNone/>
            </a:pPr>
            <a:r>
              <a:rPr lang="nl-NL" cap="none" dirty="0"/>
              <a:t>Producenten moeten dan een vast bedrag per product aan de overheid afdragen.</a:t>
            </a:r>
          </a:p>
          <a:p>
            <a:pPr marL="0" indent="0">
              <a:buNone/>
            </a:pPr>
            <a:endParaRPr lang="nl-NL" sz="600" cap="none" dirty="0"/>
          </a:p>
          <a:p>
            <a:pPr marL="0" indent="0">
              <a:buNone/>
            </a:pPr>
            <a:r>
              <a:rPr lang="nl-NL" cap="none" dirty="0"/>
              <a:t>Hierdoor stijgen voor de producent de kosten én dus ook zijn leveringsbereidheid.</a:t>
            </a:r>
            <a:br>
              <a:rPr lang="nl-NL" cap="none" dirty="0"/>
            </a:br>
            <a:endParaRPr lang="nl-NL" cap="none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6FE821C-1E16-2E46-AC3C-AD2DE2786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756" y="6154570"/>
            <a:ext cx="5004665" cy="365125"/>
          </a:xfrm>
        </p:spPr>
        <p:txBody>
          <a:bodyPr/>
          <a:lstStyle/>
          <a:p>
            <a:r>
              <a:rPr lang="nl-NL" dirty="0"/>
              <a:t>Economie Integraal vwo (Hans Vermeulen)</a:t>
            </a:r>
            <a:endParaRPr lang="en-U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DC1A33F-7FE2-EE4E-B9E9-BFEDF9075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39125" y="6138626"/>
            <a:ext cx="573161" cy="365125"/>
          </a:xfrm>
        </p:spPr>
        <p:txBody>
          <a:bodyPr/>
          <a:lstStyle/>
          <a:p>
            <a:fld id="{687D7A59-36E2-48B9-B146-C1E59501F63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19671" y="818544"/>
            <a:ext cx="6167669" cy="450215"/>
          </a:xfrm>
        </p:spPr>
        <p:txBody>
          <a:bodyPr>
            <a:noAutofit/>
          </a:bodyPr>
          <a:lstStyle/>
          <a:p>
            <a:r>
              <a:rPr lang="nl-NL" sz="2400" dirty="0"/>
              <a:t>Belasting als vast bedrag per product</a:t>
            </a:r>
          </a:p>
        </p:txBody>
      </p:sp>
      <p:cxnSp>
        <p:nvCxnSpPr>
          <p:cNvPr id="7" name="Rechte verbindingslijn 6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hoeveelheid × 1.000</a:t>
            </a:r>
          </a:p>
        </p:txBody>
      </p:sp>
      <p:sp>
        <p:nvSpPr>
          <p:cNvPr id="20" name="Tekstvak 19"/>
          <p:cNvSpPr txBox="1"/>
          <p:nvPr/>
        </p:nvSpPr>
        <p:spPr>
          <a:xfrm rot="16200000">
            <a:off x="4390909" y="191357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prijs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4751056" y="3006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4751056" y="15660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60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80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100</a:t>
            </a: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dirty="0"/>
          </a:p>
        </p:txBody>
      </p:sp>
      <p:cxnSp>
        <p:nvCxnSpPr>
          <p:cNvPr id="35" name="Rechte verbindingslijn 34"/>
          <p:cNvCxnSpPr/>
          <p:nvPr/>
        </p:nvCxnSpPr>
        <p:spPr>
          <a:xfrm flipV="1">
            <a:off x="5255112" y="1710100"/>
            <a:ext cx="2880320" cy="2880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7787340" y="202081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a</a:t>
            </a:r>
            <a:endParaRPr lang="nl-NL" dirty="0"/>
          </a:p>
        </p:txBody>
      </p:sp>
      <p:sp>
        <p:nvSpPr>
          <p:cNvPr id="41" name="Ovaal 40"/>
          <p:cNvSpPr/>
          <p:nvPr/>
        </p:nvSpPr>
        <p:spPr>
          <a:xfrm>
            <a:off x="665734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834D7DDA-3D3F-FB4E-9953-AAF8655D63C6}"/>
              </a:ext>
            </a:extLst>
          </p:cNvPr>
          <p:cNvSpPr txBox="1"/>
          <p:nvPr/>
        </p:nvSpPr>
        <p:spPr>
          <a:xfrm>
            <a:off x="3347864" y="116632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6.3 Heffingen en subsidies</a:t>
            </a:r>
          </a:p>
        </p:txBody>
      </p:sp>
    </p:spTree>
    <p:extLst>
      <p:ext uri="{BB962C8B-B14F-4D97-AF65-F5344CB8AC3E}">
        <p14:creationId xmlns:p14="http://schemas.microsoft.com/office/powerpoint/2010/main" val="316122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441109" y="1618438"/>
            <a:ext cx="4038600" cy="379932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l-NL" sz="2400" dirty="0"/>
              <a:t>Stel dat de overheid een accijns van €10 per product invoert.</a:t>
            </a:r>
          </a:p>
          <a:p>
            <a:pPr marL="0" indent="0">
              <a:buNone/>
            </a:pPr>
            <a:endParaRPr lang="nl-NL" sz="900" dirty="0"/>
          </a:p>
          <a:p>
            <a:pPr marL="0" indent="0">
              <a:buNone/>
            </a:pPr>
            <a:r>
              <a:rPr lang="nl-NL" sz="2400" dirty="0"/>
              <a:t>Voorheen waren bedrijven pas bereid om vanaf €10 dit product te leveren.</a:t>
            </a:r>
          </a:p>
          <a:p>
            <a:pPr marL="0" indent="0">
              <a:buNone/>
            </a:pPr>
            <a:r>
              <a:rPr lang="nl-NL" sz="2400" dirty="0"/>
              <a:t>Nu willen ze minimaal €20 ontvangen </a:t>
            </a:r>
            <a:r>
              <a:rPr lang="nl-NL" sz="1900" dirty="0"/>
              <a:t>(10 voor henzelf / 10 voor de overheid)</a:t>
            </a:r>
          </a:p>
          <a:p>
            <a:pPr marL="0" indent="0">
              <a:buNone/>
            </a:pPr>
            <a:endParaRPr lang="nl-NL" sz="900" dirty="0"/>
          </a:p>
          <a:p>
            <a:pPr marL="0" indent="0">
              <a:buNone/>
            </a:pPr>
            <a:r>
              <a:rPr lang="nl-NL" sz="2400" dirty="0"/>
              <a:t>Voorheen waren bedrijven bereid om 20.000 producten te leveren voor een prijs van €20.</a:t>
            </a:r>
          </a:p>
          <a:p>
            <a:pPr marL="0" indent="0">
              <a:buNone/>
            </a:pPr>
            <a:r>
              <a:rPr lang="nl-NL" sz="2400" dirty="0"/>
              <a:t>Nu willen ze daar minimaal €30 voor ontvangen.</a:t>
            </a:r>
            <a:br>
              <a:rPr lang="nl-NL" sz="2400" dirty="0"/>
            </a:br>
            <a:endParaRPr lang="nl-NL" sz="2400" dirty="0"/>
          </a:p>
          <a:p>
            <a:pPr marL="0" indent="0">
              <a:buNone/>
            </a:pPr>
            <a:r>
              <a:rPr lang="nl-NL" sz="2400" dirty="0"/>
              <a:t>En dat geldt voor alle punten op de aanbodlijn!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40ACFA7-3DC0-6C40-B1B4-943876BE4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042" y="6231536"/>
            <a:ext cx="5004665" cy="365125"/>
          </a:xfrm>
        </p:spPr>
        <p:txBody>
          <a:bodyPr/>
          <a:lstStyle/>
          <a:p>
            <a:r>
              <a:rPr lang="nl-NL" dirty="0"/>
              <a:t>Economie Integraal vwo (Hans Vermeulen)</a:t>
            </a:r>
            <a:endParaRPr lang="en-U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464A84E-2B95-CB4A-8C98-663B49043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32752" y="6210963"/>
            <a:ext cx="573161" cy="365125"/>
          </a:xfrm>
        </p:spPr>
        <p:txBody>
          <a:bodyPr/>
          <a:lstStyle/>
          <a:p>
            <a:fld id="{687D7A59-36E2-48B9-B146-C1E59501F63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53281" y="717056"/>
            <a:ext cx="5580128" cy="551703"/>
          </a:xfrm>
        </p:spPr>
        <p:txBody>
          <a:bodyPr>
            <a:normAutofit fontScale="90000"/>
          </a:bodyPr>
          <a:lstStyle/>
          <a:p>
            <a:r>
              <a:rPr lang="nl-NL" sz="2400" dirty="0"/>
              <a:t>Belasting als vast bedrag per product</a:t>
            </a:r>
          </a:p>
        </p:txBody>
      </p:sp>
      <p:cxnSp>
        <p:nvCxnSpPr>
          <p:cNvPr id="7" name="Rechte verbindingslijn 6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hoeveelheid × 1.000</a:t>
            </a:r>
          </a:p>
        </p:txBody>
      </p:sp>
      <p:sp>
        <p:nvSpPr>
          <p:cNvPr id="20" name="Tekstvak 19"/>
          <p:cNvSpPr txBox="1"/>
          <p:nvPr/>
        </p:nvSpPr>
        <p:spPr>
          <a:xfrm rot="16200000">
            <a:off x="4390909" y="191357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prijs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4751056" y="3006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4751056" y="15660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60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80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100</a:t>
            </a: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dirty="0"/>
          </a:p>
        </p:txBody>
      </p:sp>
      <p:cxnSp>
        <p:nvCxnSpPr>
          <p:cNvPr id="35" name="Rechte verbindingslijn 34"/>
          <p:cNvCxnSpPr/>
          <p:nvPr/>
        </p:nvCxnSpPr>
        <p:spPr>
          <a:xfrm flipV="1">
            <a:off x="5255112" y="1710100"/>
            <a:ext cx="2880320" cy="2880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8067192" y="1632568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a</a:t>
            </a:r>
            <a:endParaRPr lang="nl-NL" dirty="0"/>
          </a:p>
        </p:txBody>
      </p:sp>
      <p:sp>
        <p:nvSpPr>
          <p:cNvPr id="41" name="Ovaal 40"/>
          <p:cNvSpPr/>
          <p:nvPr/>
        </p:nvSpPr>
        <p:spPr>
          <a:xfrm>
            <a:off x="665734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Ovaal 33"/>
          <p:cNvSpPr/>
          <p:nvPr/>
        </p:nvSpPr>
        <p:spPr>
          <a:xfrm>
            <a:off x="5206424" y="4532648"/>
            <a:ext cx="119609" cy="119609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Ovaal 36"/>
          <p:cNvSpPr/>
          <p:nvPr/>
        </p:nvSpPr>
        <p:spPr>
          <a:xfrm>
            <a:off x="5926504" y="3816336"/>
            <a:ext cx="119609" cy="119609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Ovaal 37"/>
          <p:cNvSpPr/>
          <p:nvPr/>
        </p:nvSpPr>
        <p:spPr>
          <a:xfrm>
            <a:off x="7360007" y="2362528"/>
            <a:ext cx="119609" cy="119609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3" name="Rechte verbindingslijn 42"/>
          <p:cNvCxnSpPr/>
          <p:nvPr/>
        </p:nvCxnSpPr>
        <p:spPr>
          <a:xfrm flipV="1">
            <a:off x="5271032" y="1487606"/>
            <a:ext cx="2371714" cy="237344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9" name="Ovaal 38"/>
          <p:cNvSpPr/>
          <p:nvPr/>
        </p:nvSpPr>
        <p:spPr>
          <a:xfrm>
            <a:off x="5206424" y="3816336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Ovaal 39"/>
          <p:cNvSpPr/>
          <p:nvPr/>
        </p:nvSpPr>
        <p:spPr>
          <a:xfrm>
            <a:off x="5926504" y="3093367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Ovaal 41"/>
          <p:cNvSpPr/>
          <p:nvPr/>
        </p:nvSpPr>
        <p:spPr>
          <a:xfrm>
            <a:off x="7353016" y="1646216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Rechthoek 43"/>
          <p:cNvSpPr/>
          <p:nvPr/>
        </p:nvSpPr>
        <p:spPr>
          <a:xfrm>
            <a:off x="7615312" y="1333799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Q’</a:t>
            </a:r>
            <a:r>
              <a:rPr lang="nl-NL" baseline="-25000" dirty="0" err="1"/>
              <a:t>a</a:t>
            </a:r>
            <a:endParaRPr lang="nl-NL" dirty="0"/>
          </a:p>
        </p:txBody>
      </p:sp>
      <p:sp>
        <p:nvSpPr>
          <p:cNvPr id="45" name="Tekstvak 44">
            <a:extLst>
              <a:ext uri="{FF2B5EF4-FFF2-40B4-BE49-F238E27FC236}">
                <a16:creationId xmlns:a16="http://schemas.microsoft.com/office/drawing/2014/main" id="{F6D4EEC1-3503-BE4E-8C43-F2E9B07E5F78}"/>
              </a:ext>
            </a:extLst>
          </p:cNvPr>
          <p:cNvSpPr txBox="1"/>
          <p:nvPr/>
        </p:nvSpPr>
        <p:spPr>
          <a:xfrm>
            <a:off x="3347864" y="116632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6.3 Heffingen en subsidies</a:t>
            </a:r>
          </a:p>
        </p:txBody>
      </p:sp>
    </p:spTree>
    <p:extLst>
      <p:ext uri="{BB962C8B-B14F-4D97-AF65-F5344CB8AC3E}">
        <p14:creationId xmlns:p14="http://schemas.microsoft.com/office/powerpoint/2010/main" val="519900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75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75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7" grpId="0" animBg="1"/>
      <p:bldP spid="38" grpId="0" animBg="1"/>
      <p:bldP spid="39" grpId="0" animBg="1"/>
      <p:bldP spid="40" grpId="0" animBg="1"/>
      <p:bldP spid="42" grpId="0" animBg="1"/>
      <p:bldP spid="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108498" y="1285860"/>
            <a:ext cx="4387302" cy="43904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1800" cap="none" dirty="0"/>
              <a:t>De heffing was €10 per product</a:t>
            </a:r>
          </a:p>
          <a:p>
            <a:pPr marL="0" indent="0">
              <a:buNone/>
            </a:pPr>
            <a:r>
              <a:rPr lang="nl-NL" sz="1800" cap="none" dirty="0"/>
              <a:t>Oude evenwichtsprijs: €30</a:t>
            </a:r>
          </a:p>
          <a:p>
            <a:pPr marL="0" indent="0">
              <a:buNone/>
            </a:pPr>
            <a:r>
              <a:rPr lang="nl-NL" sz="1800" cap="none" dirty="0"/>
              <a:t>Door de heffing schuift de aanbodlijn (leveringsbereidheid) €10 naar boven.</a:t>
            </a:r>
          </a:p>
          <a:p>
            <a:pPr marL="0" indent="0">
              <a:buNone/>
            </a:pPr>
            <a:r>
              <a:rPr lang="nl-NL" sz="1800" cap="none" dirty="0"/>
              <a:t>Nieuwe evenwichtsprijs: €35</a:t>
            </a:r>
          </a:p>
          <a:p>
            <a:pPr marL="0" indent="0">
              <a:buNone/>
            </a:pPr>
            <a:r>
              <a:rPr lang="nl-NL" sz="1800" cap="none" dirty="0"/>
              <a:t>De </a:t>
            </a:r>
            <a:r>
              <a:rPr lang="nl-NL" sz="1800" u="sng" cap="none" dirty="0"/>
              <a:t>consumenten</a:t>
            </a:r>
            <a:r>
              <a:rPr lang="nl-NL" sz="1800" cap="none" dirty="0"/>
              <a:t> betalen dus €5 méér dan voorheen (terwijl de heffing €10 was)</a:t>
            </a:r>
          </a:p>
          <a:p>
            <a:pPr marL="0" indent="0">
              <a:buNone/>
            </a:pPr>
            <a:r>
              <a:rPr lang="nl-NL" sz="1800" cap="none" dirty="0"/>
              <a:t>De </a:t>
            </a:r>
            <a:r>
              <a:rPr lang="nl-NL" sz="1800" u="sng" cap="none" dirty="0"/>
              <a:t>producenten</a:t>
            </a:r>
            <a:r>
              <a:rPr lang="nl-NL" sz="1800" cap="none" dirty="0"/>
              <a:t> houden €25 over (want zij moeten €10 aan de overheid betalen)</a:t>
            </a:r>
          </a:p>
          <a:p>
            <a:pPr marL="0" indent="0">
              <a:buNone/>
            </a:pPr>
            <a:r>
              <a:rPr lang="nl-NL" sz="1800" cap="none" dirty="0"/>
              <a:t>Producenten weten €5 van de €10 (50%)  </a:t>
            </a:r>
            <a:r>
              <a:rPr lang="nl-NL" sz="1800" b="1" cap="none" dirty="0"/>
              <a:t>af te wentelen</a:t>
            </a:r>
            <a:r>
              <a:rPr lang="nl-NL" sz="1800" cap="none" dirty="0"/>
              <a:t> op de consument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ED7EA10-B6AE-FC42-8D77-64724D427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vwo (Hans Vermeulen)</a:t>
            </a:r>
            <a:endParaRPr lang="en-U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B7F6D77-D113-4A40-A21E-D120EC7CC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52570" y="6029774"/>
            <a:ext cx="573161" cy="600289"/>
          </a:xfrm>
        </p:spPr>
        <p:txBody>
          <a:bodyPr/>
          <a:lstStyle/>
          <a:p>
            <a:fld id="{687D7A59-36E2-48B9-B146-C1E59501F63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332" y="722314"/>
            <a:ext cx="7773338" cy="491539"/>
          </a:xfrm>
        </p:spPr>
        <p:txBody>
          <a:bodyPr>
            <a:normAutofit/>
          </a:bodyPr>
          <a:lstStyle/>
          <a:p>
            <a:r>
              <a:rPr lang="nl-NL" sz="2400" dirty="0"/>
              <a:t>Grafisch aflezen gevolgen</a:t>
            </a:r>
          </a:p>
        </p:txBody>
      </p:sp>
      <p:cxnSp>
        <p:nvCxnSpPr>
          <p:cNvPr id="7" name="Rechte verbindingslijn 6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hoeveelheid × 1.000</a:t>
            </a:r>
          </a:p>
        </p:txBody>
      </p:sp>
      <p:sp>
        <p:nvSpPr>
          <p:cNvPr id="20" name="Tekstvak 19"/>
          <p:cNvSpPr txBox="1"/>
          <p:nvPr/>
        </p:nvSpPr>
        <p:spPr>
          <a:xfrm rot="16200000">
            <a:off x="4390909" y="191357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prijs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4751056" y="3006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4751056" y="15660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60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80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100</a:t>
            </a: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dirty="0"/>
          </a:p>
        </p:txBody>
      </p:sp>
      <p:cxnSp>
        <p:nvCxnSpPr>
          <p:cNvPr id="35" name="Rechte verbindingslijn 34"/>
          <p:cNvCxnSpPr/>
          <p:nvPr/>
        </p:nvCxnSpPr>
        <p:spPr>
          <a:xfrm flipV="1">
            <a:off x="5255112" y="1710100"/>
            <a:ext cx="2880320" cy="2880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8067192" y="1632568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a</a:t>
            </a:r>
            <a:endParaRPr lang="nl-NL" dirty="0"/>
          </a:p>
        </p:txBody>
      </p:sp>
      <p:cxnSp>
        <p:nvCxnSpPr>
          <p:cNvPr id="43" name="Rechte verbindingslijn 42"/>
          <p:cNvCxnSpPr/>
          <p:nvPr/>
        </p:nvCxnSpPr>
        <p:spPr>
          <a:xfrm flipV="1">
            <a:off x="5271032" y="1487606"/>
            <a:ext cx="2371714" cy="237344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2" name="Ovaal 41"/>
          <p:cNvSpPr/>
          <p:nvPr/>
        </p:nvSpPr>
        <p:spPr>
          <a:xfrm>
            <a:off x="6300192" y="2733327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Rechthoek 43"/>
          <p:cNvSpPr/>
          <p:nvPr/>
        </p:nvSpPr>
        <p:spPr>
          <a:xfrm>
            <a:off x="7615312" y="1333799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Q’</a:t>
            </a:r>
            <a:r>
              <a:rPr lang="nl-NL" baseline="-25000" dirty="0" err="1"/>
              <a:t>a</a:t>
            </a:r>
            <a:endParaRPr lang="nl-NL" dirty="0"/>
          </a:p>
        </p:txBody>
      </p:sp>
      <p:cxnSp>
        <p:nvCxnSpPr>
          <p:cNvPr id="45" name="Rechte verbindingslijn 44"/>
          <p:cNvCxnSpPr/>
          <p:nvPr/>
        </p:nvCxnSpPr>
        <p:spPr>
          <a:xfrm>
            <a:off x="5255112" y="3150260"/>
            <a:ext cx="1440160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5264784" y="2780928"/>
            <a:ext cx="1008112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6714933" y="3275364"/>
            <a:ext cx="2214" cy="196312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6358552" y="2852936"/>
            <a:ext cx="0" cy="2385556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al 48"/>
          <p:cNvSpPr/>
          <p:nvPr/>
        </p:nvSpPr>
        <p:spPr>
          <a:xfrm>
            <a:off x="6300192" y="3439759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0" name="Rechte verbindingslijn 49"/>
          <p:cNvCxnSpPr/>
          <p:nvPr/>
        </p:nvCxnSpPr>
        <p:spPr>
          <a:xfrm>
            <a:off x="5292080" y="3487360"/>
            <a:ext cx="1008112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Tekstvak 50"/>
          <p:cNvSpPr txBox="1"/>
          <p:nvPr/>
        </p:nvSpPr>
        <p:spPr>
          <a:xfrm>
            <a:off x="7092280" y="2880232"/>
            <a:ext cx="1682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oude evenwicht</a:t>
            </a:r>
          </a:p>
        </p:txBody>
      </p:sp>
      <p:cxnSp>
        <p:nvCxnSpPr>
          <p:cNvPr id="52" name="Rechte verbindingslijn met pijl 51"/>
          <p:cNvCxnSpPr>
            <a:stCxn id="51" idx="1"/>
          </p:cNvCxnSpPr>
          <p:nvPr/>
        </p:nvCxnSpPr>
        <p:spPr>
          <a:xfrm flipH="1">
            <a:off x="6776952" y="3064898"/>
            <a:ext cx="315328" cy="840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Tekstvak 52"/>
          <p:cNvSpPr txBox="1"/>
          <p:nvPr/>
        </p:nvSpPr>
        <p:spPr>
          <a:xfrm>
            <a:off x="7244680" y="2564904"/>
            <a:ext cx="1892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nieuwe evenwicht</a:t>
            </a:r>
          </a:p>
        </p:txBody>
      </p:sp>
      <p:cxnSp>
        <p:nvCxnSpPr>
          <p:cNvPr id="54" name="Rechte verbindingslijn met pijl 53"/>
          <p:cNvCxnSpPr>
            <a:stCxn id="53" idx="1"/>
          </p:cNvCxnSpPr>
          <p:nvPr/>
        </p:nvCxnSpPr>
        <p:spPr>
          <a:xfrm flipH="1">
            <a:off x="6492592" y="2749570"/>
            <a:ext cx="752088" cy="435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Ovaal 40"/>
          <p:cNvSpPr/>
          <p:nvPr/>
        </p:nvSpPr>
        <p:spPr>
          <a:xfrm>
            <a:off x="665734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7" name="Rechte verbindingslijn met pijl 56"/>
          <p:cNvCxnSpPr/>
          <p:nvPr/>
        </p:nvCxnSpPr>
        <p:spPr>
          <a:xfrm flipV="1">
            <a:off x="5436096" y="2793131"/>
            <a:ext cx="0" cy="3558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8" name="Tekstvak 57"/>
          <p:cNvSpPr txBox="1"/>
          <p:nvPr/>
        </p:nvSpPr>
        <p:spPr>
          <a:xfrm>
            <a:off x="5417288" y="2816308"/>
            <a:ext cx="5405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accent3">
                    <a:lumMod val="75000"/>
                  </a:schemeClr>
                </a:solidFill>
              </a:rPr>
              <a:t>prijs</a:t>
            </a:r>
          </a:p>
        </p:txBody>
      </p:sp>
      <p:cxnSp>
        <p:nvCxnSpPr>
          <p:cNvPr id="59" name="Rechte verbindingslijn met pijl 58"/>
          <p:cNvCxnSpPr/>
          <p:nvPr/>
        </p:nvCxnSpPr>
        <p:spPr>
          <a:xfrm>
            <a:off x="5364088" y="3167926"/>
            <a:ext cx="0" cy="3194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0" name="Tekstvak 59"/>
          <p:cNvSpPr txBox="1"/>
          <p:nvPr/>
        </p:nvSpPr>
        <p:spPr>
          <a:xfrm>
            <a:off x="5297470" y="3136138"/>
            <a:ext cx="10503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 err="1">
                <a:solidFill>
                  <a:schemeClr val="accent6">
                    <a:lumMod val="75000"/>
                  </a:schemeClr>
                </a:solidFill>
              </a:rPr>
              <a:t>opbr</a:t>
            </a:r>
            <a:r>
              <a:rPr lang="nl-NL" sz="1600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nl-NL" sz="1600" dirty="0" err="1">
                <a:solidFill>
                  <a:schemeClr val="accent6">
                    <a:lumMod val="75000"/>
                  </a:schemeClr>
                </a:solidFill>
              </a:rPr>
              <a:t>prod</a:t>
            </a:r>
            <a:endParaRPr lang="nl-NL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5" name="Tekstvak 54">
            <a:extLst>
              <a:ext uri="{FF2B5EF4-FFF2-40B4-BE49-F238E27FC236}">
                <a16:creationId xmlns:a16="http://schemas.microsoft.com/office/drawing/2014/main" id="{1DDC5D44-E1FD-5845-B2CF-8D02BEAA1C4B}"/>
              </a:ext>
            </a:extLst>
          </p:cNvPr>
          <p:cNvSpPr txBox="1"/>
          <p:nvPr/>
        </p:nvSpPr>
        <p:spPr>
          <a:xfrm>
            <a:off x="3347864" y="116632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6.3 Heffingen en subsidies</a:t>
            </a:r>
          </a:p>
        </p:txBody>
      </p:sp>
      <p:sp>
        <p:nvSpPr>
          <p:cNvPr id="5" name="Rechthoekige driehoek 4">
            <a:extLst>
              <a:ext uri="{FF2B5EF4-FFF2-40B4-BE49-F238E27FC236}">
                <a16:creationId xmlns:a16="http://schemas.microsoft.com/office/drawing/2014/main" id="{54D5D9B3-A270-D04F-AC76-750D23178BBF}"/>
              </a:ext>
            </a:extLst>
          </p:cNvPr>
          <p:cNvSpPr/>
          <p:nvPr/>
        </p:nvSpPr>
        <p:spPr>
          <a:xfrm rot="13101756">
            <a:off x="6141066" y="2878055"/>
            <a:ext cx="448551" cy="58878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1AC185D4-2ABE-C04A-9448-9F263BCCBD43}"/>
              </a:ext>
            </a:extLst>
          </p:cNvPr>
          <p:cNvSpPr txBox="1"/>
          <p:nvPr/>
        </p:nvSpPr>
        <p:spPr>
          <a:xfrm>
            <a:off x="3203857" y="5883276"/>
            <a:ext cx="3888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Blauwe driehoek = </a:t>
            </a:r>
            <a:r>
              <a:rPr lang="nl-NL" dirty="0" err="1"/>
              <a:t>Harbergerdriehoek</a:t>
            </a:r>
            <a:r>
              <a:rPr lang="nl-NL" dirty="0"/>
              <a:t> en staat voor het welvaartsverlies</a:t>
            </a:r>
          </a:p>
        </p:txBody>
      </p:sp>
    </p:spTree>
    <p:extLst>
      <p:ext uri="{BB962C8B-B14F-4D97-AF65-F5344CB8AC3E}">
        <p14:creationId xmlns:p14="http://schemas.microsoft.com/office/powerpoint/2010/main" val="2443145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5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25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4" grpId="0"/>
      <p:bldP spid="49" grpId="0" animBg="1"/>
      <p:bldP spid="51" grpId="0"/>
      <p:bldP spid="51" grpId="1"/>
      <p:bldP spid="53" grpId="0"/>
      <p:bldP spid="53" grpId="1"/>
      <p:bldP spid="41" grpId="0" animBg="1"/>
      <p:bldP spid="58" grpId="0"/>
      <p:bldP spid="58" grpId="1"/>
      <p:bldP spid="60" grpId="0"/>
      <p:bldP spid="5" grpId="0" animBg="1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rije vorm 3"/>
          <p:cNvSpPr/>
          <p:nvPr/>
        </p:nvSpPr>
        <p:spPr>
          <a:xfrm>
            <a:off x="6353175" y="2790825"/>
            <a:ext cx="357188" cy="704850"/>
          </a:xfrm>
          <a:custGeom>
            <a:avLst/>
            <a:gdLst>
              <a:gd name="connsiteX0" fmla="*/ 4763 w 357188"/>
              <a:gd name="connsiteY0" fmla="*/ 0 h 704850"/>
              <a:gd name="connsiteX1" fmla="*/ 0 w 357188"/>
              <a:gd name="connsiteY1" fmla="*/ 704850 h 704850"/>
              <a:gd name="connsiteX2" fmla="*/ 357188 w 357188"/>
              <a:gd name="connsiteY2" fmla="*/ 347662 h 704850"/>
              <a:gd name="connsiteX3" fmla="*/ 4763 w 357188"/>
              <a:gd name="connsiteY3" fmla="*/ 0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8" h="704850">
                <a:moveTo>
                  <a:pt x="4763" y="0"/>
                </a:moveTo>
                <a:cubicBezTo>
                  <a:pt x="3175" y="234950"/>
                  <a:pt x="1588" y="469900"/>
                  <a:pt x="0" y="704850"/>
                </a:cubicBezTo>
                <a:lnTo>
                  <a:pt x="357188" y="347662"/>
                </a:lnTo>
                <a:lnTo>
                  <a:pt x="4763" y="0"/>
                </a:lnTo>
                <a:close/>
              </a:path>
            </a:pathLst>
          </a:custGeom>
          <a:ln w="12700"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5253981" y="2776165"/>
            <a:ext cx="1106016" cy="706432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Rechthoekige driehoek 63"/>
          <p:cNvSpPr/>
          <p:nvPr/>
        </p:nvSpPr>
        <p:spPr>
          <a:xfrm rot="5400000">
            <a:off x="5274373" y="3498221"/>
            <a:ext cx="1082835" cy="1085521"/>
          </a:xfrm>
          <a:prstGeom prst="rtTriangle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2" name="Rechthoekige driehoek 61"/>
          <p:cNvSpPr/>
          <p:nvPr/>
        </p:nvSpPr>
        <p:spPr>
          <a:xfrm rot="5400000">
            <a:off x="5254477" y="3149628"/>
            <a:ext cx="1441429" cy="1440160"/>
          </a:xfrm>
          <a:prstGeom prst="rtTriangle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" name="Rechthoekige driehoek 60"/>
          <p:cNvSpPr/>
          <p:nvPr/>
        </p:nvSpPr>
        <p:spPr>
          <a:xfrm>
            <a:off x="5253981" y="1700808"/>
            <a:ext cx="1106016" cy="1080120"/>
          </a:xfrm>
          <a:prstGeom prst="rtTriangl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Rechthoekige driehoek 54"/>
          <p:cNvSpPr/>
          <p:nvPr/>
        </p:nvSpPr>
        <p:spPr>
          <a:xfrm>
            <a:off x="5260515" y="1710100"/>
            <a:ext cx="1441429" cy="1440160"/>
          </a:xfrm>
          <a:prstGeom prst="rtTriangl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108498" y="1285860"/>
            <a:ext cx="4387302" cy="4390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cap="none" dirty="0"/>
              <a:t>Door de heffing:</a:t>
            </a:r>
          </a:p>
          <a:p>
            <a:r>
              <a:rPr lang="nl-NL" sz="2200" cap="none" dirty="0"/>
              <a:t>Het </a:t>
            </a:r>
            <a:r>
              <a:rPr lang="nl-NL" sz="2200" cap="none" dirty="0" err="1"/>
              <a:t>consumentensuplus</a:t>
            </a:r>
            <a:r>
              <a:rPr lang="nl-NL" sz="2200" cap="none" dirty="0"/>
              <a:t> </a:t>
            </a:r>
          </a:p>
          <a:p>
            <a:pPr marL="400050" lvl="1" indent="0">
              <a:buNone/>
            </a:pPr>
            <a:r>
              <a:rPr lang="nl-NL" sz="2200" cap="none" dirty="0"/>
              <a:t>Neemt af</a:t>
            </a:r>
          </a:p>
          <a:p>
            <a:r>
              <a:rPr lang="nl-NL" sz="2200" cap="none" dirty="0"/>
              <a:t>Het </a:t>
            </a:r>
            <a:r>
              <a:rPr lang="nl-NL" sz="2200" cap="none" dirty="0" err="1"/>
              <a:t>producentensuplus</a:t>
            </a:r>
            <a:r>
              <a:rPr lang="nl-NL" sz="2200" cap="none" dirty="0"/>
              <a:t> </a:t>
            </a:r>
          </a:p>
          <a:p>
            <a:pPr marL="400050" lvl="1" indent="0">
              <a:buNone/>
            </a:pPr>
            <a:r>
              <a:rPr lang="nl-NL" sz="2200" cap="none" dirty="0"/>
              <a:t>Neemt af</a:t>
            </a:r>
          </a:p>
          <a:p>
            <a:r>
              <a:rPr lang="nl-NL" sz="2200" cap="none" dirty="0"/>
              <a:t>De overheid ontvangt belasting (en zal daarmee welvaart creëren)</a:t>
            </a:r>
          </a:p>
          <a:p>
            <a:r>
              <a:rPr lang="nl-NL" sz="2200" cap="none" dirty="0"/>
              <a:t>Verliezen we een stukje welvaart </a:t>
            </a:r>
            <a:br>
              <a:rPr lang="nl-NL" sz="2200" cap="none" dirty="0"/>
            </a:br>
            <a:r>
              <a:rPr lang="nl-NL" sz="2200" cap="none" dirty="0"/>
              <a:t>(</a:t>
            </a:r>
            <a:r>
              <a:rPr lang="nl-NL" sz="2200" cap="none" dirty="0" err="1"/>
              <a:t>harberger</a:t>
            </a:r>
            <a:r>
              <a:rPr lang="nl-NL" sz="2200" cap="none" dirty="0"/>
              <a:t>-driehoek)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273F598-B321-2C45-A69B-5B4F45EFA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vwo (Hans Vermeulen)</a:t>
            </a:r>
            <a:endParaRPr lang="en-US"/>
          </a:p>
        </p:txBody>
      </p:sp>
      <p:sp>
        <p:nvSpPr>
          <p:cNvPr id="31" name="Tijdelijke aanduiding voor dianummer 30">
            <a:extLst>
              <a:ext uri="{FF2B5EF4-FFF2-40B4-BE49-F238E27FC236}">
                <a16:creationId xmlns:a16="http://schemas.microsoft.com/office/drawing/2014/main" id="{48A6351D-F03A-5540-9315-39721EEB3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32752" y="6191216"/>
            <a:ext cx="573161" cy="365125"/>
          </a:xfrm>
        </p:spPr>
        <p:txBody>
          <a:bodyPr/>
          <a:lstStyle/>
          <a:p>
            <a:fld id="{687D7A59-36E2-48B9-B146-C1E59501F63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66784"/>
            <a:ext cx="8229600" cy="529968"/>
          </a:xfrm>
        </p:spPr>
        <p:txBody>
          <a:bodyPr>
            <a:normAutofit/>
          </a:bodyPr>
          <a:lstStyle/>
          <a:p>
            <a:r>
              <a:rPr lang="nl-NL" sz="2400" dirty="0"/>
              <a:t>Grafisch aflezen gevolgen - 2</a:t>
            </a:r>
          </a:p>
        </p:txBody>
      </p:sp>
      <p:cxnSp>
        <p:nvCxnSpPr>
          <p:cNvPr id="7" name="Rechte verbindingslijn 6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hoeveelheid × 1.000</a:t>
            </a:r>
          </a:p>
        </p:txBody>
      </p:sp>
      <p:sp>
        <p:nvSpPr>
          <p:cNvPr id="20" name="Tekstvak 19"/>
          <p:cNvSpPr txBox="1"/>
          <p:nvPr/>
        </p:nvSpPr>
        <p:spPr>
          <a:xfrm rot="16200000">
            <a:off x="4390909" y="191357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prijs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4751056" y="3006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4751056" y="15660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60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80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100</a:t>
            </a: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dirty="0"/>
          </a:p>
        </p:txBody>
      </p:sp>
      <p:cxnSp>
        <p:nvCxnSpPr>
          <p:cNvPr id="35" name="Rechte verbindingslijn 34"/>
          <p:cNvCxnSpPr/>
          <p:nvPr/>
        </p:nvCxnSpPr>
        <p:spPr>
          <a:xfrm flipV="1">
            <a:off x="5255112" y="1710100"/>
            <a:ext cx="2880320" cy="2880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8067192" y="1632568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a</a:t>
            </a:r>
            <a:endParaRPr lang="nl-NL" dirty="0"/>
          </a:p>
        </p:txBody>
      </p:sp>
      <p:cxnSp>
        <p:nvCxnSpPr>
          <p:cNvPr id="43" name="Rechte verbindingslijn 42"/>
          <p:cNvCxnSpPr/>
          <p:nvPr/>
        </p:nvCxnSpPr>
        <p:spPr>
          <a:xfrm flipV="1">
            <a:off x="5271032" y="1487606"/>
            <a:ext cx="2371714" cy="237344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2" name="Ovaal 41"/>
          <p:cNvSpPr/>
          <p:nvPr/>
        </p:nvSpPr>
        <p:spPr>
          <a:xfrm>
            <a:off x="6300192" y="2733327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Rechthoek 43"/>
          <p:cNvSpPr/>
          <p:nvPr/>
        </p:nvSpPr>
        <p:spPr>
          <a:xfrm>
            <a:off x="7615312" y="1333799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Q’</a:t>
            </a:r>
            <a:r>
              <a:rPr lang="nl-NL" baseline="-25000" dirty="0" err="1"/>
              <a:t>a</a:t>
            </a:r>
            <a:endParaRPr lang="nl-NL" dirty="0"/>
          </a:p>
        </p:txBody>
      </p:sp>
      <p:cxnSp>
        <p:nvCxnSpPr>
          <p:cNvPr id="45" name="Rechte verbindingslijn 44"/>
          <p:cNvCxnSpPr/>
          <p:nvPr/>
        </p:nvCxnSpPr>
        <p:spPr>
          <a:xfrm>
            <a:off x="5255112" y="3150260"/>
            <a:ext cx="1440160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5264784" y="2780928"/>
            <a:ext cx="1008112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6714933" y="3275364"/>
            <a:ext cx="2214" cy="196312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6358552" y="2852936"/>
            <a:ext cx="0" cy="2385556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al 48"/>
          <p:cNvSpPr/>
          <p:nvPr/>
        </p:nvSpPr>
        <p:spPr>
          <a:xfrm>
            <a:off x="6300192" y="3439759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0" name="Rechte verbindingslijn 49"/>
          <p:cNvCxnSpPr/>
          <p:nvPr/>
        </p:nvCxnSpPr>
        <p:spPr>
          <a:xfrm>
            <a:off x="5292080" y="3487360"/>
            <a:ext cx="1008112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Ovaal 40"/>
          <p:cNvSpPr/>
          <p:nvPr/>
        </p:nvSpPr>
        <p:spPr>
          <a:xfrm>
            <a:off x="665734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6" name="Tekstvak 55"/>
          <p:cNvSpPr txBox="1"/>
          <p:nvPr/>
        </p:nvSpPr>
        <p:spPr>
          <a:xfrm>
            <a:off x="5315627" y="2098239"/>
            <a:ext cx="463588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</a:t>
            </a:r>
            <a:endParaRPr lang="nl-NL" sz="4000" b="1" spc="50" baseline="-250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3" name="Tekstvak 62"/>
          <p:cNvSpPr txBox="1"/>
          <p:nvPr/>
        </p:nvSpPr>
        <p:spPr>
          <a:xfrm>
            <a:off x="5360203" y="3537034"/>
            <a:ext cx="463588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</a:t>
            </a:r>
            <a:endParaRPr lang="nl-NL" sz="4000" b="1" spc="50" baseline="-250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5" name="Tekstvak 64"/>
          <p:cNvSpPr txBox="1"/>
          <p:nvPr/>
        </p:nvSpPr>
        <p:spPr>
          <a:xfrm>
            <a:off x="5318259" y="2793122"/>
            <a:ext cx="537327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NL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</a:t>
            </a:r>
            <a:endParaRPr lang="nl-NL" sz="4000" b="1" spc="50" baseline="-250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3" name="Tekstvak 52">
            <a:extLst>
              <a:ext uri="{FF2B5EF4-FFF2-40B4-BE49-F238E27FC236}">
                <a16:creationId xmlns:a16="http://schemas.microsoft.com/office/drawing/2014/main" id="{0FB9EE01-B038-A64B-A06B-B3631C4AA5AD}"/>
              </a:ext>
            </a:extLst>
          </p:cNvPr>
          <p:cNvSpPr txBox="1"/>
          <p:nvPr/>
        </p:nvSpPr>
        <p:spPr>
          <a:xfrm>
            <a:off x="3347864" y="116632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6.3 Heffingen en subsidies</a:t>
            </a:r>
          </a:p>
        </p:txBody>
      </p:sp>
    </p:spTree>
    <p:extLst>
      <p:ext uri="{BB962C8B-B14F-4D97-AF65-F5344CB8AC3E}">
        <p14:creationId xmlns:p14="http://schemas.microsoft.com/office/powerpoint/2010/main" val="2948533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75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35" presetClass="emph" presetSubtype="0" repeatCount="4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3" grpId="0" animBg="1"/>
      <p:bldP spid="64" grpId="0" animBg="1"/>
      <p:bldP spid="62" grpId="0" animBg="1"/>
      <p:bldP spid="62" grpId="1" animBg="1"/>
      <p:bldP spid="61" grpId="0" animBg="1"/>
      <p:bldP spid="55" grpId="0" animBg="1"/>
      <p:bldP spid="55" grpId="1" animBg="1"/>
      <p:bldP spid="56" grpId="0"/>
      <p:bldP spid="63" grpId="0"/>
      <p:bldP spid="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483088" y="1082548"/>
            <a:ext cx="4038600" cy="472271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1800" cap="none" dirty="0"/>
              <a:t>Marktmodel: </a:t>
            </a:r>
          </a:p>
          <a:p>
            <a:pPr marL="400050" lvl="1" indent="0">
              <a:buNone/>
            </a:pPr>
            <a:r>
              <a:rPr lang="nl-NL" sz="1800" cap="none" dirty="0" err="1"/>
              <a:t>Q</a:t>
            </a:r>
            <a:r>
              <a:rPr lang="nl-NL" sz="1800" cap="none" baseline="-25000" dirty="0" err="1"/>
              <a:t>v</a:t>
            </a:r>
            <a:r>
              <a:rPr lang="nl-NL" sz="1800" cap="none" dirty="0"/>
              <a:t> = -2P + 100</a:t>
            </a:r>
          </a:p>
          <a:p>
            <a:pPr marL="400050" lvl="1" indent="0">
              <a:buNone/>
            </a:pPr>
            <a:r>
              <a:rPr lang="nl-NL" sz="1800" cap="none" dirty="0" err="1"/>
              <a:t>Q</a:t>
            </a:r>
            <a:r>
              <a:rPr lang="nl-NL" sz="1800" cap="none" baseline="-25000" dirty="0" err="1"/>
              <a:t>a</a:t>
            </a:r>
            <a:r>
              <a:rPr lang="nl-NL" sz="1800" cap="none" dirty="0"/>
              <a:t> = 2P - 20</a:t>
            </a:r>
          </a:p>
          <a:p>
            <a:pPr marL="0" indent="0">
              <a:buNone/>
            </a:pPr>
            <a:endParaRPr lang="nl-NL" sz="800" cap="none" dirty="0"/>
          </a:p>
          <a:p>
            <a:pPr marL="0" indent="0">
              <a:buNone/>
            </a:pPr>
            <a:r>
              <a:rPr lang="nl-NL" sz="2000" cap="none" dirty="0"/>
              <a:t>Door de heffing moet de aanbodlijn 10 </a:t>
            </a:r>
            <a:r>
              <a:rPr lang="nl-NL" sz="2000" b="1" cap="none" dirty="0"/>
              <a:t>naar boven</a:t>
            </a:r>
            <a:r>
              <a:rPr lang="nl-NL" sz="2000" cap="none" dirty="0"/>
              <a:t>.</a:t>
            </a:r>
            <a:br>
              <a:rPr lang="nl-NL" sz="2000" cap="none" dirty="0"/>
            </a:br>
            <a:endParaRPr lang="nl-NL" sz="800" cap="none" dirty="0"/>
          </a:p>
          <a:p>
            <a:pPr marL="0" indent="0">
              <a:buNone/>
            </a:pPr>
            <a:r>
              <a:rPr lang="nl-NL" sz="2000" cap="none" dirty="0"/>
              <a:t>Elke waarde van </a:t>
            </a:r>
            <a:r>
              <a:rPr lang="nl-NL" sz="2000" b="1" cap="none" dirty="0"/>
              <a:t>p</a:t>
            </a:r>
            <a:r>
              <a:rPr lang="nl-NL" sz="2000" cap="none" dirty="0"/>
              <a:t> in de aanbodfunctie moet dus met 10 worden verhoogd </a:t>
            </a:r>
            <a:r>
              <a:rPr lang="nl-NL" sz="2000" cap="none" dirty="0" err="1"/>
              <a:t>i.V.M.</a:t>
            </a:r>
            <a:r>
              <a:rPr lang="nl-NL" sz="2000" cap="none" dirty="0"/>
              <a:t> De leveringsbereidheid.</a:t>
            </a:r>
          </a:p>
          <a:p>
            <a:pPr marL="0" indent="0">
              <a:buNone/>
            </a:pPr>
            <a:endParaRPr lang="nl-NL" sz="800" cap="none" dirty="0"/>
          </a:p>
          <a:p>
            <a:pPr marL="0" indent="0">
              <a:buNone/>
            </a:pPr>
            <a:r>
              <a:rPr lang="nl-NL" sz="2000" cap="none" dirty="0"/>
              <a:t>Dan moeten we dus eerst weten hoeveel p nú is bij elke aangeboden hoeveelheid!</a:t>
            </a:r>
          </a:p>
          <a:p>
            <a:pPr marL="0" indent="0">
              <a:buNone/>
            </a:pPr>
            <a:endParaRPr lang="nl-NL" sz="2200" cap="none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B840030-6DB7-9145-951C-1EC4F7085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5889" y="6169291"/>
            <a:ext cx="5004665" cy="365125"/>
          </a:xfrm>
        </p:spPr>
        <p:txBody>
          <a:bodyPr/>
          <a:lstStyle/>
          <a:p>
            <a:r>
              <a:rPr lang="nl-NL" dirty="0"/>
              <a:t>Economie Integraal vwo (Hans Vermeulen)</a:t>
            </a:r>
            <a:endParaRPr lang="en-U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624C6AE-D815-844B-BEB9-0F7DCF66F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29845" y="6169291"/>
            <a:ext cx="573161" cy="365125"/>
          </a:xfrm>
        </p:spPr>
        <p:txBody>
          <a:bodyPr/>
          <a:lstStyle/>
          <a:p>
            <a:fld id="{687D7A59-36E2-48B9-B146-C1E59501F63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28496"/>
            <a:ext cx="8229600" cy="424240"/>
          </a:xfrm>
        </p:spPr>
        <p:txBody>
          <a:bodyPr>
            <a:normAutofit/>
          </a:bodyPr>
          <a:lstStyle/>
          <a:p>
            <a:r>
              <a:rPr lang="nl-NL" sz="2400" dirty="0"/>
              <a:t>Heffing vast bedrag - wiskundig</a:t>
            </a:r>
          </a:p>
        </p:txBody>
      </p:sp>
      <p:cxnSp>
        <p:nvCxnSpPr>
          <p:cNvPr id="7" name="Rechte verbindingslijn 6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6873949" y="5679832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hoeveelheid × 1.000</a:t>
            </a:r>
          </a:p>
        </p:txBody>
      </p:sp>
      <p:sp>
        <p:nvSpPr>
          <p:cNvPr id="20" name="Tekstvak 19"/>
          <p:cNvSpPr txBox="1"/>
          <p:nvPr/>
        </p:nvSpPr>
        <p:spPr>
          <a:xfrm rot="16200000">
            <a:off x="4390909" y="191357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prijs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4751056" y="3006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4751056" y="15660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60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80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100</a:t>
            </a: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dirty="0"/>
          </a:p>
        </p:txBody>
      </p:sp>
      <p:cxnSp>
        <p:nvCxnSpPr>
          <p:cNvPr id="35" name="Rechte verbindingslijn 34"/>
          <p:cNvCxnSpPr/>
          <p:nvPr/>
        </p:nvCxnSpPr>
        <p:spPr>
          <a:xfrm flipV="1">
            <a:off x="5255112" y="1710100"/>
            <a:ext cx="2880320" cy="2880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8067192" y="1632568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a</a:t>
            </a:r>
            <a:endParaRPr lang="nl-NL" dirty="0"/>
          </a:p>
        </p:txBody>
      </p:sp>
      <p:cxnSp>
        <p:nvCxnSpPr>
          <p:cNvPr id="43" name="Rechte verbindingslijn 42"/>
          <p:cNvCxnSpPr/>
          <p:nvPr/>
        </p:nvCxnSpPr>
        <p:spPr>
          <a:xfrm flipV="1">
            <a:off x="5271032" y="2198159"/>
            <a:ext cx="2371714" cy="237344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2" name="Ovaal 41"/>
          <p:cNvSpPr/>
          <p:nvPr/>
        </p:nvSpPr>
        <p:spPr>
          <a:xfrm>
            <a:off x="6300192" y="2733327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Rechthoek 43"/>
          <p:cNvSpPr/>
          <p:nvPr/>
        </p:nvSpPr>
        <p:spPr>
          <a:xfrm>
            <a:off x="7615312" y="1333799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Q’</a:t>
            </a:r>
            <a:r>
              <a:rPr lang="nl-NL" baseline="-25000" dirty="0" err="1"/>
              <a:t>a</a:t>
            </a:r>
            <a:endParaRPr lang="nl-NL" dirty="0"/>
          </a:p>
        </p:txBody>
      </p:sp>
      <p:cxnSp>
        <p:nvCxnSpPr>
          <p:cNvPr id="45" name="Rechte verbindingslijn 44"/>
          <p:cNvCxnSpPr/>
          <p:nvPr/>
        </p:nvCxnSpPr>
        <p:spPr>
          <a:xfrm>
            <a:off x="5255112" y="3150260"/>
            <a:ext cx="1440160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5264784" y="2780928"/>
            <a:ext cx="1008112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6714933" y="3275364"/>
            <a:ext cx="2214" cy="196312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6358552" y="2852936"/>
            <a:ext cx="0" cy="2385556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Ovaal 40"/>
          <p:cNvSpPr/>
          <p:nvPr/>
        </p:nvSpPr>
        <p:spPr>
          <a:xfrm>
            <a:off x="665734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7" name="Groep 36"/>
          <p:cNvGrpSpPr/>
          <p:nvPr/>
        </p:nvGrpSpPr>
        <p:grpSpPr>
          <a:xfrm>
            <a:off x="5316164" y="3768268"/>
            <a:ext cx="587020" cy="549211"/>
            <a:chOff x="4703935" y="5976133"/>
            <a:chExt cx="587020" cy="549211"/>
          </a:xfrm>
        </p:grpSpPr>
        <p:cxnSp>
          <p:nvCxnSpPr>
            <p:cNvPr id="31" name="Rechte verbindingslijn met pijl 30"/>
            <p:cNvCxnSpPr/>
            <p:nvPr/>
          </p:nvCxnSpPr>
          <p:spPr>
            <a:xfrm flipV="1">
              <a:off x="4751056" y="6165304"/>
              <a:ext cx="0" cy="36004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4" name="Tekstvak 33"/>
            <p:cNvSpPr txBox="1"/>
            <p:nvPr/>
          </p:nvSpPr>
          <p:spPr>
            <a:xfrm>
              <a:off x="4703935" y="5976133"/>
              <a:ext cx="5870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rgbClr val="C00000"/>
                  </a:solidFill>
                </a:rPr>
                <a:t>+ 10</a:t>
              </a:r>
            </a:p>
          </p:txBody>
        </p:sp>
      </p:grpSp>
      <p:grpSp>
        <p:nvGrpSpPr>
          <p:cNvPr id="57" name="Groep 56"/>
          <p:cNvGrpSpPr/>
          <p:nvPr/>
        </p:nvGrpSpPr>
        <p:grpSpPr>
          <a:xfrm>
            <a:off x="7056587" y="1994675"/>
            <a:ext cx="587020" cy="575562"/>
            <a:chOff x="4687209" y="5949782"/>
            <a:chExt cx="587020" cy="575562"/>
          </a:xfrm>
        </p:grpSpPr>
        <p:cxnSp>
          <p:nvCxnSpPr>
            <p:cNvPr id="58" name="Rechte verbindingslijn met pijl 57"/>
            <p:cNvCxnSpPr/>
            <p:nvPr/>
          </p:nvCxnSpPr>
          <p:spPr>
            <a:xfrm flipV="1">
              <a:off x="4751056" y="6165304"/>
              <a:ext cx="0" cy="36004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59" name="Tekstvak 58"/>
            <p:cNvSpPr txBox="1"/>
            <p:nvPr/>
          </p:nvSpPr>
          <p:spPr>
            <a:xfrm>
              <a:off x="4687209" y="5949782"/>
              <a:ext cx="5870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>
                  <a:solidFill>
                    <a:srgbClr val="C00000"/>
                  </a:solidFill>
                </a:rPr>
                <a:t>+ 10</a:t>
              </a:r>
            </a:p>
          </p:txBody>
        </p:sp>
      </p:grpSp>
      <p:sp>
        <p:nvSpPr>
          <p:cNvPr id="49" name="Tekstvak 48">
            <a:extLst>
              <a:ext uri="{FF2B5EF4-FFF2-40B4-BE49-F238E27FC236}">
                <a16:creationId xmlns:a16="http://schemas.microsoft.com/office/drawing/2014/main" id="{CE40718A-40D6-E141-8FC3-4FA4692DC4FB}"/>
              </a:ext>
            </a:extLst>
          </p:cNvPr>
          <p:cNvSpPr txBox="1"/>
          <p:nvPr/>
        </p:nvSpPr>
        <p:spPr>
          <a:xfrm>
            <a:off x="3347864" y="116632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6.3 Heffingen en subsidies</a:t>
            </a:r>
          </a:p>
        </p:txBody>
      </p:sp>
    </p:spTree>
    <p:extLst>
      <p:ext uri="{BB962C8B-B14F-4D97-AF65-F5344CB8AC3E}">
        <p14:creationId xmlns:p14="http://schemas.microsoft.com/office/powerpoint/2010/main" val="3722264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3.61111E-6 1.48148E-6 L -0.00052 -0.1004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50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5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108497" y="902528"/>
            <a:ext cx="4663601" cy="498074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nl-NL" sz="1600" cap="none" dirty="0">
                <a:latin typeface="Arial" panose="020B0604020202020204" pitchFamily="34" charset="0"/>
                <a:cs typeface="Arial" panose="020B0604020202020204" pitchFamily="34" charset="0"/>
              </a:rPr>
              <a:t>Marktmodel: </a:t>
            </a:r>
          </a:p>
          <a:p>
            <a:pPr marL="400050" lvl="1" indent="0">
              <a:lnSpc>
                <a:spcPct val="100000"/>
              </a:lnSpc>
              <a:buNone/>
            </a:pPr>
            <a:r>
              <a:rPr lang="nl-NL" sz="1600" cap="none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nl-NL" sz="1600" cap="none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nl-NL" sz="1600" cap="none" dirty="0">
                <a:latin typeface="Arial" panose="020B0604020202020204" pitchFamily="34" charset="0"/>
                <a:cs typeface="Arial" panose="020B0604020202020204" pitchFamily="34" charset="0"/>
              </a:rPr>
              <a:t> = -2P + 100</a:t>
            </a:r>
          </a:p>
          <a:p>
            <a:pPr marL="400050" lvl="1" indent="0">
              <a:lnSpc>
                <a:spcPct val="100000"/>
              </a:lnSpc>
              <a:buNone/>
            </a:pPr>
            <a:r>
              <a:rPr lang="nl-NL" sz="1600" cap="none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nl-NL" sz="1600" cap="none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nl-NL" sz="1600" cap="none" dirty="0">
                <a:latin typeface="Arial" panose="020B0604020202020204" pitchFamily="34" charset="0"/>
                <a:cs typeface="Arial" panose="020B0604020202020204" pitchFamily="34" charset="0"/>
              </a:rPr>
              <a:t> = 2P – 20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600" cap="none" dirty="0">
                <a:latin typeface="Arial" panose="020B0604020202020204" pitchFamily="34" charset="0"/>
                <a:cs typeface="Arial" panose="020B0604020202020204" pitchFamily="34" charset="0"/>
              </a:rPr>
              <a:t>Dan moeten we dus eerst weten hoe de prijsafzetfunctie luidt hoeveelheid!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600" b="1" cap="none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</a:t>
            </a:r>
            <a:r>
              <a:rPr lang="nl-NL" sz="16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nl-NL" sz="1600" b="1" cap="none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nl-NL" sz="1600" b="1" cap="none" dirty="0">
                <a:latin typeface="Arial" panose="020B0604020202020204" pitchFamily="34" charset="0"/>
                <a:cs typeface="Arial" panose="020B0604020202020204" pitchFamily="34" charset="0"/>
              </a:rPr>
              <a:t> en p wisselen van plek in de formule</a:t>
            </a:r>
          </a:p>
          <a:p>
            <a:pPr marL="0" lvl="1" indent="0">
              <a:lnSpc>
                <a:spcPct val="100000"/>
              </a:lnSpc>
              <a:buNone/>
            </a:pPr>
            <a:r>
              <a:rPr lang="nl-NL" sz="1600" cap="none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nl-NL" sz="1600" cap="none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nl-NL" sz="1600" cap="none" dirty="0">
                <a:latin typeface="Arial" panose="020B0604020202020204" pitchFamily="34" charset="0"/>
                <a:cs typeface="Arial" panose="020B0604020202020204" pitchFamily="34" charset="0"/>
              </a:rPr>
              <a:t> = 2P – 20 </a:t>
            </a:r>
            <a:r>
              <a:rPr lang="nl-NL" sz="1600" cap="none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</a:t>
            </a:r>
            <a:r>
              <a:rPr lang="nl-NL" sz="1600" cap="none" dirty="0">
                <a:latin typeface="Arial" panose="020B0604020202020204" pitchFamily="34" charset="0"/>
                <a:cs typeface="Arial" panose="020B0604020202020204" pitchFamily="34" charset="0"/>
              </a:rPr>
              <a:t>-2p = -q – 20 </a:t>
            </a:r>
          </a:p>
          <a:p>
            <a:pPr marL="0" lvl="1" indent="0">
              <a:lnSpc>
                <a:spcPct val="100000"/>
              </a:lnSpc>
              <a:buNone/>
            </a:pPr>
            <a:r>
              <a:rPr lang="nl-NL" sz="1600" cap="none" dirty="0">
                <a:latin typeface="Arial" panose="020B0604020202020204" pitchFamily="34" charset="0"/>
                <a:cs typeface="Arial" panose="020B0604020202020204" pitchFamily="34" charset="0"/>
              </a:rPr>
              <a:t>p = ½q + 10</a:t>
            </a:r>
          </a:p>
          <a:p>
            <a:pPr marL="0" lvl="1" indent="0">
              <a:lnSpc>
                <a:spcPct val="100000"/>
              </a:lnSpc>
              <a:buNone/>
            </a:pPr>
            <a:r>
              <a:rPr lang="nl-NL" sz="1600" b="1" cap="none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Bij </a:t>
            </a:r>
            <a:r>
              <a:rPr lang="nl-NL" sz="1600" b="1" cap="none" dirty="0">
                <a:latin typeface="Arial" panose="020B0604020202020204" pitchFamily="34" charset="0"/>
                <a:cs typeface="Arial" panose="020B0604020202020204" pitchFamily="34" charset="0"/>
              </a:rPr>
              <a:t>elke P komt nu 10 erbij (naar boven schuiven </a:t>
            </a:r>
            <a:r>
              <a:rPr lang="nl-NL" sz="16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i.V.M.</a:t>
            </a:r>
            <a:r>
              <a:rPr lang="nl-NL" sz="1600" b="1" cap="none" dirty="0">
                <a:latin typeface="Arial" panose="020B0604020202020204" pitchFamily="34" charset="0"/>
                <a:cs typeface="Arial" panose="020B0604020202020204" pitchFamily="34" charset="0"/>
              </a:rPr>
              <a:t> De leveringsbereidheid)</a:t>
            </a:r>
            <a:endParaRPr lang="nl-NL" sz="16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100000"/>
              </a:lnSpc>
              <a:buNone/>
            </a:pPr>
            <a:r>
              <a:rPr lang="nl-NL" sz="1600" cap="none" dirty="0">
                <a:latin typeface="Arial" panose="020B0604020202020204" pitchFamily="34" charset="0"/>
                <a:cs typeface="Arial" panose="020B0604020202020204" pitchFamily="34" charset="0"/>
              </a:rPr>
              <a:t>	P = ½q + 10 </a:t>
            </a:r>
            <a:r>
              <a:rPr lang="nl-NL" sz="1600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+ 10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600" b="1" cap="none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</a:t>
            </a:r>
            <a:r>
              <a:rPr lang="nl-NL" sz="1600" b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nl-NL" sz="1600" b="1" cap="none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nl-NL" sz="1600" b="1" cap="none" dirty="0">
                <a:latin typeface="Arial" panose="020B0604020202020204" pitchFamily="34" charset="0"/>
                <a:cs typeface="Arial" panose="020B0604020202020204" pitchFamily="34" charset="0"/>
              </a:rPr>
              <a:t> en P wisselen weer van plek om er weer een aanbodfunctie van te maken</a:t>
            </a:r>
          </a:p>
          <a:p>
            <a:pPr marL="0" lvl="1" indent="0">
              <a:lnSpc>
                <a:spcPct val="100000"/>
              </a:lnSpc>
              <a:buNone/>
            </a:pPr>
            <a:r>
              <a:rPr lang="nl-NL" sz="1600" cap="none" dirty="0">
                <a:latin typeface="Arial" panose="020B0604020202020204" pitchFamily="34" charset="0"/>
                <a:cs typeface="Arial" panose="020B0604020202020204" pitchFamily="34" charset="0"/>
              </a:rPr>
              <a:t>	P = ½q + 20</a:t>
            </a:r>
          </a:p>
          <a:p>
            <a:pPr marL="0" lvl="1" indent="0">
              <a:lnSpc>
                <a:spcPct val="100000"/>
              </a:lnSpc>
              <a:buNone/>
            </a:pPr>
            <a:r>
              <a:rPr lang="nl-NL" sz="1600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sz="1600" cap="none" dirty="0">
                <a:latin typeface="Arial" panose="020B0604020202020204" pitchFamily="34" charset="0"/>
                <a:cs typeface="Arial" panose="020B0604020202020204" pitchFamily="34" charset="0"/>
              </a:rPr>
              <a:t>-½Q = -p + 20</a:t>
            </a:r>
          </a:p>
          <a:p>
            <a:pPr marL="0" lvl="1" indent="0">
              <a:lnSpc>
                <a:spcPct val="100000"/>
              </a:lnSpc>
              <a:buNone/>
            </a:pPr>
            <a:r>
              <a:rPr lang="nl-NL" sz="1600" cap="none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sz="1600" cap="none" dirty="0" err="1">
                <a:latin typeface="Arial" panose="020B0604020202020204" pitchFamily="34" charset="0"/>
                <a:cs typeface="Arial" panose="020B0604020202020204" pitchFamily="34" charset="0"/>
              </a:rPr>
              <a:t>Q’</a:t>
            </a:r>
            <a:r>
              <a:rPr lang="nl-NL" sz="1600" cap="none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nl-NL" sz="1600" cap="none" dirty="0">
                <a:latin typeface="Arial" panose="020B0604020202020204" pitchFamily="34" charset="0"/>
                <a:cs typeface="Arial" panose="020B0604020202020204" pitchFamily="34" charset="0"/>
              </a:rPr>
              <a:t> = 2P – 40</a:t>
            </a:r>
          </a:p>
          <a:p>
            <a:pPr marL="0" lvl="1" indent="0">
              <a:lnSpc>
                <a:spcPct val="100000"/>
              </a:lnSpc>
              <a:buNone/>
            </a:pPr>
            <a:endParaRPr lang="nl-NL" sz="1600" cap="none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6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600" cap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nl-NL" sz="16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850DDDB-ACA3-EF4D-B79D-8805A7B21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070038"/>
            <a:ext cx="5004665" cy="365125"/>
          </a:xfrm>
        </p:spPr>
        <p:txBody>
          <a:bodyPr/>
          <a:lstStyle/>
          <a:p>
            <a:r>
              <a:rPr lang="nl-NL"/>
              <a:t>Economie Integraal vwo (Hans Vermeulen)</a:t>
            </a:r>
            <a:endParaRPr lang="en-U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694A934-7B64-A245-BF86-833A7BBE3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32752" y="6097817"/>
            <a:ext cx="573161" cy="365125"/>
          </a:xfrm>
        </p:spPr>
        <p:txBody>
          <a:bodyPr/>
          <a:lstStyle/>
          <a:p>
            <a:fld id="{687D7A59-36E2-48B9-B146-C1E59501F63F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40930"/>
            <a:ext cx="8229600" cy="583814"/>
          </a:xfrm>
        </p:spPr>
        <p:txBody>
          <a:bodyPr>
            <a:normAutofit/>
          </a:bodyPr>
          <a:lstStyle/>
          <a:p>
            <a:r>
              <a:rPr lang="nl-NL" sz="2400" dirty="0"/>
              <a:t>Heffing vast bedrag - wiskundig</a:t>
            </a:r>
          </a:p>
        </p:txBody>
      </p:sp>
      <p:cxnSp>
        <p:nvCxnSpPr>
          <p:cNvPr id="7" name="Rechte verbindingslijn 6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6841890" y="5610774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hoeveelheid × 1.000</a:t>
            </a:r>
          </a:p>
        </p:txBody>
      </p:sp>
      <p:sp>
        <p:nvSpPr>
          <p:cNvPr id="20" name="Tekstvak 19"/>
          <p:cNvSpPr txBox="1"/>
          <p:nvPr/>
        </p:nvSpPr>
        <p:spPr>
          <a:xfrm rot="16200000">
            <a:off x="4390909" y="1913573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prijs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4751056" y="43743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4751056" y="365431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4751056" y="30062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4751056" y="22768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4751056" y="15660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649259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721267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60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7932752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80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100</a:t>
            </a: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dirty="0"/>
          </a:p>
        </p:txBody>
      </p:sp>
      <p:cxnSp>
        <p:nvCxnSpPr>
          <p:cNvPr id="35" name="Rechte verbindingslijn 34"/>
          <p:cNvCxnSpPr/>
          <p:nvPr/>
        </p:nvCxnSpPr>
        <p:spPr>
          <a:xfrm flipV="1">
            <a:off x="5255112" y="1710100"/>
            <a:ext cx="2880320" cy="2880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8067192" y="1632568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a</a:t>
            </a:r>
            <a:endParaRPr lang="nl-NL" dirty="0"/>
          </a:p>
        </p:txBody>
      </p:sp>
      <p:cxnSp>
        <p:nvCxnSpPr>
          <p:cNvPr id="43" name="Rechte verbindingslijn 42"/>
          <p:cNvCxnSpPr/>
          <p:nvPr/>
        </p:nvCxnSpPr>
        <p:spPr>
          <a:xfrm flipV="1">
            <a:off x="5271032" y="1487606"/>
            <a:ext cx="2371714" cy="237344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2" name="Ovaal 41"/>
          <p:cNvSpPr/>
          <p:nvPr/>
        </p:nvSpPr>
        <p:spPr>
          <a:xfrm>
            <a:off x="6300192" y="2733327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Rechthoek 43"/>
          <p:cNvSpPr/>
          <p:nvPr/>
        </p:nvSpPr>
        <p:spPr>
          <a:xfrm>
            <a:off x="7615312" y="1333799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Q’</a:t>
            </a:r>
            <a:r>
              <a:rPr lang="nl-NL" baseline="-25000" dirty="0" err="1"/>
              <a:t>a</a:t>
            </a:r>
            <a:endParaRPr lang="nl-NL" dirty="0"/>
          </a:p>
        </p:txBody>
      </p:sp>
      <p:cxnSp>
        <p:nvCxnSpPr>
          <p:cNvPr id="45" name="Rechte verbindingslijn 44"/>
          <p:cNvCxnSpPr/>
          <p:nvPr/>
        </p:nvCxnSpPr>
        <p:spPr>
          <a:xfrm>
            <a:off x="5255112" y="3150260"/>
            <a:ext cx="1440160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5264784" y="2780928"/>
            <a:ext cx="1008112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6714933" y="3275364"/>
            <a:ext cx="2214" cy="1963128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6358552" y="2852936"/>
            <a:ext cx="0" cy="2385556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Ovaal 48"/>
          <p:cNvSpPr/>
          <p:nvPr/>
        </p:nvSpPr>
        <p:spPr>
          <a:xfrm>
            <a:off x="6300192" y="3439759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0" name="Rechte verbindingslijn 49"/>
          <p:cNvCxnSpPr/>
          <p:nvPr/>
        </p:nvCxnSpPr>
        <p:spPr>
          <a:xfrm>
            <a:off x="5292080" y="3487360"/>
            <a:ext cx="1008112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Ovaal 40"/>
          <p:cNvSpPr/>
          <p:nvPr/>
        </p:nvSpPr>
        <p:spPr>
          <a:xfrm>
            <a:off x="6657343" y="309336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Tekstvak 50">
            <a:extLst>
              <a:ext uri="{FF2B5EF4-FFF2-40B4-BE49-F238E27FC236}">
                <a16:creationId xmlns:a16="http://schemas.microsoft.com/office/drawing/2014/main" id="{9191100A-2753-744A-9264-5BDEFBF9E02B}"/>
              </a:ext>
            </a:extLst>
          </p:cNvPr>
          <p:cNvSpPr txBox="1"/>
          <p:nvPr/>
        </p:nvSpPr>
        <p:spPr>
          <a:xfrm>
            <a:off x="3347864" y="116632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6.3 Heffingen en subsidies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BF99035-2D6A-594F-9E07-76BE39126DAD}"/>
              </a:ext>
            </a:extLst>
          </p:cNvPr>
          <p:cNvSpPr txBox="1"/>
          <p:nvPr/>
        </p:nvSpPr>
        <p:spPr>
          <a:xfrm>
            <a:off x="2716127" y="5908983"/>
            <a:ext cx="5419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Welvaartsverlies = 0,5 x 10.000 x 10 =€ 50.000</a:t>
            </a:r>
          </a:p>
        </p:txBody>
      </p:sp>
    </p:spTree>
    <p:extLst>
      <p:ext uri="{BB962C8B-B14F-4D97-AF65-F5344CB8AC3E}">
        <p14:creationId xmlns:p14="http://schemas.microsoft.com/office/powerpoint/2010/main" val="925287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>
          <a:xfrm>
            <a:off x="457200" y="710420"/>
            <a:ext cx="8229600" cy="414324"/>
          </a:xfrm>
        </p:spPr>
        <p:txBody>
          <a:bodyPr>
            <a:noAutofit/>
          </a:bodyPr>
          <a:lstStyle/>
          <a:p>
            <a:r>
              <a:rPr lang="nl-NL" sz="2400" dirty="0"/>
              <a:t>Verwerkingsopgave</a:t>
            </a: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7C74486A-F12A-E047-AADC-85D23043C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Integraal vwo (Hans Vermeulen)</a:t>
            </a:r>
            <a:endParaRPr lang="en-US"/>
          </a:p>
        </p:txBody>
      </p:sp>
      <p:sp>
        <p:nvSpPr>
          <p:cNvPr id="32" name="Tijdelijke aanduiding voor dianummer 31">
            <a:extLst>
              <a:ext uri="{FF2B5EF4-FFF2-40B4-BE49-F238E27FC236}">
                <a16:creationId xmlns:a16="http://schemas.microsoft.com/office/drawing/2014/main" id="{F62D3627-244F-5349-87FB-4DE679BD1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2088" y="6206864"/>
            <a:ext cx="573161" cy="365125"/>
          </a:xfrm>
        </p:spPr>
        <p:txBody>
          <a:bodyPr/>
          <a:lstStyle/>
          <a:p>
            <a:fld id="{687D7A59-36E2-48B9-B146-C1E59501F63F}" type="slidenum">
              <a:rPr lang="en-US" smtClean="0"/>
              <a:pPr/>
              <a:t>9</a:t>
            </a:fld>
            <a:endParaRPr lang="en-US"/>
          </a:p>
        </p:txBody>
      </p:sp>
      <p:cxnSp>
        <p:nvCxnSpPr>
          <p:cNvPr id="3" name="Rechte verbindingslijn 2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hoeveelheid × 1.000</a:t>
            </a:r>
          </a:p>
        </p:txBody>
      </p:sp>
      <p:sp>
        <p:nvSpPr>
          <p:cNvPr id="16" name="Tekstvak 15"/>
          <p:cNvSpPr txBox="1"/>
          <p:nvPr/>
        </p:nvSpPr>
        <p:spPr>
          <a:xfrm rot="16200000">
            <a:off x="4419484" y="196119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prijs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4751056" y="437439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200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4751056" y="365431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400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4751056" y="30062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600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4751056" y="227687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800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4646281" y="15660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1000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649259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721267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150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793275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250</a:t>
            </a: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dirty="0"/>
          </a:p>
        </p:txBody>
      </p:sp>
      <p:cxnSp>
        <p:nvCxnSpPr>
          <p:cNvPr id="30" name="Rechte verbindingslijn 29"/>
          <p:cNvCxnSpPr/>
          <p:nvPr/>
        </p:nvCxnSpPr>
        <p:spPr>
          <a:xfrm flipV="1">
            <a:off x="5255112" y="2780928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8514149" y="282579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a</a:t>
            </a:r>
            <a:endParaRPr lang="nl-NL" dirty="0"/>
          </a:p>
        </p:txBody>
      </p:sp>
      <p:cxnSp>
        <p:nvCxnSpPr>
          <p:cNvPr id="35" name="Rechte verbindingslijn 34"/>
          <p:cNvCxnSpPr/>
          <p:nvPr/>
        </p:nvCxnSpPr>
        <p:spPr>
          <a:xfrm>
            <a:off x="5255112" y="3626265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>
            <a:off x="7200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Ovaal 40"/>
          <p:cNvSpPr/>
          <p:nvPr/>
        </p:nvSpPr>
        <p:spPr>
          <a:xfrm>
            <a:off x="7133817" y="356646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Tijdelijke aanduiding voor inhoud 2"/>
          <p:cNvSpPr txBox="1">
            <a:spLocks/>
          </p:cNvSpPr>
          <p:nvPr/>
        </p:nvSpPr>
        <p:spPr>
          <a:xfrm>
            <a:off x="457200" y="1285860"/>
            <a:ext cx="4038600" cy="514353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1800" dirty="0"/>
              <a:t>Marktmodel in de uitgangssituatie: 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v</a:t>
            </a:r>
            <a:r>
              <a:rPr lang="nl-NL" sz="1800" dirty="0"/>
              <a:t> = -¼P + 250</a:t>
            </a:r>
          </a:p>
          <a:p>
            <a:pPr marL="400050" lvl="1" indent="0">
              <a:buFont typeface="Arial" pitchFamily="34" charset="0"/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a</a:t>
            </a:r>
            <a:r>
              <a:rPr lang="nl-NL" sz="1800" dirty="0"/>
              <a:t> = ½P – 100</a:t>
            </a:r>
          </a:p>
          <a:p>
            <a:pPr marL="0" indent="0">
              <a:buFont typeface="Arial" pitchFamily="34" charset="0"/>
              <a:buNone/>
            </a:pPr>
            <a:endParaRPr lang="nl-NL" sz="1800" dirty="0"/>
          </a:p>
          <a:p>
            <a:pPr marL="0" lvl="1" indent="0">
              <a:buFont typeface="Arial" pitchFamily="34" charset="0"/>
              <a:buNone/>
            </a:pPr>
            <a:r>
              <a:rPr lang="nl-NL" sz="1800" dirty="0">
                <a:solidFill>
                  <a:srgbClr val="C00000"/>
                </a:solidFill>
              </a:rPr>
              <a:t>Er komt een heffing van € 300 per stuk</a:t>
            </a:r>
          </a:p>
          <a:p>
            <a:pPr marL="0" indent="0">
              <a:buFont typeface="Arial" pitchFamily="34" charset="0"/>
              <a:buNone/>
            </a:pPr>
            <a:endParaRPr lang="nl-NL" sz="1800" dirty="0"/>
          </a:p>
          <a:p>
            <a:pPr marL="0" indent="0">
              <a:buFont typeface="Arial" pitchFamily="34" charset="0"/>
              <a:buNone/>
            </a:pPr>
            <a:r>
              <a:rPr lang="nl-NL" sz="1800" dirty="0"/>
              <a:t>Bereken:</a:t>
            </a:r>
          </a:p>
          <a:p>
            <a:pPr>
              <a:buFont typeface="Wingdings" pitchFamily="2" charset="2"/>
              <a:buChar char="Ø"/>
            </a:pPr>
            <a:r>
              <a:rPr lang="nl-NL" sz="1800" dirty="0"/>
              <a:t>De nieuwe aanbodfunctie</a:t>
            </a:r>
          </a:p>
          <a:p>
            <a:pPr>
              <a:buFont typeface="Wingdings" pitchFamily="2" charset="2"/>
              <a:buChar char="Ø"/>
            </a:pPr>
            <a:r>
              <a:rPr lang="nl-NL" sz="1800" dirty="0"/>
              <a:t>De oude en nieuwe evenwichtsprijs</a:t>
            </a:r>
          </a:p>
          <a:p>
            <a:pPr>
              <a:buFont typeface="Wingdings" pitchFamily="2" charset="2"/>
              <a:buChar char="Ø"/>
            </a:pPr>
            <a:r>
              <a:rPr lang="nl-NL" sz="1800" dirty="0"/>
              <a:t>Het afwentelingspercentage</a:t>
            </a:r>
          </a:p>
          <a:p>
            <a:pPr>
              <a:buFont typeface="Wingdings" pitchFamily="2" charset="2"/>
              <a:buChar char="Ø"/>
            </a:pPr>
            <a:r>
              <a:rPr lang="nl-NL" sz="1800" dirty="0"/>
              <a:t>Het verlies aan welvaart (</a:t>
            </a:r>
            <a:r>
              <a:rPr lang="nl-NL" sz="1800" dirty="0" err="1"/>
              <a:t>harberger</a:t>
            </a:r>
            <a:r>
              <a:rPr lang="nl-NL" sz="1800" dirty="0"/>
              <a:t>-driehoek)</a:t>
            </a:r>
          </a:p>
          <a:p>
            <a:pPr marL="0" indent="0">
              <a:buFont typeface="Arial" pitchFamily="34" charset="0"/>
              <a:buNone/>
            </a:pPr>
            <a:endParaRPr lang="nl-NL" sz="1800" dirty="0"/>
          </a:p>
          <a:p>
            <a:pPr marL="0" indent="0">
              <a:buFont typeface="Arial" pitchFamily="34" charset="0"/>
              <a:buNone/>
            </a:pPr>
            <a:endParaRPr lang="nl-NL" sz="1800" dirty="0"/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0D293EBF-7D00-2940-AB88-D368AB7B4243}"/>
              </a:ext>
            </a:extLst>
          </p:cNvPr>
          <p:cNvSpPr txBox="1"/>
          <p:nvPr/>
        </p:nvSpPr>
        <p:spPr>
          <a:xfrm>
            <a:off x="3347864" y="116632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6.3 Heffingen en subsidies</a:t>
            </a:r>
          </a:p>
        </p:txBody>
      </p:sp>
    </p:spTree>
    <p:extLst>
      <p:ext uri="{BB962C8B-B14F-4D97-AF65-F5344CB8AC3E}">
        <p14:creationId xmlns:p14="http://schemas.microsoft.com/office/powerpoint/2010/main" val="1663526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>
</file>

<file path=ppt/theme/theme1.xml><?xml version="1.0" encoding="utf-8"?>
<a:theme xmlns:a="http://schemas.openxmlformats.org/drawingml/2006/main" name="Druppel">
  <a:themeElements>
    <a:clrScheme name="Druppel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uppel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uppel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{588A6C3D-7FF5-1143-9EB2-F3893E7F9256}tf10001073</Template>
  <TotalTime>2853</TotalTime>
  <Words>2077</Words>
  <Application>Microsoft Macintosh PowerPoint</Application>
  <PresentationFormat>Diavoorstelling (4:3)</PresentationFormat>
  <Paragraphs>807</Paragraphs>
  <Slides>27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32" baseType="lpstr">
      <vt:lpstr>Arial</vt:lpstr>
      <vt:lpstr>Calibri</vt:lpstr>
      <vt:lpstr>Tw Cen MT</vt:lpstr>
      <vt:lpstr>Wingdings</vt:lpstr>
      <vt:lpstr>Druppel</vt:lpstr>
      <vt:lpstr>Overheidsinterventie 1</vt:lpstr>
      <vt:lpstr>Volkomen concurrentie</vt:lpstr>
      <vt:lpstr>Belasting als vast bedrag per product</vt:lpstr>
      <vt:lpstr>Belasting als vast bedrag per product</vt:lpstr>
      <vt:lpstr>Grafisch aflezen gevolgen</vt:lpstr>
      <vt:lpstr>Grafisch aflezen gevolgen - 2</vt:lpstr>
      <vt:lpstr>Heffing vast bedrag - wiskundig</vt:lpstr>
      <vt:lpstr>Heffing vast bedrag - wiskundig</vt:lpstr>
      <vt:lpstr>Verwerkingsopgave</vt:lpstr>
      <vt:lpstr>Verwerkingsopgave</vt:lpstr>
      <vt:lpstr>Verwerkingsopgave</vt:lpstr>
      <vt:lpstr>Verwerkingsopgave</vt:lpstr>
      <vt:lpstr>Verwerkingsopgave</vt:lpstr>
      <vt:lpstr>Overheidsinterventie 2</vt:lpstr>
      <vt:lpstr>Volkomen concurrentie</vt:lpstr>
      <vt:lpstr>Heffing als percentage op prijs</vt:lpstr>
      <vt:lpstr>Belasting als percentage</vt:lpstr>
      <vt:lpstr>Grafisch aflezen gevolgen</vt:lpstr>
      <vt:lpstr>Grafisch aflezen gevolgen - 2</vt:lpstr>
      <vt:lpstr>Heffing in procenten - wiskundig</vt:lpstr>
      <vt:lpstr>Heffing percentage wiskundig</vt:lpstr>
      <vt:lpstr>Heffing percentage - wiskundig</vt:lpstr>
      <vt:lpstr>Verwerkingsopgave</vt:lpstr>
      <vt:lpstr>Verwerkingsopgave</vt:lpstr>
      <vt:lpstr>Verwerkingsopgave</vt:lpstr>
      <vt:lpstr>Verwerkingsopgave</vt:lpstr>
      <vt:lpstr>Verwerkingsopgave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Consumentensurplus</dc:title>
  <dc:creator>Paul</dc:creator>
  <cp:lastModifiedBy>Microsoft Office User</cp:lastModifiedBy>
  <cp:revision>67</cp:revision>
  <dcterms:created xsi:type="dcterms:W3CDTF">2011-11-07T19:45:01Z</dcterms:created>
  <dcterms:modified xsi:type="dcterms:W3CDTF">2019-04-25T20:09:51Z</dcterms:modified>
</cp:coreProperties>
</file>