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6"/>
  </p:normalViewPr>
  <p:slideViewPr>
    <p:cSldViewPr snapToGrid="0" snapToObjects="1">
      <p:cViewPr>
        <p:scale>
          <a:sx n="99" d="100"/>
          <a:sy n="99" d="100"/>
        </p:scale>
        <p:origin x="4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0CCBB-AF1A-114F-8439-5745971FB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598156-99A0-C040-B86E-2924269E0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716C24-5EB5-6342-8C5A-25B447EB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5A5E4-9F03-854E-A1BD-8B5D1A04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2CDD17-C774-634F-91DA-E8558EEF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8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8C70E-8D6B-DE4C-8EDE-7F6E0D78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C1CBAA-B458-4A4D-96FA-03453FB43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87E501-18D4-4B46-9C56-6A6FA9C4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02FCF3-9401-2A4A-963E-AA7A5805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92E75E-FDD6-4947-A393-BDB1C84B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4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9FDC229-32AC-2E49-A008-B8F455599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C734BF-8E8C-154A-865D-284A5F5AB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53955A-3CF3-E44D-846B-459B7F99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4937DD-B1A4-094E-B775-B3A6B7F6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ABAA64-B094-1342-9D92-FDF642E9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59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12923-6432-A140-BCD8-64A07BB4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04C66-BC07-0C49-A33F-9757C835A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5C0E09-43A4-BA42-88F5-FEFE0199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E01A70-E205-D84C-9C86-7D078983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96DEE2-DFC1-E445-A9E4-C7B56DE5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59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B0EE4-DC18-F046-BAE2-F987559D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62094E-D198-A744-8BD0-019E695A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47C963-00CD-384D-8424-09547AE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1BB42F-42AA-324B-9C19-6BC52772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CC9D12-A0E4-534E-BE2D-7A5C378F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07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3875C-A05D-5643-B699-6A4C6350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4DB82D-52CD-9B48-9D56-2BBC98CB5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96EB3C-0A55-684B-92C1-F3F753C6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A458F1-10E1-6845-A0D4-B09F875A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FEB30B-E55F-2D43-B853-1D02B0C9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A9EED7-889F-6640-A08C-7ABEEFC0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9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256A8-13A0-FC49-AFA6-98BE4A4A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734FD9-E923-2445-B276-286F0307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6747F4-A29C-4046-927E-BB6F8F895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9328F8-B521-454F-BE1C-97E038D58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F80B5C-D329-5D4B-8A60-0F440ACD9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68244E-C17E-E344-9546-7831077B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309E27-7329-A943-BF4E-74FB7DEE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0F0D8A-F1F9-A24A-A3C0-29DDF49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34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C8AA5-A6C1-C04B-A84A-87E79A6A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5B97FF-0085-384D-A57D-C2F5BBE7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D2BB92-86E7-924F-9308-E97B1CCF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892976-0E9D-4344-A0AF-94986FDB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33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06A8E3B-B1C2-4942-B249-BC0EFCCE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AB7A75-6C9E-6441-BFAB-04066E4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BB57AE-FB19-764F-8517-7B3086E8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A3ED1-D061-C648-9576-E1FB5CFD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8BFAEA-73FF-2F44-B01B-433D8AA36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66EF95-4B00-BD4E-8F70-B046E0B1A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9C5364-BBCE-E24A-A088-1F828E37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FAC368-7C85-8048-AD02-E5AB7446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33E290-4EF2-9245-A2D1-BF3A39E5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6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1450D-5E98-5644-B23B-0E37C31C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C4F6B9-B65A-FA44-AEBD-05887FAC7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DB3DAA-12CD-AA4F-AD28-58B75F29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F54F93-BFE3-2B44-894B-DF224642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B958A0-D456-F448-8A80-2349266D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913EA6-61E2-F543-9647-A7AB3328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29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AAD4BE-4C40-E24B-BD4A-DB30D037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E3F702-BC13-344F-882D-069228B0B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941B6D-8BC6-E943-873E-CDB93DBDA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7685-60C6-4647-AFBC-BBC389BFB26B}" type="datetimeFigureOut">
              <a:rPr lang="nl-NL" smtClean="0"/>
              <a:t>25-05-20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FC7D62-B96D-D148-8E96-F1B4FC4DF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6E37DA-247C-AB46-9546-CE98E3A06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1615-84A6-1B41-A3CD-626BE3A140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1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C1DE0CE-DCFF-364D-83A4-4AEBF62FB71E}"/>
              </a:ext>
            </a:extLst>
          </p:cNvPr>
          <p:cNvSpPr txBox="1"/>
          <p:nvPr/>
        </p:nvSpPr>
        <p:spPr>
          <a:xfrm>
            <a:off x="3968151" y="207034"/>
            <a:ext cx="48825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Economische groei en welvaart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73F2FD1-65AD-D242-A50A-5670A3127F34}"/>
              </a:ext>
            </a:extLst>
          </p:cNvPr>
          <p:cNvSpPr txBox="1"/>
          <p:nvPr/>
        </p:nvSpPr>
        <p:spPr>
          <a:xfrm>
            <a:off x="89629" y="207034"/>
            <a:ext cx="29435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13.3 en 13.4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922F43-B042-0B44-9AE0-4F9D7DD1395A}"/>
              </a:ext>
            </a:extLst>
          </p:cNvPr>
          <p:cNvSpPr txBox="1"/>
          <p:nvPr/>
        </p:nvSpPr>
        <p:spPr>
          <a:xfrm>
            <a:off x="5383370" y="4274437"/>
            <a:ext cx="27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B0A31B-5BBD-6A47-BC24-B5969290758D}"/>
              </a:ext>
            </a:extLst>
          </p:cNvPr>
          <p:cNvSpPr txBox="1"/>
          <p:nvPr/>
        </p:nvSpPr>
        <p:spPr>
          <a:xfrm>
            <a:off x="1642216" y="1678408"/>
            <a:ext cx="27818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1. Groei nominaal inkomen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902C0F-4672-AE41-A8CE-AA19D32ECA92}"/>
              </a:ext>
            </a:extLst>
          </p:cNvPr>
          <p:cNvSpPr txBox="1"/>
          <p:nvPr/>
        </p:nvSpPr>
        <p:spPr>
          <a:xfrm>
            <a:off x="1642216" y="2047740"/>
            <a:ext cx="27818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2. Aantal inwoners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29D60C4-BBA8-A24C-8C6B-F890C10D86CE}"/>
              </a:ext>
            </a:extLst>
          </p:cNvPr>
          <p:cNvSpPr txBox="1"/>
          <p:nvPr/>
        </p:nvSpPr>
        <p:spPr>
          <a:xfrm>
            <a:off x="1642216" y="1204331"/>
            <a:ext cx="374115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Economische groei afhankelijke van: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203D2C1-85AC-D441-96DB-E6719F4BD18A}"/>
              </a:ext>
            </a:extLst>
          </p:cNvPr>
          <p:cNvSpPr txBox="1"/>
          <p:nvPr/>
        </p:nvSpPr>
        <p:spPr>
          <a:xfrm>
            <a:off x="1642216" y="2417072"/>
            <a:ext cx="27818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3. prijspeil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EE7D77-E661-9947-B008-6B7C91AC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6" y="2938805"/>
            <a:ext cx="7195197" cy="99064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D70963-C283-5247-96A4-B8A2A628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65" y="4081849"/>
            <a:ext cx="6416533" cy="54377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9121072-D0E6-7742-A03A-E0C2DFFDC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65" y="4706212"/>
            <a:ext cx="5286682" cy="54377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CA901A2-E946-3C48-8C3A-77933248D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64" y="5330573"/>
            <a:ext cx="6023793" cy="43809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0749530-5778-544E-BAA3-992666144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63" y="5882268"/>
            <a:ext cx="5558305" cy="438093"/>
          </a:xfrm>
          <a:prstGeom prst="rect">
            <a:avLst/>
          </a:prstGeom>
        </p:spPr>
      </p:pic>
      <p:sp>
        <p:nvSpPr>
          <p:cNvPr id="17" name="Toelichting met pijl rechts 16">
            <a:extLst>
              <a:ext uri="{FF2B5EF4-FFF2-40B4-BE49-F238E27FC236}">
                <a16:creationId xmlns:a16="http://schemas.microsoft.com/office/drawing/2014/main" id="{9E573AF9-A23C-DA48-907F-28EEBC12E6BC}"/>
              </a:ext>
            </a:extLst>
          </p:cNvPr>
          <p:cNvSpPr/>
          <p:nvPr/>
        </p:nvSpPr>
        <p:spPr>
          <a:xfrm>
            <a:off x="6931595" y="4081849"/>
            <a:ext cx="482459" cy="2238512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414B8FA-CAFF-AA4E-B505-9999EBD1A8DE}"/>
              </a:ext>
            </a:extLst>
          </p:cNvPr>
          <p:cNvSpPr txBox="1"/>
          <p:nvPr/>
        </p:nvSpPr>
        <p:spPr>
          <a:xfrm>
            <a:off x="7668705" y="4835733"/>
            <a:ext cx="395416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Conclusie: de reële groei per inwoner bedroeg 33,9% in de periode 1980-2015</a:t>
            </a:r>
          </a:p>
        </p:txBody>
      </p:sp>
    </p:spTree>
    <p:extLst>
      <p:ext uri="{BB962C8B-B14F-4D97-AF65-F5344CB8AC3E}">
        <p14:creationId xmlns:p14="http://schemas.microsoft.com/office/powerpoint/2010/main" val="23621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21D82E5-8332-DD49-B8E4-9B54D2790A97}"/>
              </a:ext>
            </a:extLst>
          </p:cNvPr>
          <p:cNvSpPr txBox="1"/>
          <p:nvPr/>
        </p:nvSpPr>
        <p:spPr>
          <a:xfrm>
            <a:off x="3968151" y="207034"/>
            <a:ext cx="48825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Economische groei en welvaart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64C6E4-79E1-6849-A1B7-9D50C152069E}"/>
              </a:ext>
            </a:extLst>
          </p:cNvPr>
          <p:cNvSpPr txBox="1"/>
          <p:nvPr/>
        </p:nvSpPr>
        <p:spPr>
          <a:xfrm>
            <a:off x="89629" y="207034"/>
            <a:ext cx="29435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13.3 en 13.4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C78B30-3B60-DB40-B2BF-ECB5D5DEE33C}"/>
              </a:ext>
            </a:extLst>
          </p:cNvPr>
          <p:cNvSpPr txBox="1"/>
          <p:nvPr/>
        </p:nvSpPr>
        <p:spPr>
          <a:xfrm>
            <a:off x="617837" y="1124465"/>
            <a:ext cx="400359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Economische groei wordt dus voor een groot deel bepaald door de productie (W) oftewel het nationaal inkomen (Y)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B4EA63-249B-ED40-B3B7-24255A867E48}"/>
              </a:ext>
            </a:extLst>
          </p:cNvPr>
          <p:cNvSpPr txBox="1"/>
          <p:nvPr/>
        </p:nvSpPr>
        <p:spPr>
          <a:xfrm>
            <a:off x="5165125" y="1124465"/>
            <a:ext cx="347224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 productie wordt bepaald door de aanwezige productiefactoren: zowel de kwantiteit als de kwaliteit daarvan.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B72D65-530E-BF4E-85FF-E2B7A5C8162C}"/>
              </a:ext>
            </a:extLst>
          </p:cNvPr>
          <p:cNvSpPr txBox="1"/>
          <p:nvPr/>
        </p:nvSpPr>
        <p:spPr>
          <a:xfrm>
            <a:off x="741405" y="2730843"/>
            <a:ext cx="229172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1. Arbeid </a:t>
            </a:r>
          </a:p>
          <a:p>
            <a:r>
              <a:rPr lang="nl-NL" dirty="0"/>
              <a:t>(= menselijk kapitaal)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EC1E6D6-680D-BF43-A671-A74353FC3622}"/>
              </a:ext>
            </a:extLst>
          </p:cNvPr>
          <p:cNvSpPr txBox="1"/>
          <p:nvPr/>
        </p:nvSpPr>
        <p:spPr>
          <a:xfrm>
            <a:off x="306322" y="3509659"/>
            <a:ext cx="294350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Hoeveelheid = grootte beroepsbevolking</a:t>
            </a:r>
          </a:p>
          <a:p>
            <a:endParaRPr lang="nl-NL" dirty="0"/>
          </a:p>
          <a:p>
            <a:r>
              <a:rPr lang="nl-NL" dirty="0"/>
              <a:t>Kwaliteit = arbeidsproductiviteit</a:t>
            </a:r>
          </a:p>
          <a:p>
            <a:r>
              <a:rPr lang="nl-NL" dirty="0"/>
              <a:t>(scholing)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C8D923D-2619-E94D-975D-A2BEBB3B1557}"/>
              </a:ext>
            </a:extLst>
          </p:cNvPr>
          <p:cNvSpPr txBox="1"/>
          <p:nvPr/>
        </p:nvSpPr>
        <p:spPr>
          <a:xfrm>
            <a:off x="3694670" y="2730843"/>
            <a:ext cx="389237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2. Kapitaal</a:t>
            </a:r>
          </a:p>
          <a:p>
            <a:r>
              <a:rPr lang="nl-NL" dirty="0"/>
              <a:t>(= geld en kapitaalgoederen)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CF0A9A5-925D-8C40-8478-198D1CAB1F09}"/>
              </a:ext>
            </a:extLst>
          </p:cNvPr>
          <p:cNvSpPr txBox="1"/>
          <p:nvPr/>
        </p:nvSpPr>
        <p:spPr>
          <a:xfrm>
            <a:off x="3713206" y="3509659"/>
            <a:ext cx="318186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Hoeveelheid = de aanwezige kapitaalgoederen</a:t>
            </a:r>
          </a:p>
          <a:p>
            <a:endParaRPr lang="nl-NL" dirty="0"/>
          </a:p>
          <a:p>
            <a:r>
              <a:rPr lang="nl-NL" dirty="0"/>
              <a:t>Kwaliteit = stand van de techniek (kapitaalproductiviteit)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90BBB4-13C2-5A48-9C33-41F318CEE226}"/>
              </a:ext>
            </a:extLst>
          </p:cNvPr>
          <p:cNvSpPr txBox="1"/>
          <p:nvPr/>
        </p:nvSpPr>
        <p:spPr>
          <a:xfrm>
            <a:off x="7667368" y="2730843"/>
            <a:ext cx="194001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3. Natuur</a:t>
            </a:r>
          </a:p>
          <a:p>
            <a:r>
              <a:rPr lang="nl-NL" dirty="0"/>
              <a:t>= grond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69A31AC-812F-8D46-9FDB-342DE30CA777}"/>
              </a:ext>
            </a:extLst>
          </p:cNvPr>
          <p:cNvSpPr txBox="1"/>
          <p:nvPr/>
        </p:nvSpPr>
        <p:spPr>
          <a:xfrm>
            <a:off x="7667368" y="3509659"/>
            <a:ext cx="2440459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Hoeveelheid in oppervlakte (m</a:t>
            </a:r>
            <a:r>
              <a:rPr lang="nl-NL" baseline="30000" dirty="0"/>
              <a:t>2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Kwaliteit = bodemsoort (klei, zand, rots) en zuiverheid (mate van vervuiling)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EBA8A75-1093-A44E-8F93-D9B96BF1523D}"/>
              </a:ext>
            </a:extLst>
          </p:cNvPr>
          <p:cNvSpPr txBox="1"/>
          <p:nvPr/>
        </p:nvSpPr>
        <p:spPr>
          <a:xfrm>
            <a:off x="9687698" y="1068850"/>
            <a:ext cx="2255108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4. Ondernemerschap</a:t>
            </a:r>
          </a:p>
          <a:p>
            <a:endParaRPr lang="nl-NL" dirty="0"/>
          </a:p>
          <a:p>
            <a:r>
              <a:rPr lang="nl-NL" dirty="0"/>
              <a:t>Afhankelijk van het ondernemersklimaat:</a:t>
            </a:r>
          </a:p>
          <a:p>
            <a:endParaRPr lang="nl-NL" dirty="0"/>
          </a:p>
          <a:p>
            <a:r>
              <a:rPr lang="nl-NL" dirty="0"/>
              <a:t>Wetgeving </a:t>
            </a:r>
            <a:r>
              <a:rPr lang="nl-NL" dirty="0" err="1"/>
              <a:t>m.b.t</a:t>
            </a:r>
            <a:endParaRPr lang="nl-NL" dirty="0"/>
          </a:p>
          <a:p>
            <a:r>
              <a:rPr lang="nl-NL" dirty="0"/>
              <a:t>   Eigendom, belasting</a:t>
            </a:r>
          </a:p>
          <a:p>
            <a:r>
              <a:rPr lang="nl-NL" dirty="0"/>
              <a:t>infrastructuur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04CE294-88E8-8F47-A110-DB773C783EAA}"/>
              </a:ext>
            </a:extLst>
          </p:cNvPr>
          <p:cNvSpPr/>
          <p:nvPr/>
        </p:nvSpPr>
        <p:spPr>
          <a:xfrm>
            <a:off x="1741004" y="2377647"/>
            <a:ext cx="7747687" cy="128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 omlaag 17">
            <a:extLst>
              <a:ext uri="{FF2B5EF4-FFF2-40B4-BE49-F238E27FC236}">
                <a16:creationId xmlns:a16="http://schemas.microsoft.com/office/drawing/2014/main" id="{CFEDB834-7DE2-5644-B647-CC543DC666F7}"/>
              </a:ext>
            </a:extLst>
          </p:cNvPr>
          <p:cNvSpPr/>
          <p:nvPr/>
        </p:nvSpPr>
        <p:spPr>
          <a:xfrm>
            <a:off x="1691576" y="2515300"/>
            <a:ext cx="172995" cy="23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 omlaag 20">
            <a:extLst>
              <a:ext uri="{FF2B5EF4-FFF2-40B4-BE49-F238E27FC236}">
                <a16:creationId xmlns:a16="http://schemas.microsoft.com/office/drawing/2014/main" id="{24AF54F9-8773-0841-A2AC-714BA1BE135A}"/>
              </a:ext>
            </a:extLst>
          </p:cNvPr>
          <p:cNvSpPr/>
          <p:nvPr/>
        </p:nvSpPr>
        <p:spPr>
          <a:xfrm>
            <a:off x="5304138" y="2515300"/>
            <a:ext cx="172995" cy="23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 omlaag 23">
            <a:extLst>
              <a:ext uri="{FF2B5EF4-FFF2-40B4-BE49-F238E27FC236}">
                <a16:creationId xmlns:a16="http://schemas.microsoft.com/office/drawing/2014/main" id="{F16ABE19-83DB-824B-A522-482DE3B71BB0}"/>
              </a:ext>
            </a:extLst>
          </p:cNvPr>
          <p:cNvSpPr/>
          <p:nvPr/>
        </p:nvSpPr>
        <p:spPr>
          <a:xfrm>
            <a:off x="9043086" y="2492984"/>
            <a:ext cx="172995" cy="23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 links 24">
            <a:extLst>
              <a:ext uri="{FF2B5EF4-FFF2-40B4-BE49-F238E27FC236}">
                <a16:creationId xmlns:a16="http://schemas.microsoft.com/office/drawing/2014/main" id="{411E9603-9578-A74F-BDBF-A0CFA6E58AA2}"/>
              </a:ext>
            </a:extLst>
          </p:cNvPr>
          <p:cNvSpPr/>
          <p:nvPr/>
        </p:nvSpPr>
        <p:spPr>
          <a:xfrm>
            <a:off x="9488691" y="2377647"/>
            <a:ext cx="199007" cy="128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4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1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2BAE6A3-0FEB-1A46-B2F3-0B7E610B9141}"/>
              </a:ext>
            </a:extLst>
          </p:cNvPr>
          <p:cNvSpPr txBox="1"/>
          <p:nvPr/>
        </p:nvSpPr>
        <p:spPr>
          <a:xfrm>
            <a:off x="3968151" y="207034"/>
            <a:ext cx="48825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Economische groei en welvaart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9FB5833-51AF-CB42-A62A-22D38F02AB31}"/>
              </a:ext>
            </a:extLst>
          </p:cNvPr>
          <p:cNvSpPr txBox="1"/>
          <p:nvPr/>
        </p:nvSpPr>
        <p:spPr>
          <a:xfrm>
            <a:off x="89629" y="207034"/>
            <a:ext cx="29435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13.3 en 13.4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C1DFE2-2BEA-274E-9868-B8A9E92614DC}"/>
              </a:ext>
            </a:extLst>
          </p:cNvPr>
          <p:cNvSpPr txBox="1"/>
          <p:nvPr/>
        </p:nvSpPr>
        <p:spPr>
          <a:xfrm>
            <a:off x="1657305" y="924606"/>
            <a:ext cx="645022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Verband tussen loonkosten per werknemer , arbeidsproductiviteit (productie per arbeider) en loonkosten per product.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20EDFF1-658B-284B-B8E4-7BFDC347B008}"/>
              </a:ext>
            </a:extLst>
          </p:cNvPr>
          <p:cNvSpPr txBox="1"/>
          <p:nvPr/>
        </p:nvSpPr>
        <p:spPr>
          <a:xfrm>
            <a:off x="1640134" y="1704028"/>
            <a:ext cx="76086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1. Loonkosten per werknemer = totale loonkosten / hoeveelheid werknemers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CA8552-1C71-6F45-A1CF-C94E953E7E28}"/>
              </a:ext>
            </a:extLst>
          </p:cNvPr>
          <p:cNvSpPr txBox="1"/>
          <p:nvPr/>
        </p:nvSpPr>
        <p:spPr>
          <a:xfrm>
            <a:off x="1640134" y="2144058"/>
            <a:ext cx="81152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2. Productie per werknemer = totale productie / hoeveelheid werknemers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0B09E74-9120-3645-A107-3AE81B9FD41F}"/>
              </a:ext>
            </a:extLst>
          </p:cNvPr>
          <p:cNvSpPr txBox="1"/>
          <p:nvPr/>
        </p:nvSpPr>
        <p:spPr>
          <a:xfrm>
            <a:off x="89629" y="2829363"/>
            <a:ext cx="10574253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Delen we de loonkosten per werknemer door de productie per werknemer dan krijg je de loonkosten per product.</a:t>
            </a:r>
          </a:p>
          <a:p>
            <a:endParaRPr lang="nl-NL" dirty="0"/>
          </a:p>
          <a:p>
            <a:r>
              <a:rPr lang="nl-NL" dirty="0"/>
              <a:t>   Totale Loonkosten  </a:t>
            </a:r>
          </a:p>
          <a:p>
            <a:r>
              <a:rPr lang="nl-NL" dirty="0"/>
              <a:t>   Hoeveelheid werknemers	          Totale loonkosten                     Hoeveelheid werknemers       Loonkosten</a:t>
            </a:r>
          </a:p>
          <a:p>
            <a:r>
              <a:rPr lang="nl-NL" dirty="0"/>
              <a:t>            			     =	                                         x     =  			      =                 </a:t>
            </a:r>
          </a:p>
          <a:p>
            <a:r>
              <a:rPr lang="nl-NL" dirty="0"/>
              <a:t>   Totale productie		           Hoeveelheid werknemers     Totale productie	            product	 </a:t>
            </a:r>
          </a:p>
          <a:p>
            <a:r>
              <a:rPr lang="nl-NL" dirty="0"/>
              <a:t>   Hoeveelheid werknemers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3C48E8C-C288-F449-B96C-3EAE6BA1C764}"/>
              </a:ext>
            </a:extLst>
          </p:cNvPr>
          <p:cNvSpPr/>
          <p:nvPr/>
        </p:nvSpPr>
        <p:spPr>
          <a:xfrm>
            <a:off x="247135" y="4374124"/>
            <a:ext cx="2785999" cy="6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F023C2E-F302-F34B-AB9B-439DE15FCB21}"/>
              </a:ext>
            </a:extLst>
          </p:cNvPr>
          <p:cNvSpPr/>
          <p:nvPr/>
        </p:nvSpPr>
        <p:spPr>
          <a:xfrm>
            <a:off x="3436742" y="4361935"/>
            <a:ext cx="2335427" cy="78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CAB486E-C969-E14C-BA22-0F5B238F6A07}"/>
              </a:ext>
            </a:extLst>
          </p:cNvPr>
          <p:cNvSpPr/>
          <p:nvPr/>
        </p:nvSpPr>
        <p:spPr>
          <a:xfrm>
            <a:off x="6175777" y="4374123"/>
            <a:ext cx="2335427" cy="78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74403B5-6E2B-9D48-9FA9-FB2AB900E8C8}"/>
              </a:ext>
            </a:extLst>
          </p:cNvPr>
          <p:cNvSpPr/>
          <p:nvPr/>
        </p:nvSpPr>
        <p:spPr>
          <a:xfrm>
            <a:off x="8914812" y="4374123"/>
            <a:ext cx="1155945" cy="78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1B54441-F28F-854E-A148-D6C6AE3A9DD9}"/>
              </a:ext>
            </a:extLst>
          </p:cNvPr>
          <p:cNvSpPr/>
          <p:nvPr/>
        </p:nvSpPr>
        <p:spPr>
          <a:xfrm>
            <a:off x="347599" y="4812020"/>
            <a:ext cx="23461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8F08928-901D-C549-8535-C822CCB8EA17}"/>
              </a:ext>
            </a:extLst>
          </p:cNvPr>
          <p:cNvSpPr/>
          <p:nvPr/>
        </p:nvSpPr>
        <p:spPr>
          <a:xfrm>
            <a:off x="341870" y="3950491"/>
            <a:ext cx="2351903" cy="6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6D0F6C-8E33-1447-9C2E-4DC60930918A}"/>
              </a:ext>
            </a:extLst>
          </p:cNvPr>
          <p:cNvSpPr txBox="1"/>
          <p:nvPr/>
        </p:nvSpPr>
        <p:spPr>
          <a:xfrm>
            <a:off x="3968151" y="207034"/>
            <a:ext cx="48825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Economische groei en welvaart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68301E-8581-D64A-9C18-C62267169988}"/>
              </a:ext>
            </a:extLst>
          </p:cNvPr>
          <p:cNvSpPr txBox="1"/>
          <p:nvPr/>
        </p:nvSpPr>
        <p:spPr>
          <a:xfrm>
            <a:off x="89629" y="207034"/>
            <a:ext cx="29435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13.3 en 13.4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20C7DC-F396-A849-A3FF-7BB42F14FED1}"/>
              </a:ext>
            </a:extLst>
          </p:cNvPr>
          <p:cNvSpPr txBox="1"/>
          <p:nvPr/>
        </p:nvSpPr>
        <p:spPr>
          <a:xfrm>
            <a:off x="593124" y="1075038"/>
            <a:ext cx="1037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plaats van de loonkosten per werknemer en de arbeidsproductiviteit per werknemer te gebruiken, kunnen we ook kijken naar de loonkosten per periode en de arbeidsproductiviteit per periode.</a:t>
            </a:r>
          </a:p>
          <a:p>
            <a:endParaRPr lang="nl-NL" dirty="0"/>
          </a:p>
          <a:p>
            <a:r>
              <a:rPr lang="nl-NL" dirty="0"/>
              <a:t>Uiteindelijk levert dat ook de loonkosten per product op.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7E73B6-0752-934C-91BC-944FEA7C1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" y="2411291"/>
            <a:ext cx="7755942" cy="381562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F6D6632-F637-5547-86C7-C25E19BBD2FA}"/>
              </a:ext>
            </a:extLst>
          </p:cNvPr>
          <p:cNvSpPr txBox="1"/>
          <p:nvPr/>
        </p:nvSpPr>
        <p:spPr>
          <a:xfrm>
            <a:off x="8850702" y="2411291"/>
            <a:ext cx="304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feite gebruik je nu precies dezelfde grootheden</a:t>
            </a:r>
          </a:p>
        </p:txBody>
      </p:sp>
    </p:spTree>
    <p:extLst>
      <p:ext uri="{BB962C8B-B14F-4D97-AF65-F5344CB8AC3E}">
        <p14:creationId xmlns:p14="http://schemas.microsoft.com/office/powerpoint/2010/main" val="371900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080AB90-7188-8148-B437-34A6F24B619B}"/>
              </a:ext>
            </a:extLst>
          </p:cNvPr>
          <p:cNvSpPr txBox="1"/>
          <p:nvPr/>
        </p:nvSpPr>
        <p:spPr>
          <a:xfrm>
            <a:off x="3968151" y="207034"/>
            <a:ext cx="48825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Economische groei en welvaart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4057AD-B852-6C45-AFC8-8845B0BC2AEA}"/>
              </a:ext>
            </a:extLst>
          </p:cNvPr>
          <p:cNvSpPr txBox="1"/>
          <p:nvPr/>
        </p:nvSpPr>
        <p:spPr>
          <a:xfrm>
            <a:off x="89629" y="207034"/>
            <a:ext cx="29435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13.3 en 13.4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DA4E774-0CBD-CD4F-9188-E596A2D579DD}"/>
              </a:ext>
            </a:extLst>
          </p:cNvPr>
          <p:cNvSpPr txBox="1"/>
          <p:nvPr/>
        </p:nvSpPr>
        <p:spPr>
          <a:xfrm>
            <a:off x="1260389" y="1173892"/>
            <a:ext cx="589417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 economische groei en welvaart hangt ook af van een aantal belangrijke instituties. Als die niet aanwezig zijn kan dat ten koste gaan van de welvaart/groei.</a:t>
            </a:r>
          </a:p>
          <a:p>
            <a:r>
              <a:rPr lang="nl-NL" dirty="0"/>
              <a:t>Te denken valt aan: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000E00-C196-3546-AB78-F4BDB51C9A2C}"/>
              </a:ext>
            </a:extLst>
          </p:cNvPr>
          <p:cNvSpPr txBox="1"/>
          <p:nvPr/>
        </p:nvSpPr>
        <p:spPr>
          <a:xfrm>
            <a:off x="834081" y="2725424"/>
            <a:ext cx="418894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1. Stabiele en veilige economische ruimte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2E001C3-7116-3240-BB53-7EF881632B7A}"/>
              </a:ext>
            </a:extLst>
          </p:cNvPr>
          <p:cNvSpPr txBox="1"/>
          <p:nvPr/>
        </p:nvSpPr>
        <p:spPr>
          <a:xfrm>
            <a:off x="840260" y="3165427"/>
            <a:ext cx="418894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2. Bescherming van eigendomsrechten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C7110AC-4AD7-424A-8028-D656C6147B82}"/>
              </a:ext>
            </a:extLst>
          </p:cNvPr>
          <p:cNvSpPr txBox="1"/>
          <p:nvPr/>
        </p:nvSpPr>
        <p:spPr>
          <a:xfrm>
            <a:off x="834081" y="3632572"/>
            <a:ext cx="497977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3. Een goed en toegankelijk onderwijssysteem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5135213-60D2-9442-823B-B578354E57A5}"/>
              </a:ext>
            </a:extLst>
          </p:cNvPr>
          <p:cNvSpPr txBox="1"/>
          <p:nvPr/>
        </p:nvSpPr>
        <p:spPr>
          <a:xfrm>
            <a:off x="840259" y="4087008"/>
            <a:ext cx="609188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4. Een goed rechtssysteem dat willekeur en corruptie bestrijdt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801A93F-1601-7147-BC58-D697166B68E4}"/>
              </a:ext>
            </a:extLst>
          </p:cNvPr>
          <p:cNvSpPr txBox="1"/>
          <p:nvPr/>
        </p:nvSpPr>
        <p:spPr>
          <a:xfrm>
            <a:off x="840259" y="4541444"/>
            <a:ext cx="678385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5. Een goed functioneren financieel systeem met een stabiele valuta</a:t>
            </a:r>
          </a:p>
        </p:txBody>
      </p:sp>
    </p:spTree>
    <p:extLst>
      <p:ext uri="{BB962C8B-B14F-4D97-AF65-F5344CB8AC3E}">
        <p14:creationId xmlns:p14="http://schemas.microsoft.com/office/powerpoint/2010/main" val="288595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8957251-65D7-7A42-B079-DA386DA0EC41}"/>
              </a:ext>
            </a:extLst>
          </p:cNvPr>
          <p:cNvSpPr txBox="1"/>
          <p:nvPr/>
        </p:nvSpPr>
        <p:spPr>
          <a:xfrm>
            <a:off x="3968151" y="207034"/>
            <a:ext cx="48825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Economische groei en welvaart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F9E16F-49C4-2646-80CC-DBB5267EB456}"/>
              </a:ext>
            </a:extLst>
          </p:cNvPr>
          <p:cNvSpPr txBox="1"/>
          <p:nvPr/>
        </p:nvSpPr>
        <p:spPr>
          <a:xfrm>
            <a:off x="89629" y="207034"/>
            <a:ext cx="29435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13.3 en 13.4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702868-7F3F-A24B-8262-5FD23B188E63}"/>
              </a:ext>
            </a:extLst>
          </p:cNvPr>
          <p:cNvSpPr txBox="1"/>
          <p:nvPr/>
        </p:nvSpPr>
        <p:spPr>
          <a:xfrm>
            <a:off x="951469" y="843677"/>
            <a:ext cx="8081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Niet alle welvaart is meetbaar.</a:t>
            </a:r>
          </a:p>
          <a:p>
            <a:endParaRPr lang="nl-NL" dirty="0"/>
          </a:p>
          <a:p>
            <a:r>
              <a:rPr lang="nl-NL" dirty="0"/>
              <a:t>Formele versus informele economie</a:t>
            </a:r>
          </a:p>
          <a:p>
            <a:r>
              <a:rPr lang="nl-NL" dirty="0"/>
              <a:t>Formele economie is bekend bij overheidsinstellingen zoals: belastingdienst en CBS</a:t>
            </a:r>
          </a:p>
          <a:p>
            <a:r>
              <a:rPr lang="nl-NL" dirty="0"/>
              <a:t>Informele economie = zwartwerk en grijswerk. Onder dit laatste valt voornamelijk het vrijwilligerswerk</a:t>
            </a:r>
          </a:p>
          <a:p>
            <a:endParaRPr lang="nl-NL" dirty="0"/>
          </a:p>
          <a:p>
            <a:r>
              <a:rPr lang="nl-NL" dirty="0"/>
              <a:t>Het zal duidelijk zijn dat ook zwart werk en vrijwilligerswerk de welvaart in een land doet stijgen.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253BE-9469-4C45-9568-4435FF494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3" y="3829134"/>
            <a:ext cx="8018955" cy="30008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AC6F6CD-A4BC-B746-A39C-3416132C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260" y="730254"/>
            <a:ext cx="3220740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5355B65-538C-1648-B1B9-96FBD718446A}"/>
              </a:ext>
            </a:extLst>
          </p:cNvPr>
          <p:cNvSpPr txBox="1"/>
          <p:nvPr/>
        </p:nvSpPr>
        <p:spPr>
          <a:xfrm>
            <a:off x="3033134" y="207034"/>
            <a:ext cx="48825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Economische groei en welvaart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24D6EC-FDB8-0645-BAC2-B557A76431A5}"/>
              </a:ext>
            </a:extLst>
          </p:cNvPr>
          <p:cNvSpPr txBox="1"/>
          <p:nvPr/>
        </p:nvSpPr>
        <p:spPr>
          <a:xfrm>
            <a:off x="89629" y="207034"/>
            <a:ext cx="29435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13.3 en 13.4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31AC6B-A3F4-9E44-B715-9717BD3E4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980"/>
            <a:ext cx="6300897" cy="48507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0492F3F-FC50-A44A-A265-8A96FA18F4A7}"/>
              </a:ext>
            </a:extLst>
          </p:cNvPr>
          <p:cNvSpPr txBox="1"/>
          <p:nvPr/>
        </p:nvSpPr>
        <p:spPr>
          <a:xfrm>
            <a:off x="8201232" y="207034"/>
            <a:ext cx="3571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index van de menselijke ontwikkeling of </a:t>
            </a:r>
            <a:r>
              <a:rPr lang="nl-NL" b="1" dirty="0"/>
              <a:t>Human Development Index</a:t>
            </a:r>
            <a:r>
              <a:rPr lang="nl-NL" dirty="0"/>
              <a:t> (</a:t>
            </a:r>
            <a:r>
              <a:rPr lang="nl-NL" b="1" dirty="0"/>
              <a:t>HDI</a:t>
            </a:r>
            <a:r>
              <a:rPr lang="nl-NL" dirty="0"/>
              <a:t>) van de Verenigde Naties meet naast de productie ook voornamelijk armoede, analfabetisme, onderwijs (kennis) en levensverwachting in een bepaald land of gebied.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92AD763-D7E6-9046-A29D-F53E2ACA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213" y="3168204"/>
            <a:ext cx="6186787" cy="32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6-12-04 om 20.36.55.png">
            <a:extLst>
              <a:ext uri="{FF2B5EF4-FFF2-40B4-BE49-F238E27FC236}">
                <a16:creationId xmlns:a16="http://schemas.microsoft.com/office/drawing/2014/main" id="{B6E16766-8C37-C04B-8D51-72A918B89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17" y="572791"/>
            <a:ext cx="7634334" cy="628520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0DB564-B2B7-E34F-8DE4-103EA974A649}"/>
              </a:ext>
            </a:extLst>
          </p:cNvPr>
          <p:cNvSpPr txBox="1"/>
          <p:nvPr/>
        </p:nvSpPr>
        <p:spPr>
          <a:xfrm>
            <a:off x="3968151" y="207034"/>
            <a:ext cx="48825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Economische groei en welvaart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77CAE37-6446-374C-9FB1-12281D6E1873}"/>
              </a:ext>
            </a:extLst>
          </p:cNvPr>
          <p:cNvSpPr txBox="1"/>
          <p:nvPr/>
        </p:nvSpPr>
        <p:spPr>
          <a:xfrm>
            <a:off x="89629" y="207034"/>
            <a:ext cx="29435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13.3 en 13.4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6F99685-F6A9-264B-98D1-807B0FCFCCCE}"/>
              </a:ext>
            </a:extLst>
          </p:cNvPr>
          <p:cNvSpPr txBox="1"/>
          <p:nvPr/>
        </p:nvSpPr>
        <p:spPr>
          <a:xfrm>
            <a:off x="259492" y="1989438"/>
            <a:ext cx="277364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Welvaart in enge en in ruime zin</a:t>
            </a:r>
          </a:p>
        </p:txBody>
      </p:sp>
    </p:spTree>
    <p:extLst>
      <p:ext uri="{BB962C8B-B14F-4D97-AF65-F5344CB8AC3E}">
        <p14:creationId xmlns:p14="http://schemas.microsoft.com/office/powerpoint/2010/main" val="11319205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540</Words>
  <Application>Microsoft Macintosh PowerPoint</Application>
  <PresentationFormat>Breedbeeld</PresentationFormat>
  <Paragraphs>77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Vermeulen, H.</dc:creator>
  <cp:lastModifiedBy>Vermeulen, H.</cp:lastModifiedBy>
  <cp:revision>11</cp:revision>
  <dcterms:created xsi:type="dcterms:W3CDTF">2020-05-25T07:25:07Z</dcterms:created>
  <dcterms:modified xsi:type="dcterms:W3CDTF">2020-05-25T09:11:27Z</dcterms:modified>
</cp:coreProperties>
</file>