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22"/>
  </p:notesMasterIdLst>
  <p:sldIdLst>
    <p:sldId id="282" r:id="rId2"/>
    <p:sldId id="256" r:id="rId3"/>
    <p:sldId id="257" r:id="rId4"/>
    <p:sldId id="295" r:id="rId5"/>
    <p:sldId id="258" r:id="rId6"/>
    <p:sldId id="259" r:id="rId7"/>
    <p:sldId id="260" r:id="rId8"/>
    <p:sldId id="278" r:id="rId9"/>
    <p:sldId id="279" r:id="rId10"/>
    <p:sldId id="280" r:id="rId11"/>
    <p:sldId id="266" r:id="rId12"/>
    <p:sldId id="281" r:id="rId13"/>
    <p:sldId id="267" r:id="rId14"/>
    <p:sldId id="262" r:id="rId15"/>
    <p:sldId id="263" r:id="rId16"/>
    <p:sldId id="264" r:id="rId17"/>
    <p:sldId id="261" r:id="rId18"/>
    <p:sldId id="265" r:id="rId19"/>
    <p:sldId id="268" r:id="rId20"/>
    <p:sldId id="26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FB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55"/>
    <p:restoredTop sz="94666"/>
  </p:normalViewPr>
  <p:slideViewPr>
    <p:cSldViewPr>
      <p:cViewPr varScale="1">
        <p:scale>
          <a:sx n="90" d="100"/>
          <a:sy n="90" d="100"/>
        </p:scale>
        <p:origin x="216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0020B-0731-4A6D-9F8A-DB4E6AC17BD8}" type="datetimeFigureOut">
              <a:rPr lang="nl-NL" smtClean="0"/>
              <a:t>29-10-19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B66F9-39D3-4E74-84A6-0205668FBD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720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B66F9-39D3-4E74-84A6-0205668FBDC3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621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56AA-DE1D-A84E-8844-7D032322E062}" type="datetime1">
              <a:rPr lang="nl-NL" smtClean="0"/>
              <a:t>29-10-19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07C3B-FA8D-8047-ADD8-AC66DB0F3755}" type="datetime1">
              <a:rPr lang="nl-NL" smtClean="0"/>
              <a:t>29-10-19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3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EEA4-9D58-504A-8F0C-4711E9F18A4A}" type="datetime1">
              <a:rPr lang="nl-NL" smtClean="0"/>
              <a:t>29-10-19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5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AFC-337F-E746-BBC9-C407D536798C}" type="datetime1">
              <a:rPr lang="nl-NL" smtClean="0"/>
              <a:t>29-10-19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2936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BD0CD-2ECC-D44C-AEBC-9B21DBF9AD78}" type="datetime1">
              <a:rPr lang="nl-NL" smtClean="0"/>
              <a:t>29-10-19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39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5A728-F245-AB46-821B-247165001831}" type="datetime1">
              <a:rPr lang="nl-NL" smtClean="0"/>
              <a:t>29-10-19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09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63DA-BB15-5D40-A270-280AE4E3E616}" type="datetime1">
              <a:rPr lang="nl-NL" smtClean="0"/>
              <a:t>29-10-19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8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75511-F243-F74F-B417-D725232C6C26}" type="datetime1">
              <a:rPr lang="nl-NL" smtClean="0"/>
              <a:t>29-10-19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18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6625-DBBC-2644-9950-B4708544B88D}" type="datetime1">
              <a:rPr lang="nl-NL" smtClean="0"/>
              <a:t>29-10-19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497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29BA-3FF5-C441-BA1F-81F2B3F2EFAC}" type="datetime1">
              <a:rPr lang="nl-NL" smtClean="0"/>
              <a:t>29-10-19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2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2524-5FC4-F34B-B8FC-06235C45DE3E}" type="datetime1">
              <a:rPr lang="nl-NL" smtClean="0"/>
              <a:t>29-10-19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8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D515-CAE0-ED44-A98E-D9E8E3F91E79}" type="datetime1">
              <a:rPr lang="nl-NL" smtClean="0"/>
              <a:t>29-10-19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0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64359-1264-584E-9F08-C1F3949720E7}" type="datetime1">
              <a:rPr lang="nl-NL" smtClean="0"/>
              <a:t>29-10-19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16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51ED-D6BD-5F43-A009-497C7E4ACB16}" type="datetime1">
              <a:rPr lang="nl-NL" smtClean="0"/>
              <a:t>29-10-19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2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E4BB6-8511-ED4F-88D4-6C520C65F3D6}" type="datetime1">
              <a:rPr lang="nl-NL" smtClean="0"/>
              <a:t>29-10-19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0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0E9B-53DE-8F4B-8641-845A5F7EB849}" type="datetime1">
              <a:rPr lang="nl-NL" smtClean="0"/>
              <a:t>29-10-19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42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0074-CA28-6748-9D69-A9561A795578}" type="datetime1">
              <a:rPr lang="nl-NL" smtClean="0"/>
              <a:t>29-10-19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85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9890-C9E4-5948-AD2D-D497D7408754}" type="datetime1">
              <a:rPr lang="nl-NL" smtClean="0"/>
              <a:t>29-10-19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2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1FFB3"/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2B906EE-FE94-794B-931F-B605504D6CB4}" type="datetime1">
              <a:rPr lang="nl-NL" smtClean="0"/>
              <a:t>29-10-19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  <p:sldLayoutId id="2147483699" r:id="rId17"/>
    <p:sldLayoutId id="2147483700" r:id="rId18"/>
  </p:sldLayoutIdLst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4C26CB3-C42E-6043-B976-E89AD53ED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641D7FD-8537-5040-8FDA-1CCC5D881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8209F35-8A95-3947-8893-1DB12148C3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586" y="690068"/>
            <a:ext cx="5544616" cy="4868288"/>
          </a:xfrm>
          <a:prstGeom prst="rect">
            <a:avLst/>
          </a:prstGeom>
        </p:spPr>
      </p:pic>
      <p:sp>
        <p:nvSpPr>
          <p:cNvPr id="8" name="Ovaal 7">
            <a:extLst>
              <a:ext uri="{FF2B5EF4-FFF2-40B4-BE49-F238E27FC236}">
                <a16:creationId xmlns:a16="http://schemas.microsoft.com/office/drawing/2014/main" id="{A61A4AA9-619F-5042-BB9D-8E0414E38EF9}"/>
              </a:ext>
            </a:extLst>
          </p:cNvPr>
          <p:cNvSpPr/>
          <p:nvPr/>
        </p:nvSpPr>
        <p:spPr>
          <a:xfrm>
            <a:off x="3958140" y="2179712"/>
            <a:ext cx="216024" cy="194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B32C6CA9-17E3-F547-8623-3409E6E518C8}"/>
              </a:ext>
            </a:extLst>
          </p:cNvPr>
          <p:cNvSpPr/>
          <p:nvPr/>
        </p:nvSpPr>
        <p:spPr>
          <a:xfrm>
            <a:off x="4377680" y="2744618"/>
            <a:ext cx="194320" cy="194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EBE97406-51F5-9A4C-8E56-D65E36588736}"/>
              </a:ext>
            </a:extLst>
          </p:cNvPr>
          <p:cNvCxnSpPr/>
          <p:nvPr/>
        </p:nvCxnSpPr>
        <p:spPr>
          <a:xfrm>
            <a:off x="4251595" y="2374032"/>
            <a:ext cx="288032" cy="266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BF2228DA-18E6-6141-8101-68A77B3E9E73}"/>
              </a:ext>
            </a:extLst>
          </p:cNvPr>
          <p:cNvSpPr txBox="1"/>
          <p:nvPr/>
        </p:nvSpPr>
        <p:spPr>
          <a:xfrm>
            <a:off x="3112902" y="5681858"/>
            <a:ext cx="385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TO oud = 25 x 3.800 = 95.000</a:t>
            </a:r>
          </a:p>
          <a:p>
            <a:r>
              <a:rPr lang="nl-NL" dirty="0"/>
              <a:t>TO nieuw = 20 x 5.000 = 100.000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9286C3B5-0FE5-5247-82D2-F5389EC6F1A7}"/>
              </a:ext>
            </a:extLst>
          </p:cNvPr>
          <p:cNvSpPr/>
          <p:nvPr/>
        </p:nvSpPr>
        <p:spPr>
          <a:xfrm>
            <a:off x="1965594" y="125200"/>
            <a:ext cx="55446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</p:spTree>
    <p:extLst>
      <p:ext uri="{BB962C8B-B14F-4D97-AF65-F5344CB8AC3E}">
        <p14:creationId xmlns:p14="http://schemas.microsoft.com/office/powerpoint/2010/main" val="190498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0134" y="1486107"/>
            <a:ext cx="3883546" cy="941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solidFill>
                  <a:srgbClr val="7030A0"/>
                </a:solidFill>
              </a:rPr>
              <a:t>Bereken de prijselasticiteit in dit geval.</a:t>
            </a:r>
          </a:p>
        </p:txBody>
      </p:sp>
      <p:sp>
        <p:nvSpPr>
          <p:cNvPr id="8" name="Rechthoek 7"/>
          <p:cNvSpPr/>
          <p:nvPr/>
        </p:nvSpPr>
        <p:spPr>
          <a:xfrm>
            <a:off x="1716283" y="701276"/>
            <a:ext cx="134844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prijs</a:t>
            </a:r>
          </a:p>
        </p:txBody>
      </p:sp>
      <p:sp>
        <p:nvSpPr>
          <p:cNvPr id="9" name="Rechthoek 8"/>
          <p:cNvSpPr/>
          <p:nvPr/>
        </p:nvSpPr>
        <p:spPr>
          <a:xfrm>
            <a:off x="5706479" y="701276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vraag</a:t>
            </a:r>
          </a:p>
        </p:txBody>
      </p:sp>
      <p:cxnSp>
        <p:nvCxnSpPr>
          <p:cNvPr id="10" name="Rechte verbindingslijn met pijl 9"/>
          <p:cNvCxnSpPr>
            <a:stCxn id="8" idx="3"/>
            <a:endCxn id="9" idx="1"/>
          </p:cNvCxnSpPr>
          <p:nvPr/>
        </p:nvCxnSpPr>
        <p:spPr>
          <a:xfrm>
            <a:off x="3064729" y="962886"/>
            <a:ext cx="26417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hthoek 10"/>
          <p:cNvSpPr/>
          <p:nvPr/>
        </p:nvSpPr>
        <p:spPr>
          <a:xfrm>
            <a:off x="3737161" y="438944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/>
              <a:t>E</a:t>
            </a:r>
            <a:r>
              <a:rPr lang="nl-NL" sz="2800" b="1" baseline="-25000" dirty="0" err="1"/>
              <a:t>pv</a:t>
            </a:r>
            <a:r>
              <a:rPr lang="nl-NL" sz="2800" b="1" dirty="0"/>
              <a:t> =</a:t>
            </a:r>
          </a:p>
        </p:txBody>
      </p:sp>
      <p:grpSp>
        <p:nvGrpSpPr>
          <p:cNvPr id="46" name="Groep 45"/>
          <p:cNvGrpSpPr/>
          <p:nvPr/>
        </p:nvGrpSpPr>
        <p:grpSpPr>
          <a:xfrm>
            <a:off x="4490700" y="2162696"/>
            <a:ext cx="4618366" cy="4299932"/>
            <a:chOff x="4490700" y="2162696"/>
            <a:chExt cx="4618366" cy="4299932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kstvak 23"/>
            <p:cNvSpPr txBox="1"/>
            <p:nvPr/>
          </p:nvSpPr>
          <p:spPr>
            <a:xfrm>
              <a:off x="8267370" y="609329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/>
                <a:t>Q</a:t>
              </a:r>
              <a:r>
                <a:rPr lang="nl-NL" baseline="-25000" dirty="0" err="1"/>
                <a:t>v</a:t>
              </a:r>
              <a:endParaRPr lang="nl-NL" baseline="-25000" dirty="0"/>
            </a:p>
          </p:txBody>
        </p:sp>
        <p:sp>
          <p:nvSpPr>
            <p:cNvPr id="25" name="Tekstvak 24"/>
            <p:cNvSpPr txBox="1"/>
            <p:nvPr/>
          </p:nvSpPr>
          <p:spPr>
            <a:xfrm rot="16200000">
              <a:off x="4383459" y="2554936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prijs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4760197" y="49710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60197" y="42509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4760197" y="36028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30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4760197" y="28734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</a:t>
              </a:r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4760197" y="2162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50</a:t>
              </a:r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5634667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200</a:t>
              </a:r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636809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400</a:t>
              </a:r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708817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600</a:t>
              </a:r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780825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800</a:t>
              </a:r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8456323" y="586357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1000</a:t>
              </a:r>
            </a:p>
          </p:txBody>
        </p:sp>
        <p:cxnSp>
          <p:nvCxnSpPr>
            <p:cNvPr id="36" name="Rechte verbindingslijn 35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5" name="Tekstvak 44"/>
          <p:cNvSpPr txBox="1"/>
          <p:nvPr/>
        </p:nvSpPr>
        <p:spPr>
          <a:xfrm>
            <a:off x="6521792" y="2162696"/>
            <a:ext cx="2587261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err="1"/>
              <a:t>Q</a:t>
            </a:r>
            <a:r>
              <a:rPr lang="nl-NL" sz="2400" baseline="-25000" dirty="0" err="1"/>
              <a:t>v</a:t>
            </a:r>
            <a:r>
              <a:rPr lang="nl-NL" sz="2400" dirty="0"/>
              <a:t> = -20P + 1000</a:t>
            </a:r>
          </a:p>
        </p:txBody>
      </p:sp>
      <p:sp>
        <p:nvSpPr>
          <p:cNvPr id="47" name="Ovaal 46"/>
          <p:cNvSpPr/>
          <p:nvPr/>
        </p:nvSpPr>
        <p:spPr>
          <a:xfrm>
            <a:off x="6521792" y="3608797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5801712" y="2907589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Gekromde PIJL-OMLAAG 53"/>
          <p:cNvSpPr/>
          <p:nvPr/>
        </p:nvSpPr>
        <p:spPr>
          <a:xfrm rot="13282639">
            <a:off x="5503135" y="3445265"/>
            <a:ext cx="979303" cy="31518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5" name="Rechthoek 54"/>
          <p:cNvSpPr/>
          <p:nvPr/>
        </p:nvSpPr>
        <p:spPr>
          <a:xfrm>
            <a:off x="251520" y="3243486"/>
            <a:ext cx="134844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prijs</a:t>
            </a:r>
          </a:p>
        </p:txBody>
      </p:sp>
      <p:sp>
        <p:nvSpPr>
          <p:cNvPr id="56" name="Rechthoek 55"/>
          <p:cNvSpPr/>
          <p:nvPr/>
        </p:nvSpPr>
        <p:spPr>
          <a:xfrm>
            <a:off x="3203848" y="3243486"/>
            <a:ext cx="1515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vraag</a:t>
            </a:r>
          </a:p>
        </p:txBody>
      </p:sp>
      <p:cxnSp>
        <p:nvCxnSpPr>
          <p:cNvPr id="57" name="Rechte verbindingslijn met pijl 56"/>
          <p:cNvCxnSpPr>
            <a:stCxn id="55" idx="3"/>
            <a:endCxn id="56" idx="1"/>
          </p:cNvCxnSpPr>
          <p:nvPr/>
        </p:nvCxnSpPr>
        <p:spPr>
          <a:xfrm>
            <a:off x="1599966" y="3505096"/>
            <a:ext cx="160388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8" name="Rechthoek 57"/>
          <p:cNvSpPr/>
          <p:nvPr/>
        </p:nvSpPr>
        <p:spPr>
          <a:xfrm>
            <a:off x="1936732" y="2996952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/>
              <a:t>E</a:t>
            </a:r>
            <a:r>
              <a:rPr lang="nl-NL" sz="2800" b="1" baseline="-25000" dirty="0" err="1"/>
              <a:t>pv</a:t>
            </a:r>
            <a:r>
              <a:rPr lang="nl-NL" sz="2800" b="1" dirty="0"/>
              <a:t> =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467544" y="3896409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33,3%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3419872" y="3887206"/>
            <a:ext cx="736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-50%</a:t>
            </a:r>
          </a:p>
        </p:txBody>
      </p:sp>
      <p:sp>
        <p:nvSpPr>
          <p:cNvPr id="61" name="Ovaal 60"/>
          <p:cNvSpPr/>
          <p:nvPr/>
        </p:nvSpPr>
        <p:spPr>
          <a:xfrm>
            <a:off x="1832466" y="3717032"/>
            <a:ext cx="1103299" cy="88197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-1,5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323528" y="4417993"/>
            <a:ext cx="1091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30 </a:t>
            </a:r>
            <a:r>
              <a:rPr lang="nl-NL" sz="2000" dirty="0">
                <a:sym typeface="Wingdings" pitchFamily="2" charset="2"/>
              </a:rPr>
              <a:t> 40</a:t>
            </a:r>
            <a:endParaRPr lang="nl-NL" sz="2000" dirty="0"/>
          </a:p>
        </p:txBody>
      </p:sp>
      <p:sp>
        <p:nvSpPr>
          <p:cNvPr id="63" name="Tekstvak 62"/>
          <p:cNvSpPr txBox="1"/>
          <p:nvPr/>
        </p:nvSpPr>
        <p:spPr>
          <a:xfrm>
            <a:off x="3258521" y="4398950"/>
            <a:ext cx="13676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400 </a:t>
            </a:r>
            <a:r>
              <a:rPr lang="nl-NL" sz="2000" dirty="0">
                <a:sym typeface="Wingdings" pitchFamily="2" charset="2"/>
              </a:rPr>
              <a:t> 200</a:t>
            </a:r>
            <a:endParaRPr lang="nl-NL" sz="2000" dirty="0"/>
          </a:p>
        </p:txBody>
      </p:sp>
      <p:sp>
        <p:nvSpPr>
          <p:cNvPr id="64" name="Rechthoek 63"/>
          <p:cNvSpPr/>
          <p:nvPr/>
        </p:nvSpPr>
        <p:spPr>
          <a:xfrm>
            <a:off x="1331640" y="391795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65" name="Rechthoek 64"/>
          <p:cNvSpPr/>
          <p:nvPr/>
        </p:nvSpPr>
        <p:spPr>
          <a:xfrm>
            <a:off x="3122059" y="389812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sp>
        <p:nvSpPr>
          <p:cNvPr id="37" name="Tijdelijke aanduiding voor voettekst 36">
            <a:extLst>
              <a:ext uri="{FF2B5EF4-FFF2-40B4-BE49-F238E27FC236}">
                <a16:creationId xmlns:a16="http://schemas.microsoft.com/office/drawing/2014/main" id="{9B42056C-5808-B644-8619-17E8E9B00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38" name="Tijdelijke aanduiding voor dianummer 37">
            <a:extLst>
              <a:ext uri="{FF2B5EF4-FFF2-40B4-BE49-F238E27FC236}">
                <a16:creationId xmlns:a16="http://schemas.microsoft.com/office/drawing/2014/main" id="{0F49ABE8-82B8-1940-9887-CA19FAAB1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6" name="Tekstvak 65">
            <a:extLst>
              <a:ext uri="{FF2B5EF4-FFF2-40B4-BE49-F238E27FC236}">
                <a16:creationId xmlns:a16="http://schemas.microsoft.com/office/drawing/2014/main" id="{33CD4495-F30A-E041-AFF7-26B136BF74B8}"/>
              </a:ext>
            </a:extLst>
          </p:cNvPr>
          <p:cNvSpPr txBox="1"/>
          <p:nvPr/>
        </p:nvSpPr>
        <p:spPr>
          <a:xfrm>
            <a:off x="2411759" y="116632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</p:spTree>
    <p:extLst>
      <p:ext uri="{BB962C8B-B14F-4D97-AF65-F5344CB8AC3E}">
        <p14:creationId xmlns:p14="http://schemas.microsoft.com/office/powerpoint/2010/main" val="333818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45" grpId="0" animBg="1"/>
      <p:bldP spid="47" grpId="0" animBg="1"/>
      <p:bldP spid="48" grpId="0" animBg="1"/>
      <p:bldP spid="54" grpId="0" animBg="1"/>
      <p:bldP spid="55" grpId="0" animBg="1"/>
      <p:bldP spid="56" grpId="0" animBg="1"/>
      <p:bldP spid="58" grpId="0"/>
      <p:bldP spid="59" grpId="0"/>
      <p:bldP spid="60" grpId="0"/>
      <p:bldP spid="61" grpId="0" animBg="1"/>
      <p:bldP spid="62" grpId="0"/>
      <p:bldP spid="62" grpId="1"/>
      <p:bldP spid="63" grpId="0"/>
      <p:bldP spid="63" grpId="1"/>
      <p:bldP spid="64" grpId="0"/>
      <p:bldP spid="6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618518"/>
            <a:ext cx="5156632" cy="58685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nl-NL" sz="2000" dirty="0"/>
              <a:t>Het gaat om het vertrekpunt</a:t>
            </a:r>
          </a:p>
        </p:txBody>
      </p:sp>
      <p:sp>
        <p:nvSpPr>
          <p:cNvPr id="4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456342" y="1203338"/>
            <a:ext cx="3898776" cy="898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solidFill>
                  <a:srgbClr val="7030A0"/>
                </a:solidFill>
              </a:rPr>
              <a:t>Bereken bij elke verandering de elasticiteit</a:t>
            </a:r>
          </a:p>
        </p:txBody>
      </p:sp>
      <p:grpSp>
        <p:nvGrpSpPr>
          <p:cNvPr id="6" name="Groep 5"/>
          <p:cNvGrpSpPr/>
          <p:nvPr/>
        </p:nvGrpSpPr>
        <p:grpSpPr>
          <a:xfrm>
            <a:off x="4490700" y="1649348"/>
            <a:ext cx="4618366" cy="4299932"/>
            <a:chOff x="4490700" y="2162696"/>
            <a:chExt cx="4618366" cy="4299932"/>
          </a:xfrm>
        </p:grpSpPr>
        <p:cxnSp>
          <p:nvCxnSpPr>
            <p:cNvPr id="7" name="Rechte verbindingslijn 6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/>
            <p:cNvSpPr txBox="1"/>
            <p:nvPr/>
          </p:nvSpPr>
          <p:spPr>
            <a:xfrm>
              <a:off x="8267370" y="609329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/>
                <a:t>Q</a:t>
              </a:r>
              <a:r>
                <a:rPr lang="nl-NL" baseline="-25000" dirty="0" err="1"/>
                <a:t>v</a:t>
              </a:r>
              <a:endParaRPr lang="nl-NL" baseline="-25000" dirty="0"/>
            </a:p>
          </p:txBody>
        </p:sp>
        <p:sp>
          <p:nvSpPr>
            <p:cNvPr id="20" name="Tekstvak 19"/>
            <p:cNvSpPr txBox="1"/>
            <p:nvPr/>
          </p:nvSpPr>
          <p:spPr>
            <a:xfrm rot="16200000">
              <a:off x="4383459" y="2554936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prijs</a:t>
              </a:r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4760197" y="49710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</a:t>
              </a:r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4760197" y="42509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</a:t>
              </a:r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4760197" y="36028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30</a:t>
              </a:r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4760197" y="28734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</a:t>
              </a: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60197" y="2162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50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5634667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200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636809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400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708817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600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780825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800</a:t>
              </a:r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8456323" y="586357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1000</a:t>
              </a:r>
            </a:p>
          </p:txBody>
        </p:sp>
        <p:cxnSp>
          <p:nvCxnSpPr>
            <p:cNvPr id="31" name="Rechte verbindingslijn 30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2" name="Tekstvak 31"/>
          <p:cNvSpPr txBox="1"/>
          <p:nvPr/>
        </p:nvSpPr>
        <p:spPr>
          <a:xfrm>
            <a:off x="5868144" y="1196752"/>
            <a:ext cx="258817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err="1"/>
              <a:t>Q</a:t>
            </a:r>
            <a:r>
              <a:rPr lang="nl-NL" sz="2400" baseline="-25000" dirty="0" err="1"/>
              <a:t>v</a:t>
            </a:r>
            <a:r>
              <a:rPr lang="nl-NL" sz="2400" dirty="0"/>
              <a:t> = -20P + 1000</a:t>
            </a:r>
          </a:p>
        </p:txBody>
      </p:sp>
      <p:sp>
        <p:nvSpPr>
          <p:cNvPr id="33" name="Ovaal 32"/>
          <p:cNvSpPr/>
          <p:nvPr/>
        </p:nvSpPr>
        <p:spPr>
          <a:xfrm>
            <a:off x="5806992" y="2414284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/>
          <p:cNvSpPr/>
          <p:nvPr/>
        </p:nvSpPr>
        <p:spPr>
          <a:xfrm>
            <a:off x="7261246" y="3840853"/>
            <a:ext cx="191074" cy="178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Gekromde PIJL-OMLAAG 34"/>
          <p:cNvSpPr/>
          <p:nvPr/>
        </p:nvSpPr>
        <p:spPr>
          <a:xfrm rot="2722246">
            <a:off x="5987957" y="2482647"/>
            <a:ext cx="979303" cy="31518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6" name="Tekstvak 35"/>
          <p:cNvSpPr txBox="1"/>
          <p:nvPr/>
        </p:nvSpPr>
        <p:spPr>
          <a:xfrm>
            <a:off x="6530730" y="2119466"/>
            <a:ext cx="927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err="1"/>
              <a:t>E</a:t>
            </a:r>
            <a:r>
              <a:rPr lang="nl-NL" sz="2000" baseline="-25000" dirty="0" err="1"/>
              <a:t>pv</a:t>
            </a:r>
            <a:r>
              <a:rPr lang="nl-NL" sz="2000" dirty="0"/>
              <a:t> = -4</a:t>
            </a:r>
          </a:p>
        </p:txBody>
      </p:sp>
      <p:sp>
        <p:nvSpPr>
          <p:cNvPr id="37" name="Ovaal 36"/>
          <p:cNvSpPr/>
          <p:nvPr/>
        </p:nvSpPr>
        <p:spPr>
          <a:xfrm>
            <a:off x="5465124" y="2041215"/>
            <a:ext cx="191074" cy="17872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Ovaal 37"/>
          <p:cNvSpPr/>
          <p:nvPr/>
        </p:nvSpPr>
        <p:spPr>
          <a:xfrm>
            <a:off x="6516216" y="3111940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Ovaal 38"/>
          <p:cNvSpPr/>
          <p:nvPr/>
        </p:nvSpPr>
        <p:spPr>
          <a:xfrm>
            <a:off x="7995278" y="4560933"/>
            <a:ext cx="191074" cy="17872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Gekromde PIJL-RECHTS 39"/>
          <p:cNvSpPr/>
          <p:nvPr/>
        </p:nvSpPr>
        <p:spPr>
          <a:xfrm rot="19041611">
            <a:off x="6102641" y="2469146"/>
            <a:ext cx="453680" cy="210219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1" name="Gekromde PIJL-RECHTS 40"/>
          <p:cNvSpPr/>
          <p:nvPr/>
        </p:nvSpPr>
        <p:spPr>
          <a:xfrm rot="18828026">
            <a:off x="6336540" y="2323425"/>
            <a:ext cx="664680" cy="3265979"/>
          </a:xfrm>
          <a:prstGeom prst="curv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2" name="Gekromde PIJL-OMHOOG 41"/>
          <p:cNvSpPr/>
          <p:nvPr/>
        </p:nvSpPr>
        <p:spPr>
          <a:xfrm rot="13612874">
            <a:off x="5698742" y="1922316"/>
            <a:ext cx="535724" cy="360020"/>
          </a:xfrm>
          <a:prstGeom prst="curved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4" name="Tijdelijke aanduiding voor inhoud 2"/>
          <p:cNvSpPr txBox="1">
            <a:spLocks/>
          </p:cNvSpPr>
          <p:nvPr/>
        </p:nvSpPr>
        <p:spPr>
          <a:xfrm>
            <a:off x="467544" y="2095308"/>
            <a:ext cx="3898776" cy="89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000" dirty="0"/>
              <a:t>Als de prijs van 40 naar 20 wordt verlaagd</a:t>
            </a:r>
          </a:p>
        </p:txBody>
      </p:sp>
      <p:sp>
        <p:nvSpPr>
          <p:cNvPr id="45" name="Tijdelijke aanduiding voor inhoud 2"/>
          <p:cNvSpPr txBox="1">
            <a:spLocks/>
          </p:cNvSpPr>
          <p:nvPr/>
        </p:nvSpPr>
        <p:spPr>
          <a:xfrm>
            <a:off x="467544" y="3082485"/>
            <a:ext cx="3898776" cy="89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000" dirty="0"/>
              <a:t>Als de prijs van 40 naar 10 wordt verlaagd</a:t>
            </a:r>
          </a:p>
        </p:txBody>
      </p:sp>
      <p:sp>
        <p:nvSpPr>
          <p:cNvPr id="46" name="Tijdelijke aanduiding voor inhoud 2"/>
          <p:cNvSpPr txBox="1">
            <a:spLocks/>
          </p:cNvSpPr>
          <p:nvPr/>
        </p:nvSpPr>
        <p:spPr>
          <a:xfrm>
            <a:off x="467544" y="4019578"/>
            <a:ext cx="3898776" cy="89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000" dirty="0"/>
              <a:t>Als de prijs van 40 naar 45 wordt verhoogd</a:t>
            </a:r>
          </a:p>
        </p:txBody>
      </p:sp>
      <p:sp>
        <p:nvSpPr>
          <p:cNvPr id="47" name="Tekstvak 46"/>
          <p:cNvSpPr txBox="1"/>
          <p:nvPr/>
        </p:nvSpPr>
        <p:spPr>
          <a:xfrm>
            <a:off x="2764401" y="2503010"/>
            <a:ext cx="927626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/>
              <a:t>E</a:t>
            </a:r>
            <a:r>
              <a:rPr lang="nl-NL" sz="2000" baseline="-25000" dirty="0" err="1"/>
              <a:t>pv</a:t>
            </a:r>
            <a:r>
              <a:rPr lang="nl-NL" sz="2000" dirty="0"/>
              <a:t> = -4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2780278" y="3494841"/>
            <a:ext cx="927626" cy="4001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/>
              <a:t>E</a:t>
            </a:r>
            <a:r>
              <a:rPr lang="nl-NL" sz="2000" baseline="-25000" dirty="0" err="1"/>
              <a:t>pv</a:t>
            </a:r>
            <a:r>
              <a:rPr lang="nl-NL" sz="2000" dirty="0"/>
              <a:t> = -4</a:t>
            </a:r>
          </a:p>
        </p:txBody>
      </p:sp>
      <p:sp>
        <p:nvSpPr>
          <p:cNvPr id="49" name="Tekstvak 48"/>
          <p:cNvSpPr txBox="1"/>
          <p:nvPr/>
        </p:nvSpPr>
        <p:spPr>
          <a:xfrm>
            <a:off x="2780278" y="4429024"/>
            <a:ext cx="927626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/>
              <a:t>E</a:t>
            </a:r>
            <a:r>
              <a:rPr lang="nl-NL" sz="2000" baseline="-25000" dirty="0" err="1"/>
              <a:t>pv</a:t>
            </a:r>
            <a:r>
              <a:rPr lang="nl-NL" sz="2000" dirty="0"/>
              <a:t> = -4</a:t>
            </a:r>
          </a:p>
        </p:txBody>
      </p:sp>
      <p:sp>
        <p:nvSpPr>
          <p:cNvPr id="50" name="Gekromde PIJL-OMLAAG 49"/>
          <p:cNvSpPr/>
          <p:nvPr/>
        </p:nvSpPr>
        <p:spPr>
          <a:xfrm rot="2677754" flipH="1">
            <a:off x="5981689" y="2455226"/>
            <a:ext cx="979303" cy="315184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1" name="Tijdelijke aanduiding voor inhoud 2"/>
          <p:cNvSpPr txBox="1">
            <a:spLocks/>
          </p:cNvSpPr>
          <p:nvPr/>
        </p:nvSpPr>
        <p:spPr>
          <a:xfrm>
            <a:off x="58793" y="4954249"/>
            <a:ext cx="4933536" cy="8989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000" dirty="0"/>
              <a:t>Bereken ook de elasticiteit als we de eerste prijswijziging omdraaien: de prijs van 30 naar 40 wordt verhoogd</a:t>
            </a:r>
          </a:p>
        </p:txBody>
      </p:sp>
      <p:sp>
        <p:nvSpPr>
          <p:cNvPr id="52" name="Tekstvak 51"/>
          <p:cNvSpPr txBox="1"/>
          <p:nvPr/>
        </p:nvSpPr>
        <p:spPr>
          <a:xfrm>
            <a:off x="3831300" y="5719554"/>
            <a:ext cx="1121589" cy="400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/>
              <a:t>E</a:t>
            </a:r>
            <a:r>
              <a:rPr lang="nl-NL" sz="2000" baseline="-25000" dirty="0" err="1"/>
              <a:t>pv</a:t>
            </a:r>
            <a:r>
              <a:rPr lang="nl-NL" sz="2000" dirty="0"/>
              <a:t> = -1,5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D5ABD8C-2F3D-4445-98D6-28573DBD7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A02292F-9603-2D40-AAA8-709336F6E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68353F2A-5738-EC4F-A2FF-966E36B891BB}"/>
              </a:ext>
            </a:extLst>
          </p:cNvPr>
          <p:cNvSpPr txBox="1"/>
          <p:nvPr/>
        </p:nvSpPr>
        <p:spPr>
          <a:xfrm>
            <a:off x="2411759" y="116632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</p:spTree>
    <p:extLst>
      <p:ext uri="{BB962C8B-B14F-4D97-AF65-F5344CB8AC3E}">
        <p14:creationId xmlns:p14="http://schemas.microsoft.com/office/powerpoint/2010/main" val="87118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/>
      <p:bldP spid="34" grpId="0" animBg="1"/>
      <p:bldP spid="35" grpId="0" animBg="1"/>
      <p:bldP spid="36" grpId="0"/>
      <p:bldP spid="37" grpId="0" animBg="1"/>
      <p:bldP spid="39" grpId="0" animBg="1"/>
      <p:bldP spid="40" grpId="0" animBg="1"/>
      <p:bldP spid="41" grpId="0" animBg="1"/>
      <p:bldP spid="42" grpId="0" animBg="1"/>
      <p:bldP spid="44" grpId="0" build="p"/>
      <p:bldP spid="45" grpId="0" build="p"/>
      <p:bldP spid="46" grpId="0" build="p"/>
      <p:bldP spid="47" grpId="0" animBg="1"/>
      <p:bldP spid="48" grpId="0" animBg="1"/>
      <p:bldP spid="49" grpId="0" animBg="1"/>
      <p:bldP spid="50" grpId="0" animBg="1"/>
      <p:bldP spid="51" grpId="0" build="p"/>
      <p:bldP spid="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ep 45"/>
          <p:cNvGrpSpPr/>
          <p:nvPr/>
        </p:nvGrpSpPr>
        <p:grpSpPr>
          <a:xfrm>
            <a:off x="4490700" y="2162696"/>
            <a:ext cx="4618366" cy="4299932"/>
            <a:chOff x="4490700" y="2162696"/>
            <a:chExt cx="4618366" cy="4299932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kstvak 23"/>
            <p:cNvSpPr txBox="1"/>
            <p:nvPr/>
          </p:nvSpPr>
          <p:spPr>
            <a:xfrm>
              <a:off x="8267370" y="609329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/>
                <a:t>Q</a:t>
              </a:r>
              <a:r>
                <a:rPr lang="nl-NL" baseline="-25000" dirty="0" err="1"/>
                <a:t>v</a:t>
              </a:r>
              <a:endParaRPr lang="nl-NL" baseline="-25000" dirty="0"/>
            </a:p>
          </p:txBody>
        </p:sp>
        <p:sp>
          <p:nvSpPr>
            <p:cNvPr id="25" name="Tekstvak 24"/>
            <p:cNvSpPr txBox="1"/>
            <p:nvPr/>
          </p:nvSpPr>
          <p:spPr>
            <a:xfrm rot="16200000">
              <a:off x="4383459" y="2554936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prijs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4760197" y="49710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60197" y="42509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4760197" y="36028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30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4760197" y="28734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</a:t>
              </a:r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4760197" y="2162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50</a:t>
              </a:r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5634667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200</a:t>
              </a:r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636809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400</a:t>
              </a:r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708817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600</a:t>
              </a:r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780825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800</a:t>
              </a:r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8456323" y="586357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1000</a:t>
              </a:r>
            </a:p>
          </p:txBody>
        </p:sp>
        <p:cxnSp>
          <p:nvCxnSpPr>
            <p:cNvPr id="36" name="Rechte verbindingslijn 35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5" name="Tekstvak 44"/>
          <p:cNvSpPr txBox="1"/>
          <p:nvPr/>
        </p:nvSpPr>
        <p:spPr>
          <a:xfrm>
            <a:off x="6635953" y="2162696"/>
            <a:ext cx="194636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-20P + 1000</a:t>
            </a:r>
          </a:p>
        </p:txBody>
      </p:sp>
      <p:sp>
        <p:nvSpPr>
          <p:cNvPr id="47" name="Ovaal 46"/>
          <p:cNvSpPr/>
          <p:nvPr/>
        </p:nvSpPr>
        <p:spPr>
          <a:xfrm>
            <a:off x="5806992" y="2927632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6541166" y="3639343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Gekromde PIJL-OMLAAG 53"/>
          <p:cNvSpPr/>
          <p:nvPr/>
        </p:nvSpPr>
        <p:spPr>
          <a:xfrm rot="2722246">
            <a:off x="5987957" y="2995995"/>
            <a:ext cx="979303" cy="31518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1399001" y="779330"/>
            <a:ext cx="6552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EPV berekenen met behulp van de</a:t>
            </a:r>
          </a:p>
          <a:p>
            <a:r>
              <a:rPr lang="nl-NL" sz="2400" dirty="0"/>
              <a:t>lijnstukkenmethode  EPV = - Rechts/Links  (-R/L)</a:t>
            </a:r>
          </a:p>
        </p:txBody>
      </p:sp>
      <p:sp>
        <p:nvSpPr>
          <p:cNvPr id="40" name="Tekstvak 39"/>
          <p:cNvSpPr txBox="1"/>
          <p:nvPr/>
        </p:nvSpPr>
        <p:spPr>
          <a:xfrm>
            <a:off x="899591" y="2060848"/>
            <a:ext cx="32403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Teken de loodlijn in het vertrekpunt.</a:t>
            </a:r>
          </a:p>
        </p:txBody>
      </p:sp>
      <p:sp>
        <p:nvSpPr>
          <p:cNvPr id="67" name="Tekstvak 66"/>
          <p:cNvSpPr txBox="1"/>
          <p:nvPr/>
        </p:nvSpPr>
        <p:spPr>
          <a:xfrm>
            <a:off x="868442" y="2988776"/>
            <a:ext cx="32403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Bepaald de grootte van beide delen van de X-as</a:t>
            </a:r>
          </a:p>
        </p:txBody>
      </p:sp>
      <p:sp>
        <p:nvSpPr>
          <p:cNvPr id="68" name="Tekstvak 67"/>
          <p:cNvSpPr txBox="1"/>
          <p:nvPr/>
        </p:nvSpPr>
        <p:spPr>
          <a:xfrm>
            <a:off x="860824" y="3917024"/>
            <a:ext cx="32403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Deel de grootte van het rechter deel door dat van het linkerdeel.</a:t>
            </a:r>
          </a:p>
        </p:txBody>
      </p:sp>
      <p:cxnSp>
        <p:nvCxnSpPr>
          <p:cNvPr id="49" name="Rechte verbindingslijn met pijl 48"/>
          <p:cNvCxnSpPr>
            <a:stCxn id="47" idx="4"/>
          </p:cNvCxnSpPr>
          <p:nvPr/>
        </p:nvCxnSpPr>
        <p:spPr>
          <a:xfrm>
            <a:off x="5902529" y="3106357"/>
            <a:ext cx="0" cy="27142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Rechte verbindingslijn met pijl 50"/>
          <p:cNvCxnSpPr/>
          <p:nvPr/>
        </p:nvCxnSpPr>
        <p:spPr>
          <a:xfrm>
            <a:off x="5902529" y="6240956"/>
            <a:ext cx="28666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met pijl 52"/>
          <p:cNvCxnSpPr/>
          <p:nvPr/>
        </p:nvCxnSpPr>
        <p:spPr>
          <a:xfrm flipH="1">
            <a:off x="5231942" y="6225457"/>
            <a:ext cx="62809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5" name="Tekstvak 94"/>
          <p:cNvSpPr txBox="1"/>
          <p:nvPr/>
        </p:nvSpPr>
        <p:spPr>
          <a:xfrm>
            <a:off x="6740422" y="2827612"/>
            <a:ext cx="1854995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1400" dirty="0"/>
              <a:t>EPV = - 800/200 = -4</a:t>
            </a:r>
          </a:p>
        </p:txBody>
      </p:sp>
      <p:cxnSp>
        <p:nvCxnSpPr>
          <p:cNvPr id="97" name="Rechte verbindingslijn met pijl 96"/>
          <p:cNvCxnSpPr>
            <a:stCxn id="48" idx="4"/>
          </p:cNvCxnSpPr>
          <p:nvPr/>
        </p:nvCxnSpPr>
        <p:spPr>
          <a:xfrm flipH="1">
            <a:off x="6617329" y="3818068"/>
            <a:ext cx="19374" cy="20025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9" name="Rechte verbindingslijn met pijl 98"/>
          <p:cNvCxnSpPr/>
          <p:nvPr/>
        </p:nvCxnSpPr>
        <p:spPr>
          <a:xfrm>
            <a:off x="6636703" y="5589240"/>
            <a:ext cx="213248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1" name="Rechte verbindingslijn met pijl 100"/>
          <p:cNvCxnSpPr/>
          <p:nvPr/>
        </p:nvCxnSpPr>
        <p:spPr>
          <a:xfrm flipH="1">
            <a:off x="5178901" y="5589240"/>
            <a:ext cx="136226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2" name="Tekstvak 101"/>
          <p:cNvSpPr txBox="1"/>
          <p:nvPr/>
        </p:nvSpPr>
        <p:spPr>
          <a:xfrm>
            <a:off x="6828696" y="3547944"/>
            <a:ext cx="2236401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400" dirty="0"/>
              <a:t>EPV = - 600/400 = -1,5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D3693F60-90AB-234C-82DD-942A564CB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BE97D374-9701-C94D-AD39-D370BACDE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336AAD9E-C000-EC46-A3EA-05F03E12006D}"/>
              </a:ext>
            </a:extLst>
          </p:cNvPr>
          <p:cNvSpPr txBox="1"/>
          <p:nvPr/>
        </p:nvSpPr>
        <p:spPr>
          <a:xfrm>
            <a:off x="2411759" y="116632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</p:spTree>
    <p:extLst>
      <p:ext uri="{BB962C8B-B14F-4D97-AF65-F5344CB8AC3E}">
        <p14:creationId xmlns:p14="http://schemas.microsoft.com/office/powerpoint/2010/main" val="35833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7" grpId="0" animBg="1"/>
      <p:bldP spid="48" grpId="0" animBg="1"/>
      <p:bldP spid="54" grpId="0" animBg="1"/>
      <p:bldP spid="40" grpId="0"/>
      <p:bldP spid="67" grpId="0"/>
      <p:bldP spid="68" grpId="0"/>
      <p:bldP spid="95" grpId="0" animBg="1"/>
      <p:bldP spid="10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Elke verandering vanuit een bepaald punt (op een gegeven lijn) geeft altijd dezelfde waarde voor de prijselasticiteit.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waarde van de prijselasticiteit wordt (bij een gegeven lijn) bepaald door het vertrekpunt (uitgangssituatie) !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1763688" y="618518"/>
            <a:ext cx="5976664" cy="1596177"/>
          </a:xfrm>
        </p:spPr>
        <p:txBody>
          <a:bodyPr>
            <a:normAutofit/>
          </a:bodyPr>
          <a:lstStyle/>
          <a:p>
            <a:r>
              <a:rPr lang="nl-NL" sz="2800" dirty="0"/>
              <a:t>Vertrekpunt is bepalend voor de </a:t>
            </a:r>
            <a:br>
              <a:rPr lang="nl-NL" sz="2800" dirty="0"/>
            </a:br>
            <a:r>
              <a:rPr lang="nl-NL" sz="2800" dirty="0"/>
              <a:t>waarde van de </a:t>
            </a:r>
            <a:r>
              <a:rPr lang="nl-NL" sz="2800" dirty="0" err="1"/>
              <a:t>prijselasticteit</a:t>
            </a:r>
            <a:endParaRPr lang="nl-NL" sz="280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967D8B89-6327-A649-A137-A26CAB7B0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059EF83A-F9C5-0E4C-8D45-09ACD6F7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2D439F7-3360-0740-9F6D-C4470BA16615}"/>
              </a:ext>
            </a:extLst>
          </p:cNvPr>
          <p:cNvSpPr txBox="1"/>
          <p:nvPr/>
        </p:nvSpPr>
        <p:spPr>
          <a:xfrm>
            <a:off x="2411759" y="116632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</p:spTree>
    <p:extLst>
      <p:ext uri="{BB962C8B-B14F-4D97-AF65-F5344CB8AC3E}">
        <p14:creationId xmlns:p14="http://schemas.microsoft.com/office/powerpoint/2010/main" val="414769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102810"/>
            <a:ext cx="8229600" cy="8469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400" dirty="0"/>
              <a:t>Soms reageren mensen sterk op prijsveranderingen, soms nauwelijks.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453720"/>
          </a:xfrm>
        </p:spPr>
        <p:txBody>
          <a:bodyPr>
            <a:noAutofit/>
          </a:bodyPr>
          <a:lstStyle/>
          <a:p>
            <a:r>
              <a:rPr lang="nl-NL" sz="2800" dirty="0"/>
              <a:t>Elastisch – </a:t>
            </a:r>
            <a:r>
              <a:rPr lang="nl-NL" sz="2800" dirty="0" err="1"/>
              <a:t>Inelastisch</a:t>
            </a:r>
            <a:endParaRPr lang="nl-NL" sz="2800" dirty="0"/>
          </a:p>
        </p:txBody>
      </p:sp>
      <p:sp>
        <p:nvSpPr>
          <p:cNvPr id="4" name="Rechthoek 3"/>
          <p:cNvSpPr/>
          <p:nvPr/>
        </p:nvSpPr>
        <p:spPr>
          <a:xfrm>
            <a:off x="1810766" y="2185700"/>
            <a:ext cx="134844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prijs</a:t>
            </a:r>
          </a:p>
        </p:txBody>
      </p:sp>
      <p:sp>
        <p:nvSpPr>
          <p:cNvPr id="5" name="Rechthoek 4"/>
          <p:cNvSpPr/>
          <p:nvPr/>
        </p:nvSpPr>
        <p:spPr>
          <a:xfrm>
            <a:off x="5760452" y="2185700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vraag</a:t>
            </a:r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159212" y="2447310"/>
            <a:ext cx="26012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851920" y="1953118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/>
              <a:t>E</a:t>
            </a:r>
            <a:r>
              <a:rPr lang="nl-NL" sz="2800" b="1" baseline="-25000" dirty="0" err="1"/>
              <a:t>pv</a:t>
            </a:r>
            <a:r>
              <a:rPr lang="nl-NL" sz="2800" b="1" dirty="0"/>
              <a:t> =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2002200" y="3029021"/>
            <a:ext cx="91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-25%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5999385" y="3048846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+40%</a:t>
            </a:r>
          </a:p>
        </p:txBody>
      </p:sp>
      <p:sp>
        <p:nvSpPr>
          <p:cNvPr id="10" name="Ovaal 9"/>
          <p:cNvSpPr/>
          <p:nvPr/>
        </p:nvSpPr>
        <p:spPr>
          <a:xfrm>
            <a:off x="4018845" y="2849644"/>
            <a:ext cx="986167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/>
              <a:t>-1,6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477863" y="3865029"/>
            <a:ext cx="8229600" cy="1423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/>
              <a:t>Een reactie is sterk wanneer de vraagverandering (gevolg) relatief (%) groter is dan de prijsverandering (oorzaak).</a:t>
            </a:r>
          </a:p>
          <a:p>
            <a:pPr marL="0" indent="0">
              <a:buFont typeface="Arial" pitchFamily="34" charset="0"/>
              <a:buNone/>
            </a:pPr>
            <a:r>
              <a:rPr lang="nl-NL" sz="2400" dirty="0"/>
              <a:t>De prijselasticiteit is dan kleiner dan -1.</a:t>
            </a: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397128" y="5277834"/>
            <a:ext cx="8229600" cy="4229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nl-NL" sz="2400" dirty="0">
                <a:solidFill>
                  <a:srgbClr val="C00000"/>
                </a:solidFill>
              </a:rPr>
              <a:t>We spreken van een </a:t>
            </a:r>
            <a:r>
              <a:rPr lang="nl-NL" sz="2400" b="1" dirty="0">
                <a:solidFill>
                  <a:srgbClr val="C00000"/>
                </a:solidFill>
              </a:rPr>
              <a:t>elastische vraag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3426970" y="310314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5217389" y="308331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sp>
        <p:nvSpPr>
          <p:cNvPr id="15" name="Tijdelijke aanduiding voor voettekst 14">
            <a:extLst>
              <a:ext uri="{FF2B5EF4-FFF2-40B4-BE49-F238E27FC236}">
                <a16:creationId xmlns:a16="http://schemas.microsoft.com/office/drawing/2014/main" id="{BE5AC771-51CF-9D4D-82CC-38C64D3DC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16" name="Tijdelijke aanduiding voor dianummer 15">
            <a:extLst>
              <a:ext uri="{FF2B5EF4-FFF2-40B4-BE49-F238E27FC236}">
                <a16:creationId xmlns:a16="http://schemas.microsoft.com/office/drawing/2014/main" id="{569B1D01-9B3D-4C4F-8FD7-02EF85A39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6873D392-6FDF-B743-AC81-98728E58F915}"/>
              </a:ext>
            </a:extLst>
          </p:cNvPr>
          <p:cNvSpPr txBox="1"/>
          <p:nvPr/>
        </p:nvSpPr>
        <p:spPr>
          <a:xfrm>
            <a:off x="2411759" y="116632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</p:spTree>
    <p:extLst>
      <p:ext uri="{BB962C8B-B14F-4D97-AF65-F5344CB8AC3E}">
        <p14:creationId xmlns:p14="http://schemas.microsoft.com/office/powerpoint/2010/main" val="184288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 animBg="1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8469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400" dirty="0"/>
              <a:t>Soms reageren mensen sterk op prijsveranderingen, soms nauwelijks.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26369" y="618519"/>
            <a:ext cx="5249884" cy="565482"/>
          </a:xfrm>
        </p:spPr>
        <p:txBody>
          <a:bodyPr>
            <a:normAutofit/>
          </a:bodyPr>
          <a:lstStyle/>
          <a:p>
            <a:r>
              <a:rPr lang="nl-NL" sz="2800" dirty="0"/>
              <a:t>Elastisch – </a:t>
            </a:r>
            <a:r>
              <a:rPr lang="nl-NL" sz="2800" dirty="0" err="1"/>
              <a:t>Inelastisch</a:t>
            </a:r>
            <a:endParaRPr lang="nl-NL" sz="2800" dirty="0"/>
          </a:p>
        </p:txBody>
      </p:sp>
      <p:sp>
        <p:nvSpPr>
          <p:cNvPr id="4" name="Rechthoek 3"/>
          <p:cNvSpPr/>
          <p:nvPr/>
        </p:nvSpPr>
        <p:spPr>
          <a:xfrm>
            <a:off x="1810766" y="2185700"/>
            <a:ext cx="134844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prijs</a:t>
            </a:r>
          </a:p>
        </p:txBody>
      </p:sp>
      <p:sp>
        <p:nvSpPr>
          <p:cNvPr id="5" name="Rechthoek 4"/>
          <p:cNvSpPr/>
          <p:nvPr/>
        </p:nvSpPr>
        <p:spPr>
          <a:xfrm>
            <a:off x="5760452" y="2185700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vraag</a:t>
            </a:r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159212" y="2447310"/>
            <a:ext cx="26012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851920" y="1953118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/>
              <a:t>E</a:t>
            </a:r>
            <a:r>
              <a:rPr lang="nl-NL" sz="2800" b="1" baseline="-25000" dirty="0" err="1"/>
              <a:t>pv</a:t>
            </a:r>
            <a:r>
              <a:rPr lang="nl-NL" sz="2800" b="1" dirty="0"/>
              <a:t> =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2046682" y="3081351"/>
            <a:ext cx="91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-25%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043867" y="3101176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+12,5%</a:t>
            </a:r>
          </a:p>
        </p:txBody>
      </p:sp>
      <p:sp>
        <p:nvSpPr>
          <p:cNvPr id="10" name="Ovaal 9"/>
          <p:cNvSpPr/>
          <p:nvPr/>
        </p:nvSpPr>
        <p:spPr>
          <a:xfrm>
            <a:off x="4028061" y="2901974"/>
            <a:ext cx="1122871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/>
              <a:t>-0,5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467544" y="4009967"/>
            <a:ext cx="8229600" cy="1095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000" dirty="0"/>
              <a:t>Een reactie is zwak wanneer de vraagverandering (gevolg) relatief (=procentueel)  kleiner is dan de prijsverandering (oorzaak).</a:t>
            </a:r>
          </a:p>
          <a:p>
            <a:pPr marL="0" indent="0">
              <a:buFont typeface="Arial" pitchFamily="34" charset="0"/>
              <a:buNone/>
            </a:pPr>
            <a:r>
              <a:rPr lang="nl-NL" sz="2000" dirty="0"/>
              <a:t>De prijselasticiteit ligt dan tussen de 0 en de -1.</a:t>
            </a: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467544" y="5214346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nl-NL" sz="2400" dirty="0">
                <a:solidFill>
                  <a:srgbClr val="C00000"/>
                </a:solidFill>
              </a:rPr>
              <a:t>We spreken van een </a:t>
            </a:r>
            <a:r>
              <a:rPr lang="nl-NL" sz="2400" b="1" dirty="0" err="1">
                <a:solidFill>
                  <a:srgbClr val="C00000"/>
                </a:solidFill>
              </a:rPr>
              <a:t>inelastische</a:t>
            </a:r>
            <a:r>
              <a:rPr lang="nl-NL" sz="2400" b="1" dirty="0">
                <a:solidFill>
                  <a:srgbClr val="C00000"/>
                </a:solidFill>
              </a:rPr>
              <a:t> vraag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3469213" y="314742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5259632" y="312759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sp>
        <p:nvSpPr>
          <p:cNvPr id="15" name="Tijdelijke aanduiding voor voettekst 14">
            <a:extLst>
              <a:ext uri="{FF2B5EF4-FFF2-40B4-BE49-F238E27FC236}">
                <a16:creationId xmlns:a16="http://schemas.microsoft.com/office/drawing/2014/main" id="{7FD40151-8AB8-DF48-9DFB-73024583A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16" name="Tijdelijke aanduiding voor dianummer 15">
            <a:extLst>
              <a:ext uri="{FF2B5EF4-FFF2-40B4-BE49-F238E27FC236}">
                <a16:creationId xmlns:a16="http://schemas.microsoft.com/office/drawing/2014/main" id="{B8AAB32B-25A9-CD43-89AF-31F849F2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3CFC571-D793-884A-BA33-E50F8DA55767}"/>
              </a:ext>
            </a:extLst>
          </p:cNvPr>
          <p:cNvSpPr txBox="1"/>
          <p:nvPr/>
        </p:nvSpPr>
        <p:spPr>
          <a:xfrm>
            <a:off x="2411759" y="116632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</p:spTree>
    <p:extLst>
      <p:ext uri="{BB962C8B-B14F-4D97-AF65-F5344CB8AC3E}">
        <p14:creationId xmlns:p14="http://schemas.microsoft.com/office/powerpoint/2010/main" val="199948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jdelijke aanduiding voor inhoud 27"/>
          <p:cNvSpPr>
            <a:spLocks noGrp="1"/>
          </p:cNvSpPr>
          <p:nvPr>
            <p:ph idx="1"/>
          </p:nvPr>
        </p:nvSpPr>
        <p:spPr>
          <a:xfrm>
            <a:off x="662880" y="5012256"/>
            <a:ext cx="8229600" cy="83711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sz="1600" dirty="0"/>
              <a:t>Als prijs stijgt, gaat vraag omlaag!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600" dirty="0"/>
              <a:t>Er is dus (altijd) een negatief verband, dus negatieve elasticiteit.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400111"/>
          </a:xfrm>
        </p:spPr>
        <p:txBody>
          <a:bodyPr>
            <a:noAutofit/>
          </a:bodyPr>
          <a:lstStyle/>
          <a:p>
            <a:r>
              <a:rPr lang="nl-NL" sz="2400" dirty="0"/>
              <a:t>Elastisch – </a:t>
            </a:r>
            <a:r>
              <a:rPr lang="nl-NL" sz="2400" dirty="0" err="1"/>
              <a:t>Inelastisch</a:t>
            </a:r>
            <a:endParaRPr lang="nl-NL" sz="2400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827584" y="1988840"/>
            <a:ext cx="7128792" cy="0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7452320" y="1916832"/>
            <a:ext cx="0" cy="28803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4211960" y="1916832"/>
            <a:ext cx="0" cy="28803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7222344" y="2239699"/>
            <a:ext cx="45106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0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3996498" y="2247844"/>
            <a:ext cx="45106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-1</a:t>
            </a:r>
          </a:p>
        </p:txBody>
      </p:sp>
      <p:sp>
        <p:nvSpPr>
          <p:cNvPr id="12" name="Rechteraccolade 11"/>
          <p:cNvSpPr/>
          <p:nvPr/>
        </p:nvSpPr>
        <p:spPr>
          <a:xfrm rot="5400000">
            <a:off x="5582927" y="1481814"/>
            <a:ext cx="504056" cy="2774779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eraccolade 12"/>
          <p:cNvSpPr/>
          <p:nvPr/>
        </p:nvSpPr>
        <p:spPr>
          <a:xfrm rot="5400000">
            <a:off x="2356518" y="1487037"/>
            <a:ext cx="504056" cy="2774779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/>
          <p:cNvSpPr txBox="1"/>
          <p:nvPr/>
        </p:nvSpPr>
        <p:spPr>
          <a:xfrm>
            <a:off x="1502998" y="3212976"/>
            <a:ext cx="2210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rgbClr val="C00000"/>
                </a:solidFill>
              </a:rPr>
              <a:t>elastische vraag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4614980" y="3212976"/>
            <a:ext cx="24507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err="1">
                <a:solidFill>
                  <a:schemeClr val="accent6">
                    <a:lumMod val="75000"/>
                  </a:schemeClr>
                </a:solidFill>
              </a:rPr>
              <a:t>inelastische</a:t>
            </a:r>
            <a:r>
              <a:rPr lang="nl-NL" sz="2400" b="1" dirty="0">
                <a:solidFill>
                  <a:schemeClr val="accent6">
                    <a:lumMod val="75000"/>
                  </a:schemeClr>
                </a:solidFill>
              </a:rPr>
              <a:t> vraag</a:t>
            </a:r>
          </a:p>
        </p:txBody>
      </p:sp>
      <p:sp>
        <p:nvSpPr>
          <p:cNvPr id="16" name="Rechthoek 15"/>
          <p:cNvSpPr/>
          <p:nvPr/>
        </p:nvSpPr>
        <p:spPr>
          <a:xfrm>
            <a:off x="1504684" y="3734456"/>
            <a:ext cx="22104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%Δ vraag &gt; %Δ prijs</a:t>
            </a:r>
          </a:p>
        </p:txBody>
      </p:sp>
      <p:sp>
        <p:nvSpPr>
          <p:cNvPr id="17" name="Rechthoek 16"/>
          <p:cNvSpPr/>
          <p:nvPr/>
        </p:nvSpPr>
        <p:spPr>
          <a:xfrm>
            <a:off x="4730530" y="3734456"/>
            <a:ext cx="22104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%Δ vraag &lt; %Δ prijs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777705" y="2017011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chemeClr val="accent1">
                    <a:lumMod val="75000"/>
                  </a:schemeClr>
                </a:solidFill>
              </a:rPr>
              <a:t>∞</a:t>
            </a:r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chthoek 18"/>
          <p:cNvSpPr/>
          <p:nvPr/>
        </p:nvSpPr>
        <p:spPr>
          <a:xfrm>
            <a:off x="1607757" y="4233282"/>
            <a:ext cx="19851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sterke reactie op </a:t>
            </a:r>
          </a:p>
          <a:p>
            <a:r>
              <a:rPr lang="nl-NL" sz="2000" dirty="0"/>
              <a:t>prijsverandering</a:t>
            </a:r>
          </a:p>
        </p:txBody>
      </p:sp>
      <p:sp>
        <p:nvSpPr>
          <p:cNvPr id="20" name="Rechthoek 19"/>
          <p:cNvSpPr/>
          <p:nvPr/>
        </p:nvSpPr>
        <p:spPr>
          <a:xfrm>
            <a:off x="4784319" y="4233282"/>
            <a:ext cx="21037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zwakke reactie op </a:t>
            </a:r>
          </a:p>
          <a:p>
            <a:r>
              <a:rPr lang="nl-NL" sz="2000" dirty="0"/>
              <a:t>prijsverandering</a:t>
            </a:r>
          </a:p>
        </p:txBody>
      </p:sp>
      <p:sp>
        <p:nvSpPr>
          <p:cNvPr id="21" name="Rechthoek 20"/>
          <p:cNvSpPr/>
          <p:nvPr/>
        </p:nvSpPr>
        <p:spPr>
          <a:xfrm>
            <a:off x="7231515" y="4233282"/>
            <a:ext cx="18769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géén reactie op </a:t>
            </a:r>
          </a:p>
          <a:p>
            <a:r>
              <a:rPr lang="nl-NL" sz="2000" dirty="0"/>
              <a:t>prijsverandering</a:t>
            </a:r>
          </a:p>
        </p:txBody>
      </p:sp>
      <p:sp>
        <p:nvSpPr>
          <p:cNvPr id="22" name="Rechthoek 21"/>
          <p:cNvSpPr/>
          <p:nvPr/>
        </p:nvSpPr>
        <p:spPr>
          <a:xfrm>
            <a:off x="7324871" y="3731546"/>
            <a:ext cx="15676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%Δ vraag  = 0</a:t>
            </a:r>
          </a:p>
        </p:txBody>
      </p:sp>
      <p:cxnSp>
        <p:nvCxnSpPr>
          <p:cNvPr id="24" name="Rechte verbindingslijn met pijl 23"/>
          <p:cNvCxnSpPr>
            <a:stCxn id="9" idx="2"/>
            <a:endCxn id="26" idx="0"/>
          </p:cNvCxnSpPr>
          <p:nvPr/>
        </p:nvCxnSpPr>
        <p:spPr>
          <a:xfrm>
            <a:off x="7447878" y="2609031"/>
            <a:ext cx="749333" cy="3159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7433348" y="2924944"/>
            <a:ext cx="15277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chemeClr val="accent4">
                    <a:lumMod val="75000"/>
                  </a:schemeClr>
                </a:solidFill>
              </a:rPr>
              <a:t>volkomen</a:t>
            </a:r>
          </a:p>
          <a:p>
            <a:r>
              <a:rPr lang="nl-NL" sz="2400" b="1" dirty="0" err="1">
                <a:solidFill>
                  <a:schemeClr val="accent4">
                    <a:lumMod val="75000"/>
                  </a:schemeClr>
                </a:solidFill>
              </a:rPr>
              <a:t>inelastisch</a:t>
            </a:r>
            <a:endParaRPr lang="nl-NL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2692883" y="1197672"/>
            <a:ext cx="1015021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dirty="0"/>
              <a:t>%Δ prijs</a:t>
            </a:r>
          </a:p>
        </p:txBody>
      </p:sp>
      <p:sp>
        <p:nvSpPr>
          <p:cNvPr id="30" name="Rechthoek 29"/>
          <p:cNvSpPr/>
          <p:nvPr/>
        </p:nvSpPr>
        <p:spPr>
          <a:xfrm>
            <a:off x="5004048" y="1197672"/>
            <a:ext cx="1136401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dirty="0"/>
              <a:t>%Δ vraag</a:t>
            </a:r>
          </a:p>
        </p:txBody>
      </p:sp>
      <p:cxnSp>
        <p:nvCxnSpPr>
          <p:cNvPr id="31" name="Rechte verbindingslijn met pijl 30"/>
          <p:cNvCxnSpPr>
            <a:stCxn id="29" idx="3"/>
            <a:endCxn id="30" idx="1"/>
          </p:cNvCxnSpPr>
          <p:nvPr/>
        </p:nvCxnSpPr>
        <p:spPr>
          <a:xfrm>
            <a:off x="3707904" y="1397727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2" name="Rechthoek 31"/>
          <p:cNvSpPr/>
          <p:nvPr/>
        </p:nvSpPr>
        <p:spPr>
          <a:xfrm>
            <a:off x="3880948" y="1008632"/>
            <a:ext cx="8522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/>
              <a:t>× </a:t>
            </a:r>
            <a:r>
              <a:rPr lang="nl-NL" sz="2000" b="1" dirty="0" err="1"/>
              <a:t>E</a:t>
            </a:r>
            <a:r>
              <a:rPr lang="nl-NL" sz="2000" b="1" baseline="-25000" dirty="0" err="1"/>
              <a:t>pv</a:t>
            </a:r>
            <a:r>
              <a:rPr lang="nl-NL" sz="2000" b="1" dirty="0"/>
              <a:t> =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F01205D-0C80-D549-952F-F463A99C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6BFF2D8-D46E-F54D-955C-E10D2FBB6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32FDD24C-4B70-9748-A658-A041A5DE57D5}"/>
              </a:ext>
            </a:extLst>
          </p:cNvPr>
          <p:cNvSpPr txBox="1"/>
          <p:nvPr/>
        </p:nvSpPr>
        <p:spPr>
          <a:xfrm>
            <a:off x="2411759" y="116632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</p:spTree>
    <p:extLst>
      <p:ext uri="{BB962C8B-B14F-4D97-AF65-F5344CB8AC3E}">
        <p14:creationId xmlns:p14="http://schemas.microsoft.com/office/powerpoint/2010/main" val="381458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uiExpand="1" build="p"/>
      <p:bldP spid="9" grpId="0" animBg="1"/>
      <p:bldP spid="10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3898776" cy="8989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sz="2400" dirty="0">
                <a:solidFill>
                  <a:srgbClr val="7030A0"/>
                </a:solidFill>
              </a:rPr>
              <a:t>Bereken in elk punt de waarde van de elasticiteit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618518"/>
            <a:ext cx="5221427" cy="370421"/>
          </a:xfrm>
        </p:spPr>
        <p:txBody>
          <a:bodyPr>
            <a:noAutofit/>
          </a:bodyPr>
          <a:lstStyle/>
          <a:p>
            <a:r>
              <a:rPr lang="nl-NL" sz="2400" dirty="0"/>
              <a:t>Elasticiteiten op een lijn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4139952" y="1484784"/>
            <a:ext cx="4618366" cy="4299932"/>
            <a:chOff x="4490700" y="2162696"/>
            <a:chExt cx="4618366" cy="4299932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vak 16"/>
            <p:cNvSpPr txBox="1"/>
            <p:nvPr/>
          </p:nvSpPr>
          <p:spPr>
            <a:xfrm>
              <a:off x="8267370" y="609329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/>
                <a:t>Q</a:t>
              </a:r>
              <a:r>
                <a:rPr lang="nl-NL" baseline="-25000" dirty="0" err="1"/>
                <a:t>v</a:t>
              </a:r>
              <a:endParaRPr lang="nl-NL" baseline="-25000" dirty="0"/>
            </a:p>
          </p:txBody>
        </p:sp>
        <p:sp>
          <p:nvSpPr>
            <p:cNvPr id="18" name="Tekstvak 17"/>
            <p:cNvSpPr txBox="1"/>
            <p:nvPr/>
          </p:nvSpPr>
          <p:spPr>
            <a:xfrm rot="16200000">
              <a:off x="4383459" y="2554936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prijs</a:t>
              </a:r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4760197" y="49710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</a:t>
              </a:r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4760197" y="42509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</a:t>
              </a:r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4760197" y="36028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30</a:t>
              </a:r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4760197" y="28734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</a:t>
              </a:r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4760197" y="2162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50</a:t>
              </a:r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5634667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200</a:t>
              </a: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636809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400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708817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600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780825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800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8456323" y="586357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1000</a:t>
              </a:r>
            </a:p>
          </p:txBody>
        </p:sp>
        <p:cxnSp>
          <p:nvCxnSpPr>
            <p:cNvPr id="29" name="Rechte verbindingslijn 28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0" name="Tekstvak 29"/>
          <p:cNvSpPr txBox="1"/>
          <p:nvPr/>
        </p:nvSpPr>
        <p:spPr>
          <a:xfrm>
            <a:off x="5918556" y="1067443"/>
            <a:ext cx="2299611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err="1"/>
              <a:t>Q</a:t>
            </a:r>
            <a:r>
              <a:rPr lang="nl-NL" sz="2000" baseline="-25000" dirty="0" err="1"/>
              <a:t>v</a:t>
            </a:r>
            <a:r>
              <a:rPr lang="nl-NL" sz="2000" dirty="0"/>
              <a:t> = -20P + 1000</a:t>
            </a:r>
          </a:p>
        </p:txBody>
      </p:sp>
      <p:sp>
        <p:nvSpPr>
          <p:cNvPr id="31" name="Ovaal 30"/>
          <p:cNvSpPr/>
          <p:nvPr/>
        </p:nvSpPr>
        <p:spPr>
          <a:xfrm>
            <a:off x="5456244" y="2249720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Ovaal 31"/>
          <p:cNvSpPr/>
          <p:nvPr/>
        </p:nvSpPr>
        <p:spPr>
          <a:xfrm>
            <a:off x="6190418" y="2961431"/>
            <a:ext cx="191074" cy="17872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Gekromde PIJL-OMLAAG 32"/>
          <p:cNvSpPr/>
          <p:nvPr/>
        </p:nvSpPr>
        <p:spPr>
          <a:xfrm rot="2722246">
            <a:off x="5637209" y="2318083"/>
            <a:ext cx="979303" cy="31518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6169843" y="1984793"/>
            <a:ext cx="927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err="1"/>
              <a:t>E</a:t>
            </a:r>
            <a:r>
              <a:rPr lang="nl-NL" sz="2000" baseline="-25000" dirty="0" err="1"/>
              <a:t>pv</a:t>
            </a:r>
            <a:r>
              <a:rPr lang="nl-NL" sz="2000" dirty="0"/>
              <a:t> = -4</a:t>
            </a:r>
          </a:p>
        </p:txBody>
      </p:sp>
      <p:sp>
        <p:nvSpPr>
          <p:cNvPr id="37" name="Ovaal 36"/>
          <p:cNvSpPr/>
          <p:nvPr/>
        </p:nvSpPr>
        <p:spPr>
          <a:xfrm>
            <a:off x="6910498" y="3696837"/>
            <a:ext cx="191074" cy="17872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Gekromde PIJL-OMLAAG 37"/>
          <p:cNvSpPr/>
          <p:nvPr/>
        </p:nvSpPr>
        <p:spPr>
          <a:xfrm rot="2722246">
            <a:off x="6357289" y="3053489"/>
            <a:ext cx="979303" cy="315184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9" name="Ovaal 38"/>
          <p:cNvSpPr/>
          <p:nvPr/>
        </p:nvSpPr>
        <p:spPr>
          <a:xfrm>
            <a:off x="7616626" y="4416917"/>
            <a:ext cx="191074" cy="17872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Gekromde PIJL-OMLAAG 39"/>
          <p:cNvSpPr/>
          <p:nvPr/>
        </p:nvSpPr>
        <p:spPr>
          <a:xfrm rot="2722246">
            <a:off x="7063417" y="3773569"/>
            <a:ext cx="979303" cy="315184"/>
          </a:xfrm>
          <a:prstGeom prst="curved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8336706" y="5050475"/>
            <a:ext cx="191074" cy="1787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Gekromde PIJL-OMLAAG 41"/>
          <p:cNvSpPr/>
          <p:nvPr/>
        </p:nvSpPr>
        <p:spPr>
          <a:xfrm rot="2722246">
            <a:off x="7783497" y="4407127"/>
            <a:ext cx="979303" cy="315184"/>
          </a:xfrm>
          <a:prstGeom prst="curved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3" name="Tekstvak 42"/>
          <p:cNvSpPr txBox="1"/>
          <p:nvPr/>
        </p:nvSpPr>
        <p:spPr>
          <a:xfrm>
            <a:off x="6900062" y="2740858"/>
            <a:ext cx="1121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err="1"/>
              <a:t>E</a:t>
            </a:r>
            <a:r>
              <a:rPr lang="nl-NL" sz="2000" baseline="-25000" dirty="0" err="1"/>
              <a:t>pv</a:t>
            </a:r>
            <a:r>
              <a:rPr lang="nl-NL" sz="2000" dirty="0"/>
              <a:t> = -1,5</a:t>
            </a:r>
          </a:p>
        </p:txBody>
      </p:sp>
      <p:sp>
        <p:nvSpPr>
          <p:cNvPr id="44" name="Tekstvak 43"/>
          <p:cNvSpPr txBox="1"/>
          <p:nvPr/>
        </p:nvSpPr>
        <p:spPr>
          <a:xfrm>
            <a:off x="7434657" y="3388930"/>
            <a:ext cx="1251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err="1"/>
              <a:t>E</a:t>
            </a:r>
            <a:r>
              <a:rPr lang="nl-NL" sz="2000" baseline="-25000" dirty="0" err="1"/>
              <a:t>pv</a:t>
            </a:r>
            <a:r>
              <a:rPr lang="nl-NL" sz="2000" dirty="0"/>
              <a:t> = -0,67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7956376" y="3979508"/>
            <a:ext cx="1251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err="1"/>
              <a:t>E</a:t>
            </a:r>
            <a:r>
              <a:rPr lang="nl-NL" sz="2000" baseline="-25000" dirty="0" err="1"/>
              <a:t>pv</a:t>
            </a:r>
            <a:r>
              <a:rPr lang="nl-NL" sz="2000" dirty="0"/>
              <a:t> = -0,25</a:t>
            </a:r>
          </a:p>
        </p:txBody>
      </p:sp>
      <p:sp>
        <p:nvSpPr>
          <p:cNvPr id="46" name="Tijdelijke aanduiding voor inhoud 2"/>
          <p:cNvSpPr txBox="1">
            <a:spLocks/>
          </p:cNvSpPr>
          <p:nvPr/>
        </p:nvSpPr>
        <p:spPr>
          <a:xfrm>
            <a:off x="467544" y="2241980"/>
            <a:ext cx="3898776" cy="89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/>
              <a:t>Als de prijs van 30 naar 20 wordt verlaagd</a:t>
            </a:r>
          </a:p>
        </p:txBody>
      </p:sp>
      <p:sp>
        <p:nvSpPr>
          <p:cNvPr id="47" name="Tijdelijke aanduiding voor inhoud 2"/>
          <p:cNvSpPr txBox="1">
            <a:spLocks/>
          </p:cNvSpPr>
          <p:nvPr/>
        </p:nvSpPr>
        <p:spPr>
          <a:xfrm>
            <a:off x="467544" y="3250092"/>
            <a:ext cx="3898776" cy="89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/>
              <a:t>Als de prijs van 20 naar 10 wordt verlaagd</a:t>
            </a:r>
          </a:p>
        </p:txBody>
      </p:sp>
      <p:sp>
        <p:nvSpPr>
          <p:cNvPr id="48" name="Tijdelijke aanduiding voor inhoud 2"/>
          <p:cNvSpPr txBox="1">
            <a:spLocks/>
          </p:cNvSpPr>
          <p:nvPr/>
        </p:nvSpPr>
        <p:spPr>
          <a:xfrm>
            <a:off x="467544" y="4186196"/>
            <a:ext cx="3898776" cy="89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/>
              <a:t>Als de prijs van 10 naar 0 wordt verlaagd</a:t>
            </a:r>
          </a:p>
        </p:txBody>
      </p:sp>
      <p:cxnSp>
        <p:nvCxnSpPr>
          <p:cNvPr id="50" name="Rechte verbindingslijn met pijl 49"/>
          <p:cNvCxnSpPr>
            <a:stCxn id="31" idx="4"/>
          </p:cNvCxnSpPr>
          <p:nvPr/>
        </p:nvCxnSpPr>
        <p:spPr>
          <a:xfrm>
            <a:off x="5551781" y="2428445"/>
            <a:ext cx="0" cy="26567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met pijl 51"/>
          <p:cNvCxnSpPr>
            <a:stCxn id="32" idx="4"/>
          </p:cNvCxnSpPr>
          <p:nvPr/>
        </p:nvCxnSpPr>
        <p:spPr>
          <a:xfrm flipH="1">
            <a:off x="6266581" y="3140156"/>
            <a:ext cx="19374" cy="19103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Rechte verbindingslijn met pijl 53"/>
          <p:cNvCxnSpPr>
            <a:stCxn id="37" idx="4"/>
          </p:cNvCxnSpPr>
          <p:nvPr/>
        </p:nvCxnSpPr>
        <p:spPr>
          <a:xfrm flipH="1">
            <a:off x="6986661" y="3875562"/>
            <a:ext cx="19374" cy="11749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Rechte verbindingslijn met pijl 55"/>
          <p:cNvCxnSpPr>
            <a:stCxn id="39" idx="4"/>
          </p:cNvCxnSpPr>
          <p:nvPr/>
        </p:nvCxnSpPr>
        <p:spPr>
          <a:xfrm>
            <a:off x="7712163" y="4595642"/>
            <a:ext cx="6601" cy="4895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ijdelijke aanduiding voor voettekst 34">
            <a:extLst>
              <a:ext uri="{FF2B5EF4-FFF2-40B4-BE49-F238E27FC236}">
                <a16:creationId xmlns:a16="http://schemas.microsoft.com/office/drawing/2014/main" id="{FDC03746-8969-E347-8EE4-756E1C036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36" name="Tijdelijke aanduiding voor dianummer 35">
            <a:extLst>
              <a:ext uri="{FF2B5EF4-FFF2-40B4-BE49-F238E27FC236}">
                <a16:creationId xmlns:a16="http://schemas.microsoft.com/office/drawing/2014/main" id="{1B0DF16C-CBC6-4646-9AA6-446A2E16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0996AEEE-5686-8F46-856E-C5DED5659690}"/>
              </a:ext>
            </a:extLst>
          </p:cNvPr>
          <p:cNvSpPr txBox="1"/>
          <p:nvPr/>
        </p:nvSpPr>
        <p:spPr>
          <a:xfrm>
            <a:off x="2411759" y="116632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0DC200F9-E0DB-0C4C-B25B-187EC6E4A68D}"/>
              </a:ext>
            </a:extLst>
          </p:cNvPr>
          <p:cNvSpPr txBox="1"/>
          <p:nvPr/>
        </p:nvSpPr>
        <p:spPr>
          <a:xfrm>
            <a:off x="467543" y="5139837"/>
            <a:ext cx="4585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Check zelf met lijnstukkenmethode!</a:t>
            </a:r>
          </a:p>
        </p:txBody>
      </p:sp>
    </p:spTree>
    <p:extLst>
      <p:ext uri="{BB962C8B-B14F-4D97-AF65-F5344CB8AC3E}">
        <p14:creationId xmlns:p14="http://schemas.microsoft.com/office/powerpoint/2010/main" val="357529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5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2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1" grpId="0" animBg="1"/>
      <p:bldP spid="32" grpId="0" animBg="1"/>
      <p:bldP spid="33" grpId="0" animBg="1"/>
      <p:bldP spid="34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/>
      <p:bldP spid="44" grpId="0"/>
      <p:bldP spid="45" grpId="0"/>
      <p:bldP spid="46" grpId="0" build="p"/>
      <p:bldP spid="47" grpId="0" build="p"/>
      <p:bldP spid="4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2483768" y="618519"/>
            <a:ext cx="5688624" cy="348658"/>
          </a:xfrm>
        </p:spPr>
        <p:txBody>
          <a:bodyPr>
            <a:noAutofit/>
          </a:bodyPr>
          <a:lstStyle/>
          <a:p>
            <a:r>
              <a:rPr lang="nl-NL" sz="2400" dirty="0"/>
              <a:t>Elastisch én </a:t>
            </a:r>
            <a:r>
              <a:rPr lang="nl-NL" sz="2400" dirty="0" err="1"/>
              <a:t>inelastisch</a:t>
            </a:r>
            <a:r>
              <a:rPr lang="nl-NL" sz="2400" dirty="0"/>
              <a:t> op 1 lijn</a:t>
            </a:r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3"/>
          </p:nvPr>
        </p:nvSpPr>
        <p:spPr>
          <a:xfrm>
            <a:off x="5244026" y="1285860"/>
            <a:ext cx="3648454" cy="4146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Eenzelfde absolute verandering geeft in een ander vertrekpunt een andere relatieve (%) veranderingen en dus een ander elasticiteit.</a:t>
            </a:r>
          </a:p>
          <a:p>
            <a:pPr marL="0" indent="0">
              <a:buNone/>
            </a:pPr>
            <a:r>
              <a:rPr lang="nl-NL" dirty="0"/>
              <a:t>Als de prijs met 10 daalt</a:t>
            </a:r>
          </a:p>
          <a:p>
            <a:r>
              <a:rPr lang="nl-NL" dirty="0"/>
              <a:t>is dat -25% vanuit 40</a:t>
            </a:r>
          </a:p>
          <a:p>
            <a:r>
              <a:rPr lang="nl-NL" dirty="0"/>
              <a:t>maar -50% vanuit 20</a:t>
            </a:r>
          </a:p>
        </p:txBody>
      </p:sp>
      <p:grpSp>
        <p:nvGrpSpPr>
          <p:cNvPr id="13" name="Groep 12"/>
          <p:cNvGrpSpPr/>
          <p:nvPr/>
        </p:nvGrpSpPr>
        <p:grpSpPr>
          <a:xfrm>
            <a:off x="-36512" y="1614286"/>
            <a:ext cx="4618366" cy="4299932"/>
            <a:chOff x="4490700" y="2162696"/>
            <a:chExt cx="4618366" cy="4299932"/>
          </a:xfrm>
        </p:grpSpPr>
        <p:cxnSp>
          <p:nvCxnSpPr>
            <p:cNvPr id="14" name="Rechte verbindingslijn 13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23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kstvak 25"/>
            <p:cNvSpPr txBox="1"/>
            <p:nvPr/>
          </p:nvSpPr>
          <p:spPr>
            <a:xfrm>
              <a:off x="8267370" y="609329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/>
                <a:t>Q</a:t>
              </a:r>
              <a:r>
                <a:rPr lang="nl-NL" baseline="-25000" dirty="0" err="1"/>
                <a:t>v</a:t>
              </a:r>
              <a:endParaRPr lang="nl-NL" baseline="-25000" dirty="0"/>
            </a:p>
          </p:txBody>
        </p:sp>
        <p:sp>
          <p:nvSpPr>
            <p:cNvPr id="27" name="Tekstvak 26"/>
            <p:cNvSpPr txBox="1"/>
            <p:nvPr/>
          </p:nvSpPr>
          <p:spPr>
            <a:xfrm rot="16200000">
              <a:off x="4383459" y="2554936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prijs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4760197" y="49710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4760197" y="42509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</a:t>
              </a:r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4760197" y="36028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30</a:t>
              </a:r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4760197" y="28734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</a:t>
              </a:r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4760197" y="2162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50</a:t>
              </a:r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5634667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200</a:t>
              </a:r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636809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400</a:t>
              </a:r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708817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600</a:t>
              </a:r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780825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800</a:t>
              </a:r>
            </a:p>
          </p:txBody>
        </p:sp>
        <p:sp>
          <p:nvSpPr>
            <p:cNvPr id="37" name="Tekstvak 36"/>
            <p:cNvSpPr txBox="1"/>
            <p:nvPr/>
          </p:nvSpPr>
          <p:spPr>
            <a:xfrm>
              <a:off x="8456323" y="586357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1000</a:t>
              </a:r>
            </a:p>
          </p:txBody>
        </p:sp>
        <p:cxnSp>
          <p:nvCxnSpPr>
            <p:cNvPr id="38" name="Rechte verbindingslijn 37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9" name="Tekstvak 38"/>
          <p:cNvSpPr txBox="1"/>
          <p:nvPr/>
        </p:nvSpPr>
        <p:spPr>
          <a:xfrm>
            <a:off x="1340932" y="1182238"/>
            <a:ext cx="258817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err="1"/>
              <a:t>Q</a:t>
            </a:r>
            <a:r>
              <a:rPr lang="nl-NL" sz="2400" baseline="-25000" dirty="0" err="1"/>
              <a:t>v</a:t>
            </a:r>
            <a:r>
              <a:rPr lang="nl-NL" sz="2400" dirty="0"/>
              <a:t> = -20P + 1000</a:t>
            </a:r>
          </a:p>
        </p:txBody>
      </p:sp>
      <p:sp>
        <p:nvSpPr>
          <p:cNvPr id="40" name="Rechteraccolade 39"/>
          <p:cNvSpPr/>
          <p:nvPr/>
        </p:nvSpPr>
        <p:spPr>
          <a:xfrm rot="18903330">
            <a:off x="1615025" y="1346537"/>
            <a:ext cx="451708" cy="2211700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Rechteraccolade 40"/>
          <p:cNvSpPr/>
          <p:nvPr/>
        </p:nvSpPr>
        <p:spPr>
          <a:xfrm rot="18903330">
            <a:off x="3198968" y="2962864"/>
            <a:ext cx="451708" cy="2211700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Tekstvak 41"/>
          <p:cNvSpPr txBox="1"/>
          <p:nvPr/>
        </p:nvSpPr>
        <p:spPr>
          <a:xfrm>
            <a:off x="1979712" y="2031231"/>
            <a:ext cx="2210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rgbClr val="C00000"/>
                </a:solidFill>
              </a:rPr>
              <a:t>elastische vraag</a:t>
            </a:r>
          </a:p>
        </p:txBody>
      </p:sp>
      <p:sp>
        <p:nvSpPr>
          <p:cNvPr id="43" name="Tekstvak 42"/>
          <p:cNvSpPr txBox="1"/>
          <p:nvPr/>
        </p:nvSpPr>
        <p:spPr>
          <a:xfrm>
            <a:off x="3491880" y="3429000"/>
            <a:ext cx="17521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err="1">
                <a:solidFill>
                  <a:schemeClr val="accent6">
                    <a:lumMod val="75000"/>
                  </a:schemeClr>
                </a:solidFill>
              </a:rPr>
              <a:t>inelastische</a:t>
            </a:r>
            <a:r>
              <a:rPr lang="nl-NL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nl-NL" sz="2400" b="1" dirty="0">
                <a:solidFill>
                  <a:schemeClr val="accent6">
                    <a:lumMod val="75000"/>
                  </a:schemeClr>
                </a:solidFill>
              </a:rPr>
              <a:t>vraag</a:t>
            </a:r>
          </a:p>
        </p:txBody>
      </p:sp>
      <p:sp>
        <p:nvSpPr>
          <p:cNvPr id="44" name="Ovaal 43"/>
          <p:cNvSpPr/>
          <p:nvPr/>
        </p:nvSpPr>
        <p:spPr>
          <a:xfrm>
            <a:off x="1280949" y="2383269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Ovaal 44"/>
          <p:cNvSpPr/>
          <p:nvPr/>
        </p:nvSpPr>
        <p:spPr>
          <a:xfrm>
            <a:off x="2015123" y="3094980"/>
            <a:ext cx="191074" cy="17872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Tekstvak 45"/>
          <p:cNvSpPr txBox="1"/>
          <p:nvPr/>
        </p:nvSpPr>
        <p:spPr>
          <a:xfrm>
            <a:off x="866576" y="2308810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-4</a:t>
            </a:r>
          </a:p>
        </p:txBody>
      </p:sp>
      <p:sp>
        <p:nvSpPr>
          <p:cNvPr id="47" name="Ovaal 46"/>
          <p:cNvSpPr/>
          <p:nvPr/>
        </p:nvSpPr>
        <p:spPr>
          <a:xfrm>
            <a:off x="2735203" y="3830386"/>
            <a:ext cx="191074" cy="17872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3441331" y="4550466"/>
            <a:ext cx="191074" cy="17872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Tekstvak 48"/>
          <p:cNvSpPr txBox="1"/>
          <p:nvPr/>
        </p:nvSpPr>
        <p:spPr>
          <a:xfrm>
            <a:off x="1475656" y="3104945"/>
            <a:ext cx="5870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-1,5</a:t>
            </a:r>
          </a:p>
        </p:txBody>
      </p:sp>
      <p:sp>
        <p:nvSpPr>
          <p:cNvPr id="50" name="Tekstvak 49"/>
          <p:cNvSpPr txBox="1"/>
          <p:nvPr/>
        </p:nvSpPr>
        <p:spPr>
          <a:xfrm>
            <a:off x="1979712" y="3748970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-0,67</a:t>
            </a:r>
          </a:p>
        </p:txBody>
      </p:sp>
      <p:sp>
        <p:nvSpPr>
          <p:cNvPr id="51" name="Tekstvak 50"/>
          <p:cNvSpPr txBox="1"/>
          <p:nvPr/>
        </p:nvSpPr>
        <p:spPr>
          <a:xfrm>
            <a:off x="2703009" y="4437112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-0,25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CA91F47F-B2BD-7745-B683-E26B614FA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54ADE620-85A3-B140-BE4F-BA5D02962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2" name="Tekstvak 51">
            <a:extLst>
              <a:ext uri="{FF2B5EF4-FFF2-40B4-BE49-F238E27FC236}">
                <a16:creationId xmlns:a16="http://schemas.microsoft.com/office/drawing/2014/main" id="{4DAC021F-58CE-BE41-A175-D1FFD08E9D1A}"/>
              </a:ext>
            </a:extLst>
          </p:cNvPr>
          <p:cNvSpPr txBox="1"/>
          <p:nvPr/>
        </p:nvSpPr>
        <p:spPr>
          <a:xfrm>
            <a:off x="2411759" y="116632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</p:spTree>
    <p:extLst>
      <p:ext uri="{BB962C8B-B14F-4D97-AF65-F5344CB8AC3E}">
        <p14:creationId xmlns:p14="http://schemas.microsoft.com/office/powerpoint/2010/main" val="343516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40" grpId="0" animBg="1"/>
      <p:bldP spid="41" grpId="0" animBg="1"/>
      <p:bldP spid="42" grpId="0"/>
      <p:bldP spid="4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650242"/>
          </a:xfrm>
        </p:spPr>
        <p:txBody>
          <a:bodyPr>
            <a:normAutofit/>
          </a:bodyPr>
          <a:lstStyle/>
          <a:p>
            <a:r>
              <a:rPr lang="nl-NL" sz="2800" dirty="0"/>
              <a:t>Elasticiteit en omzet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482550" y="3170227"/>
            <a:ext cx="4038600" cy="263503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nl-NL" b="1" dirty="0">
                <a:solidFill>
                  <a:srgbClr val="C00000"/>
                </a:solidFill>
              </a:rPr>
              <a:t>Relatief elastisch</a:t>
            </a:r>
            <a:endParaRPr lang="nl-NL" sz="30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nl-NL" sz="43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nl-NL" sz="2600" dirty="0"/>
              <a:t>De vraag gaat relatief méér omlaag dan de prijs omhoog</a:t>
            </a:r>
          </a:p>
          <a:p>
            <a:pPr marL="0" indent="0" algn="ctr">
              <a:buNone/>
            </a:pPr>
            <a:endParaRPr lang="nl-NL" sz="2600" dirty="0"/>
          </a:p>
          <a:p>
            <a:pPr marL="0" indent="0" algn="ctr">
              <a:buNone/>
            </a:pPr>
            <a:r>
              <a:rPr lang="nl-NL" sz="2600" dirty="0"/>
              <a:t>De omzet daalt!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4"/>
          </p:nvPr>
        </p:nvSpPr>
        <p:spPr>
          <a:xfrm>
            <a:off x="4648199" y="3170227"/>
            <a:ext cx="4038600" cy="263503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nl-NL" b="1" dirty="0">
                <a:solidFill>
                  <a:schemeClr val="accent6"/>
                </a:solidFill>
              </a:rPr>
              <a:t>Relatief </a:t>
            </a:r>
            <a:r>
              <a:rPr lang="nl-NL" b="1" dirty="0" err="1">
                <a:solidFill>
                  <a:schemeClr val="accent6"/>
                </a:solidFill>
              </a:rPr>
              <a:t>inelastisch</a:t>
            </a:r>
            <a:endParaRPr lang="nl-NL" sz="30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nl-NL" sz="43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nl-NL" sz="2600" dirty="0"/>
              <a:t>De vraag gaat relatief minder omlaag dan de prijs omhoog</a:t>
            </a:r>
          </a:p>
          <a:p>
            <a:pPr marL="0" indent="0" algn="ctr">
              <a:buNone/>
            </a:pPr>
            <a:endParaRPr lang="nl-NL" sz="2600" dirty="0"/>
          </a:p>
          <a:p>
            <a:pPr marL="0" indent="0" algn="ctr">
              <a:buNone/>
            </a:pPr>
            <a:r>
              <a:rPr lang="nl-NL" sz="2600" dirty="0"/>
              <a:t>De omzet stijgt!</a:t>
            </a:r>
          </a:p>
          <a:p>
            <a:pPr marL="0" indent="0" algn="ctr">
              <a:buNone/>
            </a:pPr>
            <a:endParaRPr lang="nl-NL" b="1" dirty="0">
              <a:solidFill>
                <a:schemeClr val="accent6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1331640" y="3584905"/>
            <a:ext cx="22104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%Δ vraag &gt; %Δ prijs</a:t>
            </a:r>
          </a:p>
        </p:txBody>
      </p:sp>
      <p:sp>
        <p:nvSpPr>
          <p:cNvPr id="6" name="Rechthoek 5"/>
          <p:cNvSpPr/>
          <p:nvPr/>
        </p:nvSpPr>
        <p:spPr>
          <a:xfrm>
            <a:off x="5562293" y="3584905"/>
            <a:ext cx="22104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%Δ vraag &lt; %Δ prijs</a:t>
            </a: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609600" y="1268760"/>
            <a:ext cx="7850832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nl-NL" sz="2400" dirty="0">
                <a:solidFill>
                  <a:srgbClr val="7030A0"/>
                </a:solidFill>
              </a:rPr>
              <a:t>Wat gebeurt er met de omzet van een bedrijf </a:t>
            </a:r>
          </a:p>
          <a:p>
            <a:pPr marL="0" indent="0" algn="ctr">
              <a:buFont typeface="Arial" pitchFamily="34" charset="0"/>
              <a:buNone/>
            </a:pPr>
            <a:r>
              <a:rPr lang="nl-NL" sz="2400" dirty="0">
                <a:solidFill>
                  <a:srgbClr val="7030A0"/>
                </a:solidFill>
              </a:rPr>
              <a:t>als dit bedrijf de prijs verhoogt?</a:t>
            </a: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609600" y="2209949"/>
            <a:ext cx="785083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nl-NL" dirty="0"/>
              <a:t>Als de prijs omhoog gaat, gaat de vraag omlaag.</a:t>
            </a:r>
          </a:p>
        </p:txBody>
      </p:sp>
      <p:sp>
        <p:nvSpPr>
          <p:cNvPr id="9" name="Tijdelijke aanduiding voor voettekst 8">
            <a:extLst>
              <a:ext uri="{FF2B5EF4-FFF2-40B4-BE49-F238E27FC236}">
                <a16:creationId xmlns:a16="http://schemas.microsoft.com/office/drawing/2014/main" id="{C7277962-B1C2-9446-B906-43D5EF4B5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10" name="Tijdelijke aanduiding voor dianummer 9">
            <a:extLst>
              <a:ext uri="{FF2B5EF4-FFF2-40B4-BE49-F238E27FC236}">
                <a16:creationId xmlns:a16="http://schemas.microsoft.com/office/drawing/2014/main" id="{72B4AF34-BDA3-A94E-92B6-E36D2D7BA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35155B76-6611-4247-9F78-EABB16413201}"/>
              </a:ext>
            </a:extLst>
          </p:cNvPr>
          <p:cNvSpPr txBox="1"/>
          <p:nvPr/>
        </p:nvSpPr>
        <p:spPr>
          <a:xfrm>
            <a:off x="2411759" y="116632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</p:spTree>
    <p:extLst>
      <p:ext uri="{BB962C8B-B14F-4D97-AF65-F5344CB8AC3E}">
        <p14:creationId xmlns:p14="http://schemas.microsoft.com/office/powerpoint/2010/main" val="270898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0806EECE-36EF-404F-A2AD-44DD384200C2}"/>
              </a:ext>
            </a:extLst>
          </p:cNvPr>
          <p:cNvSpPr txBox="1"/>
          <p:nvPr/>
        </p:nvSpPr>
        <p:spPr>
          <a:xfrm>
            <a:off x="2411759" y="116632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BC331C1-E923-1C4B-99F1-6A6C471236BB}"/>
              </a:ext>
            </a:extLst>
          </p:cNvPr>
          <p:cNvSpPr txBox="1"/>
          <p:nvPr/>
        </p:nvSpPr>
        <p:spPr>
          <a:xfrm>
            <a:off x="2771800" y="1488231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Oftewel: hoe sterk reageert de vraag (afzet) op een prijsverandering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C20293B-1804-1F4C-9C91-17D28A268A22}"/>
              </a:ext>
            </a:extLst>
          </p:cNvPr>
          <p:cNvSpPr txBox="1"/>
          <p:nvPr/>
        </p:nvSpPr>
        <p:spPr>
          <a:xfrm>
            <a:off x="2798796" y="2342487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Dat is belangrijk om te weten bij het voeren van prijsbeleid. Je wilt niet dat de omzet omlaag gaat.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CCD6ECE-6364-684A-AFF6-15DC9203A9C1}"/>
              </a:ext>
            </a:extLst>
          </p:cNvPr>
          <p:cNvSpPr txBox="1"/>
          <p:nvPr/>
        </p:nvSpPr>
        <p:spPr>
          <a:xfrm>
            <a:off x="2798796" y="3573016"/>
            <a:ext cx="5805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Immers de omzet = prijs keer hoeveelheid (Quantum)</a:t>
            </a:r>
          </a:p>
          <a:p>
            <a:r>
              <a:rPr lang="nl-NL" sz="2000" dirty="0"/>
              <a:t>TO = P x Q</a:t>
            </a:r>
          </a:p>
        </p:txBody>
      </p:sp>
      <p:sp>
        <p:nvSpPr>
          <p:cNvPr id="9" name="Tijdelijke aanduiding voor voettekst 8">
            <a:extLst>
              <a:ext uri="{FF2B5EF4-FFF2-40B4-BE49-F238E27FC236}">
                <a16:creationId xmlns:a16="http://schemas.microsoft.com/office/drawing/2014/main" id="{83F71EEE-9413-0A47-A3AB-5B16CE62B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Economie</a:t>
            </a:r>
            <a:r>
              <a:rPr lang="en-US" dirty="0"/>
              <a:t> </a:t>
            </a:r>
            <a:r>
              <a:rPr lang="en-US" dirty="0" err="1"/>
              <a:t>Integraal</a:t>
            </a:r>
            <a:r>
              <a:rPr lang="en-US" dirty="0"/>
              <a:t> </a:t>
            </a:r>
            <a:r>
              <a:rPr lang="en-US" dirty="0" err="1"/>
              <a:t>vwo</a:t>
            </a:r>
            <a:r>
              <a:rPr lang="en-US" dirty="0"/>
              <a:t> (VRM)</a:t>
            </a:r>
          </a:p>
        </p:txBody>
      </p:sp>
      <p:sp>
        <p:nvSpPr>
          <p:cNvPr id="10" name="Tijdelijke aanduiding voor dianummer 9">
            <a:extLst>
              <a:ext uri="{FF2B5EF4-FFF2-40B4-BE49-F238E27FC236}">
                <a16:creationId xmlns:a16="http://schemas.microsoft.com/office/drawing/2014/main" id="{1206A27D-74B2-6348-A4DD-66FD307E4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A7F4EB2A-49B8-3848-96AD-715CCFEEBBA1}"/>
              </a:ext>
            </a:extLst>
          </p:cNvPr>
          <p:cNvSpPr txBox="1"/>
          <p:nvPr/>
        </p:nvSpPr>
        <p:spPr>
          <a:xfrm>
            <a:off x="395536" y="4365104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Als P stijgt </a:t>
            </a:r>
            <a:r>
              <a:rPr lang="nl-NL" dirty="0">
                <a:sym typeface="Wingdings" pitchFamily="2" charset="2"/>
              </a:rPr>
              <a:t> daalt de vraag en als per saldo de omzet stijgt is dat goed </a:t>
            </a:r>
          </a:p>
          <a:p>
            <a:r>
              <a:rPr lang="nl-NL" dirty="0"/>
              <a:t>Als P stijgt </a:t>
            </a:r>
            <a:r>
              <a:rPr lang="nl-NL" dirty="0">
                <a:sym typeface="Wingdings" pitchFamily="2" charset="2"/>
              </a:rPr>
              <a:t> daalt de vraag en als per saldo de omzet daalt is dat slecht </a:t>
            </a:r>
            <a:endParaRPr lang="nl-NL" dirty="0"/>
          </a:p>
          <a:p>
            <a:r>
              <a:rPr lang="nl-NL" dirty="0"/>
              <a:t>Als P daalt </a:t>
            </a:r>
            <a:r>
              <a:rPr lang="nl-NL" dirty="0">
                <a:sym typeface="Wingdings" pitchFamily="2" charset="2"/>
              </a:rPr>
              <a:t> stijgt de vraag als per saldo de omzet stijgt is dat goed </a:t>
            </a:r>
            <a:endParaRPr lang="nl-NL" dirty="0"/>
          </a:p>
          <a:p>
            <a:r>
              <a:rPr lang="nl-NL" dirty="0"/>
              <a:t>Als P daalt </a:t>
            </a:r>
            <a:r>
              <a:rPr lang="nl-NL" dirty="0">
                <a:sym typeface="Wingdings" pitchFamily="2" charset="2"/>
              </a:rPr>
              <a:t> stijgt de vraag als per saldo de omzet daalt is dat slecht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212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quarter" idx="4294967295"/>
          </p:nvPr>
        </p:nvSpPr>
        <p:spPr>
          <a:xfrm>
            <a:off x="-1" y="2060575"/>
            <a:ext cx="4143828" cy="366926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1600" dirty="0"/>
              <a:t>P = -0,5Qv + 50 </a:t>
            </a:r>
            <a:r>
              <a:rPr lang="nl-NL" sz="1600" dirty="0">
                <a:sym typeface="Wingdings" pitchFamily="2" charset="2"/>
              </a:rPr>
              <a:t> </a:t>
            </a:r>
            <a:r>
              <a:rPr lang="nl-NL" sz="1600" dirty="0"/>
              <a:t>0,5Qv = -P + 50</a:t>
            </a:r>
          </a:p>
          <a:p>
            <a:pPr>
              <a:lnSpc>
                <a:spcPct val="100000"/>
              </a:lnSpc>
            </a:pPr>
            <a:r>
              <a:rPr lang="nl-NL" sz="1600" dirty="0" err="1"/>
              <a:t>Qv</a:t>
            </a:r>
            <a:r>
              <a:rPr lang="nl-NL" sz="1600" dirty="0"/>
              <a:t> = -2P + 100</a:t>
            </a:r>
          </a:p>
          <a:p>
            <a:pPr>
              <a:lnSpc>
                <a:spcPct val="100000"/>
              </a:lnSpc>
            </a:pPr>
            <a:r>
              <a:rPr lang="nl-NL" sz="1600" dirty="0"/>
              <a:t>Bij een P = 40 geldt Q = 20</a:t>
            </a:r>
          </a:p>
          <a:p>
            <a:pPr>
              <a:lnSpc>
                <a:spcPct val="100000"/>
              </a:lnSpc>
            </a:pPr>
            <a:r>
              <a:rPr lang="nl-NL" sz="1600" dirty="0" err="1"/>
              <a:t>Qv</a:t>
            </a:r>
            <a:r>
              <a:rPr lang="nl-NL" sz="1600" dirty="0"/>
              <a:t> = -2 x 40 + 100 = 20</a:t>
            </a:r>
          </a:p>
          <a:p>
            <a:pPr>
              <a:lnSpc>
                <a:spcPct val="100000"/>
              </a:lnSpc>
            </a:pPr>
            <a:r>
              <a:rPr lang="nl-NL" sz="1600" dirty="0"/>
              <a:t>EPV = </a:t>
            </a:r>
            <a:r>
              <a:rPr lang="nl-NL" sz="1600" i="1" baseline="30000" dirty="0"/>
              <a:t>∆</a:t>
            </a:r>
            <a:r>
              <a:rPr lang="nl-NL" sz="1600" baseline="30000" dirty="0"/>
              <a:t>Q</a:t>
            </a:r>
            <a:r>
              <a:rPr lang="nl-NL" sz="1600" baseline="-25000" dirty="0"/>
              <a:t>∆P</a:t>
            </a:r>
            <a:r>
              <a:rPr lang="nl-NL" sz="1600" dirty="0"/>
              <a:t> x </a:t>
            </a:r>
            <a:r>
              <a:rPr lang="nl-NL" sz="1600" baseline="30000" dirty="0"/>
              <a:t>P</a:t>
            </a:r>
            <a:r>
              <a:rPr lang="nl-NL" sz="1600" dirty="0"/>
              <a:t>/</a:t>
            </a:r>
            <a:r>
              <a:rPr lang="nl-NL" sz="1600" baseline="-25000" dirty="0" err="1"/>
              <a:t>Qv</a:t>
            </a:r>
            <a:endParaRPr lang="nl-NL" sz="1600" baseline="-25000" dirty="0"/>
          </a:p>
          <a:p>
            <a:pPr>
              <a:lnSpc>
                <a:spcPct val="100000"/>
              </a:lnSpc>
            </a:pPr>
            <a:r>
              <a:rPr lang="nl-NL" sz="1600" dirty="0"/>
              <a:t>EPV bij P = 40</a:t>
            </a:r>
          </a:p>
          <a:p>
            <a:pPr>
              <a:lnSpc>
                <a:spcPct val="100000"/>
              </a:lnSpc>
            </a:pPr>
            <a:r>
              <a:rPr lang="nl-NL" sz="1600" dirty="0"/>
              <a:t>EPV = 40/-20 x 40/20 = -2 x 2 = -4  </a:t>
            </a:r>
            <a:r>
              <a:rPr lang="nl-NL" sz="1600" baseline="30000" dirty="0"/>
              <a:t> </a:t>
            </a:r>
            <a:r>
              <a:rPr lang="nl-NL" sz="1600" dirty="0"/>
              <a:t> </a:t>
            </a:r>
            <a:endParaRPr lang="nl-NL" sz="1600" baseline="30000" dirty="0"/>
          </a:p>
          <a:p>
            <a:pPr>
              <a:lnSpc>
                <a:spcPct val="100000"/>
              </a:lnSpc>
            </a:pPr>
            <a:r>
              <a:rPr lang="nl-NL" sz="1600" baseline="30000" dirty="0"/>
              <a:t>∆Q</a:t>
            </a:r>
            <a:r>
              <a:rPr lang="nl-NL" sz="1600" dirty="0"/>
              <a:t>/</a:t>
            </a:r>
            <a:r>
              <a:rPr lang="nl-NL" sz="1600" baseline="-25000" dirty="0"/>
              <a:t>∆P</a:t>
            </a:r>
            <a:r>
              <a:rPr lang="nl-NL" sz="1600" dirty="0"/>
              <a:t> = rc </a:t>
            </a:r>
            <a:r>
              <a:rPr lang="nl-NL" sz="1600" i="1" dirty="0"/>
              <a:t>v/d vraagfunctie</a:t>
            </a:r>
          </a:p>
          <a:p>
            <a:pPr>
              <a:lnSpc>
                <a:spcPct val="100000"/>
              </a:lnSpc>
            </a:pPr>
            <a:r>
              <a:rPr lang="nl-NL" sz="1600" dirty="0"/>
              <a:t>EPV = rc x </a:t>
            </a:r>
            <a:r>
              <a:rPr lang="nl-NL" sz="1600" baseline="30000" dirty="0"/>
              <a:t>P</a:t>
            </a:r>
            <a:r>
              <a:rPr lang="nl-NL" sz="1600" dirty="0"/>
              <a:t>/</a:t>
            </a:r>
            <a:r>
              <a:rPr lang="nl-NL" sz="1600" baseline="-25000" dirty="0" err="1"/>
              <a:t>Qv</a:t>
            </a:r>
            <a:r>
              <a:rPr lang="nl-NL" sz="1600" dirty="0"/>
              <a:t> (</a:t>
            </a:r>
            <a:r>
              <a:rPr lang="nl-NL" sz="1600" i="1" dirty="0"/>
              <a:t>vertrekpunt</a:t>
            </a:r>
            <a:r>
              <a:rPr lang="nl-NL" sz="1600" dirty="0"/>
              <a:t>)</a:t>
            </a:r>
          </a:p>
          <a:p>
            <a:pPr>
              <a:lnSpc>
                <a:spcPct val="100000"/>
              </a:lnSpc>
            </a:pPr>
            <a:r>
              <a:rPr lang="nl-NL" sz="1600" dirty="0"/>
              <a:t>EPV = -2 x </a:t>
            </a:r>
            <a:r>
              <a:rPr lang="nl-NL" sz="1600" baseline="30000" dirty="0"/>
              <a:t>40</a:t>
            </a:r>
            <a:r>
              <a:rPr lang="nl-NL" sz="1600" dirty="0"/>
              <a:t>/</a:t>
            </a:r>
            <a:r>
              <a:rPr lang="nl-NL" sz="1600" baseline="-25000" dirty="0"/>
              <a:t>20</a:t>
            </a:r>
            <a:r>
              <a:rPr lang="nl-NL" sz="1600" dirty="0"/>
              <a:t> =  -4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654" y="582972"/>
            <a:ext cx="2102346" cy="8651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3" y="518246"/>
            <a:ext cx="6264696" cy="1365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2385914"/>
            <a:ext cx="3549553" cy="3563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2953657" y="29754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1818580" y="491047"/>
            <a:ext cx="1502590" cy="741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1818580" y="1229990"/>
            <a:ext cx="1502590" cy="6244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678138" y="617206"/>
            <a:ext cx="472210" cy="726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678138" y="1202167"/>
            <a:ext cx="472210" cy="6244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4398218" y="460766"/>
            <a:ext cx="1008112" cy="1365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622354" y="460766"/>
            <a:ext cx="981691" cy="1365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7011888" y="711082"/>
            <a:ext cx="2102346" cy="8651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4572000" y="2492896"/>
            <a:ext cx="0" cy="38164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4572000" y="6309320"/>
            <a:ext cx="41764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kstvak 23"/>
          <p:cNvSpPr txBox="1"/>
          <p:nvPr/>
        </p:nvSpPr>
        <p:spPr>
          <a:xfrm>
            <a:off x="3984171" y="2490428"/>
            <a:ext cx="587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50                    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8552521" y="6309320"/>
            <a:ext cx="391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Q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4252685" y="6309320"/>
            <a:ext cx="4861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    20        40       60       80       100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4252685" y="1989105"/>
            <a:ext cx="391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3984171" y="3201169"/>
            <a:ext cx="52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3944009" y="3982930"/>
            <a:ext cx="519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3944009" y="4653136"/>
            <a:ext cx="53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3909480" y="5360506"/>
            <a:ext cx="524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10</a:t>
            </a:r>
          </a:p>
        </p:txBody>
      </p:sp>
      <p:cxnSp>
        <p:nvCxnSpPr>
          <p:cNvPr id="26" name="Rechte verbindingslijn 25"/>
          <p:cNvCxnSpPr>
            <a:stCxn id="24" idx="3"/>
          </p:cNvCxnSpPr>
          <p:nvPr/>
        </p:nvCxnSpPr>
        <p:spPr>
          <a:xfrm>
            <a:off x="4571999" y="2675094"/>
            <a:ext cx="3589751" cy="363422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Stroomdiagram: Verbindingslijn 26"/>
          <p:cNvSpPr/>
          <p:nvPr/>
        </p:nvSpPr>
        <p:spPr>
          <a:xfrm>
            <a:off x="5220072" y="3344760"/>
            <a:ext cx="150214" cy="1596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Gekromde PIJL-LINKS 37"/>
          <p:cNvSpPr/>
          <p:nvPr/>
        </p:nvSpPr>
        <p:spPr>
          <a:xfrm rot="19083004">
            <a:off x="6155280" y="2798074"/>
            <a:ext cx="443454" cy="215160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40" name="Rechte verbindingslijn 39"/>
          <p:cNvCxnSpPr/>
          <p:nvPr/>
        </p:nvCxnSpPr>
        <p:spPr>
          <a:xfrm>
            <a:off x="4571998" y="2675094"/>
            <a:ext cx="36724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4571996" y="3424582"/>
            <a:ext cx="36724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4646789" y="4150290"/>
            <a:ext cx="36724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4644571" y="4837802"/>
            <a:ext cx="36724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4644570" y="5542380"/>
            <a:ext cx="36724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V="1">
            <a:off x="5295179" y="2226336"/>
            <a:ext cx="9443" cy="4061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 flipV="1">
            <a:off x="6012160" y="2514668"/>
            <a:ext cx="0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 flipV="1">
            <a:off x="6753865" y="2385914"/>
            <a:ext cx="0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 flipV="1">
            <a:off x="7436036" y="2471125"/>
            <a:ext cx="0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 flipV="1">
            <a:off x="8161750" y="2514668"/>
            <a:ext cx="0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 flipV="1">
            <a:off x="6724836" y="2226336"/>
            <a:ext cx="9443" cy="4061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met pijl 57"/>
          <p:cNvCxnSpPr>
            <a:stCxn id="27" idx="0"/>
          </p:cNvCxnSpPr>
          <p:nvPr/>
        </p:nvCxnSpPr>
        <p:spPr>
          <a:xfrm>
            <a:off x="5295179" y="3344760"/>
            <a:ext cx="9443" cy="29427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C9426A7E-07EA-8048-A304-7E4E6A050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Economie</a:t>
            </a:r>
            <a:r>
              <a:rPr lang="en-US" dirty="0"/>
              <a:t> </a:t>
            </a:r>
            <a:r>
              <a:rPr lang="en-US" dirty="0" err="1"/>
              <a:t>Integraal</a:t>
            </a:r>
            <a:r>
              <a:rPr lang="en-US" dirty="0"/>
              <a:t> </a:t>
            </a:r>
            <a:r>
              <a:rPr lang="en-US" dirty="0" err="1"/>
              <a:t>vwo</a:t>
            </a:r>
            <a:r>
              <a:rPr lang="en-US" dirty="0"/>
              <a:t> (VRM)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F51B833-A8AF-3947-9C93-2C2C64E21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A8CD9B47-D508-0A49-8C18-3CC54C06ACCE}"/>
              </a:ext>
            </a:extLst>
          </p:cNvPr>
          <p:cNvSpPr txBox="1"/>
          <p:nvPr/>
        </p:nvSpPr>
        <p:spPr>
          <a:xfrm>
            <a:off x="2411759" y="116632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7C6109A7-1E62-D04F-A560-D0BD4F9E5644}"/>
              </a:ext>
            </a:extLst>
          </p:cNvPr>
          <p:cNvSpPr txBox="1"/>
          <p:nvPr/>
        </p:nvSpPr>
        <p:spPr>
          <a:xfrm>
            <a:off x="-803564" y="47521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464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6763E-6 L 0.15729 0.2104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10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2277"/>
            <a:ext cx="8229600" cy="77575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sz="2800" dirty="0"/>
              <a:t>Een elasticiteit is een vermenigvuldigingsgetal tussen twee </a:t>
            </a:r>
            <a:r>
              <a:rPr lang="nl-NL" sz="2800" b="1" dirty="0"/>
              <a:t>procentuele veranderingen</a:t>
            </a:r>
            <a:r>
              <a:rPr lang="nl-NL" sz="2800" dirty="0"/>
              <a:t> die een onderling verband hebben.</a:t>
            </a:r>
          </a:p>
        </p:txBody>
      </p:sp>
      <p:sp>
        <p:nvSpPr>
          <p:cNvPr id="4" name="Rechthoek 3"/>
          <p:cNvSpPr/>
          <p:nvPr/>
        </p:nvSpPr>
        <p:spPr>
          <a:xfrm>
            <a:off x="1466479" y="2340513"/>
            <a:ext cx="18698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oorzaak</a:t>
            </a:r>
          </a:p>
        </p:txBody>
      </p:sp>
      <p:sp>
        <p:nvSpPr>
          <p:cNvPr id="5" name="Rechthoek 4"/>
          <p:cNvSpPr/>
          <p:nvPr/>
        </p:nvSpPr>
        <p:spPr>
          <a:xfrm>
            <a:off x="5416165" y="2340513"/>
            <a:ext cx="16642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gevolg</a:t>
            </a:r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336350" y="2602123"/>
            <a:ext cx="207981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906242" y="2165987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E =</a:t>
            </a: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446856" y="3225048"/>
            <a:ext cx="8229600" cy="1185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u="sng" dirty="0"/>
              <a:t>Voorbeeld</a:t>
            </a:r>
            <a:r>
              <a:rPr lang="nl-NL" sz="2800" u="sng" dirty="0"/>
              <a:t> 1</a:t>
            </a:r>
            <a:endParaRPr lang="nl-NL" sz="2800" dirty="0"/>
          </a:p>
          <a:p>
            <a:pPr marL="0" indent="0">
              <a:buFont typeface="Arial" pitchFamily="34" charset="0"/>
              <a:buNone/>
            </a:pPr>
            <a:r>
              <a:rPr lang="nl-NL" sz="2600" dirty="0"/>
              <a:t>Wanneer de prijs van </a:t>
            </a:r>
            <a:r>
              <a:rPr lang="nl-NL" sz="2600" dirty="0" err="1"/>
              <a:t>CD’s</a:t>
            </a:r>
            <a:r>
              <a:rPr lang="nl-NL" sz="2600" dirty="0"/>
              <a:t> met 25% omlaag gaat, worden er 40% méér </a:t>
            </a:r>
            <a:r>
              <a:rPr lang="nl-NL" sz="2600" dirty="0" err="1"/>
              <a:t>CD’s</a:t>
            </a:r>
            <a:r>
              <a:rPr lang="nl-NL" sz="2600" dirty="0"/>
              <a:t> verkocht.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466479" y="4754056"/>
            <a:ext cx="134844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prijs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416165" y="4754056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vraag</a:t>
            </a:r>
          </a:p>
        </p:txBody>
      </p:sp>
      <p:cxnSp>
        <p:nvCxnSpPr>
          <p:cNvPr id="13" name="Rechte verbindingslijn met pijl 12"/>
          <p:cNvCxnSpPr>
            <a:stCxn id="11" idx="3"/>
            <a:endCxn id="12" idx="1"/>
          </p:cNvCxnSpPr>
          <p:nvPr/>
        </p:nvCxnSpPr>
        <p:spPr>
          <a:xfrm>
            <a:off x="2814925" y="5015666"/>
            <a:ext cx="26012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hthoek 13"/>
          <p:cNvSpPr/>
          <p:nvPr/>
        </p:nvSpPr>
        <p:spPr>
          <a:xfrm>
            <a:off x="3698727" y="4579530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E =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1682082" y="5401467"/>
            <a:ext cx="91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-25%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5679267" y="5421292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+40%</a:t>
            </a:r>
          </a:p>
        </p:txBody>
      </p:sp>
      <p:sp>
        <p:nvSpPr>
          <p:cNvPr id="17" name="Ovaal 16"/>
          <p:cNvSpPr/>
          <p:nvPr/>
        </p:nvSpPr>
        <p:spPr>
          <a:xfrm>
            <a:off x="3698727" y="5222090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/>
              <a:t>-1,6</a:t>
            </a:r>
          </a:p>
        </p:txBody>
      </p:sp>
      <p:sp>
        <p:nvSpPr>
          <p:cNvPr id="18" name="Rechthoek 17"/>
          <p:cNvSpPr/>
          <p:nvPr/>
        </p:nvSpPr>
        <p:spPr>
          <a:xfrm>
            <a:off x="3008550" y="545206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19" name="Rechthoek 18"/>
          <p:cNvSpPr/>
          <p:nvPr/>
        </p:nvSpPr>
        <p:spPr>
          <a:xfrm>
            <a:off x="4788215" y="5451803"/>
            <a:ext cx="6762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8DACE6A-9966-B54C-8A7B-C5EC6ED76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602" y="6471766"/>
            <a:ext cx="5004665" cy="365125"/>
          </a:xfrm>
        </p:spPr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3F83066-8DBA-DA40-B62C-838DC04C6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75165" y="6272196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A8F642A-011F-2648-9E4E-84DB08FB07FF}"/>
              </a:ext>
            </a:extLst>
          </p:cNvPr>
          <p:cNvSpPr txBox="1"/>
          <p:nvPr/>
        </p:nvSpPr>
        <p:spPr>
          <a:xfrm>
            <a:off x="2416867" y="34861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5DA01208-AFF8-3743-9F5E-0E330DA31D96}"/>
              </a:ext>
            </a:extLst>
          </p:cNvPr>
          <p:cNvSpPr txBox="1">
            <a:spLocks/>
          </p:cNvSpPr>
          <p:nvPr/>
        </p:nvSpPr>
        <p:spPr>
          <a:xfrm>
            <a:off x="3176934" y="569353"/>
            <a:ext cx="3913565" cy="4839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400" dirty="0"/>
              <a:t>prijselasticiteit</a:t>
            </a:r>
          </a:p>
        </p:txBody>
      </p:sp>
    </p:spTree>
    <p:extLst>
      <p:ext uri="{BB962C8B-B14F-4D97-AF65-F5344CB8AC3E}">
        <p14:creationId xmlns:p14="http://schemas.microsoft.com/office/powerpoint/2010/main" val="66347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uiExpand="1" build="p"/>
      <p:bldP spid="11" grpId="0" animBg="1"/>
      <p:bldP spid="12" grpId="0" animBg="1"/>
      <p:bldP spid="14" grpId="0"/>
      <p:bldP spid="15" grpId="0"/>
      <p:bldP spid="16" grpId="0"/>
      <p:bldP spid="17" grpId="0" animBg="1"/>
      <p:bldP spid="18" grpId="0"/>
      <p:bldP spid="1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AFE6C8CD-6083-B44E-9786-3D31FE76C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F8AC0D49-D60B-2E4A-B10E-BB7C1177B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268AD2E-7237-1D4B-BD28-D20B7ED7736D}"/>
              </a:ext>
            </a:extLst>
          </p:cNvPr>
          <p:cNvSpPr txBox="1">
            <a:spLocks/>
          </p:cNvSpPr>
          <p:nvPr/>
        </p:nvSpPr>
        <p:spPr>
          <a:xfrm>
            <a:off x="1918048" y="856479"/>
            <a:ext cx="5328592" cy="4839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400" dirty="0"/>
              <a:t>Kruiselingse prijselasticiteit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FC2C92C-2E07-8B46-8FA7-42FA679BA90E}"/>
              </a:ext>
            </a:extLst>
          </p:cNvPr>
          <p:cNvSpPr/>
          <p:nvPr/>
        </p:nvSpPr>
        <p:spPr>
          <a:xfrm>
            <a:off x="1558418" y="1767475"/>
            <a:ext cx="18698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oorzaak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6C0F0A0-0E1F-A244-8A1B-D9FB835B0DCD}"/>
              </a:ext>
            </a:extLst>
          </p:cNvPr>
          <p:cNvSpPr/>
          <p:nvPr/>
        </p:nvSpPr>
        <p:spPr>
          <a:xfrm>
            <a:off x="5508104" y="1767475"/>
            <a:ext cx="16642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gevolg</a:t>
            </a:r>
          </a:p>
        </p:txBody>
      </p: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6C6910B3-5212-B841-A28E-057B20505110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3428289" y="2029085"/>
            <a:ext cx="207981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Rechthoek 8">
            <a:extLst>
              <a:ext uri="{FF2B5EF4-FFF2-40B4-BE49-F238E27FC236}">
                <a16:creationId xmlns:a16="http://schemas.microsoft.com/office/drawing/2014/main" id="{CB2B0912-B316-7F4F-A9B0-A59DABE93220}"/>
              </a:ext>
            </a:extLst>
          </p:cNvPr>
          <p:cNvSpPr/>
          <p:nvPr/>
        </p:nvSpPr>
        <p:spPr>
          <a:xfrm>
            <a:off x="3998181" y="1592949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E =</a:t>
            </a: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8FD542F4-BB41-B843-AD9E-B127E86CD846}"/>
              </a:ext>
            </a:extLst>
          </p:cNvPr>
          <p:cNvSpPr txBox="1">
            <a:spLocks/>
          </p:cNvSpPr>
          <p:nvPr/>
        </p:nvSpPr>
        <p:spPr>
          <a:xfrm>
            <a:off x="547085" y="2613589"/>
            <a:ext cx="8229600" cy="1623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u="sng" dirty="0"/>
              <a:t>Voorbeeld</a:t>
            </a:r>
            <a:endParaRPr lang="nl-NL" sz="2400" dirty="0"/>
          </a:p>
          <a:p>
            <a:pPr marL="0" indent="0">
              <a:buFont typeface="Arial" pitchFamily="34" charset="0"/>
              <a:buNone/>
            </a:pPr>
            <a:r>
              <a:rPr lang="nl-NL" sz="2400" dirty="0"/>
              <a:t>Wanneer Philips de prijzen van haar </a:t>
            </a:r>
            <a:r>
              <a:rPr lang="nl-NL" sz="2400" dirty="0" err="1"/>
              <a:t>TV-toestellen</a:t>
            </a:r>
            <a:r>
              <a:rPr lang="nl-NL" sz="2400" dirty="0"/>
              <a:t> met 20 procent verhoogt, ziet Sony haar verkoopcijfers van </a:t>
            </a:r>
            <a:r>
              <a:rPr lang="nl-NL" sz="2400" dirty="0" err="1"/>
              <a:t>TV’s</a:t>
            </a:r>
            <a:r>
              <a:rPr lang="nl-NL" sz="2400" dirty="0"/>
              <a:t> met 30 toenemen.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755910EF-CC3A-F548-9132-FF1EC24CC8B5}"/>
              </a:ext>
            </a:extLst>
          </p:cNvPr>
          <p:cNvSpPr/>
          <p:nvPr/>
        </p:nvSpPr>
        <p:spPr>
          <a:xfrm>
            <a:off x="899593" y="4454057"/>
            <a:ext cx="264292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err="1"/>
              <a:t>Δ</a:t>
            </a:r>
            <a:r>
              <a:rPr lang="nl-NL" sz="2800" dirty="0"/>
              <a:t> prijs Philips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85A68F3B-5C3A-9249-B301-9CC9477FBAC2}"/>
              </a:ext>
            </a:extLst>
          </p:cNvPr>
          <p:cNvSpPr/>
          <p:nvPr/>
        </p:nvSpPr>
        <p:spPr>
          <a:xfrm>
            <a:off x="5407147" y="4398871"/>
            <a:ext cx="2693245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err="1"/>
              <a:t>Δ</a:t>
            </a:r>
            <a:r>
              <a:rPr lang="nl-NL" sz="2800" dirty="0"/>
              <a:t> vraag Sony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542D3580-1C41-8B49-A54C-C0FF590AFDCB}"/>
              </a:ext>
            </a:extLst>
          </p:cNvPr>
          <p:cNvSpPr/>
          <p:nvPr/>
        </p:nvSpPr>
        <p:spPr>
          <a:xfrm>
            <a:off x="3690027" y="4279531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E =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05CDCBB-F41A-B042-BCFB-7DA7C7421C3A}"/>
              </a:ext>
            </a:extLst>
          </p:cNvPr>
          <p:cNvSpPr txBox="1"/>
          <p:nvPr/>
        </p:nvSpPr>
        <p:spPr>
          <a:xfrm>
            <a:off x="1623740" y="5101468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+20%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0A4561F-7140-BE4C-B4A8-77C68FE7BC9E}"/>
              </a:ext>
            </a:extLst>
          </p:cNvPr>
          <p:cNvSpPr txBox="1"/>
          <p:nvPr/>
        </p:nvSpPr>
        <p:spPr>
          <a:xfrm>
            <a:off x="5670567" y="5121293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+30%</a:t>
            </a:r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F690C946-BC50-4842-B152-720CEA693E4B}"/>
              </a:ext>
            </a:extLst>
          </p:cNvPr>
          <p:cNvSpPr/>
          <p:nvPr/>
        </p:nvSpPr>
        <p:spPr>
          <a:xfrm>
            <a:off x="3428289" y="4941915"/>
            <a:ext cx="1261231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+ 1,5</a:t>
            </a: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481BD22-F59B-1149-8502-821489F35F03}"/>
              </a:ext>
            </a:extLst>
          </p:cNvPr>
          <p:cNvSpPr/>
          <p:nvPr/>
        </p:nvSpPr>
        <p:spPr>
          <a:xfrm>
            <a:off x="2870084" y="51520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4F6EB4DC-8475-C949-A79A-A083B414B26E}"/>
              </a:ext>
            </a:extLst>
          </p:cNvPr>
          <p:cNvSpPr/>
          <p:nvPr/>
        </p:nvSpPr>
        <p:spPr>
          <a:xfrm>
            <a:off x="4790269" y="513224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17D338E-A65A-AA46-BC75-D52B5253DEAB}"/>
              </a:ext>
            </a:extLst>
          </p:cNvPr>
          <p:cNvSpPr txBox="1"/>
          <p:nvPr/>
        </p:nvSpPr>
        <p:spPr>
          <a:xfrm>
            <a:off x="2195736" y="8698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2.3 Kruiselingse elasticiteit</a:t>
            </a:r>
          </a:p>
        </p:txBody>
      </p:sp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4B6A8B16-B387-6D49-A36D-2DD7E62390FA}"/>
              </a:ext>
            </a:extLst>
          </p:cNvPr>
          <p:cNvCxnSpPr>
            <a:cxnSpLocks/>
          </p:cNvCxnSpPr>
          <p:nvPr/>
        </p:nvCxnSpPr>
        <p:spPr>
          <a:xfrm>
            <a:off x="3542513" y="4793503"/>
            <a:ext cx="1864634" cy="92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21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animBg="1"/>
      <p:bldP spid="12" grpId="0" animBg="1"/>
      <p:bldP spid="13" grpId="0"/>
      <p:bldP spid="14" grpId="0"/>
      <p:bldP spid="15" grpId="0"/>
      <p:bldP spid="16" grpId="0" animBg="1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30426" y="1484784"/>
            <a:ext cx="18698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oorzaak</a:t>
            </a:r>
          </a:p>
        </p:txBody>
      </p:sp>
      <p:sp>
        <p:nvSpPr>
          <p:cNvPr id="5" name="Rechthoek 4"/>
          <p:cNvSpPr/>
          <p:nvPr/>
        </p:nvSpPr>
        <p:spPr>
          <a:xfrm>
            <a:off x="5580112" y="1484784"/>
            <a:ext cx="16642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gevolg</a:t>
            </a:r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500297" y="1746394"/>
            <a:ext cx="207981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4070189" y="1310258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E =</a:t>
            </a: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539552" y="2334428"/>
            <a:ext cx="8229600" cy="1185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u="sng" dirty="0"/>
              <a:t>Voorbeeld 2</a:t>
            </a:r>
            <a:endParaRPr lang="nl-NL" sz="2800" dirty="0"/>
          </a:p>
          <a:p>
            <a:pPr marL="0" indent="0">
              <a:buFont typeface="Arial" pitchFamily="34" charset="0"/>
              <a:buNone/>
            </a:pPr>
            <a:r>
              <a:rPr lang="nl-NL" sz="2600" dirty="0"/>
              <a:t>Wanneer het inkomen van mensen met 10% omhoog gaat, gaan zij 20% meer uitgeven aan verre vakantiereizen.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331640" y="3933056"/>
            <a:ext cx="1990353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inkomen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569358" y="3933056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vraag</a:t>
            </a:r>
          </a:p>
        </p:txBody>
      </p:sp>
      <p:cxnSp>
        <p:nvCxnSpPr>
          <p:cNvPr id="13" name="Rechte verbindingslijn met pijl 12"/>
          <p:cNvCxnSpPr>
            <a:stCxn id="11" idx="3"/>
            <a:endCxn id="12" idx="1"/>
          </p:cNvCxnSpPr>
          <p:nvPr/>
        </p:nvCxnSpPr>
        <p:spPr>
          <a:xfrm>
            <a:off x="3321993" y="4194666"/>
            <a:ext cx="224736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hthoek 13"/>
          <p:cNvSpPr/>
          <p:nvPr/>
        </p:nvSpPr>
        <p:spPr>
          <a:xfrm>
            <a:off x="3851920" y="3758530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E =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1785633" y="4580467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+10%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5832460" y="4600292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+20%</a:t>
            </a:r>
          </a:p>
        </p:txBody>
      </p:sp>
      <p:sp>
        <p:nvSpPr>
          <p:cNvPr id="17" name="Ovaal 16"/>
          <p:cNvSpPr/>
          <p:nvPr/>
        </p:nvSpPr>
        <p:spPr>
          <a:xfrm>
            <a:off x="3711936" y="4401090"/>
            <a:ext cx="1021957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+ 2</a:t>
            </a:r>
          </a:p>
        </p:txBody>
      </p:sp>
      <p:sp>
        <p:nvSpPr>
          <p:cNvPr id="18" name="Rechthoek 17"/>
          <p:cNvSpPr/>
          <p:nvPr/>
        </p:nvSpPr>
        <p:spPr>
          <a:xfrm>
            <a:off x="3161743" y="463106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19" name="Rechthoek 18"/>
          <p:cNvSpPr/>
          <p:nvPr/>
        </p:nvSpPr>
        <p:spPr>
          <a:xfrm>
            <a:off x="4952162" y="461124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4F03DBA-C5C0-E146-A9E8-235174D5C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4C35F5B-65DA-E44F-8ADA-F2E13A78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4064B8F6-CF1F-E24C-8166-10D4F1B07DDD}"/>
              </a:ext>
            </a:extLst>
          </p:cNvPr>
          <p:cNvSpPr txBox="1"/>
          <p:nvPr/>
        </p:nvSpPr>
        <p:spPr>
          <a:xfrm>
            <a:off x="2411759" y="116632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292DF74B-971C-B040-8615-C7C0F41C8ECE}"/>
              </a:ext>
            </a:extLst>
          </p:cNvPr>
          <p:cNvSpPr txBox="1">
            <a:spLocks/>
          </p:cNvSpPr>
          <p:nvPr/>
        </p:nvSpPr>
        <p:spPr>
          <a:xfrm>
            <a:off x="1990056" y="687660"/>
            <a:ext cx="5328592" cy="4839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400" dirty="0"/>
              <a:t>Inkomenselasticiteit</a:t>
            </a:r>
          </a:p>
        </p:txBody>
      </p:sp>
    </p:spTree>
    <p:extLst>
      <p:ext uri="{BB962C8B-B14F-4D97-AF65-F5344CB8AC3E}">
        <p14:creationId xmlns:p14="http://schemas.microsoft.com/office/powerpoint/2010/main" val="100671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animBg="1"/>
      <p:bldP spid="12" grpId="0" animBg="1"/>
      <p:bldP spid="14" grpId="0"/>
      <p:bldP spid="15" grpId="0"/>
      <p:bldP spid="16" grpId="0"/>
      <p:bldP spid="17" grpId="0" animBg="1"/>
      <p:bldP spid="18" grpId="0"/>
      <p:bldP spid="19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476824" y="1573646"/>
            <a:ext cx="18698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oorzaak</a:t>
            </a:r>
          </a:p>
        </p:txBody>
      </p:sp>
      <p:sp>
        <p:nvSpPr>
          <p:cNvPr id="5" name="Rechthoek 4"/>
          <p:cNvSpPr/>
          <p:nvPr/>
        </p:nvSpPr>
        <p:spPr>
          <a:xfrm>
            <a:off x="5426510" y="1573646"/>
            <a:ext cx="16642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gevolg</a:t>
            </a:r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346695" y="1835256"/>
            <a:ext cx="207981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916587" y="1399120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E =</a:t>
            </a: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385950" y="2423290"/>
            <a:ext cx="8229600" cy="1185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u="sng" dirty="0"/>
              <a:t>Voorbeeld 3</a:t>
            </a:r>
            <a:endParaRPr lang="nl-NL" sz="2800" dirty="0"/>
          </a:p>
          <a:p>
            <a:pPr marL="0" indent="0">
              <a:buFont typeface="Arial" pitchFamily="34" charset="0"/>
              <a:buNone/>
            </a:pPr>
            <a:r>
              <a:rPr lang="nl-NL" sz="2600" dirty="0"/>
              <a:t>Wanneer de rente met 5% stijgt, gaan mensen 20% minder lenen.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330990" y="4021918"/>
            <a:ext cx="1503232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rente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415756" y="4021918"/>
            <a:ext cx="2849754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vraag leningen</a:t>
            </a:r>
          </a:p>
        </p:txBody>
      </p:sp>
      <p:cxnSp>
        <p:nvCxnSpPr>
          <p:cNvPr id="13" name="Rechte verbindingslijn met pijl 12"/>
          <p:cNvCxnSpPr>
            <a:stCxn id="11" idx="3"/>
            <a:endCxn id="12" idx="1"/>
          </p:cNvCxnSpPr>
          <p:nvPr/>
        </p:nvCxnSpPr>
        <p:spPr>
          <a:xfrm>
            <a:off x="2834222" y="4283528"/>
            <a:ext cx="258153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hthoek 13"/>
          <p:cNvSpPr/>
          <p:nvPr/>
        </p:nvSpPr>
        <p:spPr>
          <a:xfrm>
            <a:off x="3698318" y="3847392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E =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1632031" y="4669329"/>
            <a:ext cx="803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+5%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5805415" y="4689154"/>
            <a:ext cx="91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-20%</a:t>
            </a:r>
          </a:p>
        </p:txBody>
      </p:sp>
      <p:sp>
        <p:nvSpPr>
          <p:cNvPr id="17" name="Ovaal 16"/>
          <p:cNvSpPr/>
          <p:nvPr/>
        </p:nvSpPr>
        <p:spPr>
          <a:xfrm>
            <a:off x="3698318" y="4489952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- 4</a:t>
            </a:r>
          </a:p>
        </p:txBody>
      </p:sp>
      <p:sp>
        <p:nvSpPr>
          <p:cNvPr id="18" name="Rechthoek 17"/>
          <p:cNvSpPr/>
          <p:nvPr/>
        </p:nvSpPr>
        <p:spPr>
          <a:xfrm>
            <a:off x="3008141" y="471993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19" name="Rechthoek 18"/>
          <p:cNvSpPr/>
          <p:nvPr/>
        </p:nvSpPr>
        <p:spPr>
          <a:xfrm>
            <a:off x="4798560" y="470010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B3F2D92-836E-CE4A-AE0B-E9E873C0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332" y="6243316"/>
            <a:ext cx="5004665" cy="365125"/>
          </a:xfrm>
        </p:spPr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EDB6209-4F35-0D40-8606-8CBE15432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5510" y="6243316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CCD1FAE-D458-594F-A625-9D9C0573EDE0}"/>
              </a:ext>
            </a:extLst>
          </p:cNvPr>
          <p:cNvSpPr txBox="1"/>
          <p:nvPr/>
        </p:nvSpPr>
        <p:spPr>
          <a:xfrm>
            <a:off x="2427623" y="131383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  <p:sp>
        <p:nvSpPr>
          <p:cNvPr id="21" name="Titel 1">
            <a:extLst>
              <a:ext uri="{FF2B5EF4-FFF2-40B4-BE49-F238E27FC236}">
                <a16:creationId xmlns:a16="http://schemas.microsoft.com/office/drawing/2014/main" id="{DEDF1894-A6D6-E346-8D1F-16499BAFC2BB}"/>
              </a:ext>
            </a:extLst>
          </p:cNvPr>
          <p:cNvSpPr txBox="1">
            <a:spLocks/>
          </p:cNvSpPr>
          <p:nvPr/>
        </p:nvSpPr>
        <p:spPr>
          <a:xfrm>
            <a:off x="2555776" y="627919"/>
            <a:ext cx="3744416" cy="4839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400" dirty="0"/>
              <a:t>prijselasticiteit</a:t>
            </a:r>
          </a:p>
        </p:txBody>
      </p:sp>
    </p:spTree>
    <p:extLst>
      <p:ext uri="{BB962C8B-B14F-4D97-AF65-F5344CB8AC3E}">
        <p14:creationId xmlns:p14="http://schemas.microsoft.com/office/powerpoint/2010/main" val="411855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animBg="1"/>
      <p:bldP spid="12" grpId="0" animBg="1"/>
      <p:bldP spid="14" grpId="0"/>
      <p:bldP spid="15" grpId="0"/>
      <p:bldP spid="16" grpId="0"/>
      <p:bldP spid="17" grpId="0" animBg="1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0436" y="1931779"/>
            <a:ext cx="3883546" cy="9745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solidFill>
                  <a:srgbClr val="7030A0"/>
                </a:solidFill>
              </a:rPr>
              <a:t>Bereken de prijselasticiteit in dit geval.</a:t>
            </a:r>
          </a:p>
        </p:txBody>
      </p:sp>
      <p:sp>
        <p:nvSpPr>
          <p:cNvPr id="8" name="Rechthoek 7"/>
          <p:cNvSpPr/>
          <p:nvPr/>
        </p:nvSpPr>
        <p:spPr>
          <a:xfrm>
            <a:off x="1644471" y="853906"/>
            <a:ext cx="134844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prijs</a:t>
            </a:r>
          </a:p>
        </p:txBody>
      </p:sp>
      <p:sp>
        <p:nvSpPr>
          <p:cNvPr id="9" name="Rechthoek 8"/>
          <p:cNvSpPr/>
          <p:nvPr/>
        </p:nvSpPr>
        <p:spPr>
          <a:xfrm>
            <a:off x="5634667" y="853906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vraag</a:t>
            </a:r>
          </a:p>
        </p:txBody>
      </p:sp>
      <p:cxnSp>
        <p:nvCxnSpPr>
          <p:cNvPr id="10" name="Rechte verbindingslijn met pijl 9"/>
          <p:cNvCxnSpPr>
            <a:stCxn id="8" idx="3"/>
            <a:endCxn id="9" idx="1"/>
          </p:cNvCxnSpPr>
          <p:nvPr/>
        </p:nvCxnSpPr>
        <p:spPr>
          <a:xfrm>
            <a:off x="2992917" y="1115516"/>
            <a:ext cx="26417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hthoek 10"/>
          <p:cNvSpPr/>
          <p:nvPr/>
        </p:nvSpPr>
        <p:spPr>
          <a:xfrm>
            <a:off x="3546146" y="624867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/>
              <a:t>E</a:t>
            </a:r>
            <a:r>
              <a:rPr lang="nl-NL" sz="2800" b="1" baseline="-25000" dirty="0" err="1"/>
              <a:t>pv</a:t>
            </a:r>
            <a:r>
              <a:rPr lang="nl-NL" sz="2800" b="1" dirty="0"/>
              <a:t> =</a:t>
            </a:r>
          </a:p>
        </p:txBody>
      </p:sp>
      <p:grpSp>
        <p:nvGrpSpPr>
          <p:cNvPr id="46" name="Groep 45"/>
          <p:cNvGrpSpPr/>
          <p:nvPr/>
        </p:nvGrpSpPr>
        <p:grpSpPr>
          <a:xfrm>
            <a:off x="4490700" y="2162696"/>
            <a:ext cx="4618366" cy="4299932"/>
            <a:chOff x="4490700" y="2162696"/>
            <a:chExt cx="4618366" cy="4299932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kstvak 23"/>
            <p:cNvSpPr txBox="1"/>
            <p:nvPr/>
          </p:nvSpPr>
          <p:spPr>
            <a:xfrm>
              <a:off x="8267370" y="609329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/>
                <a:t>Q</a:t>
              </a:r>
              <a:r>
                <a:rPr lang="nl-NL" baseline="-25000" dirty="0" err="1"/>
                <a:t>v</a:t>
              </a:r>
              <a:endParaRPr lang="nl-NL" baseline="-25000" dirty="0"/>
            </a:p>
          </p:txBody>
        </p:sp>
        <p:sp>
          <p:nvSpPr>
            <p:cNvPr id="25" name="Tekstvak 24"/>
            <p:cNvSpPr txBox="1"/>
            <p:nvPr/>
          </p:nvSpPr>
          <p:spPr>
            <a:xfrm rot="16200000">
              <a:off x="4383459" y="2554936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prijs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4760197" y="49710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60197" y="42509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4760197" y="36028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30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4760197" y="28734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</a:t>
              </a:r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4760197" y="2162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50</a:t>
              </a:r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5634667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200</a:t>
              </a:r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636809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400</a:t>
              </a:r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708817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600</a:t>
              </a:r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780825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800</a:t>
              </a:r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8456323" y="586357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1000</a:t>
              </a:r>
            </a:p>
          </p:txBody>
        </p:sp>
        <p:cxnSp>
          <p:nvCxnSpPr>
            <p:cNvPr id="36" name="Rechte verbindingslijn 35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5" name="Tekstvak 44"/>
          <p:cNvSpPr txBox="1"/>
          <p:nvPr/>
        </p:nvSpPr>
        <p:spPr>
          <a:xfrm>
            <a:off x="6635953" y="2162696"/>
            <a:ext cx="225414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400" dirty="0" err="1"/>
              <a:t>Q</a:t>
            </a:r>
            <a:r>
              <a:rPr lang="nl-NL" sz="2400" baseline="-25000" dirty="0" err="1"/>
              <a:t>v</a:t>
            </a:r>
            <a:r>
              <a:rPr lang="nl-NL" sz="2400" dirty="0"/>
              <a:t> = -20P + 1000</a:t>
            </a:r>
          </a:p>
        </p:txBody>
      </p:sp>
      <p:sp>
        <p:nvSpPr>
          <p:cNvPr id="47" name="Ovaal 46"/>
          <p:cNvSpPr/>
          <p:nvPr/>
        </p:nvSpPr>
        <p:spPr>
          <a:xfrm>
            <a:off x="5806992" y="2927632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6541166" y="3639343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Gekromde PIJL-OMLAAG 53"/>
          <p:cNvSpPr/>
          <p:nvPr/>
        </p:nvSpPr>
        <p:spPr>
          <a:xfrm rot="2722246">
            <a:off x="5987957" y="2995995"/>
            <a:ext cx="979303" cy="31518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5" name="Rechthoek 54"/>
          <p:cNvSpPr/>
          <p:nvPr/>
        </p:nvSpPr>
        <p:spPr>
          <a:xfrm>
            <a:off x="251520" y="3243486"/>
            <a:ext cx="134844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prijs</a:t>
            </a:r>
          </a:p>
        </p:txBody>
      </p:sp>
      <p:sp>
        <p:nvSpPr>
          <p:cNvPr id="56" name="Rechthoek 55"/>
          <p:cNvSpPr/>
          <p:nvPr/>
        </p:nvSpPr>
        <p:spPr>
          <a:xfrm>
            <a:off x="3203848" y="3243486"/>
            <a:ext cx="1515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vraag</a:t>
            </a:r>
          </a:p>
        </p:txBody>
      </p:sp>
      <p:cxnSp>
        <p:nvCxnSpPr>
          <p:cNvPr id="57" name="Rechte verbindingslijn met pijl 56"/>
          <p:cNvCxnSpPr>
            <a:stCxn id="55" idx="3"/>
            <a:endCxn id="56" idx="1"/>
          </p:cNvCxnSpPr>
          <p:nvPr/>
        </p:nvCxnSpPr>
        <p:spPr>
          <a:xfrm>
            <a:off x="1599966" y="3505096"/>
            <a:ext cx="160388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8" name="Rechthoek 57"/>
          <p:cNvSpPr/>
          <p:nvPr/>
        </p:nvSpPr>
        <p:spPr>
          <a:xfrm>
            <a:off x="1936732" y="2996952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/>
              <a:t>E</a:t>
            </a:r>
            <a:r>
              <a:rPr lang="nl-NL" sz="2800" b="1" baseline="-25000" dirty="0" err="1"/>
              <a:t>pv</a:t>
            </a:r>
            <a:r>
              <a:rPr lang="nl-NL" sz="2800" b="1" dirty="0"/>
              <a:t> =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467544" y="3896409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-25%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3419872" y="3887206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+100%</a:t>
            </a:r>
          </a:p>
        </p:txBody>
      </p:sp>
      <p:sp>
        <p:nvSpPr>
          <p:cNvPr id="61" name="Ovaal 60"/>
          <p:cNvSpPr/>
          <p:nvPr/>
        </p:nvSpPr>
        <p:spPr>
          <a:xfrm>
            <a:off x="1961835" y="3717032"/>
            <a:ext cx="881973" cy="88197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/>
              <a:t>- 4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323528" y="4417993"/>
            <a:ext cx="1071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40 </a:t>
            </a:r>
            <a:r>
              <a:rPr lang="nl-NL" sz="2000" dirty="0">
                <a:sym typeface="Wingdings" pitchFamily="2" charset="2"/>
              </a:rPr>
              <a:t> 30</a:t>
            </a:r>
            <a:endParaRPr lang="nl-NL" sz="2000" dirty="0"/>
          </a:p>
        </p:txBody>
      </p:sp>
      <p:sp>
        <p:nvSpPr>
          <p:cNvPr id="63" name="Tekstvak 62"/>
          <p:cNvSpPr txBox="1"/>
          <p:nvPr/>
        </p:nvSpPr>
        <p:spPr>
          <a:xfrm>
            <a:off x="3258521" y="4398950"/>
            <a:ext cx="1330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200 </a:t>
            </a:r>
            <a:r>
              <a:rPr lang="nl-NL" sz="2000" dirty="0">
                <a:sym typeface="Wingdings" pitchFamily="2" charset="2"/>
              </a:rPr>
              <a:t> 400</a:t>
            </a:r>
            <a:endParaRPr lang="nl-NL" sz="2000" dirty="0"/>
          </a:p>
        </p:txBody>
      </p:sp>
      <p:sp>
        <p:nvSpPr>
          <p:cNvPr id="64" name="Rechthoek 63"/>
          <p:cNvSpPr/>
          <p:nvPr/>
        </p:nvSpPr>
        <p:spPr>
          <a:xfrm>
            <a:off x="1331640" y="391795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65" name="Rechthoek 64"/>
          <p:cNvSpPr/>
          <p:nvPr/>
        </p:nvSpPr>
        <p:spPr>
          <a:xfrm>
            <a:off x="3122059" y="389812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sp>
        <p:nvSpPr>
          <p:cNvPr id="37" name="Tijdelijke aanduiding voor voettekst 36">
            <a:extLst>
              <a:ext uri="{FF2B5EF4-FFF2-40B4-BE49-F238E27FC236}">
                <a16:creationId xmlns:a16="http://schemas.microsoft.com/office/drawing/2014/main" id="{3EB1F57D-8F23-5B4B-843D-0887356FE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38" name="Tijdelijke aanduiding voor dianummer 37">
            <a:extLst>
              <a:ext uri="{FF2B5EF4-FFF2-40B4-BE49-F238E27FC236}">
                <a16:creationId xmlns:a16="http://schemas.microsoft.com/office/drawing/2014/main" id="{AE834327-D0DC-434D-ADAB-B0123C4CA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6" name="Tekstvak 65">
            <a:extLst>
              <a:ext uri="{FF2B5EF4-FFF2-40B4-BE49-F238E27FC236}">
                <a16:creationId xmlns:a16="http://schemas.microsoft.com/office/drawing/2014/main" id="{8AD6C201-2650-F841-A4DC-7D941BC0D546}"/>
              </a:ext>
            </a:extLst>
          </p:cNvPr>
          <p:cNvSpPr txBox="1"/>
          <p:nvPr/>
        </p:nvSpPr>
        <p:spPr>
          <a:xfrm>
            <a:off x="2411759" y="116632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</p:spTree>
    <p:extLst>
      <p:ext uri="{BB962C8B-B14F-4D97-AF65-F5344CB8AC3E}">
        <p14:creationId xmlns:p14="http://schemas.microsoft.com/office/powerpoint/2010/main" val="82116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45" grpId="0" animBg="1"/>
      <p:bldP spid="47" grpId="0" animBg="1"/>
      <p:bldP spid="48" grpId="0" animBg="1"/>
      <p:bldP spid="54" grpId="0" animBg="1"/>
      <p:bldP spid="55" grpId="0" animBg="1"/>
      <p:bldP spid="56" grpId="0" animBg="1"/>
      <p:bldP spid="58" grpId="0"/>
      <p:bldP spid="59" grpId="0"/>
      <p:bldP spid="60" grpId="0"/>
      <p:bldP spid="61" grpId="0" animBg="1"/>
      <p:bldP spid="62" grpId="0"/>
      <p:bldP spid="62" grpId="1"/>
      <p:bldP spid="63" grpId="0"/>
      <p:bldP spid="63" grpId="1"/>
      <p:bldP spid="64" grpId="0"/>
      <p:bldP spid="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0134" y="1686387"/>
            <a:ext cx="3883546" cy="8977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solidFill>
                  <a:srgbClr val="7030A0"/>
                </a:solidFill>
              </a:rPr>
              <a:t>Bereken de prijselasticiteit in dit geval.</a:t>
            </a:r>
          </a:p>
        </p:txBody>
      </p:sp>
      <p:sp>
        <p:nvSpPr>
          <p:cNvPr id="8" name="Rechthoek 7"/>
          <p:cNvSpPr/>
          <p:nvPr/>
        </p:nvSpPr>
        <p:spPr>
          <a:xfrm>
            <a:off x="1699800" y="839954"/>
            <a:ext cx="134844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prijs</a:t>
            </a:r>
          </a:p>
        </p:txBody>
      </p:sp>
      <p:sp>
        <p:nvSpPr>
          <p:cNvPr id="9" name="Rechthoek 8"/>
          <p:cNvSpPr/>
          <p:nvPr/>
        </p:nvSpPr>
        <p:spPr>
          <a:xfrm>
            <a:off x="5689996" y="839954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vraag</a:t>
            </a:r>
          </a:p>
        </p:txBody>
      </p:sp>
      <p:cxnSp>
        <p:nvCxnSpPr>
          <p:cNvPr id="10" name="Rechte verbindingslijn met pijl 9"/>
          <p:cNvCxnSpPr>
            <a:stCxn id="8" idx="3"/>
            <a:endCxn id="9" idx="1"/>
          </p:cNvCxnSpPr>
          <p:nvPr/>
        </p:nvCxnSpPr>
        <p:spPr>
          <a:xfrm>
            <a:off x="3048246" y="1101564"/>
            <a:ext cx="26417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hthoek 10"/>
          <p:cNvSpPr/>
          <p:nvPr/>
        </p:nvSpPr>
        <p:spPr>
          <a:xfrm>
            <a:off x="3737161" y="616124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/>
              <a:t>E</a:t>
            </a:r>
            <a:r>
              <a:rPr lang="nl-NL" sz="2800" b="1" baseline="-25000" dirty="0" err="1"/>
              <a:t>pv</a:t>
            </a:r>
            <a:r>
              <a:rPr lang="nl-NL" sz="2800" b="1" dirty="0"/>
              <a:t> =</a:t>
            </a:r>
          </a:p>
        </p:txBody>
      </p:sp>
      <p:grpSp>
        <p:nvGrpSpPr>
          <p:cNvPr id="46" name="Groep 45"/>
          <p:cNvGrpSpPr/>
          <p:nvPr/>
        </p:nvGrpSpPr>
        <p:grpSpPr>
          <a:xfrm>
            <a:off x="4490700" y="2162696"/>
            <a:ext cx="4618366" cy="4299932"/>
            <a:chOff x="4490700" y="2162696"/>
            <a:chExt cx="4618366" cy="4299932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kstvak 23"/>
            <p:cNvSpPr txBox="1"/>
            <p:nvPr/>
          </p:nvSpPr>
          <p:spPr>
            <a:xfrm>
              <a:off x="8267370" y="609329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/>
                <a:t>Q</a:t>
              </a:r>
              <a:r>
                <a:rPr lang="nl-NL" baseline="-25000" dirty="0" err="1"/>
                <a:t>v</a:t>
              </a:r>
              <a:endParaRPr lang="nl-NL" baseline="-25000" dirty="0"/>
            </a:p>
          </p:txBody>
        </p:sp>
        <p:sp>
          <p:nvSpPr>
            <p:cNvPr id="25" name="Tekstvak 24"/>
            <p:cNvSpPr txBox="1"/>
            <p:nvPr/>
          </p:nvSpPr>
          <p:spPr>
            <a:xfrm rot="16200000">
              <a:off x="4383459" y="2554936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prijs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4760197" y="49710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60197" y="42509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4760197" y="36028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30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4760197" y="28734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</a:t>
              </a:r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4760197" y="2162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50</a:t>
              </a:r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5634667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200</a:t>
              </a:r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636809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400</a:t>
              </a:r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708817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600</a:t>
              </a:r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780825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800</a:t>
              </a:r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8456323" y="586357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1000</a:t>
              </a:r>
            </a:p>
          </p:txBody>
        </p:sp>
        <p:cxnSp>
          <p:nvCxnSpPr>
            <p:cNvPr id="36" name="Rechte verbindingslijn 35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5" name="Tekstvak 44"/>
          <p:cNvSpPr txBox="1"/>
          <p:nvPr/>
        </p:nvSpPr>
        <p:spPr>
          <a:xfrm>
            <a:off x="6461246" y="2162696"/>
            <a:ext cx="264781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err="1"/>
              <a:t>Q</a:t>
            </a:r>
            <a:r>
              <a:rPr lang="nl-NL" sz="2400" baseline="-25000" dirty="0" err="1"/>
              <a:t>v</a:t>
            </a:r>
            <a:r>
              <a:rPr lang="nl-NL" sz="2400" dirty="0"/>
              <a:t> = -20P + 1000</a:t>
            </a:r>
          </a:p>
        </p:txBody>
      </p:sp>
      <p:sp>
        <p:nvSpPr>
          <p:cNvPr id="47" name="Ovaal 46"/>
          <p:cNvSpPr/>
          <p:nvPr/>
        </p:nvSpPr>
        <p:spPr>
          <a:xfrm>
            <a:off x="5806992" y="2927632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7260496" y="4328630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Gekromde PIJL-OMLAAG 53"/>
          <p:cNvSpPr/>
          <p:nvPr/>
        </p:nvSpPr>
        <p:spPr>
          <a:xfrm rot="2722246">
            <a:off x="5991134" y="3068219"/>
            <a:ext cx="1954817" cy="572233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5" name="Rechthoek 54"/>
          <p:cNvSpPr/>
          <p:nvPr/>
        </p:nvSpPr>
        <p:spPr>
          <a:xfrm>
            <a:off x="251520" y="3243486"/>
            <a:ext cx="134844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prijs</a:t>
            </a:r>
          </a:p>
        </p:txBody>
      </p:sp>
      <p:sp>
        <p:nvSpPr>
          <p:cNvPr id="56" name="Rechthoek 55"/>
          <p:cNvSpPr/>
          <p:nvPr/>
        </p:nvSpPr>
        <p:spPr>
          <a:xfrm>
            <a:off x="3203848" y="3243486"/>
            <a:ext cx="1515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vraag</a:t>
            </a:r>
          </a:p>
        </p:txBody>
      </p:sp>
      <p:cxnSp>
        <p:nvCxnSpPr>
          <p:cNvPr id="57" name="Rechte verbindingslijn met pijl 56"/>
          <p:cNvCxnSpPr>
            <a:stCxn id="55" idx="3"/>
            <a:endCxn id="56" idx="1"/>
          </p:cNvCxnSpPr>
          <p:nvPr/>
        </p:nvCxnSpPr>
        <p:spPr>
          <a:xfrm>
            <a:off x="1599966" y="3505096"/>
            <a:ext cx="160388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8" name="Rechthoek 57"/>
          <p:cNvSpPr/>
          <p:nvPr/>
        </p:nvSpPr>
        <p:spPr>
          <a:xfrm>
            <a:off x="1936732" y="2996952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/>
              <a:t>E</a:t>
            </a:r>
            <a:r>
              <a:rPr lang="nl-NL" sz="2800" b="1" baseline="-25000" dirty="0" err="1"/>
              <a:t>pv</a:t>
            </a:r>
            <a:r>
              <a:rPr lang="nl-NL" sz="2800" b="1" dirty="0"/>
              <a:t> =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467544" y="3896409"/>
            <a:ext cx="736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-50%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3419872" y="3887206"/>
            <a:ext cx="974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+200%</a:t>
            </a:r>
          </a:p>
        </p:txBody>
      </p:sp>
      <p:sp>
        <p:nvSpPr>
          <p:cNvPr id="61" name="Ovaal 60"/>
          <p:cNvSpPr/>
          <p:nvPr/>
        </p:nvSpPr>
        <p:spPr>
          <a:xfrm>
            <a:off x="1961835" y="3717032"/>
            <a:ext cx="881973" cy="88197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/>
              <a:t>- 4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323528" y="4417993"/>
            <a:ext cx="1085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40 </a:t>
            </a:r>
            <a:r>
              <a:rPr lang="nl-NL" sz="2000" dirty="0">
                <a:sym typeface="Wingdings" pitchFamily="2" charset="2"/>
              </a:rPr>
              <a:t> 20</a:t>
            </a:r>
            <a:endParaRPr lang="nl-NL" sz="2000" dirty="0"/>
          </a:p>
        </p:txBody>
      </p:sp>
      <p:sp>
        <p:nvSpPr>
          <p:cNvPr id="63" name="Tekstvak 62"/>
          <p:cNvSpPr txBox="1"/>
          <p:nvPr/>
        </p:nvSpPr>
        <p:spPr>
          <a:xfrm>
            <a:off x="3258521" y="4398950"/>
            <a:ext cx="1372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200 </a:t>
            </a:r>
            <a:r>
              <a:rPr lang="nl-NL" sz="2000" dirty="0">
                <a:sym typeface="Wingdings" pitchFamily="2" charset="2"/>
              </a:rPr>
              <a:t> 600</a:t>
            </a:r>
            <a:endParaRPr lang="nl-NL" sz="2000" dirty="0"/>
          </a:p>
        </p:txBody>
      </p:sp>
      <p:sp>
        <p:nvSpPr>
          <p:cNvPr id="64" name="Rechthoek 63"/>
          <p:cNvSpPr/>
          <p:nvPr/>
        </p:nvSpPr>
        <p:spPr>
          <a:xfrm>
            <a:off x="1331640" y="391795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65" name="Rechthoek 64"/>
          <p:cNvSpPr/>
          <p:nvPr/>
        </p:nvSpPr>
        <p:spPr>
          <a:xfrm>
            <a:off x="3122059" y="389812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sp>
        <p:nvSpPr>
          <p:cNvPr id="37" name="Tijdelijke aanduiding voor voettekst 36">
            <a:extLst>
              <a:ext uri="{FF2B5EF4-FFF2-40B4-BE49-F238E27FC236}">
                <a16:creationId xmlns:a16="http://schemas.microsoft.com/office/drawing/2014/main" id="{0A75D805-8BD1-8046-8875-0FF9A9741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38" name="Tijdelijke aanduiding voor dianummer 37">
            <a:extLst>
              <a:ext uri="{FF2B5EF4-FFF2-40B4-BE49-F238E27FC236}">
                <a16:creationId xmlns:a16="http://schemas.microsoft.com/office/drawing/2014/main" id="{4B8CD090-F856-C846-AEC7-BBD47F1F3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6" name="Tekstvak 65">
            <a:extLst>
              <a:ext uri="{FF2B5EF4-FFF2-40B4-BE49-F238E27FC236}">
                <a16:creationId xmlns:a16="http://schemas.microsoft.com/office/drawing/2014/main" id="{C5537FE3-AFFA-E44E-BE4D-78FA7AD1A057}"/>
              </a:ext>
            </a:extLst>
          </p:cNvPr>
          <p:cNvSpPr txBox="1"/>
          <p:nvPr/>
        </p:nvSpPr>
        <p:spPr>
          <a:xfrm>
            <a:off x="2411759" y="116632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</p:spTree>
    <p:extLst>
      <p:ext uri="{BB962C8B-B14F-4D97-AF65-F5344CB8AC3E}">
        <p14:creationId xmlns:p14="http://schemas.microsoft.com/office/powerpoint/2010/main" val="280270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45" grpId="0" animBg="1"/>
      <p:bldP spid="47" grpId="0" animBg="1"/>
      <p:bldP spid="48" grpId="0" animBg="1"/>
      <p:bldP spid="54" grpId="0" animBg="1"/>
      <p:bldP spid="55" grpId="0" animBg="1"/>
      <p:bldP spid="56" grpId="0" animBg="1"/>
      <p:bldP spid="58" grpId="0"/>
      <p:bldP spid="59" grpId="0"/>
      <p:bldP spid="60" grpId="0"/>
      <p:bldP spid="61" grpId="0" animBg="1"/>
      <p:bldP spid="62" grpId="0"/>
      <p:bldP spid="62" grpId="1"/>
      <p:bldP spid="63" grpId="0"/>
      <p:bldP spid="63" grpId="1"/>
      <p:bldP spid="64" grpId="0"/>
      <p:bldP spid="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0134" y="1677733"/>
            <a:ext cx="3883546" cy="854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solidFill>
                  <a:srgbClr val="7030A0"/>
                </a:solidFill>
              </a:rPr>
              <a:t>Bereken de prijselasticiteit in dit geval.</a:t>
            </a:r>
          </a:p>
        </p:txBody>
      </p:sp>
      <p:sp>
        <p:nvSpPr>
          <p:cNvPr id="8" name="Rechthoek 7"/>
          <p:cNvSpPr/>
          <p:nvPr/>
        </p:nvSpPr>
        <p:spPr>
          <a:xfrm>
            <a:off x="1680179" y="813057"/>
            <a:ext cx="134844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prijs</a:t>
            </a:r>
          </a:p>
        </p:txBody>
      </p:sp>
      <p:sp>
        <p:nvSpPr>
          <p:cNvPr id="9" name="Rechthoek 8"/>
          <p:cNvSpPr/>
          <p:nvPr/>
        </p:nvSpPr>
        <p:spPr>
          <a:xfrm>
            <a:off x="5670375" y="813057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vraag</a:t>
            </a:r>
          </a:p>
        </p:txBody>
      </p:sp>
      <p:cxnSp>
        <p:nvCxnSpPr>
          <p:cNvPr id="10" name="Rechte verbindingslijn met pijl 9"/>
          <p:cNvCxnSpPr>
            <a:stCxn id="8" idx="3"/>
            <a:endCxn id="9" idx="1"/>
          </p:cNvCxnSpPr>
          <p:nvPr/>
        </p:nvCxnSpPr>
        <p:spPr>
          <a:xfrm>
            <a:off x="3028625" y="1074667"/>
            <a:ext cx="26417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hthoek 10"/>
          <p:cNvSpPr/>
          <p:nvPr/>
        </p:nvSpPr>
        <p:spPr>
          <a:xfrm>
            <a:off x="3763950" y="596588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/>
              <a:t>E</a:t>
            </a:r>
            <a:r>
              <a:rPr lang="nl-NL" sz="2800" b="1" baseline="-25000" dirty="0" err="1"/>
              <a:t>pv</a:t>
            </a:r>
            <a:r>
              <a:rPr lang="nl-NL" sz="2800" b="1" dirty="0"/>
              <a:t> =</a:t>
            </a:r>
          </a:p>
        </p:txBody>
      </p:sp>
      <p:grpSp>
        <p:nvGrpSpPr>
          <p:cNvPr id="46" name="Groep 45"/>
          <p:cNvGrpSpPr/>
          <p:nvPr/>
        </p:nvGrpSpPr>
        <p:grpSpPr>
          <a:xfrm>
            <a:off x="4490700" y="2162696"/>
            <a:ext cx="4618366" cy="4299932"/>
            <a:chOff x="4490700" y="2162696"/>
            <a:chExt cx="4618366" cy="4299932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kstvak 23"/>
            <p:cNvSpPr txBox="1"/>
            <p:nvPr/>
          </p:nvSpPr>
          <p:spPr>
            <a:xfrm>
              <a:off x="8267370" y="609329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/>
                <a:t>Q</a:t>
              </a:r>
              <a:r>
                <a:rPr lang="nl-NL" baseline="-25000" dirty="0" err="1"/>
                <a:t>v</a:t>
              </a:r>
              <a:endParaRPr lang="nl-NL" baseline="-25000" dirty="0"/>
            </a:p>
          </p:txBody>
        </p:sp>
        <p:sp>
          <p:nvSpPr>
            <p:cNvPr id="25" name="Tekstvak 24"/>
            <p:cNvSpPr txBox="1"/>
            <p:nvPr/>
          </p:nvSpPr>
          <p:spPr>
            <a:xfrm rot="16200000">
              <a:off x="4383459" y="2554936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prijs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4760197" y="49710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60197" y="42509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4760197" y="36028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30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4760197" y="28734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</a:t>
              </a:r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4760197" y="2162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50</a:t>
              </a:r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5634667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200</a:t>
              </a:r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636809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400</a:t>
              </a:r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708817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600</a:t>
              </a:r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7808251" y="58635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800</a:t>
              </a:r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8456323" y="586357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1000</a:t>
              </a:r>
            </a:p>
          </p:txBody>
        </p:sp>
        <p:cxnSp>
          <p:nvCxnSpPr>
            <p:cNvPr id="36" name="Rechte verbindingslijn 35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5" name="Tekstvak 44"/>
          <p:cNvSpPr txBox="1"/>
          <p:nvPr/>
        </p:nvSpPr>
        <p:spPr>
          <a:xfrm>
            <a:off x="6560626" y="2162696"/>
            <a:ext cx="254843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err="1"/>
              <a:t>Q</a:t>
            </a:r>
            <a:r>
              <a:rPr lang="nl-NL" sz="2400" baseline="-25000" dirty="0" err="1"/>
              <a:t>v</a:t>
            </a:r>
            <a:r>
              <a:rPr lang="nl-NL" sz="2400" dirty="0"/>
              <a:t> = -20P + 1000</a:t>
            </a:r>
          </a:p>
        </p:txBody>
      </p:sp>
      <p:sp>
        <p:nvSpPr>
          <p:cNvPr id="47" name="Ovaal 46"/>
          <p:cNvSpPr/>
          <p:nvPr/>
        </p:nvSpPr>
        <p:spPr>
          <a:xfrm>
            <a:off x="5806992" y="2927632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7980576" y="5083155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Gekromde PIJL-OMLAAG 53"/>
          <p:cNvSpPr/>
          <p:nvPr/>
        </p:nvSpPr>
        <p:spPr>
          <a:xfrm rot="2722246">
            <a:off x="5946449" y="3175116"/>
            <a:ext cx="3040390" cy="900437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5" name="Rechthoek 54"/>
          <p:cNvSpPr/>
          <p:nvPr/>
        </p:nvSpPr>
        <p:spPr>
          <a:xfrm>
            <a:off x="251520" y="3243486"/>
            <a:ext cx="134844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prijs</a:t>
            </a:r>
          </a:p>
        </p:txBody>
      </p:sp>
      <p:sp>
        <p:nvSpPr>
          <p:cNvPr id="56" name="Rechthoek 55"/>
          <p:cNvSpPr/>
          <p:nvPr/>
        </p:nvSpPr>
        <p:spPr>
          <a:xfrm>
            <a:off x="3203848" y="3243486"/>
            <a:ext cx="1515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vraag</a:t>
            </a:r>
          </a:p>
        </p:txBody>
      </p:sp>
      <p:cxnSp>
        <p:nvCxnSpPr>
          <p:cNvPr id="57" name="Rechte verbindingslijn met pijl 56"/>
          <p:cNvCxnSpPr>
            <a:stCxn id="55" idx="3"/>
            <a:endCxn id="56" idx="1"/>
          </p:cNvCxnSpPr>
          <p:nvPr/>
        </p:nvCxnSpPr>
        <p:spPr>
          <a:xfrm>
            <a:off x="1599966" y="3505096"/>
            <a:ext cx="160388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8" name="Rechthoek 57"/>
          <p:cNvSpPr/>
          <p:nvPr/>
        </p:nvSpPr>
        <p:spPr>
          <a:xfrm>
            <a:off x="1936732" y="2996952"/>
            <a:ext cx="1122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/>
              <a:t>E</a:t>
            </a:r>
            <a:r>
              <a:rPr lang="nl-NL" sz="2800" b="1" baseline="-25000" dirty="0" err="1"/>
              <a:t>pv</a:t>
            </a:r>
            <a:r>
              <a:rPr lang="nl-NL" sz="2800" b="1" dirty="0"/>
              <a:t> =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467544" y="3896409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-75%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3419872" y="3887206"/>
            <a:ext cx="981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+300%</a:t>
            </a:r>
          </a:p>
        </p:txBody>
      </p:sp>
      <p:sp>
        <p:nvSpPr>
          <p:cNvPr id="61" name="Ovaal 60"/>
          <p:cNvSpPr/>
          <p:nvPr/>
        </p:nvSpPr>
        <p:spPr>
          <a:xfrm>
            <a:off x="1961835" y="3717032"/>
            <a:ext cx="881973" cy="88197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/>
              <a:t>- 4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323528" y="4417993"/>
            <a:ext cx="1056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40 </a:t>
            </a:r>
            <a:r>
              <a:rPr lang="nl-NL" sz="2000" dirty="0">
                <a:sym typeface="Wingdings" pitchFamily="2" charset="2"/>
              </a:rPr>
              <a:t> 10</a:t>
            </a:r>
            <a:endParaRPr lang="nl-NL" sz="2000" dirty="0"/>
          </a:p>
        </p:txBody>
      </p:sp>
      <p:sp>
        <p:nvSpPr>
          <p:cNvPr id="63" name="Tekstvak 62"/>
          <p:cNvSpPr txBox="1"/>
          <p:nvPr/>
        </p:nvSpPr>
        <p:spPr>
          <a:xfrm>
            <a:off x="3258521" y="4398950"/>
            <a:ext cx="1372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200 </a:t>
            </a:r>
            <a:r>
              <a:rPr lang="nl-NL" sz="2000" dirty="0">
                <a:sym typeface="Wingdings" pitchFamily="2" charset="2"/>
              </a:rPr>
              <a:t> 800</a:t>
            </a:r>
            <a:endParaRPr lang="nl-NL" sz="2000" dirty="0"/>
          </a:p>
        </p:txBody>
      </p:sp>
      <p:sp>
        <p:nvSpPr>
          <p:cNvPr id="64" name="Rechthoek 63"/>
          <p:cNvSpPr/>
          <p:nvPr/>
        </p:nvSpPr>
        <p:spPr>
          <a:xfrm>
            <a:off x="1331640" y="391795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65" name="Rechthoek 64"/>
          <p:cNvSpPr/>
          <p:nvPr/>
        </p:nvSpPr>
        <p:spPr>
          <a:xfrm>
            <a:off x="3122059" y="389812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sp>
        <p:nvSpPr>
          <p:cNvPr id="37" name="Tijdelijke aanduiding voor voettekst 36">
            <a:extLst>
              <a:ext uri="{FF2B5EF4-FFF2-40B4-BE49-F238E27FC236}">
                <a16:creationId xmlns:a16="http://schemas.microsoft.com/office/drawing/2014/main" id="{9567DF0F-A27C-C341-9947-438F4A04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38" name="Tijdelijke aanduiding voor dianummer 37">
            <a:extLst>
              <a:ext uri="{FF2B5EF4-FFF2-40B4-BE49-F238E27FC236}">
                <a16:creationId xmlns:a16="http://schemas.microsoft.com/office/drawing/2014/main" id="{819EB604-F045-B344-A807-612EBC5C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6" name="Tekstvak 65">
            <a:extLst>
              <a:ext uri="{FF2B5EF4-FFF2-40B4-BE49-F238E27FC236}">
                <a16:creationId xmlns:a16="http://schemas.microsoft.com/office/drawing/2014/main" id="{473B2090-82CD-CF4D-96E0-C958F29B709F}"/>
              </a:ext>
            </a:extLst>
          </p:cNvPr>
          <p:cNvSpPr txBox="1"/>
          <p:nvPr/>
        </p:nvSpPr>
        <p:spPr>
          <a:xfrm>
            <a:off x="2411759" y="116632"/>
            <a:ext cx="541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2.3 Prijselasticiteit van de gevraagde hoeveelheid</a:t>
            </a:r>
          </a:p>
        </p:txBody>
      </p:sp>
    </p:spTree>
    <p:extLst>
      <p:ext uri="{BB962C8B-B14F-4D97-AF65-F5344CB8AC3E}">
        <p14:creationId xmlns:p14="http://schemas.microsoft.com/office/powerpoint/2010/main" val="170850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45" grpId="0" animBg="1"/>
      <p:bldP spid="47" grpId="0" animBg="1"/>
      <p:bldP spid="48" grpId="0" animBg="1"/>
      <p:bldP spid="54" grpId="0" animBg="1"/>
      <p:bldP spid="55" grpId="0" animBg="1"/>
      <p:bldP spid="56" grpId="0" animBg="1"/>
      <p:bldP spid="58" grpId="0"/>
      <p:bldP spid="59" grpId="0"/>
      <p:bldP spid="60" grpId="0"/>
      <p:bldP spid="61" grpId="0" animBg="1"/>
      <p:bldP spid="62" grpId="0"/>
      <p:bldP spid="62" grpId="1"/>
      <p:bldP spid="63" grpId="0"/>
      <p:bldP spid="63" grpId="1"/>
      <p:bldP spid="64" grpId="0"/>
      <p:bldP spid="65" grpId="0"/>
    </p:bldLst>
  </p:timing>
</p:sld>
</file>

<file path=ppt/theme/theme1.xml><?xml version="1.0" encoding="utf-8"?>
<a:theme xmlns:a="http://schemas.openxmlformats.org/drawingml/2006/main" name="Druppel">
  <a:themeElements>
    <a:clrScheme name="Druppel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uppel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uppel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{588A6C3D-7FF5-1143-9EB2-F3893E7F9256}tf10001073</Template>
  <TotalTime>324</TotalTime>
  <Words>1621</Words>
  <Application>Microsoft Macintosh PowerPoint</Application>
  <PresentationFormat>Diavoorstelling (4:3)</PresentationFormat>
  <Paragraphs>414</Paragraphs>
  <Slides>20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Arial</vt:lpstr>
      <vt:lpstr>Calibri</vt:lpstr>
      <vt:lpstr>Tw Cen MT</vt:lpstr>
      <vt:lpstr>Druppel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Het gaat om het vertrekpunt</vt:lpstr>
      <vt:lpstr>PowerPoint-presentatie</vt:lpstr>
      <vt:lpstr>Vertrekpunt is bepalend voor de  waarde van de prijselasticteit</vt:lpstr>
      <vt:lpstr>Elastisch – Inelastisch</vt:lpstr>
      <vt:lpstr>Elastisch – Inelastisch</vt:lpstr>
      <vt:lpstr>Elastisch – Inelastisch</vt:lpstr>
      <vt:lpstr>Elasticiteiten op een lijn</vt:lpstr>
      <vt:lpstr>Elastisch én inelastisch op 1 lijn</vt:lpstr>
      <vt:lpstr>Elasticiteit en omzet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Prijselasticiteit</dc:title>
  <dc:creator>Paul</dc:creator>
  <cp:lastModifiedBy>Vermeulen, H.</cp:lastModifiedBy>
  <cp:revision>64</cp:revision>
  <dcterms:created xsi:type="dcterms:W3CDTF">2011-11-08T19:12:00Z</dcterms:created>
  <dcterms:modified xsi:type="dcterms:W3CDTF">2019-10-29T13:00:10Z</dcterms:modified>
</cp:coreProperties>
</file>