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>
    <mc:Choice xmlns:p14="http://schemas.microsoft.com/office/powerpoint/2010/main" Requires="p14">
      <p:transition spd="slow" p14:dur="175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Consumentensurplus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Wat we bereid zijn om te betalen, maar niet hoeven te betalen.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641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dirty="0" smtClean="0"/>
              <a:t>Betalingsbereidheid</a:t>
            </a:r>
          </a:p>
          <a:p>
            <a:pPr marL="400050" lvl="1" indent="0">
              <a:buNone/>
            </a:pPr>
            <a:r>
              <a:rPr lang="nl-NL" dirty="0" smtClean="0"/>
              <a:t>= de </a:t>
            </a:r>
            <a:r>
              <a:rPr lang="nl-NL" dirty="0"/>
              <a:t>prijs die de consument maximaal bereid is te </a:t>
            </a:r>
            <a:r>
              <a:rPr lang="nl-NL" dirty="0" smtClean="0"/>
              <a:t>betalen</a:t>
            </a:r>
          </a:p>
          <a:p>
            <a:pPr marL="400050" lvl="1" indent="0">
              <a:buNone/>
            </a:pPr>
            <a:r>
              <a:rPr lang="nl-NL" sz="2000" dirty="0" smtClean="0">
                <a:solidFill>
                  <a:schemeClr val="accent4">
                    <a:lumMod val="75000"/>
                  </a:schemeClr>
                </a:solidFill>
              </a:rPr>
              <a:t>Ik wil maximaal € 700,- betalen voor een computer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r>
              <a:rPr lang="nl-NL" b="1" dirty="0" smtClean="0"/>
              <a:t>Consumentensurplus</a:t>
            </a:r>
          </a:p>
          <a:p>
            <a:pPr marL="400050" lvl="1" indent="0">
              <a:buNone/>
            </a:pPr>
            <a:r>
              <a:rPr lang="nl-NL" dirty="0" smtClean="0"/>
              <a:t>= het bedrag dat de consument minder betaalt dan hij maximaal bereid is om te betalen</a:t>
            </a:r>
          </a:p>
          <a:p>
            <a:pPr marL="400050" lvl="1" indent="0">
              <a:buNone/>
            </a:pPr>
            <a:r>
              <a:rPr lang="nl-NL" sz="2000" dirty="0" smtClean="0">
                <a:solidFill>
                  <a:schemeClr val="accent4">
                    <a:lumMod val="75000"/>
                  </a:schemeClr>
                </a:solidFill>
              </a:rPr>
              <a:t>Als ik een computer kan kopen voor € 500,- heb ik een consumentensurplus van € 200,-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Begrippen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406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/>
          <p:cNvCxnSpPr/>
          <p:nvPr/>
        </p:nvCxnSpPr>
        <p:spPr>
          <a:xfrm>
            <a:off x="5269804" y="161011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Rechte verbindingslijn 2"/>
          <p:cNvCxnSpPr/>
          <p:nvPr/>
        </p:nvCxnSpPr>
        <p:spPr>
          <a:xfrm flipH="1">
            <a:off x="5269804" y="5138507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5269804" y="161011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69804" y="233019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69804" y="305027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69804" y="377035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69804" y="449043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989884" y="161011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09964" y="161011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430044" y="161011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150124" y="161011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870204" y="161011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7142012" y="5498547"/>
            <a:ext cx="1745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collectieve vraag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 rot="16200000">
            <a:off x="4285613" y="1874228"/>
            <a:ext cx="753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euro’s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4765748" y="42744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765748" y="290625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765748" y="217688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765748" y="14660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5534147" y="52105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6267571" y="52105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6987651" y="52105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707731" y="52105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8355803" y="52105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grpSp>
        <p:nvGrpSpPr>
          <p:cNvPr id="50" name="Groep 49"/>
          <p:cNvGrpSpPr/>
          <p:nvPr/>
        </p:nvGrpSpPr>
        <p:grpSpPr>
          <a:xfrm>
            <a:off x="6885335" y="3374312"/>
            <a:ext cx="404002" cy="1732296"/>
            <a:chOff x="6826555" y="3376037"/>
            <a:chExt cx="404002" cy="1732296"/>
          </a:xfrm>
        </p:grpSpPr>
        <p:sp>
          <p:nvSpPr>
            <p:cNvPr id="31" name="Rechthoek 30"/>
            <p:cNvSpPr/>
            <p:nvPr/>
          </p:nvSpPr>
          <p:spPr>
            <a:xfrm>
              <a:off x="6826555" y="3376037"/>
              <a:ext cx="404002" cy="1732296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nl-NL" sz="700" dirty="0" err="1"/>
            </a:p>
          </p:txBody>
        </p:sp>
        <p:sp>
          <p:nvSpPr>
            <p:cNvPr id="34" name="Tekstvak 33"/>
            <p:cNvSpPr txBox="1"/>
            <p:nvPr/>
          </p:nvSpPr>
          <p:spPr>
            <a:xfrm rot="16200000">
              <a:off x="6593148" y="4461672"/>
              <a:ext cx="8708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 smtClean="0">
                  <a:solidFill>
                    <a:schemeClr val="bg1"/>
                  </a:solidFill>
                </a:rPr>
                <a:t>Annette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ep 51"/>
          <p:cNvGrpSpPr/>
          <p:nvPr/>
        </p:nvGrpSpPr>
        <p:grpSpPr>
          <a:xfrm>
            <a:off x="8316919" y="4242608"/>
            <a:ext cx="398636" cy="864000"/>
            <a:chOff x="8258139" y="4244333"/>
            <a:chExt cx="398636" cy="864000"/>
          </a:xfrm>
        </p:grpSpPr>
        <p:sp>
          <p:nvSpPr>
            <p:cNvPr id="33" name="Rechthoek 32"/>
            <p:cNvSpPr/>
            <p:nvPr/>
          </p:nvSpPr>
          <p:spPr>
            <a:xfrm>
              <a:off x="8258139" y="4244333"/>
              <a:ext cx="398636" cy="864000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nl-NL" sz="700" dirty="0" err="1"/>
            </a:p>
          </p:txBody>
        </p:sp>
        <p:sp>
          <p:nvSpPr>
            <p:cNvPr id="35" name="Tekstvak 34"/>
            <p:cNvSpPr txBox="1"/>
            <p:nvPr/>
          </p:nvSpPr>
          <p:spPr>
            <a:xfrm rot="16200000">
              <a:off x="8165578" y="4620401"/>
              <a:ext cx="5645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 smtClean="0">
                  <a:solidFill>
                    <a:schemeClr val="bg1"/>
                  </a:solidFill>
                </a:rPr>
                <a:t>Jaap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" name="Groep 50"/>
          <p:cNvGrpSpPr/>
          <p:nvPr/>
        </p:nvGrpSpPr>
        <p:grpSpPr>
          <a:xfrm>
            <a:off x="7600148" y="3770354"/>
            <a:ext cx="398636" cy="1335389"/>
            <a:chOff x="7541368" y="3772079"/>
            <a:chExt cx="398636" cy="1335389"/>
          </a:xfrm>
        </p:grpSpPr>
        <p:sp>
          <p:nvSpPr>
            <p:cNvPr id="32" name="Rechthoek 31"/>
            <p:cNvSpPr/>
            <p:nvPr/>
          </p:nvSpPr>
          <p:spPr>
            <a:xfrm>
              <a:off x="7541368" y="3772079"/>
              <a:ext cx="398636" cy="1335389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nl-NL" sz="700" dirty="0" err="1"/>
            </a:p>
          </p:txBody>
        </p:sp>
        <p:sp>
          <p:nvSpPr>
            <p:cNvPr id="37" name="Tekstvak 36"/>
            <p:cNvSpPr txBox="1"/>
            <p:nvPr/>
          </p:nvSpPr>
          <p:spPr>
            <a:xfrm rot="16200000">
              <a:off x="7416719" y="4587258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 err="1" smtClean="0">
                  <a:solidFill>
                    <a:schemeClr val="bg1"/>
                  </a:solidFill>
                </a:rPr>
                <a:t>Sanja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ep 48"/>
          <p:cNvGrpSpPr/>
          <p:nvPr/>
        </p:nvGrpSpPr>
        <p:grpSpPr>
          <a:xfrm>
            <a:off x="6168565" y="2721338"/>
            <a:ext cx="400692" cy="2385270"/>
            <a:chOff x="6109785" y="2723063"/>
            <a:chExt cx="400692" cy="2385270"/>
          </a:xfrm>
        </p:grpSpPr>
        <p:sp>
          <p:nvSpPr>
            <p:cNvPr id="30" name="Rechthoek 29"/>
            <p:cNvSpPr/>
            <p:nvPr/>
          </p:nvSpPr>
          <p:spPr>
            <a:xfrm>
              <a:off x="6109785" y="2723063"/>
              <a:ext cx="400692" cy="2385270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nl-NL" sz="700" dirty="0" err="1"/>
            </a:p>
          </p:txBody>
        </p:sp>
        <p:sp>
          <p:nvSpPr>
            <p:cNvPr id="38" name="Tekstvak 37"/>
            <p:cNvSpPr txBox="1"/>
            <p:nvPr/>
          </p:nvSpPr>
          <p:spPr>
            <a:xfrm rot="16200000">
              <a:off x="5983760" y="4576838"/>
              <a:ext cx="6527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 smtClean="0">
                  <a:solidFill>
                    <a:schemeClr val="bg1"/>
                  </a:solidFill>
                </a:rPr>
                <a:t>Rinus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oep 40"/>
          <p:cNvGrpSpPr/>
          <p:nvPr/>
        </p:nvGrpSpPr>
        <p:grpSpPr>
          <a:xfrm>
            <a:off x="5438450" y="2330195"/>
            <a:ext cx="397383" cy="2776413"/>
            <a:chOff x="5379670" y="2331920"/>
            <a:chExt cx="397383" cy="2776413"/>
          </a:xfrm>
        </p:grpSpPr>
        <p:sp>
          <p:nvSpPr>
            <p:cNvPr id="29" name="Rechthoek 28"/>
            <p:cNvSpPr/>
            <p:nvPr/>
          </p:nvSpPr>
          <p:spPr>
            <a:xfrm>
              <a:off x="5379670" y="2331920"/>
              <a:ext cx="397383" cy="2776413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nl-NL" sz="700" dirty="0" err="1"/>
            </a:p>
          </p:txBody>
        </p:sp>
        <p:sp>
          <p:nvSpPr>
            <p:cNvPr id="39" name="Tekstvak 38"/>
            <p:cNvSpPr txBox="1"/>
            <p:nvPr/>
          </p:nvSpPr>
          <p:spPr>
            <a:xfrm rot="16200000">
              <a:off x="5236472" y="4547272"/>
              <a:ext cx="6837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 smtClean="0">
                  <a:solidFill>
                    <a:schemeClr val="bg1"/>
                  </a:solidFill>
                </a:rPr>
                <a:t>Suzan</a:t>
              </a:r>
              <a:endParaRPr lang="nl-NL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8345170" y="347169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44" name="Rechthoek 43"/>
          <p:cNvSpPr/>
          <p:nvPr/>
        </p:nvSpPr>
        <p:spPr>
          <a:xfrm>
            <a:off x="5438449" y="2320444"/>
            <a:ext cx="397383" cy="1404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5" name="Rechthoek 44"/>
          <p:cNvSpPr/>
          <p:nvPr/>
        </p:nvSpPr>
        <p:spPr>
          <a:xfrm>
            <a:off x="6168565" y="2724474"/>
            <a:ext cx="400692" cy="100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6" name="Rechthoek 45"/>
          <p:cNvSpPr/>
          <p:nvPr/>
        </p:nvSpPr>
        <p:spPr>
          <a:xfrm>
            <a:off x="6885336" y="3372586"/>
            <a:ext cx="400692" cy="360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cxnSp>
        <p:nvCxnSpPr>
          <p:cNvPr id="42" name="Rechte verbindingslijn 41"/>
          <p:cNvCxnSpPr/>
          <p:nvPr/>
        </p:nvCxnSpPr>
        <p:spPr>
          <a:xfrm>
            <a:off x="5269804" y="3753851"/>
            <a:ext cx="3592016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kstvak 46"/>
          <p:cNvSpPr txBox="1"/>
          <p:nvPr/>
        </p:nvSpPr>
        <p:spPr>
          <a:xfrm>
            <a:off x="6041106" y="1650765"/>
            <a:ext cx="205152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Betalingsbereidheid</a:t>
            </a:r>
            <a:endParaRPr lang="nl-NL" dirty="0"/>
          </a:p>
        </p:txBody>
      </p:sp>
      <p:sp>
        <p:nvSpPr>
          <p:cNvPr id="48" name="Tekstvak 47"/>
          <p:cNvSpPr txBox="1"/>
          <p:nvPr/>
        </p:nvSpPr>
        <p:spPr>
          <a:xfrm>
            <a:off x="4765748" y="355955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779092" y="3569185"/>
            <a:ext cx="418704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6" name="Titel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CD van Adele</a:t>
            </a:r>
            <a:endParaRPr lang="nl-NL" dirty="0"/>
          </a:p>
        </p:txBody>
      </p:sp>
      <p:sp>
        <p:nvSpPr>
          <p:cNvPr id="27" name="Tijdelijke aanduiding voor inhoud 26"/>
          <p:cNvSpPr>
            <a:spLocks noGrp="1"/>
          </p:cNvSpPr>
          <p:nvPr>
            <p:ph sz="quarter" idx="13"/>
          </p:nvPr>
        </p:nvSpPr>
        <p:spPr>
          <a:xfrm>
            <a:off x="457200" y="1285860"/>
            <a:ext cx="4038600" cy="3503818"/>
          </a:xfrm>
        </p:spPr>
        <p:txBody>
          <a:bodyPr>
            <a:normAutofit/>
          </a:bodyPr>
          <a:lstStyle/>
          <a:p>
            <a:r>
              <a:rPr lang="nl-NL" sz="2000" dirty="0" smtClean="0"/>
              <a:t>Suzan is bereid om € 20 te betalen</a:t>
            </a:r>
          </a:p>
          <a:p>
            <a:r>
              <a:rPr lang="nl-NL" sz="2000" dirty="0" smtClean="0"/>
              <a:t>Rinus is bereid om € 17,50 te betalen</a:t>
            </a:r>
          </a:p>
          <a:p>
            <a:r>
              <a:rPr lang="nl-NL" sz="2000" dirty="0" smtClean="0"/>
              <a:t>Annette is bereid om € 12,50 te betalen</a:t>
            </a:r>
          </a:p>
          <a:p>
            <a:r>
              <a:rPr lang="nl-NL" sz="2000" dirty="0" err="1" smtClean="0"/>
              <a:t>Sanja</a:t>
            </a:r>
            <a:r>
              <a:rPr lang="nl-NL" sz="2000" dirty="0" smtClean="0"/>
              <a:t> is bereid om € 10 te betalen</a:t>
            </a:r>
          </a:p>
          <a:p>
            <a:r>
              <a:rPr lang="nl-NL" sz="2000" dirty="0" smtClean="0"/>
              <a:t>Jaap is bereid om € 7 te betalen</a:t>
            </a:r>
            <a:endParaRPr lang="nl-NL" sz="2000" dirty="0"/>
          </a:p>
        </p:txBody>
      </p:sp>
      <p:sp>
        <p:nvSpPr>
          <p:cNvPr id="40" name="Tekstvak 39"/>
          <p:cNvSpPr txBox="1"/>
          <p:nvPr/>
        </p:nvSpPr>
        <p:spPr>
          <a:xfrm>
            <a:off x="5983856" y="1652506"/>
            <a:ext cx="217258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Consumentensurplus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464407" y="1283274"/>
            <a:ext cx="420806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Suzan is bereid om € 10 méér te betalen dan nu nodig is. Dat is haar consumentensurplus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Het consumentensurplus van Rinus is € 7,50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Het consumentensurplus van Annette is € 2,50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Sanja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heeft geen surplus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Jaap is niet bereid om € 10 te betalen. Hij koopt de CD niet.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8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 animBg="1"/>
      <p:bldP spid="45" grpId="0" animBg="1"/>
      <p:bldP spid="46" grpId="0" animBg="1"/>
      <p:bldP spid="47" grpId="0" animBg="1"/>
      <p:bldP spid="17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/>
          <p:cNvCxnSpPr/>
          <p:nvPr/>
        </p:nvCxnSpPr>
        <p:spPr>
          <a:xfrm>
            <a:off x="5308573" y="1721048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Rechte verbindingslijn 2"/>
          <p:cNvCxnSpPr/>
          <p:nvPr/>
        </p:nvCxnSpPr>
        <p:spPr>
          <a:xfrm flipH="1">
            <a:off x="5308573" y="5249440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5308573" y="172104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308573" y="244112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308573" y="316120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308573" y="388128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308573" y="460136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028653" y="1721048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48733" y="1721048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468813" y="1721048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188893" y="1721048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908973" y="1721048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7180781" y="5687311"/>
            <a:ext cx="1745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collectieve vraag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 rot="16200000">
            <a:off x="4243083" y="2270835"/>
            <a:ext cx="753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euro’s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4804517" y="4385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804517" y="366526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nl-NL" dirty="0"/>
              <a:t>10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804517" y="30171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804517" y="228782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804517" y="15770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5260948" y="532144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1</a:t>
            </a:r>
            <a:endParaRPr lang="nl-NL" sz="1400" dirty="0"/>
          </a:p>
        </p:txBody>
      </p:sp>
      <p:sp>
        <p:nvSpPr>
          <p:cNvPr id="26" name="Rechthoek 25"/>
          <p:cNvSpPr/>
          <p:nvPr/>
        </p:nvSpPr>
        <p:spPr>
          <a:xfrm>
            <a:off x="5337149" y="2441128"/>
            <a:ext cx="108000" cy="2776413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7" name="Tekstvak 36"/>
          <p:cNvSpPr txBox="1"/>
          <p:nvPr/>
        </p:nvSpPr>
        <p:spPr>
          <a:xfrm>
            <a:off x="8383939" y="314096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38" name="Rechthoek 37"/>
          <p:cNvSpPr/>
          <p:nvPr/>
        </p:nvSpPr>
        <p:spPr>
          <a:xfrm>
            <a:off x="5337148" y="2435682"/>
            <a:ext cx="108000" cy="1044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2" name="Rechthoek 41"/>
          <p:cNvSpPr/>
          <p:nvPr/>
        </p:nvSpPr>
        <p:spPr>
          <a:xfrm>
            <a:off x="5489549" y="2511340"/>
            <a:ext cx="108000" cy="270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3" name="Rechthoek 42"/>
          <p:cNvSpPr/>
          <p:nvPr/>
        </p:nvSpPr>
        <p:spPr>
          <a:xfrm>
            <a:off x="5641949" y="2583340"/>
            <a:ext cx="108000" cy="262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4" name="Rechthoek 43"/>
          <p:cNvSpPr/>
          <p:nvPr/>
        </p:nvSpPr>
        <p:spPr>
          <a:xfrm>
            <a:off x="5794349" y="2659532"/>
            <a:ext cx="108000" cy="255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5" name="Rechthoek 44"/>
          <p:cNvSpPr/>
          <p:nvPr/>
        </p:nvSpPr>
        <p:spPr>
          <a:xfrm>
            <a:off x="5946749" y="2726207"/>
            <a:ext cx="108000" cy="248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6" name="Rechthoek 45"/>
          <p:cNvSpPr/>
          <p:nvPr/>
        </p:nvSpPr>
        <p:spPr>
          <a:xfrm>
            <a:off x="6099149" y="2801168"/>
            <a:ext cx="108000" cy="241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7" name="Rechthoek 46"/>
          <p:cNvSpPr/>
          <p:nvPr/>
        </p:nvSpPr>
        <p:spPr>
          <a:xfrm>
            <a:off x="6251549" y="2873176"/>
            <a:ext cx="108000" cy="234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8" name="Rechthoek 47"/>
          <p:cNvSpPr/>
          <p:nvPr/>
        </p:nvSpPr>
        <p:spPr>
          <a:xfrm>
            <a:off x="6403949" y="2945184"/>
            <a:ext cx="108000" cy="226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9" name="Rechthoek 48"/>
          <p:cNvSpPr/>
          <p:nvPr/>
        </p:nvSpPr>
        <p:spPr>
          <a:xfrm>
            <a:off x="6556349" y="3017192"/>
            <a:ext cx="108000" cy="219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0" name="Rechthoek 49"/>
          <p:cNvSpPr/>
          <p:nvPr/>
        </p:nvSpPr>
        <p:spPr>
          <a:xfrm>
            <a:off x="6708749" y="3089200"/>
            <a:ext cx="108000" cy="212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2" name="Tekstvak 51"/>
          <p:cNvSpPr txBox="1"/>
          <p:nvPr/>
        </p:nvSpPr>
        <p:spPr>
          <a:xfrm>
            <a:off x="5872248" y="532144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5</a:t>
            </a:r>
            <a:endParaRPr lang="nl-NL" sz="1400" dirty="0"/>
          </a:p>
        </p:txBody>
      </p:sp>
      <p:sp>
        <p:nvSpPr>
          <p:cNvPr id="53" name="Tekstvak 52"/>
          <p:cNvSpPr txBox="1"/>
          <p:nvPr/>
        </p:nvSpPr>
        <p:spPr>
          <a:xfrm>
            <a:off x="6582491" y="532144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10</a:t>
            </a:r>
            <a:endParaRPr lang="nl-NL" sz="1400" dirty="0"/>
          </a:p>
        </p:txBody>
      </p:sp>
      <p:sp>
        <p:nvSpPr>
          <p:cNvPr id="54" name="Rechthoek 53"/>
          <p:cNvSpPr/>
          <p:nvPr/>
        </p:nvSpPr>
        <p:spPr>
          <a:xfrm>
            <a:off x="6861149" y="3161208"/>
            <a:ext cx="108000" cy="205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5" name="Rechthoek 54"/>
          <p:cNvSpPr/>
          <p:nvPr/>
        </p:nvSpPr>
        <p:spPr>
          <a:xfrm>
            <a:off x="7013549" y="3233216"/>
            <a:ext cx="108000" cy="198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6" name="Rechthoek 55"/>
          <p:cNvSpPr/>
          <p:nvPr/>
        </p:nvSpPr>
        <p:spPr>
          <a:xfrm>
            <a:off x="7165949" y="3305224"/>
            <a:ext cx="108000" cy="190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7" name="Rechthoek 56"/>
          <p:cNvSpPr/>
          <p:nvPr/>
        </p:nvSpPr>
        <p:spPr>
          <a:xfrm>
            <a:off x="7318349" y="3377232"/>
            <a:ext cx="108000" cy="183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8" name="Rechthoek 57"/>
          <p:cNvSpPr/>
          <p:nvPr/>
        </p:nvSpPr>
        <p:spPr>
          <a:xfrm>
            <a:off x="7470749" y="3449240"/>
            <a:ext cx="108000" cy="176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9" name="Rechthoek 58"/>
          <p:cNvSpPr/>
          <p:nvPr/>
        </p:nvSpPr>
        <p:spPr>
          <a:xfrm>
            <a:off x="7623149" y="3521248"/>
            <a:ext cx="108000" cy="169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60" name="Rechthoek 59"/>
          <p:cNvSpPr/>
          <p:nvPr/>
        </p:nvSpPr>
        <p:spPr>
          <a:xfrm>
            <a:off x="7775549" y="3593256"/>
            <a:ext cx="108000" cy="162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61" name="Rechthoek 60"/>
          <p:cNvSpPr/>
          <p:nvPr/>
        </p:nvSpPr>
        <p:spPr>
          <a:xfrm>
            <a:off x="7927949" y="3665264"/>
            <a:ext cx="108000" cy="154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62" name="Rechthoek 61"/>
          <p:cNvSpPr/>
          <p:nvPr/>
        </p:nvSpPr>
        <p:spPr>
          <a:xfrm>
            <a:off x="8080349" y="3737272"/>
            <a:ext cx="108000" cy="147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63" name="Rechthoek 62"/>
          <p:cNvSpPr/>
          <p:nvPr/>
        </p:nvSpPr>
        <p:spPr>
          <a:xfrm>
            <a:off x="8232749" y="3809280"/>
            <a:ext cx="108000" cy="140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64" name="Rechthoek 63"/>
          <p:cNvSpPr/>
          <p:nvPr/>
        </p:nvSpPr>
        <p:spPr>
          <a:xfrm>
            <a:off x="8385149" y="3881288"/>
            <a:ext cx="108000" cy="133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65" name="Rechthoek 64"/>
          <p:cNvSpPr/>
          <p:nvPr/>
        </p:nvSpPr>
        <p:spPr>
          <a:xfrm>
            <a:off x="8537549" y="3953296"/>
            <a:ext cx="108000" cy="126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66" name="Rechthoek 65"/>
          <p:cNvSpPr/>
          <p:nvPr/>
        </p:nvSpPr>
        <p:spPr>
          <a:xfrm>
            <a:off x="8689949" y="4025304"/>
            <a:ext cx="108000" cy="118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67" name="Tekstvak 66"/>
          <p:cNvSpPr txBox="1"/>
          <p:nvPr/>
        </p:nvSpPr>
        <p:spPr>
          <a:xfrm>
            <a:off x="7336479" y="532144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15</a:t>
            </a:r>
            <a:endParaRPr lang="nl-NL" sz="1400" dirty="0"/>
          </a:p>
        </p:txBody>
      </p:sp>
      <p:sp>
        <p:nvSpPr>
          <p:cNvPr id="68" name="Tekstvak 67"/>
          <p:cNvSpPr txBox="1"/>
          <p:nvPr/>
        </p:nvSpPr>
        <p:spPr>
          <a:xfrm>
            <a:off x="8109517" y="532144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20</a:t>
            </a:r>
            <a:endParaRPr lang="nl-NL" sz="1400" dirty="0"/>
          </a:p>
        </p:txBody>
      </p:sp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 mensen</a:t>
            </a:r>
            <a:endParaRPr lang="nl-NL" dirty="0"/>
          </a:p>
        </p:txBody>
      </p:sp>
      <p:sp>
        <p:nvSpPr>
          <p:cNvPr id="23" name="Tijdelijke aanduiding voor inhoud 2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l-NL" sz="2000" dirty="0" smtClean="0"/>
              <a:t>We rangschikken de consumenten op hun betalingsbereidheid</a:t>
            </a:r>
          </a:p>
          <a:p>
            <a:endParaRPr lang="nl-NL" sz="2000" dirty="0"/>
          </a:p>
          <a:p>
            <a:r>
              <a:rPr lang="nl-NL" sz="2000" dirty="0" smtClean="0"/>
              <a:t>Bij de getoonde prijs zullen dus 15 producten gekocht worden</a:t>
            </a:r>
          </a:p>
          <a:p>
            <a:endParaRPr lang="nl-NL" sz="2000" dirty="0"/>
          </a:p>
          <a:p>
            <a:r>
              <a:rPr lang="nl-NL" sz="2000" dirty="0" smtClean="0"/>
              <a:t>Het gezamenlijke consumentensurplus wordt gevormd door alle groene staafjes samen</a:t>
            </a:r>
            <a:endParaRPr lang="nl-NL" sz="2000" dirty="0"/>
          </a:p>
        </p:txBody>
      </p:sp>
      <p:sp>
        <p:nvSpPr>
          <p:cNvPr id="69" name="Tekstvak 68"/>
          <p:cNvSpPr txBox="1"/>
          <p:nvPr/>
        </p:nvSpPr>
        <p:spPr>
          <a:xfrm>
            <a:off x="6069654" y="1772816"/>
            <a:ext cx="205152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Betalingsbereidheid</a:t>
            </a:r>
            <a:endParaRPr lang="nl-NL" dirty="0"/>
          </a:p>
        </p:txBody>
      </p:sp>
      <p:sp>
        <p:nvSpPr>
          <p:cNvPr id="70" name="Rechthoek 69"/>
          <p:cNvSpPr/>
          <p:nvPr/>
        </p:nvSpPr>
        <p:spPr>
          <a:xfrm>
            <a:off x="5489548" y="2505596"/>
            <a:ext cx="108000" cy="97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71" name="Rechthoek 70"/>
          <p:cNvSpPr/>
          <p:nvPr/>
        </p:nvSpPr>
        <p:spPr>
          <a:xfrm>
            <a:off x="5641948" y="2577604"/>
            <a:ext cx="108000" cy="900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72" name="Rechthoek 71"/>
          <p:cNvSpPr/>
          <p:nvPr/>
        </p:nvSpPr>
        <p:spPr>
          <a:xfrm>
            <a:off x="5794348" y="2649612"/>
            <a:ext cx="108000" cy="82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73" name="Rechthoek 72"/>
          <p:cNvSpPr/>
          <p:nvPr/>
        </p:nvSpPr>
        <p:spPr>
          <a:xfrm>
            <a:off x="5946748" y="2721620"/>
            <a:ext cx="108000" cy="756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74" name="Rechthoek 73"/>
          <p:cNvSpPr/>
          <p:nvPr/>
        </p:nvSpPr>
        <p:spPr>
          <a:xfrm>
            <a:off x="6099148" y="2793628"/>
            <a:ext cx="108000" cy="684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75" name="Rechthoek 74"/>
          <p:cNvSpPr/>
          <p:nvPr/>
        </p:nvSpPr>
        <p:spPr>
          <a:xfrm>
            <a:off x="6251548" y="2865636"/>
            <a:ext cx="108000" cy="61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76" name="Rechthoek 75"/>
          <p:cNvSpPr/>
          <p:nvPr/>
        </p:nvSpPr>
        <p:spPr>
          <a:xfrm>
            <a:off x="6403948" y="2937644"/>
            <a:ext cx="108000" cy="540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77" name="Rechthoek 76"/>
          <p:cNvSpPr/>
          <p:nvPr/>
        </p:nvSpPr>
        <p:spPr>
          <a:xfrm>
            <a:off x="6556348" y="3009652"/>
            <a:ext cx="108000" cy="46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78" name="Rechthoek 77"/>
          <p:cNvSpPr/>
          <p:nvPr/>
        </p:nvSpPr>
        <p:spPr>
          <a:xfrm>
            <a:off x="6708748" y="3081660"/>
            <a:ext cx="108000" cy="396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79" name="Rechthoek 78"/>
          <p:cNvSpPr/>
          <p:nvPr/>
        </p:nvSpPr>
        <p:spPr>
          <a:xfrm>
            <a:off x="6861148" y="3153668"/>
            <a:ext cx="108000" cy="324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80" name="Rechthoek 79"/>
          <p:cNvSpPr/>
          <p:nvPr/>
        </p:nvSpPr>
        <p:spPr>
          <a:xfrm>
            <a:off x="7013548" y="3225676"/>
            <a:ext cx="108000" cy="25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81" name="Rechthoek 80"/>
          <p:cNvSpPr/>
          <p:nvPr/>
        </p:nvSpPr>
        <p:spPr>
          <a:xfrm>
            <a:off x="7165948" y="3297684"/>
            <a:ext cx="108000" cy="180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82" name="Rechthoek 81"/>
          <p:cNvSpPr/>
          <p:nvPr/>
        </p:nvSpPr>
        <p:spPr>
          <a:xfrm>
            <a:off x="7318348" y="3369692"/>
            <a:ext cx="108000" cy="10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83" name="Rechthoek 82"/>
          <p:cNvSpPr/>
          <p:nvPr/>
        </p:nvSpPr>
        <p:spPr>
          <a:xfrm>
            <a:off x="7470748" y="3441700"/>
            <a:ext cx="108000" cy="36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cxnSp>
        <p:nvCxnSpPr>
          <p:cNvPr id="41" name="Rechte verbindingslijn 40"/>
          <p:cNvCxnSpPr/>
          <p:nvPr/>
        </p:nvCxnSpPr>
        <p:spPr>
          <a:xfrm>
            <a:off x="5308573" y="3501008"/>
            <a:ext cx="3592016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Tekstvak 35"/>
          <p:cNvSpPr txBox="1"/>
          <p:nvPr/>
        </p:nvSpPr>
        <p:spPr>
          <a:xfrm>
            <a:off x="6012080" y="1763524"/>
            <a:ext cx="217258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Consumentensurplus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720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2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25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75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25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75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25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75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25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75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625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675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725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775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825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8750"/>
                            </p:stCondLst>
                            <p:childTnLst>
                              <p:par>
                                <p:cTn id="17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7" grpId="0"/>
      <p:bldP spid="38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collectieve vraaglijn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000" dirty="0" smtClean="0"/>
              <a:t>De collectieve vraag gaat natuurlijk niet om 5 of 25 consumenten, maar miljoenen.</a:t>
            </a:r>
            <a:endParaRPr lang="nl-NL" sz="2000" dirty="0"/>
          </a:p>
          <a:p>
            <a:pPr>
              <a:buFont typeface="Wingdings" pitchFamily="2" charset="2"/>
              <a:buChar char="Ø"/>
            </a:pPr>
            <a:r>
              <a:rPr lang="nl-NL" sz="2000" dirty="0" smtClean="0"/>
              <a:t>Staafjes nog dichter tegen elkaar </a:t>
            </a:r>
            <a:r>
              <a:rPr lang="nl-NL" sz="2000" dirty="0" smtClean="0">
                <a:sym typeface="Wingdings" pitchFamily="2" charset="2"/>
              </a:rPr>
              <a:t> vormen een lijn.</a:t>
            </a:r>
          </a:p>
          <a:p>
            <a:pPr>
              <a:buFont typeface="Wingdings" pitchFamily="2" charset="2"/>
              <a:buChar char="Ø"/>
            </a:pPr>
            <a:endParaRPr lang="nl-NL" sz="2000" dirty="0">
              <a:sym typeface="Wingdings" pitchFamily="2" charset="2"/>
            </a:endParaRPr>
          </a:p>
          <a:p>
            <a:r>
              <a:rPr lang="nl-NL" sz="2000" dirty="0" smtClean="0">
                <a:sym typeface="Wingdings" pitchFamily="2" charset="2"/>
              </a:rPr>
              <a:t>Het consumentensurplus is nog steeds het bedrag dat consumenten bereid zijn om méér te betalen dan zij hoeven.</a:t>
            </a:r>
          </a:p>
          <a:p>
            <a:pPr>
              <a:buFont typeface="Wingdings" pitchFamily="2" charset="2"/>
              <a:buChar char="Ø"/>
            </a:pPr>
            <a:r>
              <a:rPr lang="nl-NL" sz="2000" dirty="0" smtClean="0">
                <a:sym typeface="Wingdings" pitchFamily="2" charset="2"/>
              </a:rPr>
              <a:t>Omvang consumentensurplus:</a:t>
            </a:r>
            <a:br>
              <a:rPr lang="nl-NL" sz="2000" dirty="0" smtClean="0">
                <a:sym typeface="Wingdings" pitchFamily="2" charset="2"/>
              </a:rPr>
            </a:br>
            <a:r>
              <a:rPr lang="nl-NL" sz="2000" dirty="0" smtClean="0">
                <a:sym typeface="Wingdings" pitchFamily="2" charset="2"/>
              </a:rPr>
              <a:t>oppervlakte driehoek =</a:t>
            </a:r>
            <a:r>
              <a:rPr lang="nl-NL" sz="2000" dirty="0">
                <a:sym typeface="Wingdings" pitchFamily="2" charset="2"/>
              </a:rPr>
              <a:t/>
            </a:r>
            <a:br>
              <a:rPr lang="nl-NL" sz="2000" dirty="0">
                <a:sym typeface="Wingdings" pitchFamily="2" charset="2"/>
              </a:rPr>
            </a:br>
            <a:r>
              <a:rPr lang="nl-NL" dirty="0" smtClean="0">
                <a:sym typeface="Wingdings" pitchFamily="2" charset="2"/>
              </a:rPr>
              <a:t>½ × Basis × Hoogte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5308573" y="1721048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5308573" y="5249440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308573" y="172104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308573" y="244112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308573" y="316120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308573" y="388128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308573" y="460136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028653" y="1721048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48733" y="1721048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68813" y="1721048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188893" y="1721048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08973" y="1721048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6588224" y="5459682"/>
            <a:ext cx="1745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collectieve vraag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 rot="16200000">
            <a:off x="4243083" y="2270835"/>
            <a:ext cx="753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euro’s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804517" y="4385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804517" y="366526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nl-NL" dirty="0"/>
              <a:t>10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804517" y="30171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804517" y="228782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804517" y="15770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5260948" y="532144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1</a:t>
            </a:r>
            <a:endParaRPr lang="nl-NL" sz="1400" dirty="0"/>
          </a:p>
        </p:txBody>
      </p:sp>
      <p:sp>
        <p:nvSpPr>
          <p:cNvPr id="25" name="Rechthoek 24"/>
          <p:cNvSpPr/>
          <p:nvPr/>
        </p:nvSpPr>
        <p:spPr>
          <a:xfrm>
            <a:off x="5337149" y="2441128"/>
            <a:ext cx="108000" cy="2776413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26" name="Tekstvak 25"/>
          <p:cNvSpPr txBox="1"/>
          <p:nvPr/>
        </p:nvSpPr>
        <p:spPr>
          <a:xfrm>
            <a:off x="8383939" y="314096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5489549" y="2511340"/>
            <a:ext cx="108000" cy="270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29" name="Rechthoek 28"/>
          <p:cNvSpPr/>
          <p:nvPr/>
        </p:nvSpPr>
        <p:spPr>
          <a:xfrm>
            <a:off x="5641949" y="2583340"/>
            <a:ext cx="108000" cy="262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0" name="Rechthoek 29"/>
          <p:cNvSpPr/>
          <p:nvPr/>
        </p:nvSpPr>
        <p:spPr>
          <a:xfrm>
            <a:off x="5794349" y="2659532"/>
            <a:ext cx="108000" cy="255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1" name="Rechthoek 30"/>
          <p:cNvSpPr/>
          <p:nvPr/>
        </p:nvSpPr>
        <p:spPr>
          <a:xfrm>
            <a:off x="5946749" y="2726207"/>
            <a:ext cx="108000" cy="248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2" name="Rechthoek 31"/>
          <p:cNvSpPr/>
          <p:nvPr/>
        </p:nvSpPr>
        <p:spPr>
          <a:xfrm>
            <a:off x="6099149" y="2801168"/>
            <a:ext cx="108000" cy="241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3" name="Rechthoek 32"/>
          <p:cNvSpPr/>
          <p:nvPr/>
        </p:nvSpPr>
        <p:spPr>
          <a:xfrm>
            <a:off x="6251549" y="2873176"/>
            <a:ext cx="108000" cy="234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4" name="Rechthoek 33"/>
          <p:cNvSpPr/>
          <p:nvPr/>
        </p:nvSpPr>
        <p:spPr>
          <a:xfrm>
            <a:off x="6403949" y="2945184"/>
            <a:ext cx="108000" cy="226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5" name="Rechthoek 34"/>
          <p:cNvSpPr/>
          <p:nvPr/>
        </p:nvSpPr>
        <p:spPr>
          <a:xfrm>
            <a:off x="6556349" y="3017192"/>
            <a:ext cx="108000" cy="219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6" name="Rechthoek 35"/>
          <p:cNvSpPr/>
          <p:nvPr/>
        </p:nvSpPr>
        <p:spPr>
          <a:xfrm>
            <a:off x="6708749" y="3089200"/>
            <a:ext cx="108000" cy="212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7" name="Tekstvak 36"/>
          <p:cNvSpPr txBox="1"/>
          <p:nvPr/>
        </p:nvSpPr>
        <p:spPr>
          <a:xfrm>
            <a:off x="5872248" y="532144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5</a:t>
            </a:r>
            <a:endParaRPr lang="nl-NL" sz="1400" dirty="0"/>
          </a:p>
        </p:txBody>
      </p:sp>
      <p:sp>
        <p:nvSpPr>
          <p:cNvPr id="38" name="Tekstvak 37"/>
          <p:cNvSpPr txBox="1"/>
          <p:nvPr/>
        </p:nvSpPr>
        <p:spPr>
          <a:xfrm>
            <a:off x="6582491" y="532144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10</a:t>
            </a:r>
            <a:endParaRPr lang="nl-NL" sz="1400" dirty="0"/>
          </a:p>
        </p:txBody>
      </p:sp>
      <p:sp>
        <p:nvSpPr>
          <p:cNvPr id="39" name="Rechthoek 38"/>
          <p:cNvSpPr/>
          <p:nvPr/>
        </p:nvSpPr>
        <p:spPr>
          <a:xfrm>
            <a:off x="6861149" y="3161208"/>
            <a:ext cx="108000" cy="205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0" name="Rechthoek 39"/>
          <p:cNvSpPr/>
          <p:nvPr/>
        </p:nvSpPr>
        <p:spPr>
          <a:xfrm>
            <a:off x="7013549" y="3233216"/>
            <a:ext cx="108000" cy="198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1" name="Rechthoek 40"/>
          <p:cNvSpPr/>
          <p:nvPr/>
        </p:nvSpPr>
        <p:spPr>
          <a:xfrm>
            <a:off x="7165949" y="3305224"/>
            <a:ext cx="108000" cy="190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2" name="Rechthoek 41"/>
          <p:cNvSpPr/>
          <p:nvPr/>
        </p:nvSpPr>
        <p:spPr>
          <a:xfrm>
            <a:off x="7318349" y="3377232"/>
            <a:ext cx="108000" cy="183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3" name="Rechthoek 42"/>
          <p:cNvSpPr/>
          <p:nvPr/>
        </p:nvSpPr>
        <p:spPr>
          <a:xfrm>
            <a:off x="7470749" y="3449240"/>
            <a:ext cx="108000" cy="176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4" name="Rechthoek 43"/>
          <p:cNvSpPr/>
          <p:nvPr/>
        </p:nvSpPr>
        <p:spPr>
          <a:xfrm>
            <a:off x="7623149" y="3521248"/>
            <a:ext cx="108000" cy="169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5" name="Rechthoek 44"/>
          <p:cNvSpPr/>
          <p:nvPr/>
        </p:nvSpPr>
        <p:spPr>
          <a:xfrm>
            <a:off x="7775549" y="3593256"/>
            <a:ext cx="108000" cy="162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6" name="Rechthoek 45"/>
          <p:cNvSpPr/>
          <p:nvPr/>
        </p:nvSpPr>
        <p:spPr>
          <a:xfrm>
            <a:off x="7927949" y="3665264"/>
            <a:ext cx="108000" cy="154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7" name="Rechthoek 46"/>
          <p:cNvSpPr/>
          <p:nvPr/>
        </p:nvSpPr>
        <p:spPr>
          <a:xfrm>
            <a:off x="8080349" y="3737272"/>
            <a:ext cx="108000" cy="147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8" name="Rechthoek 47"/>
          <p:cNvSpPr/>
          <p:nvPr/>
        </p:nvSpPr>
        <p:spPr>
          <a:xfrm>
            <a:off x="8232749" y="3809280"/>
            <a:ext cx="108000" cy="140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9" name="Rechthoek 48"/>
          <p:cNvSpPr/>
          <p:nvPr/>
        </p:nvSpPr>
        <p:spPr>
          <a:xfrm>
            <a:off x="8385149" y="3881288"/>
            <a:ext cx="108000" cy="133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0" name="Rechthoek 49"/>
          <p:cNvSpPr/>
          <p:nvPr/>
        </p:nvSpPr>
        <p:spPr>
          <a:xfrm>
            <a:off x="8537549" y="3953296"/>
            <a:ext cx="108000" cy="126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1" name="Rechthoek 50"/>
          <p:cNvSpPr/>
          <p:nvPr/>
        </p:nvSpPr>
        <p:spPr>
          <a:xfrm>
            <a:off x="8689949" y="4025304"/>
            <a:ext cx="108000" cy="118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2" name="Tekstvak 51"/>
          <p:cNvSpPr txBox="1"/>
          <p:nvPr/>
        </p:nvSpPr>
        <p:spPr>
          <a:xfrm>
            <a:off x="7336479" y="532144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15</a:t>
            </a:r>
            <a:endParaRPr lang="nl-NL" sz="1400" dirty="0"/>
          </a:p>
        </p:txBody>
      </p:sp>
      <p:sp>
        <p:nvSpPr>
          <p:cNvPr id="53" name="Tekstvak 52"/>
          <p:cNvSpPr txBox="1"/>
          <p:nvPr/>
        </p:nvSpPr>
        <p:spPr>
          <a:xfrm>
            <a:off x="8109517" y="532144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20</a:t>
            </a:r>
            <a:endParaRPr lang="nl-NL" sz="1400" dirty="0"/>
          </a:p>
        </p:txBody>
      </p:sp>
      <p:sp>
        <p:nvSpPr>
          <p:cNvPr id="54" name="Tekstvak 53"/>
          <p:cNvSpPr txBox="1"/>
          <p:nvPr/>
        </p:nvSpPr>
        <p:spPr>
          <a:xfrm>
            <a:off x="6069654" y="1772816"/>
            <a:ext cx="205152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Betalingsbereidheid</a:t>
            </a:r>
            <a:endParaRPr lang="nl-NL" dirty="0"/>
          </a:p>
        </p:txBody>
      </p:sp>
      <p:cxnSp>
        <p:nvCxnSpPr>
          <p:cNvPr id="69" name="Rechte verbindingslijn 68"/>
          <p:cNvCxnSpPr/>
          <p:nvPr/>
        </p:nvCxnSpPr>
        <p:spPr>
          <a:xfrm>
            <a:off x="5308573" y="3501008"/>
            <a:ext cx="3592016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2" name="Rechte verbindingslijn 71"/>
          <p:cNvCxnSpPr>
            <a:stCxn id="25" idx="0"/>
          </p:cNvCxnSpPr>
          <p:nvPr/>
        </p:nvCxnSpPr>
        <p:spPr>
          <a:xfrm>
            <a:off x="5391149" y="2441128"/>
            <a:ext cx="3509440" cy="167406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3" name="Tekstvak 72"/>
          <p:cNvSpPr txBox="1"/>
          <p:nvPr/>
        </p:nvSpPr>
        <p:spPr>
          <a:xfrm>
            <a:off x="8534225" y="3665264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baseline="-25000" dirty="0"/>
          </a:p>
        </p:txBody>
      </p:sp>
      <p:sp>
        <p:nvSpPr>
          <p:cNvPr id="74" name="Tekstvak 73"/>
          <p:cNvSpPr txBox="1"/>
          <p:nvPr/>
        </p:nvSpPr>
        <p:spPr>
          <a:xfrm>
            <a:off x="8303475" y="5497487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x 10.000</a:t>
            </a:r>
            <a:endParaRPr lang="nl-NL" sz="1400" dirty="0"/>
          </a:p>
        </p:txBody>
      </p:sp>
      <p:sp>
        <p:nvSpPr>
          <p:cNvPr id="75" name="Tekstvak 74"/>
          <p:cNvSpPr txBox="1"/>
          <p:nvPr/>
        </p:nvSpPr>
        <p:spPr>
          <a:xfrm>
            <a:off x="6012080" y="1763524"/>
            <a:ext cx="217258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Consumentensurplus</a:t>
            </a:r>
            <a:endParaRPr lang="nl-NL" dirty="0"/>
          </a:p>
        </p:txBody>
      </p:sp>
      <p:sp>
        <p:nvSpPr>
          <p:cNvPr id="76" name="Rechthoekige driehoek 75"/>
          <p:cNvSpPr/>
          <p:nvPr/>
        </p:nvSpPr>
        <p:spPr>
          <a:xfrm>
            <a:off x="5338831" y="2429088"/>
            <a:ext cx="2185918" cy="1056156"/>
          </a:xfrm>
          <a:prstGeom prst="rt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712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75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250"/>
                            </p:stCondLst>
                            <p:childTnLst>
                              <p:par>
                                <p:cTn id="9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73" grpId="0"/>
      <p:bldP spid="74" grpId="0"/>
      <p:bldP spid="74" grpId="1"/>
      <p:bldP spid="75" grpId="0" animBg="1"/>
      <p:bldP spid="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hoekige driehoek 41"/>
          <p:cNvSpPr/>
          <p:nvPr/>
        </p:nvSpPr>
        <p:spPr>
          <a:xfrm>
            <a:off x="5268036" y="1762398"/>
            <a:ext cx="1788911" cy="1711607"/>
          </a:xfrm>
          <a:prstGeom prst="rt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Verwerkingsopgave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nl-NL" sz="2400" dirty="0" smtClean="0"/>
              <a:t>Teken:</a:t>
            </a:r>
          </a:p>
          <a:p>
            <a:pPr marL="400050" lvl="1" indent="0">
              <a:buNone/>
            </a:pPr>
            <a:r>
              <a:rPr lang="nl-NL" sz="2000" dirty="0" err="1" smtClean="0"/>
              <a:t>Q</a:t>
            </a:r>
            <a:r>
              <a:rPr lang="nl-NL" sz="2000" baseline="-25000" dirty="0" err="1" smtClean="0"/>
              <a:t>v</a:t>
            </a:r>
            <a:r>
              <a:rPr lang="nl-NL" sz="2000" dirty="0" smtClean="0"/>
              <a:t> = -2P + 100</a:t>
            </a:r>
          </a:p>
          <a:p>
            <a:pPr marL="400050" lvl="1" indent="0">
              <a:buNone/>
            </a:pPr>
            <a:endParaRPr lang="nl-NL" sz="1400" dirty="0"/>
          </a:p>
          <a:p>
            <a:pPr marL="342900" lvl="1" indent="-342900">
              <a:buFont typeface="Wingdings" pitchFamily="2" charset="2"/>
              <a:buChar char="ü"/>
            </a:pPr>
            <a:r>
              <a:rPr lang="nl-NL" dirty="0" smtClean="0"/>
              <a:t>Teken:</a:t>
            </a:r>
            <a:br>
              <a:rPr lang="nl-NL" dirty="0" smtClean="0"/>
            </a:br>
            <a:r>
              <a:rPr lang="nl-NL" sz="2000" dirty="0" err="1" smtClean="0"/>
              <a:t>Q</a:t>
            </a:r>
            <a:r>
              <a:rPr lang="nl-NL" sz="2000" baseline="-25000" dirty="0" err="1" smtClean="0"/>
              <a:t>a</a:t>
            </a:r>
            <a:r>
              <a:rPr lang="nl-NL" sz="2000" dirty="0" smtClean="0"/>
              <a:t> </a:t>
            </a:r>
            <a:r>
              <a:rPr lang="nl-NL" sz="2000" dirty="0"/>
              <a:t>= </a:t>
            </a:r>
            <a:r>
              <a:rPr lang="nl-NL" sz="2000" dirty="0" smtClean="0"/>
              <a:t>50</a:t>
            </a:r>
            <a:endParaRPr lang="nl-NL" sz="2000" dirty="0"/>
          </a:p>
          <a:p>
            <a:pPr>
              <a:buFont typeface="Wingdings" pitchFamily="2" charset="2"/>
              <a:buChar char="ü"/>
            </a:pPr>
            <a:endParaRPr lang="nl-NL" sz="1400" dirty="0" smtClean="0"/>
          </a:p>
          <a:p>
            <a:pPr>
              <a:buFont typeface="Wingdings" pitchFamily="2" charset="2"/>
              <a:buChar char="ü"/>
            </a:pPr>
            <a:r>
              <a:rPr lang="nl-NL" sz="2400" dirty="0" smtClean="0"/>
              <a:t>Arceer het consumentensurplus</a:t>
            </a:r>
          </a:p>
          <a:p>
            <a:pPr>
              <a:buFont typeface="Wingdings" pitchFamily="2" charset="2"/>
              <a:buChar char="ü"/>
            </a:pPr>
            <a:endParaRPr lang="nl-NL" sz="1400" dirty="0"/>
          </a:p>
          <a:p>
            <a:pPr>
              <a:buFont typeface="Wingdings" pitchFamily="2" charset="2"/>
              <a:buChar char="ü"/>
            </a:pPr>
            <a:r>
              <a:rPr lang="nl-NL" sz="2400" dirty="0" smtClean="0"/>
              <a:t>Bereken de omvang van het consumentensurplus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grpSp>
        <p:nvGrpSpPr>
          <p:cNvPr id="36" name="Groep 35"/>
          <p:cNvGrpSpPr/>
          <p:nvPr/>
        </p:nvGrpSpPr>
        <p:grpSpPr>
          <a:xfrm>
            <a:off x="5255112" y="1710100"/>
            <a:ext cx="3600400" cy="3528392"/>
            <a:chOff x="5255112" y="1710100"/>
            <a:chExt cx="3600400" cy="3528392"/>
          </a:xfrm>
        </p:grpSpPr>
        <p:cxnSp>
          <p:nvCxnSpPr>
            <p:cNvPr id="32" name="Rechte verbindingslijn 31"/>
            <p:cNvCxnSpPr/>
            <p:nvPr/>
          </p:nvCxnSpPr>
          <p:spPr>
            <a:xfrm>
              <a:off x="5255112" y="1710100"/>
              <a:ext cx="3600400" cy="3528392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5" name="Rechthoek 34"/>
            <p:cNvSpPr/>
            <p:nvPr/>
          </p:nvSpPr>
          <p:spPr>
            <a:xfrm>
              <a:off x="5547421" y="1741975"/>
              <a:ext cx="4090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 err="1" smtClean="0"/>
                <a:t>Q</a:t>
              </a:r>
              <a:r>
                <a:rPr lang="nl-NL" baseline="-25000" dirty="0" err="1" smtClean="0"/>
                <a:t>v</a:t>
              </a:r>
              <a:endParaRPr lang="nl-NL" dirty="0"/>
            </a:p>
          </p:txBody>
        </p:sp>
      </p:grpSp>
      <p:grpSp>
        <p:nvGrpSpPr>
          <p:cNvPr id="38" name="Groep 37"/>
          <p:cNvGrpSpPr/>
          <p:nvPr/>
        </p:nvGrpSpPr>
        <p:grpSpPr>
          <a:xfrm>
            <a:off x="7055312" y="1806332"/>
            <a:ext cx="415531" cy="3432160"/>
            <a:chOff x="7055312" y="1806332"/>
            <a:chExt cx="415531" cy="3432160"/>
          </a:xfrm>
        </p:grpSpPr>
        <p:cxnSp>
          <p:nvCxnSpPr>
            <p:cNvPr id="34" name="Rechte verbindingslijn 33"/>
            <p:cNvCxnSpPr/>
            <p:nvPr/>
          </p:nvCxnSpPr>
          <p:spPr>
            <a:xfrm flipV="1">
              <a:off x="7055312" y="1935416"/>
              <a:ext cx="0" cy="3303076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hthoek 36"/>
            <p:cNvSpPr/>
            <p:nvPr/>
          </p:nvSpPr>
          <p:spPr>
            <a:xfrm>
              <a:off x="7056947" y="1806332"/>
              <a:ext cx="4138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 err="1" smtClean="0"/>
                <a:t>Q</a:t>
              </a:r>
              <a:r>
                <a:rPr lang="nl-NL" baseline="-25000" dirty="0" err="1" smtClean="0"/>
                <a:t>a</a:t>
              </a:r>
              <a:endParaRPr lang="nl-NL" dirty="0"/>
            </a:p>
          </p:txBody>
        </p:sp>
      </p:grpSp>
      <p:cxnSp>
        <p:nvCxnSpPr>
          <p:cNvPr id="40" name="Rechte verbindingslijn 39"/>
          <p:cNvCxnSpPr/>
          <p:nvPr/>
        </p:nvCxnSpPr>
        <p:spPr>
          <a:xfrm flipH="1">
            <a:off x="5255112" y="3487944"/>
            <a:ext cx="179600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kstvak 40"/>
          <p:cNvSpPr txBox="1"/>
          <p:nvPr/>
        </p:nvSpPr>
        <p:spPr>
          <a:xfrm>
            <a:off x="4712384" y="328934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prijs</a:t>
            </a:r>
            <a:endParaRPr lang="nl-NL" b="1" dirty="0"/>
          </a:p>
        </p:txBody>
      </p:sp>
      <p:sp>
        <p:nvSpPr>
          <p:cNvPr id="43" name="Tekstvak 42"/>
          <p:cNvSpPr txBox="1"/>
          <p:nvPr/>
        </p:nvSpPr>
        <p:spPr>
          <a:xfrm>
            <a:off x="824614" y="5407058"/>
            <a:ext cx="4402167" cy="9079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½ × basis × hoogte</a:t>
            </a:r>
          </a:p>
          <a:p>
            <a:r>
              <a:rPr lang="nl-NL" sz="2400" dirty="0" smtClean="0">
                <a:latin typeface="Arial" pitchFamily="34" charset="0"/>
                <a:cs typeface="Arial" pitchFamily="34" charset="0"/>
              </a:rPr>
              <a:t>½ × 50.000 × € 25 = € 625.000</a:t>
            </a:r>
            <a:endParaRPr lang="nl-NL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77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/>
      <p:bldP spid="4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</TotalTime>
  <Words>347</Words>
  <Application>Microsoft Office PowerPoint</Application>
  <PresentationFormat>Diavoorstelling (4:3)</PresentationFormat>
  <Paragraphs>112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Golfvorm</vt:lpstr>
      <vt:lpstr>Consumentensurplus</vt:lpstr>
      <vt:lpstr>Begrippen</vt:lpstr>
      <vt:lpstr>Een CD van Adele</vt:lpstr>
      <vt:lpstr>Meer mensen</vt:lpstr>
      <vt:lpstr>De collectieve vraaglijn</vt:lpstr>
      <vt:lpstr>Verwerkingsopgave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Consumentensurplus</dc:title>
  <dc:creator>Paul</dc:creator>
  <cp:lastModifiedBy>Activ Board</cp:lastModifiedBy>
  <cp:revision>16</cp:revision>
  <dcterms:created xsi:type="dcterms:W3CDTF">2011-11-07T19:45:01Z</dcterms:created>
  <dcterms:modified xsi:type="dcterms:W3CDTF">2013-09-26T10:13:43Z</dcterms:modified>
</cp:coreProperties>
</file>