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2" r:id="rId2"/>
    <p:sldId id="257" r:id="rId3"/>
    <p:sldId id="265" r:id="rId4"/>
    <p:sldId id="259" r:id="rId5"/>
    <p:sldId id="260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7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B298-80CB-43BA-A3B0-B6AB0F69F77C}" type="datetimeFigureOut">
              <a:rPr lang="nl-NL" smtClean="0"/>
              <a:t>29-08-18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C191-FE35-426C-B20D-B29766B20A5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B298-80CB-43BA-A3B0-B6AB0F69F77C}" type="datetimeFigureOut">
              <a:rPr lang="nl-NL" smtClean="0"/>
              <a:t>29-08-18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C191-FE35-426C-B20D-B29766B20A5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B298-80CB-43BA-A3B0-B6AB0F69F77C}" type="datetimeFigureOut">
              <a:rPr lang="nl-NL" smtClean="0"/>
              <a:t>29-08-18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C191-FE35-426C-B20D-B29766B20A50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B298-80CB-43BA-A3B0-B6AB0F69F77C}" type="datetimeFigureOut">
              <a:rPr lang="nl-NL" smtClean="0"/>
              <a:t>29-08-18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C191-FE35-426C-B20D-B29766B20A5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B298-80CB-43BA-A3B0-B6AB0F69F77C}" type="datetimeFigureOut">
              <a:rPr lang="nl-NL" smtClean="0"/>
              <a:t>29-08-18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C191-FE35-426C-B20D-B29766B20A5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B298-80CB-43BA-A3B0-B6AB0F69F77C}" type="datetimeFigureOut">
              <a:rPr lang="nl-NL" smtClean="0"/>
              <a:t>29-08-18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C191-FE35-426C-B20D-B29766B20A5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B298-80CB-43BA-A3B0-B6AB0F69F77C}" type="datetimeFigureOut">
              <a:rPr lang="nl-NL" smtClean="0"/>
              <a:t>29-08-18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C191-FE35-426C-B20D-B29766B20A5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B298-80CB-43BA-A3B0-B6AB0F69F77C}" type="datetimeFigureOut">
              <a:rPr lang="nl-NL" smtClean="0"/>
              <a:t>29-08-18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C191-FE35-426C-B20D-B29766B20A5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B298-80CB-43BA-A3B0-B6AB0F69F77C}" type="datetimeFigureOut">
              <a:rPr lang="nl-NL" smtClean="0"/>
              <a:t>29-08-18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C191-FE35-426C-B20D-B29766B20A5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B298-80CB-43BA-A3B0-B6AB0F69F77C}" type="datetimeFigureOut">
              <a:rPr lang="nl-NL" smtClean="0"/>
              <a:t>29-08-18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C191-FE35-426C-B20D-B29766B20A50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B298-80CB-43BA-A3B0-B6AB0F69F77C}" type="datetimeFigureOut">
              <a:rPr lang="nl-NL" smtClean="0"/>
              <a:t>29-08-18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C191-FE35-426C-B20D-B29766B20A50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D5DB298-80CB-43BA-A3B0-B6AB0F69F77C}" type="datetimeFigureOut">
              <a:rPr lang="nl-NL" smtClean="0"/>
              <a:t>29-08-18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72FC191-FE35-426C-B20D-B29766B20A50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408333" cy="4968552"/>
          </a:xfrm>
        </p:spPr>
        <p:txBody>
          <a:bodyPr>
            <a:normAutofit/>
          </a:bodyPr>
          <a:lstStyle/>
          <a:p>
            <a:r>
              <a:rPr lang="nl-NL" dirty="0" smtClean="0"/>
              <a:t> Werkboeken (downloaden per hoofdstuk van de website) deze bevatten je antwoorden op de opgaven en je levert dit steeds aangevuld in via I.L.</a:t>
            </a:r>
          </a:p>
          <a:p>
            <a:r>
              <a:rPr lang="nl-NL" dirty="0" smtClean="0"/>
              <a:t>Leerboek (kun je downloaden </a:t>
            </a:r>
            <a:r>
              <a:rPr lang="nl-NL" dirty="0" smtClean="0"/>
              <a:t>via de website en </a:t>
            </a:r>
            <a:r>
              <a:rPr lang="nl-NL" dirty="0" smtClean="0"/>
              <a:t>heb je thuis)</a:t>
            </a:r>
          </a:p>
          <a:p>
            <a:r>
              <a:rPr lang="nl-NL" dirty="0" err="1" smtClean="0"/>
              <a:t>Checklisten</a:t>
            </a:r>
            <a:r>
              <a:rPr lang="nl-NL" dirty="0" smtClean="0"/>
              <a:t> (kun je downloaden van de website)</a:t>
            </a:r>
          </a:p>
          <a:p>
            <a:r>
              <a:rPr lang="nl-NL" dirty="0" smtClean="0"/>
              <a:t>Powerpoints: handig bij het maken van lesaantekeningen</a:t>
            </a:r>
            <a:endParaRPr lang="nl-NL" dirty="0" smtClean="0"/>
          </a:p>
          <a:p>
            <a:r>
              <a:rPr lang="nl-NL" dirty="0" smtClean="0"/>
              <a:t>Antwoorden </a:t>
            </a:r>
            <a:r>
              <a:rPr lang="nl-NL" dirty="0" smtClean="0"/>
              <a:t>krijg je via de </a:t>
            </a:r>
            <a:r>
              <a:rPr lang="nl-NL" dirty="0" smtClean="0"/>
              <a:t>website. Elke les gelegenheid om vragen te stellen</a:t>
            </a:r>
            <a:endParaRPr lang="nl-NL" dirty="0" smtClean="0"/>
          </a:p>
          <a:p>
            <a:r>
              <a:rPr lang="nl-NL" dirty="0" smtClean="0"/>
              <a:t>Klaslokaalexperimenten </a:t>
            </a:r>
            <a:r>
              <a:rPr lang="nl-NL" dirty="0" smtClean="0"/>
              <a:t>(3 </a:t>
            </a:r>
            <a:r>
              <a:rPr lang="nl-NL" dirty="0" smtClean="0"/>
              <a:t>stuks inclusief beursspel)</a:t>
            </a:r>
            <a:endParaRPr lang="nl-NL" dirty="0" smtClean="0"/>
          </a:p>
          <a:p>
            <a:r>
              <a:rPr lang="nl-NL" dirty="0" smtClean="0"/>
              <a:t>PTA (SE en CE)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Les 0 – inleiding op het vak economie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33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1556792"/>
            <a:ext cx="7732381" cy="5040560"/>
          </a:xfrm>
          <a:solidFill>
            <a:srgbClr val="CCFFCC"/>
          </a:solidFill>
        </p:spPr>
        <p:txBody>
          <a:bodyPr>
            <a:normAutofit lnSpcReduction="10000"/>
          </a:bodyPr>
          <a:lstStyle/>
          <a:p>
            <a:r>
              <a:rPr lang="nl-NL" dirty="0" smtClean="0"/>
              <a:t>De planning </a:t>
            </a:r>
            <a:r>
              <a:rPr lang="nl-NL" dirty="0" smtClean="0"/>
              <a:t>geeft aan wat we per les gaan doen.</a:t>
            </a:r>
          </a:p>
          <a:p>
            <a:r>
              <a:rPr lang="nl-NL" dirty="0" smtClean="0"/>
              <a:t>Er staan </a:t>
            </a:r>
            <a:r>
              <a:rPr lang="nl-NL" dirty="0" smtClean="0"/>
              <a:t>data bij. Soms is er wel wat ruimte (i.v.m</a:t>
            </a:r>
            <a:r>
              <a:rPr lang="nl-NL" dirty="0" smtClean="0"/>
              <a:t>. </a:t>
            </a:r>
            <a:r>
              <a:rPr lang="nl-NL" dirty="0" smtClean="0"/>
              <a:t>lesuitval</a:t>
            </a:r>
            <a:r>
              <a:rPr lang="nl-NL" dirty="0" smtClean="0"/>
              <a:t>, extra aandacht, verdieping, spellen, enz.)</a:t>
            </a:r>
            <a:r>
              <a:rPr lang="nl-NL" dirty="0" smtClean="0"/>
              <a:t>. We schuiven gewoon de </a:t>
            </a:r>
            <a:r>
              <a:rPr lang="nl-NL" dirty="0" err="1" smtClean="0"/>
              <a:t>activteitenkolom</a:t>
            </a:r>
            <a:r>
              <a:rPr lang="nl-NL" dirty="0" smtClean="0"/>
              <a:t> “omlaag”. Wel moeten </a:t>
            </a:r>
            <a:r>
              <a:rPr lang="nl-NL" smtClean="0"/>
              <a:t>de toets data </a:t>
            </a:r>
            <a:r>
              <a:rPr lang="nl-NL" dirty="0" smtClean="0"/>
              <a:t>in de gaten worden gehouden.</a:t>
            </a:r>
            <a:endParaRPr lang="nl-NL" dirty="0" smtClean="0"/>
          </a:p>
          <a:p>
            <a:r>
              <a:rPr lang="nl-NL" dirty="0" smtClean="0"/>
              <a:t>Je gebruikt het werkboek als een digitaal schrift voor de opdrachten. Dit digitale schrift lever je bij elke huiswerkopdracht via I.L. in (inleveropdracht</a:t>
            </a:r>
            <a:r>
              <a:rPr lang="nl-NL" dirty="0" smtClean="0"/>
              <a:t>)</a:t>
            </a:r>
          </a:p>
          <a:p>
            <a:r>
              <a:rPr lang="nl-NL" dirty="0" smtClean="0"/>
              <a:t>Lesaantekeningen maak je in een schrift of op de computer</a:t>
            </a:r>
            <a:endParaRPr lang="nl-NL" dirty="0" smtClean="0"/>
          </a:p>
          <a:p>
            <a:r>
              <a:rPr lang="nl-NL" dirty="0" smtClean="0">
                <a:solidFill>
                  <a:schemeClr val="tx1"/>
                </a:solidFill>
              </a:rPr>
              <a:t>Nodig: computer, Paint-x-</a:t>
            </a:r>
            <a:r>
              <a:rPr lang="nl-NL" dirty="0" err="1" smtClean="0">
                <a:solidFill>
                  <a:schemeClr val="tx1"/>
                </a:solidFill>
              </a:rPr>
              <a:t>lite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smtClean="0"/>
              <a:t>(tekenprogramma - downloaden gratis uit </a:t>
            </a:r>
            <a:r>
              <a:rPr lang="nl-NL" dirty="0" err="1" smtClean="0"/>
              <a:t>appstore</a:t>
            </a:r>
            <a:r>
              <a:rPr lang="nl-NL" dirty="0" smtClean="0"/>
              <a:t>) en Simple </a:t>
            </a:r>
            <a:r>
              <a:rPr lang="nl-NL" dirty="0" err="1" smtClean="0"/>
              <a:t>mindfree</a:t>
            </a:r>
            <a:r>
              <a:rPr lang="nl-NL" dirty="0" smtClean="0"/>
              <a:t> –</a:t>
            </a:r>
            <a:r>
              <a:rPr lang="nl-NL" dirty="0" err="1" smtClean="0"/>
              <a:t>mindmap</a:t>
            </a:r>
            <a:r>
              <a:rPr lang="nl-NL" dirty="0" smtClean="0"/>
              <a:t> programma (downloaden gratis uit </a:t>
            </a:r>
            <a:r>
              <a:rPr lang="nl-NL" dirty="0" err="1" smtClean="0"/>
              <a:t>appstore</a:t>
            </a:r>
            <a:r>
              <a:rPr lang="nl-NL" dirty="0" smtClean="0"/>
              <a:t>)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nl-NL" dirty="0" smtClean="0"/>
              <a:t>Planning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596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i="1" dirty="0"/>
              <a:t>Protocol te laat inleveren van </a:t>
            </a:r>
            <a:r>
              <a:rPr lang="nl-NL" b="1" i="1" dirty="0" smtClean="0"/>
              <a:t>werkstukken (letterlijk PTA) </a:t>
            </a:r>
            <a:endParaRPr lang="nl-NL" b="1" i="1" dirty="0"/>
          </a:p>
          <a:p>
            <a:r>
              <a:rPr lang="nl-NL" dirty="0"/>
              <a:t>Tijdstip van inleveren wordt door de docent vermeld in It’s Learning. </a:t>
            </a:r>
          </a:p>
          <a:p>
            <a:r>
              <a:rPr lang="nl-NL" dirty="0"/>
              <a:t>Te laat ingeleverd werk wordt conform de normering nagekeken. </a:t>
            </a:r>
          </a:p>
          <a:p>
            <a:r>
              <a:rPr lang="nl-NL" dirty="0"/>
              <a:t>Bij iedere dag (of gedeelte van een dag) te laat inleveren gaat er 1 punt van het cijfer af. </a:t>
            </a:r>
          </a:p>
          <a:p>
            <a:r>
              <a:rPr lang="nl-NL" dirty="0"/>
              <a:t>Achterliggende gedachte bij dit protocol is dat een leerling het werk altijd moet doen en niet kan volstaan met de opmerking “schrijf maar een 1 op”. De docent kijkt het altijd na, zodat een leerling kan laten zien wat hij/zij waard is. Het maken van het werk is een voorwaarde voor de overgang van de leerling. 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>
            <a:normAutofit/>
          </a:bodyPr>
          <a:lstStyle/>
          <a:p>
            <a:pPr algn="l"/>
            <a:r>
              <a:rPr lang="nl-NL" sz="3600" dirty="0" smtClean="0"/>
              <a:t>Keuze-opdracht moet gemaakt worden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55405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700808"/>
            <a:ext cx="7408333" cy="424847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nl-NL" dirty="0" smtClean="0"/>
              <a:t>Doel is economie ervaren (moet je doen)</a:t>
            </a:r>
          </a:p>
          <a:p>
            <a:r>
              <a:rPr lang="nl-NL" dirty="0" smtClean="0"/>
              <a:t>In principe 3 per jaar, dan geen huiswerk</a:t>
            </a:r>
            <a:r>
              <a:rPr lang="nl-NL" dirty="0" smtClean="0"/>
              <a:t>.</a:t>
            </a:r>
          </a:p>
          <a:p>
            <a:r>
              <a:rPr lang="nl-NL" dirty="0" smtClean="0"/>
              <a:t>Het betreft een handelingsdeel. Moet dus gedaan worden. Vooral het beursspel is belangrijk</a:t>
            </a:r>
            <a:endParaRPr lang="nl-NL" dirty="0" smtClean="0"/>
          </a:p>
          <a:p>
            <a:r>
              <a:rPr lang="nl-NL" dirty="0" smtClean="0"/>
              <a:t>Samen </a:t>
            </a:r>
            <a:r>
              <a:rPr lang="nl-NL" dirty="0" smtClean="0"/>
              <a:t>met het keuze-onderwerp kan iedereen hier een goed cijfer voor halen (compensatie)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  <a:solidFill>
            <a:schemeClr val="accent4"/>
          </a:solidFill>
        </p:spPr>
        <p:txBody>
          <a:bodyPr/>
          <a:lstStyle/>
          <a:p>
            <a:r>
              <a:rPr lang="nl-NL" dirty="0" smtClean="0"/>
              <a:t>Klaslokaalexperimenten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7525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1916832"/>
            <a:ext cx="7408333" cy="40324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nl-NL" dirty="0" smtClean="0"/>
              <a:t>Soort toets, SLU, </a:t>
            </a:r>
            <a:r>
              <a:rPr lang="nl-NL" dirty="0" err="1" smtClean="0"/>
              <a:t>Toetsmoment</a:t>
            </a:r>
            <a:r>
              <a:rPr lang="nl-NL" dirty="0" smtClean="0"/>
              <a:t>, </a:t>
            </a:r>
            <a:r>
              <a:rPr lang="nl-NL" dirty="0" err="1" smtClean="0"/>
              <a:t>Toetsduur</a:t>
            </a:r>
            <a:r>
              <a:rPr lang="nl-NL" dirty="0" smtClean="0"/>
              <a:t> en gewicht. PTA voor economie uitprinten</a:t>
            </a:r>
            <a:r>
              <a:rPr lang="nl-NL" dirty="0" smtClean="0"/>
              <a:t>!</a:t>
            </a:r>
          </a:p>
          <a:p>
            <a:r>
              <a:rPr lang="nl-NL" dirty="0" smtClean="0"/>
              <a:t>Schoolexamen bestaan uit toetsen. In vwo-4 en vwo-5 zijn deze toetsen digitaal (meerkeuze). In vwo-6 zijn betreffen het open vragen.</a:t>
            </a:r>
          </a:p>
          <a:p>
            <a:r>
              <a:rPr lang="nl-NL" dirty="0" smtClean="0"/>
              <a:t>De keuze opdracht in vwo-5 maakt deel uit van het schoolexamen.</a:t>
            </a:r>
            <a:endParaRPr lang="nl-NL" dirty="0" smtClean="0"/>
          </a:p>
          <a:p>
            <a:r>
              <a:rPr lang="nl-NL" dirty="0" smtClean="0"/>
              <a:t>Geen </a:t>
            </a:r>
            <a:r>
              <a:rPr lang="nl-NL" dirty="0" smtClean="0"/>
              <a:t>grafische rekenmachine toegestaan bij economie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nl-NL" sz="3600" dirty="0" smtClean="0"/>
              <a:t>Programma van toetsing en afsluiting (PTA)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20345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339752" y="1196752"/>
            <a:ext cx="547260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Download Paint – x </a:t>
            </a:r>
            <a:r>
              <a:rPr lang="nl-NL" sz="3600" dirty="0" err="1" smtClean="0"/>
              <a:t>lite</a:t>
            </a:r>
            <a:endParaRPr lang="nl-NL" sz="3600" dirty="0" smtClean="0"/>
          </a:p>
          <a:p>
            <a:endParaRPr lang="nl-NL" sz="3600" dirty="0"/>
          </a:p>
          <a:p>
            <a:r>
              <a:rPr lang="nl-NL" sz="3600" dirty="0" smtClean="0"/>
              <a:t>Download </a:t>
            </a:r>
            <a:r>
              <a:rPr lang="nl-NL" sz="3600" dirty="0" err="1" smtClean="0"/>
              <a:t>simplemind</a:t>
            </a:r>
            <a:r>
              <a:rPr lang="nl-NL" sz="3600" dirty="0" smtClean="0"/>
              <a:t> free</a:t>
            </a:r>
            <a:endParaRPr lang="nl-NL" sz="3600" dirty="0"/>
          </a:p>
        </p:txBody>
      </p:sp>
      <p:pic>
        <p:nvPicPr>
          <p:cNvPr id="5" name="Afbeelding 4" descr="Schermafbeelding 2016-08-21 om 14.46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40968"/>
            <a:ext cx="2044700" cy="2374900"/>
          </a:xfrm>
          <a:prstGeom prst="rect">
            <a:avLst/>
          </a:prstGeom>
        </p:spPr>
      </p:pic>
      <p:pic>
        <p:nvPicPr>
          <p:cNvPr id="6" name="Afbeelding 5" descr="Schermafbeelding 2016-08-21 om 14.46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696" y="3501008"/>
            <a:ext cx="2087556" cy="21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1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95536" y="3429000"/>
            <a:ext cx="8352928" cy="175432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Lesopbouw:</a:t>
            </a:r>
            <a:endParaRPr lang="nl-NL" dirty="0"/>
          </a:p>
          <a:p>
            <a:pPr marL="342900" indent="-342900">
              <a:buAutoNum type="alphaUcPeriod"/>
            </a:pPr>
            <a:r>
              <a:rPr lang="nl-NL" dirty="0" smtClean="0"/>
              <a:t>In de les krijg je de uitleg en thuis maak je opgaven, die we dan weer tijdens de les bespreken. Dat doen we aan de hand van jullie eigen vragen.</a:t>
            </a:r>
          </a:p>
          <a:p>
            <a:pPr marL="342900" indent="-342900">
              <a:buAutoNum type="alphaUcPeriod"/>
            </a:pPr>
            <a:endParaRPr lang="nl-NL" dirty="0"/>
          </a:p>
          <a:p>
            <a:pPr marL="342900" indent="-342900">
              <a:buAutoNum type="alphaUcPeriod"/>
            </a:pPr>
            <a:r>
              <a:rPr lang="nl-NL" dirty="0" smtClean="0"/>
              <a:t>Thuis bestudeer je een instructiefilmpje en tijdens de les maken we de verwerkingsvragen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67544" y="5517232"/>
            <a:ext cx="835292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Het </a:t>
            </a:r>
            <a:r>
              <a:rPr lang="nl-NL" dirty="0" err="1" smtClean="0"/>
              <a:t>Youtube</a:t>
            </a:r>
            <a:r>
              <a:rPr lang="nl-NL" dirty="0" smtClean="0"/>
              <a:t>-kanaal is handig om de stof uitgelegd te krijgen als je:</a:t>
            </a:r>
          </a:p>
          <a:p>
            <a:pPr marL="342900" indent="-342900">
              <a:buAutoNum type="arabicPeriod"/>
            </a:pPr>
            <a:r>
              <a:rPr lang="nl-NL" dirty="0" smtClean="0"/>
              <a:t>tijdens de les afwezig was,</a:t>
            </a:r>
          </a:p>
          <a:p>
            <a:pPr marL="342900" indent="-342900">
              <a:buAutoNum type="arabicPeriod"/>
            </a:pPr>
            <a:r>
              <a:rPr lang="nl-NL" dirty="0" smtClean="0"/>
              <a:t>De leerstof moeilijk vindt en het nog eens op je gemak wil horen,</a:t>
            </a:r>
          </a:p>
          <a:p>
            <a:pPr marL="342900" indent="-342900">
              <a:buAutoNum type="arabicPeriod"/>
            </a:pPr>
            <a:r>
              <a:rPr lang="nl-NL" dirty="0"/>
              <a:t>d</a:t>
            </a:r>
            <a:r>
              <a:rPr lang="nl-NL" dirty="0" smtClean="0"/>
              <a:t>e leerstof voor een toets nog eens wil doornemen</a:t>
            </a:r>
            <a:endParaRPr lang="nl-NL" dirty="0"/>
          </a:p>
        </p:txBody>
      </p:sp>
      <p:pic>
        <p:nvPicPr>
          <p:cNvPr id="3" name="Afbeelding 2" descr="Schermafbeelding 2017-08-22 om 22.51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21" y="11749"/>
            <a:ext cx="9144000" cy="340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6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afbeelding 2018-08-29 om 11.21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68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163</TotalTime>
  <Words>568</Words>
  <Application>Microsoft Macintosh PowerPoint</Application>
  <PresentationFormat>Diavoorstelling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Golfvorm</vt:lpstr>
      <vt:lpstr>Les 0 – inleiding op het vak economie</vt:lpstr>
      <vt:lpstr>Planning</vt:lpstr>
      <vt:lpstr>Keuze-opdracht moet gemaakt worden</vt:lpstr>
      <vt:lpstr>Klaslokaalexperimenten</vt:lpstr>
      <vt:lpstr>Programma van toetsing en afsluiting (PTA)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0 – inleiding op het vak economie</dc:title>
  <dc:creator>H Vermeulen</dc:creator>
  <cp:lastModifiedBy>Hans Vermeulen</cp:lastModifiedBy>
  <cp:revision>24</cp:revision>
  <dcterms:created xsi:type="dcterms:W3CDTF">2013-09-02T17:50:01Z</dcterms:created>
  <dcterms:modified xsi:type="dcterms:W3CDTF">2018-08-29T09:30:40Z</dcterms:modified>
</cp:coreProperties>
</file>