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9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7" r:id="rId15"/>
    <p:sldId id="278" r:id="rId16"/>
    <p:sldId id="279" r:id="rId17"/>
    <p:sldId id="280" r:id="rId18"/>
    <p:sldId id="281" r:id="rId19"/>
    <p:sldId id="283" r:id="rId2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F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194"/>
    <p:restoredTop sz="94686"/>
  </p:normalViewPr>
  <p:slideViewPr>
    <p:cSldViewPr snapToGrid="0" snapToObjects="1">
      <p:cViewPr>
        <p:scale>
          <a:sx n="96" d="100"/>
          <a:sy n="96" d="100"/>
        </p:scale>
        <p:origin x="408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54984E-6C47-EE43-BEDB-D0AECB70A5E5}" type="datetimeFigureOut">
              <a:rPr lang="nl-NL" smtClean="0"/>
              <a:t>25-04-19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9B92C5-1A92-414E-BED7-1C8C1043A6EA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7568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CF9ECA-CE05-D946-B376-813950D60922}" type="datetime1">
              <a:rPr lang="nl-NL" smtClean="0"/>
              <a:t>25-04-19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512998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sche 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0BDE6B-244E-F245-9050-E7962874C488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820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CFEE4-0007-1E49-BF49-D88B329D0BF6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81495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71EAC6-76B6-2245-B846-7272D033FEB8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62515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7A16F-79C1-7E41-A756-E526D4EBCDA5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40746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4644C6-5828-2F45-A271-7682EF7BEA16}" type="datetime1">
              <a:rPr lang="nl-NL" smtClean="0"/>
              <a:t>25-04-19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50813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Afbeelding-ko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A09BD-508B-0A4E-88FA-FA3FC776AF9F}" type="datetime1">
              <a:rPr lang="nl-NL" smtClean="0"/>
              <a:t>25-04-19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497382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6D201-C7EE-8440-8A8C-3C43DD0F70C1}" type="datetime1">
              <a:rPr lang="nl-NL" smtClean="0"/>
              <a:t>25-04-19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814753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696EF-042C-A344-8C52-046F54F0EC99}" type="datetime1">
              <a:rPr lang="nl-NL" smtClean="0"/>
              <a:t>25-04-19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939507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Klik om de tekststijl van het model te bewerken</a:t>
            </a:r>
          </a:p>
          <a:p>
            <a:pPr lvl="1"/>
            <a:r>
              <a:rPr lang="en-US"/>
              <a:t>Tweede niveau</a:t>
            </a:r>
          </a:p>
          <a:p>
            <a:pPr lvl="2"/>
            <a:r>
              <a:rPr lang="en-US"/>
              <a:t>Derde niveau</a:t>
            </a:r>
          </a:p>
          <a:p>
            <a:pPr lvl="3"/>
            <a:r>
              <a:rPr lang="en-US"/>
              <a:t>Vierde niveau</a:t>
            </a:r>
          </a:p>
          <a:p>
            <a:pPr lvl="4"/>
            <a:r>
              <a:rPr lang="en-US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BF3114-7C27-1C4D-8B6F-2C1564BA3B3C}" type="datetime1">
              <a:rPr lang="nl-NL" smtClean="0"/>
              <a:t>25-04-19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372-EB7D-7E45-B0A3-B79CF372B86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10748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28E23F-3196-AB45-9FAE-EE4055586E40}" type="datetime1">
              <a:rPr lang="nl-NL" smtClean="0"/>
              <a:t>25-04-19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29210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2E6A9-0FAB-A54D-A130-276008B9D476}" type="datetime1">
              <a:rPr lang="nl-NL" smtClean="0"/>
              <a:t>25-04-19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94791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95D745-4C88-314D-B92E-C7C811AA0730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864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B9084-8953-C749-9E37-ABFE20AF2CA3}" type="datetime1">
              <a:rPr lang="nl-NL" smtClean="0"/>
              <a:t>25-04-19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23300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B0256D-1216-0E49-AF7B-E4351A76646E}" type="datetime1">
              <a:rPr lang="nl-NL" smtClean="0"/>
              <a:t>25-04-19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36501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A29F4-7E5D-3D4E-81E0-5CECD973F05E}" type="datetime1">
              <a:rPr lang="nl-NL" smtClean="0"/>
              <a:t>25-04-19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605570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3DB21C-8052-5849-BE33-BFE3F1AFB8D6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166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631B37-7C76-3049-A8DE-D679B8135FEC}" type="datetime1">
              <a:rPr lang="nl-NL" smtClean="0"/>
              <a:t>25-04-19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20095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E9FFAA"/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70C85E66-2747-554E-8B38-2FA5F470979F}" type="datetime1">
              <a:rPr lang="nl-NL" smtClean="0"/>
              <a:t>25-04-19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nl-NL"/>
              <a:t>Economie Integraal vwo (Hans Vermeulen)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67392F5-BDCB-2C41-8604-7F0EC27F0D0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3572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hf hd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22DFD447-7DD3-6241-82F0-61790B1B5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573" y="6068264"/>
            <a:ext cx="1650132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  <a:endParaRPr lang="nl-NL" dirty="0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FD44480C-A1BF-0A46-B2C4-29359952D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96118" y="6065837"/>
            <a:ext cx="764215" cy="365125"/>
          </a:xfrm>
        </p:spPr>
        <p:txBody>
          <a:bodyPr/>
          <a:lstStyle/>
          <a:p>
            <a:fld id="{067392F5-BDCB-2C41-8604-7F0EC27F0D0F}" type="slidenum">
              <a:rPr lang="nl-NL" smtClean="0"/>
              <a:t>1</a:t>
            </a:fld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CAABE857-EAD2-314C-8F19-AC65F75D6335}"/>
              </a:ext>
            </a:extLst>
          </p:cNvPr>
          <p:cNvSpPr txBox="1"/>
          <p:nvPr/>
        </p:nvSpPr>
        <p:spPr>
          <a:xfrm>
            <a:off x="4249271" y="0"/>
            <a:ext cx="48409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6.1 Waarom grijpt de overheid in?</a:t>
            </a:r>
          </a:p>
        </p:txBody>
      </p:sp>
      <p:pic>
        <p:nvPicPr>
          <p:cNvPr id="7" name="Afbeelding 6" descr="Schermafbeelding 2016-07-07 om 21.35.47.png">
            <a:extLst>
              <a:ext uri="{FF2B5EF4-FFF2-40B4-BE49-F238E27FC236}">
                <a16:creationId xmlns:a16="http://schemas.microsoft.com/office/drawing/2014/main" id="{3B20EB77-F102-E04D-8004-308BA3E4AB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8447" y="949754"/>
            <a:ext cx="9144000" cy="5908246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77D57172-5A23-4F4C-9BB7-FAC21575464A}"/>
              </a:ext>
            </a:extLst>
          </p:cNvPr>
          <p:cNvSpPr txBox="1"/>
          <p:nvPr/>
        </p:nvSpPr>
        <p:spPr>
          <a:xfrm>
            <a:off x="4310279" y="363937"/>
            <a:ext cx="4838701" cy="40011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Beperkingen van het </a:t>
            </a:r>
            <a:r>
              <a:rPr lang="nl-NL" sz="2000" dirty="0" err="1"/>
              <a:t>marktmechasnisme</a:t>
            </a:r>
            <a:endParaRPr lang="nl-NL" sz="2000" dirty="0"/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3EBF8CB-F595-0B40-BE7E-1F40C141E4A7}"/>
              </a:ext>
            </a:extLst>
          </p:cNvPr>
          <p:cNvSpPr txBox="1"/>
          <p:nvPr/>
        </p:nvSpPr>
        <p:spPr>
          <a:xfrm>
            <a:off x="7691718" y="1127984"/>
            <a:ext cx="1936377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 err="1"/>
              <a:t>ivm</a:t>
            </a:r>
            <a:r>
              <a:rPr lang="nl-NL" dirty="0"/>
              <a:t> meeliftgedrag</a:t>
            </a:r>
          </a:p>
        </p:txBody>
      </p:sp>
    </p:spTree>
    <p:extLst>
      <p:ext uri="{BB962C8B-B14F-4D97-AF65-F5344CB8AC3E}">
        <p14:creationId xmlns:p14="http://schemas.microsoft.com/office/powerpoint/2010/main" val="12984200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495601" y="1988840"/>
            <a:ext cx="7408333" cy="3450696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70000" lnSpcReduction="20000"/>
          </a:bodyPr>
          <a:lstStyle/>
          <a:p>
            <a:r>
              <a:rPr lang="nl-NL" sz="2800" dirty="0"/>
              <a:t>Aanbodoverschot:</a:t>
            </a:r>
          </a:p>
          <a:p>
            <a:pPr lvl="1"/>
            <a:r>
              <a:rPr lang="nl-NL" sz="2400" dirty="0"/>
              <a:t>vernietigen (“doordraaien”)</a:t>
            </a:r>
          </a:p>
          <a:p>
            <a:pPr lvl="1"/>
            <a:r>
              <a:rPr lang="nl-NL" sz="2400" dirty="0"/>
              <a:t>dumpen (ver) buiten je afzetgebied</a:t>
            </a:r>
            <a:br>
              <a:rPr lang="nl-NL" sz="2400" dirty="0"/>
            </a:br>
            <a:r>
              <a:rPr lang="nl-NL" sz="2400" dirty="0"/>
              <a:t>(of: exporteren met exportsubsidie)</a:t>
            </a:r>
          </a:p>
          <a:p>
            <a:pPr marL="57150" indent="0">
              <a:buNone/>
            </a:pPr>
            <a:endParaRPr lang="nl-NL" sz="800" dirty="0"/>
          </a:p>
          <a:p>
            <a:pPr marL="57150" indent="0">
              <a:buNone/>
            </a:pPr>
            <a:r>
              <a:rPr lang="nl-NL" sz="2800" dirty="0"/>
              <a:t>Bovendien:</a:t>
            </a:r>
          </a:p>
          <a:p>
            <a:r>
              <a:rPr lang="nl-NL" sz="2800" dirty="0"/>
              <a:t>Buitenlandse producten niet toelaten op je markt (met invoerheffingen)</a:t>
            </a:r>
          </a:p>
          <a:p>
            <a:r>
              <a:rPr lang="nl-NL" sz="2800" dirty="0"/>
              <a:t>Productie-uitbreiding van je eigen producenten aan banden leggen (bijv. melkquota)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97426" y="618517"/>
            <a:ext cx="6771862" cy="799947"/>
          </a:xfrm>
          <a:solidFill>
            <a:srgbClr val="E6B9B8"/>
          </a:solidFill>
        </p:spPr>
        <p:txBody>
          <a:bodyPr>
            <a:normAutofit/>
          </a:bodyPr>
          <a:lstStyle/>
          <a:p>
            <a:r>
              <a:rPr lang="nl-NL" sz="2400" dirty="0"/>
              <a:t>Randvoorwaarden minimumprijs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17D21216-3D63-1940-9E31-FD0C21DE1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7102F61D-A49C-F844-BA87-7EE6A42378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372-EB7D-7E45-B0A3-B79CF372B868}" type="slidenum">
              <a:rPr lang="nl-NL" smtClean="0"/>
              <a:t>10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0B06D405-668C-6B4B-BE3A-4FEE9ACF57F4}"/>
              </a:ext>
            </a:extLst>
          </p:cNvPr>
          <p:cNvSpPr txBox="1"/>
          <p:nvPr/>
        </p:nvSpPr>
        <p:spPr>
          <a:xfrm>
            <a:off x="3962400" y="125506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4175177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43270" y="1700809"/>
            <a:ext cx="9356034" cy="3494043"/>
          </a:xfrm>
          <a:solidFill>
            <a:schemeClr val="accent5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Productie blijft behouden in eigen land</a:t>
            </a:r>
          </a:p>
          <a:p>
            <a:pPr marL="57150" indent="0">
              <a:buNone/>
            </a:pPr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" indent="0">
              <a:buNone/>
            </a:pPr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Maar: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Consumenten betalen meer dan nodig is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Door het ontbreken van buitenlandse producten is er voor consumenten minder te kiezen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Er is extra belastinggeld nodig voor het opkopen van de overschotten</a:t>
            </a:r>
          </a:p>
          <a:p>
            <a:r>
              <a:rPr lang="nl-NL" sz="1400" dirty="0">
                <a:latin typeface="Arial" panose="020B0604020202020204" pitchFamily="34" charset="0"/>
                <a:cs typeface="Arial" panose="020B0604020202020204" pitchFamily="34" charset="0"/>
              </a:rPr>
              <a:t>Wanneer producten worden geëxporteerd is er sprake van oneerlijke concurrentie in die exportlanden</a:t>
            </a:r>
          </a:p>
          <a:p>
            <a:endParaRPr lang="nl-NL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96208" y="618518"/>
            <a:ext cx="6162261" cy="825970"/>
          </a:xfrm>
          <a:solidFill>
            <a:srgbClr val="FAC090"/>
          </a:solidFill>
        </p:spPr>
        <p:txBody>
          <a:bodyPr>
            <a:normAutofit/>
          </a:bodyPr>
          <a:lstStyle/>
          <a:p>
            <a:r>
              <a:rPr lang="nl-NL" sz="2400" dirty="0"/>
              <a:t>Gevolgen minimumprijs</a:t>
            </a:r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4909486-94F1-6949-AB49-86D9D43327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1A72EDD-0E84-014D-A2CB-0EC23B825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372-EB7D-7E45-B0A3-B79CF372B868}" type="slidenum">
              <a:rPr lang="nl-NL" smtClean="0"/>
              <a:t>11</a:t>
            </a:fld>
            <a:endParaRPr lang="nl-NL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342414E-BB80-A148-992C-BFC5DCB8F6F8}"/>
              </a:ext>
            </a:extLst>
          </p:cNvPr>
          <p:cNvSpPr txBox="1"/>
          <p:nvPr/>
        </p:nvSpPr>
        <p:spPr>
          <a:xfrm>
            <a:off x="3962400" y="125506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308973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3959367" y="688508"/>
            <a:ext cx="4256872" cy="519663"/>
          </a:xfrm>
          <a:solidFill>
            <a:srgbClr val="F79646"/>
          </a:solidFill>
        </p:spPr>
        <p:txBody>
          <a:bodyPr>
            <a:normAutofit/>
          </a:bodyPr>
          <a:lstStyle/>
          <a:p>
            <a:r>
              <a:rPr lang="nl-NL" sz="2400" dirty="0"/>
              <a:t>Verwerkingsopgave</a:t>
            </a:r>
          </a:p>
        </p:txBody>
      </p:sp>
      <p:cxnSp>
        <p:nvCxnSpPr>
          <p:cNvPr id="3" name="Rechte verbindingslijn 2"/>
          <p:cNvCxnSpPr/>
          <p:nvPr/>
        </p:nvCxnSpPr>
        <p:spPr>
          <a:xfrm>
            <a:off x="6779112" y="1710100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" name="Rechte verbindingslijn 3"/>
          <p:cNvCxnSpPr/>
          <p:nvPr/>
        </p:nvCxnSpPr>
        <p:spPr>
          <a:xfrm flipH="1">
            <a:off x="6779112" y="5238492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" name="Rechte verbindingslijn 4"/>
          <p:cNvCxnSpPr/>
          <p:nvPr/>
        </p:nvCxnSpPr>
        <p:spPr>
          <a:xfrm>
            <a:off x="6779112" y="171010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>
            <a:off x="6779112" y="243018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Rechte verbindingslijn 6"/>
          <p:cNvCxnSpPr/>
          <p:nvPr/>
        </p:nvCxnSpPr>
        <p:spPr>
          <a:xfrm>
            <a:off x="6779112" y="315026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6779112" y="387034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6779112" y="459042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echte verbindingslijn 9"/>
          <p:cNvCxnSpPr/>
          <p:nvPr/>
        </p:nvCxnSpPr>
        <p:spPr>
          <a:xfrm>
            <a:off x="749919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echte verbindingslijn 10"/>
          <p:cNvCxnSpPr/>
          <p:nvPr/>
        </p:nvCxnSpPr>
        <p:spPr>
          <a:xfrm>
            <a:off x="821927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>
            <a:off x="893935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965943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echte verbindingslijn 13"/>
          <p:cNvCxnSpPr/>
          <p:nvPr/>
        </p:nvCxnSpPr>
        <p:spPr>
          <a:xfrm>
            <a:off x="1037951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kstvak 14"/>
          <p:cNvSpPr txBox="1"/>
          <p:nvPr/>
        </p:nvSpPr>
        <p:spPr>
          <a:xfrm>
            <a:off x="8472265" y="5676363"/>
            <a:ext cx="21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× 1.000</a:t>
            </a:r>
          </a:p>
        </p:txBody>
      </p:sp>
      <p:sp>
        <p:nvSpPr>
          <p:cNvPr id="16" name="Tekstvak 15"/>
          <p:cNvSpPr txBox="1"/>
          <p:nvPr/>
        </p:nvSpPr>
        <p:spPr>
          <a:xfrm rot="16200000">
            <a:off x="5943484" y="196119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6275056" y="43743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18" name="Tekstvak 17"/>
          <p:cNvSpPr txBox="1"/>
          <p:nvPr/>
        </p:nvSpPr>
        <p:spPr>
          <a:xfrm>
            <a:off x="6275056" y="365431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400</a:t>
            </a:r>
          </a:p>
        </p:txBody>
      </p:sp>
      <p:sp>
        <p:nvSpPr>
          <p:cNvPr id="19" name="Tekstvak 18"/>
          <p:cNvSpPr txBox="1"/>
          <p:nvPr/>
        </p:nvSpPr>
        <p:spPr>
          <a:xfrm>
            <a:off x="6275056" y="300624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600</a:t>
            </a:r>
          </a:p>
        </p:txBody>
      </p:sp>
      <p:sp>
        <p:nvSpPr>
          <p:cNvPr id="20" name="Tekstvak 19"/>
          <p:cNvSpPr txBox="1"/>
          <p:nvPr/>
        </p:nvSpPr>
        <p:spPr>
          <a:xfrm>
            <a:off x="6275056" y="227687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800</a:t>
            </a:r>
          </a:p>
        </p:txBody>
      </p:sp>
      <p:sp>
        <p:nvSpPr>
          <p:cNvPr id="21" name="Tekstvak 20"/>
          <p:cNvSpPr txBox="1"/>
          <p:nvPr/>
        </p:nvSpPr>
        <p:spPr>
          <a:xfrm>
            <a:off x="6170282" y="156608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1000</a:t>
            </a:r>
          </a:p>
        </p:txBody>
      </p:sp>
      <p:sp>
        <p:nvSpPr>
          <p:cNvPr id="22" name="Tekstvak 21"/>
          <p:cNvSpPr txBox="1"/>
          <p:nvPr/>
        </p:nvSpPr>
        <p:spPr>
          <a:xfrm>
            <a:off x="7283168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23" name="Tekstvak 22"/>
          <p:cNvSpPr txBox="1"/>
          <p:nvPr/>
        </p:nvSpPr>
        <p:spPr>
          <a:xfrm>
            <a:off x="801659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24" name="Tekstvak 23"/>
          <p:cNvSpPr txBox="1"/>
          <p:nvPr/>
        </p:nvSpPr>
        <p:spPr>
          <a:xfrm>
            <a:off x="873667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150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945675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10104824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250</a:t>
            </a:r>
          </a:p>
        </p:txBody>
      </p:sp>
      <p:cxnSp>
        <p:nvCxnSpPr>
          <p:cNvPr id="28" name="Rechte verbindingslijn 27"/>
          <p:cNvCxnSpPr/>
          <p:nvPr/>
        </p:nvCxnSpPr>
        <p:spPr>
          <a:xfrm>
            <a:off x="6779112" y="1710100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echthoek 28"/>
          <p:cNvSpPr/>
          <p:nvPr/>
        </p:nvSpPr>
        <p:spPr>
          <a:xfrm>
            <a:off x="7071421" y="1741975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30" name="Rechte verbindingslijn 29"/>
          <p:cNvCxnSpPr/>
          <p:nvPr/>
        </p:nvCxnSpPr>
        <p:spPr>
          <a:xfrm flipV="1">
            <a:off x="6779112" y="2780929"/>
            <a:ext cx="3592016" cy="18094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31" name="Rechthoek 30"/>
          <p:cNvSpPr/>
          <p:nvPr/>
        </p:nvSpPr>
        <p:spPr>
          <a:xfrm>
            <a:off x="10038149" y="2825794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6779113" y="3626265"/>
            <a:ext cx="1878705" cy="701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>
            <a:off x="8724740" y="3686070"/>
            <a:ext cx="2214" cy="155242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al 40"/>
          <p:cNvSpPr/>
          <p:nvPr/>
        </p:nvSpPr>
        <p:spPr>
          <a:xfrm>
            <a:off x="8657818" y="3566462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2" name="Tijdelijke aanduiding voor inhoud 2"/>
          <p:cNvSpPr txBox="1">
            <a:spLocks/>
          </p:cNvSpPr>
          <p:nvPr/>
        </p:nvSpPr>
        <p:spPr>
          <a:xfrm>
            <a:off x="28170" y="1566084"/>
            <a:ext cx="5991630" cy="4110278"/>
          </a:xfrm>
          <a:prstGeom prst="rect">
            <a:avLst/>
          </a:prstGeom>
          <a:solidFill>
            <a:srgbClr val="93CDDD"/>
          </a:solidFill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Marktmodel in de uitgangssituatie: </a:t>
            </a:r>
          </a:p>
          <a:p>
            <a:pPr marL="400050" lvl="1" indent="0">
              <a:buNone/>
            </a:pPr>
            <a:r>
              <a:rPr lang="nl-NL" sz="2000" dirty="0" err="1"/>
              <a:t>Q</a:t>
            </a:r>
            <a:r>
              <a:rPr lang="nl-NL" sz="2000" baseline="-25000" dirty="0" err="1"/>
              <a:t>v</a:t>
            </a:r>
            <a:r>
              <a:rPr lang="nl-NL" sz="2000" dirty="0"/>
              <a:t> = -¼P + 250</a:t>
            </a:r>
          </a:p>
          <a:p>
            <a:pPr marL="400050" lvl="1" indent="0">
              <a:buNone/>
            </a:pPr>
            <a:r>
              <a:rPr lang="nl-NL" sz="2000" dirty="0" err="1"/>
              <a:t>Q</a:t>
            </a:r>
            <a:r>
              <a:rPr lang="nl-NL" sz="2000" baseline="-25000" dirty="0" err="1"/>
              <a:t>a</a:t>
            </a:r>
            <a:r>
              <a:rPr lang="nl-NL" sz="2000" dirty="0"/>
              <a:t> = ½P – 100</a:t>
            </a:r>
          </a:p>
          <a:p>
            <a:pPr marL="0" indent="0">
              <a:buNone/>
            </a:pPr>
            <a:endParaRPr lang="nl-NL" sz="2000" dirty="0"/>
          </a:p>
          <a:p>
            <a:pPr marL="0" lvl="1" indent="0">
              <a:buNone/>
            </a:pPr>
            <a:r>
              <a:rPr lang="nl-NL" sz="2000" dirty="0"/>
              <a:t>Wereldmarktprijs van €350</a:t>
            </a:r>
          </a:p>
          <a:p>
            <a:pPr marL="0" lvl="1" indent="0">
              <a:buNone/>
            </a:pPr>
            <a:r>
              <a:rPr lang="nl-NL" sz="2000" dirty="0">
                <a:solidFill>
                  <a:srgbClr val="C00000"/>
                </a:solidFill>
              </a:rPr>
              <a:t>Minimumprijs van €600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Bereken:</a:t>
            </a:r>
          </a:p>
          <a:p>
            <a:pPr>
              <a:buFont typeface="Wingdings" pitchFamily="2" charset="2"/>
              <a:buChar char="Ø"/>
            </a:pPr>
            <a:r>
              <a:rPr lang="nl-NL" sz="2000" dirty="0"/>
              <a:t>De omvang van het </a:t>
            </a:r>
            <a:r>
              <a:rPr lang="nl-NL" sz="2000" dirty="0" err="1"/>
              <a:t>aanbod-overschot</a:t>
            </a:r>
            <a:endParaRPr lang="nl-NL" sz="2000" dirty="0"/>
          </a:p>
          <a:p>
            <a:pPr>
              <a:buFont typeface="Wingdings" pitchFamily="2" charset="2"/>
              <a:buChar char="Ø"/>
            </a:pPr>
            <a:r>
              <a:rPr lang="nl-NL" sz="2000" dirty="0"/>
              <a:t>De kosten voor het in stand houden van deze </a:t>
            </a:r>
            <a:r>
              <a:rPr lang="nl-NL" sz="2000" dirty="0" err="1"/>
              <a:t>minimum-prijs</a:t>
            </a:r>
            <a:endParaRPr lang="nl-NL" sz="2000" dirty="0"/>
          </a:p>
          <a:p>
            <a:pPr>
              <a:buFont typeface="Wingdings" pitchFamily="2" charset="2"/>
              <a:buChar char="Ø"/>
            </a:pPr>
            <a:r>
              <a:rPr lang="nl-NL" sz="2000" dirty="0"/>
              <a:t>De minimale hoogte van de invoerheffing van buitenlandse substituten</a:t>
            </a:r>
          </a:p>
          <a:p>
            <a:pPr marL="0" indent="0">
              <a:buNone/>
            </a:pPr>
            <a:endParaRPr lang="nl-NL" sz="2200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00F69C9E-876B-2B41-B703-4439D2E65C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2" name="Tijdelijke aanduiding voor dianummer 31">
            <a:extLst>
              <a:ext uri="{FF2B5EF4-FFF2-40B4-BE49-F238E27FC236}">
                <a16:creationId xmlns:a16="http://schemas.microsoft.com/office/drawing/2014/main" id="{3A75B718-2A7D-1D49-9212-264695B182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12</a:t>
            </a:fld>
            <a:endParaRPr lang="nl-NL"/>
          </a:p>
        </p:txBody>
      </p:sp>
      <p:sp>
        <p:nvSpPr>
          <p:cNvPr id="38" name="Tekstvak 37">
            <a:extLst>
              <a:ext uri="{FF2B5EF4-FFF2-40B4-BE49-F238E27FC236}">
                <a16:creationId xmlns:a16="http://schemas.microsoft.com/office/drawing/2014/main" id="{30BAB878-5729-AE45-9829-0863402B8A9A}"/>
              </a:ext>
            </a:extLst>
          </p:cNvPr>
          <p:cNvSpPr txBox="1"/>
          <p:nvPr/>
        </p:nvSpPr>
        <p:spPr>
          <a:xfrm>
            <a:off x="3962400" y="125506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3762324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3392557" y="692946"/>
            <a:ext cx="5079708" cy="421279"/>
          </a:xfrm>
          <a:solidFill>
            <a:schemeClr val="accent6"/>
          </a:solidFill>
        </p:spPr>
        <p:txBody>
          <a:bodyPr>
            <a:normAutofit/>
          </a:bodyPr>
          <a:lstStyle/>
          <a:p>
            <a:r>
              <a:rPr lang="nl-NL" sz="2400" dirty="0"/>
              <a:t>Verwerkingsopgave</a:t>
            </a:r>
          </a:p>
        </p:txBody>
      </p:sp>
      <p:sp>
        <p:nvSpPr>
          <p:cNvPr id="42" name="Tijdelijke aanduiding voor inhoud 2"/>
          <p:cNvSpPr txBox="1">
            <a:spLocks/>
          </p:cNvSpPr>
          <p:nvPr/>
        </p:nvSpPr>
        <p:spPr>
          <a:xfrm>
            <a:off x="695485" y="1285860"/>
            <a:ext cx="5324315" cy="4759829"/>
          </a:xfrm>
          <a:prstGeom prst="rect">
            <a:avLst/>
          </a:prstGeom>
          <a:solidFill>
            <a:srgbClr val="93CDDD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Marktmodel in de uitgangssituatie: </a:t>
            </a:r>
          </a:p>
          <a:p>
            <a:pPr marL="400050" lvl="1" indent="0">
              <a:buNone/>
            </a:pPr>
            <a:r>
              <a:rPr lang="nl-NL" sz="2000" dirty="0" err="1"/>
              <a:t>Q</a:t>
            </a:r>
            <a:r>
              <a:rPr lang="nl-NL" sz="2000" baseline="-25000" dirty="0" err="1"/>
              <a:t>v</a:t>
            </a:r>
            <a:r>
              <a:rPr lang="nl-NL" sz="2000" dirty="0"/>
              <a:t> = -¼P + 250</a:t>
            </a:r>
          </a:p>
          <a:p>
            <a:pPr marL="400050" lvl="1" indent="0">
              <a:buNone/>
            </a:pPr>
            <a:r>
              <a:rPr lang="nl-NL" sz="2000" dirty="0" err="1"/>
              <a:t>Q</a:t>
            </a:r>
            <a:r>
              <a:rPr lang="nl-NL" sz="2000" baseline="-25000" dirty="0" err="1"/>
              <a:t>a</a:t>
            </a:r>
            <a:r>
              <a:rPr lang="nl-NL" sz="2000" dirty="0"/>
              <a:t> = ½P – 100</a:t>
            </a:r>
          </a:p>
          <a:p>
            <a:pPr marL="0" indent="0">
              <a:buNone/>
            </a:pPr>
            <a:endParaRPr lang="nl-NL" sz="2000" dirty="0"/>
          </a:p>
          <a:p>
            <a:pPr marL="0" lvl="1" indent="0">
              <a:buNone/>
            </a:pPr>
            <a:r>
              <a:rPr lang="nl-NL" sz="2000" dirty="0"/>
              <a:t>Wereldmarktprijs van €350</a:t>
            </a:r>
          </a:p>
          <a:p>
            <a:pPr marL="0" lvl="1" indent="0">
              <a:buNone/>
            </a:pPr>
            <a:r>
              <a:rPr lang="nl-NL" sz="2000" dirty="0">
                <a:solidFill>
                  <a:srgbClr val="C00000"/>
                </a:solidFill>
              </a:rPr>
              <a:t>Minimumprijs van €600</a:t>
            </a:r>
          </a:p>
          <a:p>
            <a:pPr marL="0" indent="0">
              <a:buNone/>
            </a:pPr>
            <a:endParaRPr lang="nl-NL" sz="20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nl-NL" sz="20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Aanbodoverschot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Bij een minimumprijs van € 600:</a:t>
            </a:r>
          </a:p>
          <a:p>
            <a:pPr marL="0" lvl="1" indent="0">
              <a:buNone/>
            </a:pPr>
            <a:r>
              <a:rPr lang="nl-NL" sz="2000" dirty="0" err="1"/>
              <a:t>Q</a:t>
            </a:r>
            <a:r>
              <a:rPr lang="nl-NL" sz="2000" baseline="-25000" dirty="0" err="1"/>
              <a:t>v</a:t>
            </a:r>
            <a:r>
              <a:rPr lang="nl-NL" sz="2000" dirty="0"/>
              <a:t> = -¼</a:t>
            </a:r>
            <a:r>
              <a:rPr lang="nl-NL" sz="2000" dirty="0">
                <a:solidFill>
                  <a:srgbClr val="C00000"/>
                </a:solidFill>
              </a:rPr>
              <a:t>x600</a:t>
            </a:r>
            <a:r>
              <a:rPr lang="nl-NL" sz="2000" dirty="0"/>
              <a:t> + 250 =100</a:t>
            </a:r>
          </a:p>
          <a:p>
            <a:pPr marL="0" lvl="1" indent="0">
              <a:buNone/>
            </a:pPr>
            <a:r>
              <a:rPr lang="nl-NL" sz="2000" dirty="0" err="1"/>
              <a:t>Q</a:t>
            </a:r>
            <a:r>
              <a:rPr lang="nl-NL" sz="2000" baseline="-25000" dirty="0" err="1"/>
              <a:t>a</a:t>
            </a:r>
            <a:r>
              <a:rPr lang="nl-NL" sz="2000" dirty="0"/>
              <a:t> = ½</a:t>
            </a:r>
            <a:r>
              <a:rPr lang="nl-NL" sz="2000" dirty="0">
                <a:solidFill>
                  <a:srgbClr val="C00000"/>
                </a:solidFill>
              </a:rPr>
              <a:t>x600</a:t>
            </a:r>
            <a:r>
              <a:rPr lang="nl-NL" sz="2000" dirty="0"/>
              <a:t> – 100 = 200 </a:t>
            </a:r>
          </a:p>
          <a:p>
            <a:pPr marL="0" lvl="1" indent="0">
              <a:buNone/>
            </a:pPr>
            <a:r>
              <a:rPr lang="nl-NL" sz="2000" dirty="0"/>
              <a:t>Aanbodoverschot  = 100 (x 1.000 stuks)</a:t>
            </a:r>
          </a:p>
          <a:p>
            <a:pPr marL="0" indent="0">
              <a:buNone/>
            </a:pPr>
            <a:endParaRPr lang="nl-NL" sz="2000" dirty="0"/>
          </a:p>
        </p:txBody>
      </p:sp>
      <p:cxnSp>
        <p:nvCxnSpPr>
          <p:cNvPr id="37" name="Rechte verbindingslijn 36"/>
          <p:cNvCxnSpPr/>
          <p:nvPr/>
        </p:nvCxnSpPr>
        <p:spPr>
          <a:xfrm>
            <a:off x="6779112" y="1710100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H="1">
            <a:off x="6779112" y="5238492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6779112" y="171010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6779112" y="243018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6779112" y="315026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>
            <a:off x="6779112" y="387034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6779112" y="459042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/>
          <p:nvPr/>
        </p:nvCxnSpPr>
        <p:spPr>
          <a:xfrm>
            <a:off x="749919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821927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893935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>
            <a:off x="965943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1037951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/>
          <p:cNvSpPr txBox="1"/>
          <p:nvPr/>
        </p:nvSpPr>
        <p:spPr>
          <a:xfrm>
            <a:off x="8472265" y="5676363"/>
            <a:ext cx="21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× 1.000</a:t>
            </a:r>
          </a:p>
        </p:txBody>
      </p:sp>
      <p:sp>
        <p:nvSpPr>
          <p:cNvPr id="55" name="Tekstvak 54"/>
          <p:cNvSpPr txBox="1"/>
          <p:nvPr/>
        </p:nvSpPr>
        <p:spPr>
          <a:xfrm rot="16200000">
            <a:off x="5943484" y="196119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6275056" y="43743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6275056" y="365431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400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6275056" y="300624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600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275056" y="227687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800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6170282" y="156608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1000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7283168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801659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873667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150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945675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10104824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250</a:t>
            </a:r>
          </a:p>
        </p:txBody>
      </p:sp>
      <p:cxnSp>
        <p:nvCxnSpPr>
          <p:cNvPr id="66" name="Rechte verbindingslijn 65"/>
          <p:cNvCxnSpPr/>
          <p:nvPr/>
        </p:nvCxnSpPr>
        <p:spPr>
          <a:xfrm>
            <a:off x="6779112" y="1710100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Rechthoek 66"/>
          <p:cNvSpPr/>
          <p:nvPr/>
        </p:nvSpPr>
        <p:spPr>
          <a:xfrm>
            <a:off x="7071421" y="1741975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68" name="Rechte verbindingslijn 67"/>
          <p:cNvCxnSpPr/>
          <p:nvPr/>
        </p:nvCxnSpPr>
        <p:spPr>
          <a:xfrm flipV="1">
            <a:off x="6779112" y="2780929"/>
            <a:ext cx="3592016" cy="18094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9" name="Rechthoek 68"/>
          <p:cNvSpPr/>
          <p:nvPr/>
        </p:nvSpPr>
        <p:spPr>
          <a:xfrm>
            <a:off x="9989738" y="2477457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70" name="Rechte verbindingslijn 69"/>
          <p:cNvCxnSpPr/>
          <p:nvPr/>
        </p:nvCxnSpPr>
        <p:spPr>
          <a:xfrm>
            <a:off x="6779113" y="3626265"/>
            <a:ext cx="1878705" cy="701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/>
          <p:nvPr/>
        </p:nvCxnSpPr>
        <p:spPr>
          <a:xfrm>
            <a:off x="8724740" y="3686070"/>
            <a:ext cx="2214" cy="155242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Ovaal 71"/>
          <p:cNvSpPr/>
          <p:nvPr/>
        </p:nvSpPr>
        <p:spPr>
          <a:xfrm>
            <a:off x="8657818" y="3566462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2" name="Rechte verbindingslijn 31"/>
          <p:cNvCxnSpPr/>
          <p:nvPr/>
        </p:nvCxnSpPr>
        <p:spPr>
          <a:xfrm>
            <a:off x="1981200" y="4559062"/>
            <a:ext cx="2602632" cy="0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/>
          <p:nvPr/>
        </p:nvCxnSpPr>
        <p:spPr>
          <a:xfrm>
            <a:off x="6810780" y="3150260"/>
            <a:ext cx="3568732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74" name="Rechthoek 73"/>
          <p:cNvSpPr/>
          <p:nvPr/>
        </p:nvSpPr>
        <p:spPr>
          <a:xfrm>
            <a:off x="9937932" y="2952564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P</a:t>
            </a:r>
            <a:r>
              <a:rPr lang="nl-NL" baseline="-25000" dirty="0" err="1"/>
              <a:t>min</a:t>
            </a:r>
            <a:endParaRPr lang="nl-NL" dirty="0"/>
          </a:p>
        </p:txBody>
      </p:sp>
      <p:sp>
        <p:nvSpPr>
          <p:cNvPr id="75" name="Ovaal 74"/>
          <p:cNvSpPr/>
          <p:nvPr/>
        </p:nvSpPr>
        <p:spPr>
          <a:xfrm>
            <a:off x="8165183" y="3097536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6" name="Ovaal 75"/>
          <p:cNvSpPr/>
          <p:nvPr/>
        </p:nvSpPr>
        <p:spPr>
          <a:xfrm>
            <a:off x="9600034" y="3093368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7" name="Rechte verbindingslijn 76"/>
          <p:cNvCxnSpPr/>
          <p:nvPr/>
        </p:nvCxnSpPr>
        <p:spPr>
          <a:xfrm>
            <a:off x="8225451" y="3284984"/>
            <a:ext cx="2214" cy="187220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8" name="Rechte verbindingslijn 77"/>
          <p:cNvCxnSpPr/>
          <p:nvPr/>
        </p:nvCxnSpPr>
        <p:spPr>
          <a:xfrm>
            <a:off x="9665611" y="3284984"/>
            <a:ext cx="2214" cy="187220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1" name="Rechteraccolade 80"/>
          <p:cNvSpPr/>
          <p:nvPr/>
        </p:nvSpPr>
        <p:spPr>
          <a:xfrm rot="5400000">
            <a:off x="8737469" y="5115771"/>
            <a:ext cx="436983" cy="142286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2" name="Tekstvak 81"/>
          <p:cNvSpPr txBox="1"/>
          <p:nvPr/>
        </p:nvSpPr>
        <p:spPr>
          <a:xfrm>
            <a:off x="8244529" y="4743728"/>
            <a:ext cx="1422190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200" dirty="0"/>
              <a:t>  aanbodoverschot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E1E2FB7-6B8E-214A-99DB-AB98E955C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98535" y="6124733"/>
            <a:ext cx="2795240" cy="365125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57800C6-5AAD-0C45-8380-EA280B505B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13</a:t>
            </a:fld>
            <a:endParaRPr lang="nl-NL"/>
          </a:p>
        </p:txBody>
      </p:sp>
      <p:sp>
        <p:nvSpPr>
          <p:cNvPr id="46" name="Tekstvak 45">
            <a:extLst>
              <a:ext uri="{FF2B5EF4-FFF2-40B4-BE49-F238E27FC236}">
                <a16:creationId xmlns:a16="http://schemas.microsoft.com/office/drawing/2014/main" id="{18BC43FB-E811-2248-B234-5585764926D2}"/>
              </a:ext>
            </a:extLst>
          </p:cNvPr>
          <p:cNvSpPr txBox="1"/>
          <p:nvPr/>
        </p:nvSpPr>
        <p:spPr>
          <a:xfrm>
            <a:off x="3962400" y="125506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3015974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" grpId="0"/>
      <p:bldP spid="75" grpId="0" animBg="1"/>
      <p:bldP spid="76" grpId="0" animBg="1"/>
      <p:bldP spid="81" grpId="0" animBg="1"/>
      <p:bldP spid="8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3962400" y="599583"/>
            <a:ext cx="4062958" cy="460298"/>
          </a:xfrm>
          <a:solidFill>
            <a:srgbClr val="F79646"/>
          </a:solidFill>
        </p:spPr>
        <p:txBody>
          <a:bodyPr>
            <a:normAutofit/>
          </a:bodyPr>
          <a:lstStyle/>
          <a:p>
            <a:r>
              <a:rPr lang="nl-NL" sz="2400" dirty="0"/>
              <a:t>Verwerkingsopgave</a:t>
            </a:r>
          </a:p>
        </p:txBody>
      </p:sp>
      <p:sp>
        <p:nvSpPr>
          <p:cNvPr id="42" name="Tijdelijke aanduiding voor inhoud 2"/>
          <p:cNvSpPr txBox="1">
            <a:spLocks/>
          </p:cNvSpPr>
          <p:nvPr/>
        </p:nvSpPr>
        <p:spPr>
          <a:xfrm>
            <a:off x="545166" y="1469002"/>
            <a:ext cx="5459963" cy="41397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Marktmodel in de uitgangssituatie: </a:t>
            </a:r>
          </a:p>
          <a:p>
            <a:pPr marL="400050" lvl="1" indent="0">
              <a:buNone/>
            </a:pPr>
            <a:r>
              <a:rPr lang="nl-NL" sz="2000" dirty="0" err="1"/>
              <a:t>Q</a:t>
            </a:r>
            <a:r>
              <a:rPr lang="nl-NL" sz="2000" baseline="-25000" dirty="0" err="1"/>
              <a:t>v</a:t>
            </a:r>
            <a:r>
              <a:rPr lang="nl-NL" sz="2000" dirty="0"/>
              <a:t> = -¼P + 250</a:t>
            </a:r>
          </a:p>
          <a:p>
            <a:pPr marL="400050" lvl="1" indent="0">
              <a:buNone/>
            </a:pPr>
            <a:r>
              <a:rPr lang="nl-NL" sz="2000" dirty="0" err="1"/>
              <a:t>Q</a:t>
            </a:r>
            <a:r>
              <a:rPr lang="nl-NL" sz="2000" baseline="-25000" dirty="0" err="1"/>
              <a:t>a</a:t>
            </a:r>
            <a:r>
              <a:rPr lang="nl-NL" sz="2000" dirty="0"/>
              <a:t> = ½P – 100</a:t>
            </a:r>
          </a:p>
          <a:p>
            <a:pPr marL="0" indent="0">
              <a:buNone/>
            </a:pPr>
            <a:endParaRPr lang="nl-NL" sz="2000" dirty="0"/>
          </a:p>
          <a:p>
            <a:pPr marL="0" lvl="1" indent="0">
              <a:buNone/>
            </a:pPr>
            <a:r>
              <a:rPr lang="nl-NL" sz="2000" dirty="0"/>
              <a:t>Wereldmarktprijs van €350</a:t>
            </a:r>
          </a:p>
          <a:p>
            <a:pPr marL="0" lvl="1" indent="0">
              <a:buNone/>
            </a:pPr>
            <a:r>
              <a:rPr lang="nl-NL" sz="2000" dirty="0">
                <a:solidFill>
                  <a:srgbClr val="C00000"/>
                </a:solidFill>
              </a:rPr>
              <a:t>Minimumprijs van €600</a:t>
            </a:r>
          </a:p>
          <a:p>
            <a:pPr marL="0" lvl="1" indent="0">
              <a:buNone/>
            </a:pPr>
            <a:r>
              <a:rPr lang="nl-NL" sz="2000" dirty="0">
                <a:solidFill>
                  <a:srgbClr val="C00000"/>
                </a:solidFill>
              </a:rPr>
              <a:t>Aanbodoverschot: 100.000 stuks</a:t>
            </a:r>
          </a:p>
          <a:p>
            <a:pPr marL="0" indent="0">
              <a:buNone/>
            </a:pPr>
            <a:endParaRPr lang="nl-NL" sz="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nl-NL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Kosten minimumprijs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sz="2200" dirty="0"/>
              <a:t>Het overschot (100.000 stuks) moet worden opgekocht tegen € 600</a:t>
            </a:r>
          </a:p>
          <a:p>
            <a:pPr marL="0" indent="0">
              <a:buNone/>
            </a:pPr>
            <a:r>
              <a:rPr lang="nl-NL" sz="2200" dirty="0"/>
              <a:t>Kosten: € 60 mln.</a:t>
            </a:r>
          </a:p>
          <a:p>
            <a:pPr marL="0" indent="0">
              <a:buNone/>
            </a:pPr>
            <a:r>
              <a:rPr lang="nl-NL" sz="2200" dirty="0"/>
              <a:t>Bovendien betalen consumenten meer dan noodzakelijk is.</a:t>
            </a:r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6779112" y="1710100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6" name="Rechte verbindingslijn 35"/>
          <p:cNvCxnSpPr/>
          <p:nvPr/>
        </p:nvCxnSpPr>
        <p:spPr>
          <a:xfrm flipH="1">
            <a:off x="6779112" y="5238492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6779112" y="171010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6779112" y="243018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6779112" y="315026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/>
          <p:nvPr/>
        </p:nvCxnSpPr>
        <p:spPr>
          <a:xfrm>
            <a:off x="6779112" y="387034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Rechte verbindingslijn 72"/>
          <p:cNvCxnSpPr/>
          <p:nvPr/>
        </p:nvCxnSpPr>
        <p:spPr>
          <a:xfrm>
            <a:off x="6779112" y="459042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Rechte verbindingslijn 73"/>
          <p:cNvCxnSpPr/>
          <p:nvPr/>
        </p:nvCxnSpPr>
        <p:spPr>
          <a:xfrm>
            <a:off x="749919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Rechte verbindingslijn 74"/>
          <p:cNvCxnSpPr/>
          <p:nvPr/>
        </p:nvCxnSpPr>
        <p:spPr>
          <a:xfrm>
            <a:off x="821927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/>
          <p:nvPr/>
        </p:nvCxnSpPr>
        <p:spPr>
          <a:xfrm>
            <a:off x="893935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Rechte verbindingslijn 76"/>
          <p:cNvCxnSpPr/>
          <p:nvPr/>
        </p:nvCxnSpPr>
        <p:spPr>
          <a:xfrm>
            <a:off x="965943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Rechte verbindingslijn 77"/>
          <p:cNvCxnSpPr/>
          <p:nvPr/>
        </p:nvCxnSpPr>
        <p:spPr>
          <a:xfrm>
            <a:off x="1037951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kstvak 78"/>
          <p:cNvSpPr txBox="1"/>
          <p:nvPr/>
        </p:nvSpPr>
        <p:spPr>
          <a:xfrm>
            <a:off x="8504129" y="5517230"/>
            <a:ext cx="21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× 1.000</a:t>
            </a:r>
          </a:p>
        </p:txBody>
      </p:sp>
      <p:sp>
        <p:nvSpPr>
          <p:cNvPr id="80" name="Tekstvak 79"/>
          <p:cNvSpPr txBox="1"/>
          <p:nvPr/>
        </p:nvSpPr>
        <p:spPr>
          <a:xfrm rot="16200000">
            <a:off x="5943484" y="196119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81" name="Tekstvak 80"/>
          <p:cNvSpPr txBox="1"/>
          <p:nvPr/>
        </p:nvSpPr>
        <p:spPr>
          <a:xfrm>
            <a:off x="6275056" y="43743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82" name="Tekstvak 81"/>
          <p:cNvSpPr txBox="1"/>
          <p:nvPr/>
        </p:nvSpPr>
        <p:spPr>
          <a:xfrm>
            <a:off x="6275056" y="365431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400</a:t>
            </a:r>
          </a:p>
        </p:txBody>
      </p:sp>
      <p:sp>
        <p:nvSpPr>
          <p:cNvPr id="83" name="Tekstvak 82"/>
          <p:cNvSpPr txBox="1"/>
          <p:nvPr/>
        </p:nvSpPr>
        <p:spPr>
          <a:xfrm>
            <a:off x="6275056" y="300624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600</a:t>
            </a:r>
          </a:p>
        </p:txBody>
      </p:sp>
      <p:sp>
        <p:nvSpPr>
          <p:cNvPr id="84" name="Tekstvak 83"/>
          <p:cNvSpPr txBox="1"/>
          <p:nvPr/>
        </p:nvSpPr>
        <p:spPr>
          <a:xfrm>
            <a:off x="6275056" y="227687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800</a:t>
            </a:r>
          </a:p>
        </p:txBody>
      </p:sp>
      <p:sp>
        <p:nvSpPr>
          <p:cNvPr id="85" name="Tekstvak 84"/>
          <p:cNvSpPr txBox="1"/>
          <p:nvPr/>
        </p:nvSpPr>
        <p:spPr>
          <a:xfrm>
            <a:off x="6170282" y="156608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1000</a:t>
            </a:r>
          </a:p>
        </p:txBody>
      </p:sp>
      <p:sp>
        <p:nvSpPr>
          <p:cNvPr id="86" name="Tekstvak 85"/>
          <p:cNvSpPr txBox="1"/>
          <p:nvPr/>
        </p:nvSpPr>
        <p:spPr>
          <a:xfrm>
            <a:off x="7283168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87" name="Tekstvak 86"/>
          <p:cNvSpPr txBox="1"/>
          <p:nvPr/>
        </p:nvSpPr>
        <p:spPr>
          <a:xfrm>
            <a:off x="801659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88" name="Tekstvak 87"/>
          <p:cNvSpPr txBox="1"/>
          <p:nvPr/>
        </p:nvSpPr>
        <p:spPr>
          <a:xfrm>
            <a:off x="873667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150</a:t>
            </a:r>
          </a:p>
        </p:txBody>
      </p:sp>
      <p:sp>
        <p:nvSpPr>
          <p:cNvPr id="89" name="Tekstvak 88"/>
          <p:cNvSpPr txBox="1"/>
          <p:nvPr/>
        </p:nvSpPr>
        <p:spPr>
          <a:xfrm>
            <a:off x="945675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90" name="Tekstvak 89"/>
          <p:cNvSpPr txBox="1"/>
          <p:nvPr/>
        </p:nvSpPr>
        <p:spPr>
          <a:xfrm>
            <a:off x="10104824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250</a:t>
            </a:r>
          </a:p>
        </p:txBody>
      </p:sp>
      <p:cxnSp>
        <p:nvCxnSpPr>
          <p:cNvPr id="91" name="Rechte verbindingslijn 90"/>
          <p:cNvCxnSpPr/>
          <p:nvPr/>
        </p:nvCxnSpPr>
        <p:spPr>
          <a:xfrm>
            <a:off x="6779112" y="1710100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2" name="Rechthoek 91"/>
          <p:cNvSpPr/>
          <p:nvPr/>
        </p:nvSpPr>
        <p:spPr>
          <a:xfrm>
            <a:off x="7071421" y="1741975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93" name="Rechte verbindingslijn 92"/>
          <p:cNvCxnSpPr/>
          <p:nvPr/>
        </p:nvCxnSpPr>
        <p:spPr>
          <a:xfrm flipV="1">
            <a:off x="6779112" y="2780929"/>
            <a:ext cx="3592016" cy="18094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94" name="Rechthoek 93"/>
          <p:cNvSpPr/>
          <p:nvPr/>
        </p:nvSpPr>
        <p:spPr>
          <a:xfrm>
            <a:off x="9989738" y="2477457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95" name="Rechte verbindingslijn 94"/>
          <p:cNvCxnSpPr/>
          <p:nvPr/>
        </p:nvCxnSpPr>
        <p:spPr>
          <a:xfrm>
            <a:off x="6779113" y="3626265"/>
            <a:ext cx="1878705" cy="7010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6" name="Rechte verbindingslijn 95"/>
          <p:cNvCxnSpPr/>
          <p:nvPr/>
        </p:nvCxnSpPr>
        <p:spPr>
          <a:xfrm>
            <a:off x="8724740" y="3686070"/>
            <a:ext cx="2214" cy="1552422"/>
          </a:xfrm>
          <a:prstGeom prst="line">
            <a:avLst/>
          </a:prstGeom>
          <a:ln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7" name="Ovaal 96"/>
          <p:cNvSpPr/>
          <p:nvPr/>
        </p:nvSpPr>
        <p:spPr>
          <a:xfrm>
            <a:off x="8657818" y="3566462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98" name="Rechte verbindingslijn 97"/>
          <p:cNvCxnSpPr/>
          <p:nvPr/>
        </p:nvCxnSpPr>
        <p:spPr>
          <a:xfrm>
            <a:off x="6810780" y="3150260"/>
            <a:ext cx="3568732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99" name="Rechthoek 98"/>
          <p:cNvSpPr/>
          <p:nvPr/>
        </p:nvSpPr>
        <p:spPr>
          <a:xfrm>
            <a:off x="9937932" y="2952564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P</a:t>
            </a:r>
            <a:r>
              <a:rPr lang="nl-NL" baseline="-25000" dirty="0" err="1"/>
              <a:t>min</a:t>
            </a:r>
            <a:endParaRPr lang="nl-NL" dirty="0"/>
          </a:p>
        </p:txBody>
      </p:sp>
      <p:sp>
        <p:nvSpPr>
          <p:cNvPr id="100" name="Ovaal 99"/>
          <p:cNvSpPr/>
          <p:nvPr/>
        </p:nvSpPr>
        <p:spPr>
          <a:xfrm>
            <a:off x="8165183" y="3097536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1" name="Ovaal 100"/>
          <p:cNvSpPr/>
          <p:nvPr/>
        </p:nvSpPr>
        <p:spPr>
          <a:xfrm>
            <a:off x="9600034" y="3093368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102" name="Rechte verbindingslijn 101"/>
          <p:cNvCxnSpPr/>
          <p:nvPr/>
        </p:nvCxnSpPr>
        <p:spPr>
          <a:xfrm>
            <a:off x="8225451" y="3284984"/>
            <a:ext cx="2214" cy="187220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103" name="Rechte verbindingslijn 102"/>
          <p:cNvCxnSpPr/>
          <p:nvPr/>
        </p:nvCxnSpPr>
        <p:spPr>
          <a:xfrm>
            <a:off x="9665611" y="3284984"/>
            <a:ext cx="2214" cy="1872208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04" name="Rechteraccolade 103"/>
          <p:cNvSpPr/>
          <p:nvPr/>
        </p:nvSpPr>
        <p:spPr>
          <a:xfrm rot="5400000">
            <a:off x="8737469" y="5115771"/>
            <a:ext cx="436983" cy="142286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5" name="Tekstvak 104"/>
          <p:cNvSpPr txBox="1"/>
          <p:nvPr/>
        </p:nvSpPr>
        <p:spPr>
          <a:xfrm>
            <a:off x="8244528" y="4725147"/>
            <a:ext cx="1429475" cy="276999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1200" dirty="0"/>
              <a:t>aanbodoverschot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E837459-DBC3-F44E-B5DD-11918205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A61A2914-CCB4-BA46-B4C4-DB75340A3C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14</a:t>
            </a:fld>
            <a:endParaRPr lang="nl-NL"/>
          </a:p>
        </p:txBody>
      </p:sp>
      <p:sp>
        <p:nvSpPr>
          <p:cNvPr id="47" name="Tekstvak 46">
            <a:extLst>
              <a:ext uri="{FF2B5EF4-FFF2-40B4-BE49-F238E27FC236}">
                <a16:creationId xmlns:a16="http://schemas.microsoft.com/office/drawing/2014/main" id="{126E2707-27B3-9A49-843C-56022B980E69}"/>
              </a:ext>
            </a:extLst>
          </p:cNvPr>
          <p:cNvSpPr txBox="1"/>
          <p:nvPr/>
        </p:nvSpPr>
        <p:spPr>
          <a:xfrm>
            <a:off x="3962400" y="125506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125236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1981200" y="615298"/>
            <a:ext cx="8229600" cy="788987"/>
          </a:xfrm>
          <a:solidFill>
            <a:schemeClr val="accent6"/>
          </a:solidFill>
        </p:spPr>
        <p:txBody>
          <a:bodyPr/>
          <a:lstStyle/>
          <a:p>
            <a:r>
              <a:rPr lang="nl-NL" dirty="0"/>
              <a:t>Verwerkingsopgave</a:t>
            </a:r>
          </a:p>
        </p:txBody>
      </p:sp>
      <p:sp>
        <p:nvSpPr>
          <p:cNvPr id="42" name="Tijdelijke aanduiding voor inhoud 2"/>
          <p:cNvSpPr txBox="1">
            <a:spLocks/>
          </p:cNvSpPr>
          <p:nvPr/>
        </p:nvSpPr>
        <p:spPr>
          <a:xfrm>
            <a:off x="253093" y="1741975"/>
            <a:ext cx="5766707" cy="3810687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2000" dirty="0"/>
              <a:t>Marktmodel in de uitgangssituatie: </a:t>
            </a:r>
          </a:p>
          <a:p>
            <a:pPr marL="400050" lvl="1" indent="0">
              <a:buNone/>
            </a:pPr>
            <a:r>
              <a:rPr lang="nl-NL" sz="2000" dirty="0" err="1"/>
              <a:t>Q</a:t>
            </a:r>
            <a:r>
              <a:rPr lang="nl-NL" sz="2000" baseline="-25000" dirty="0" err="1"/>
              <a:t>v</a:t>
            </a:r>
            <a:r>
              <a:rPr lang="nl-NL" sz="2000" dirty="0"/>
              <a:t> = -¼P + 250</a:t>
            </a:r>
          </a:p>
          <a:p>
            <a:pPr marL="400050" lvl="1" indent="0">
              <a:buNone/>
            </a:pPr>
            <a:r>
              <a:rPr lang="nl-NL" sz="2000" dirty="0" err="1"/>
              <a:t>Q</a:t>
            </a:r>
            <a:r>
              <a:rPr lang="nl-NL" sz="2000" baseline="-25000" dirty="0" err="1"/>
              <a:t>a</a:t>
            </a:r>
            <a:r>
              <a:rPr lang="nl-NL" sz="2000" dirty="0"/>
              <a:t> = ½P – 100</a:t>
            </a:r>
          </a:p>
          <a:p>
            <a:pPr marL="0" indent="0">
              <a:buNone/>
            </a:pPr>
            <a:endParaRPr lang="nl-NL" sz="2000" dirty="0"/>
          </a:p>
          <a:p>
            <a:pPr marL="0" lvl="1" indent="0">
              <a:buNone/>
            </a:pPr>
            <a:r>
              <a:rPr lang="nl-NL" sz="2000" dirty="0"/>
              <a:t>Wereldmarktprijs van €350</a:t>
            </a:r>
          </a:p>
          <a:p>
            <a:pPr marL="0" lvl="1" indent="0">
              <a:buNone/>
            </a:pPr>
            <a:r>
              <a:rPr lang="nl-NL" sz="2000" dirty="0">
                <a:solidFill>
                  <a:srgbClr val="C00000"/>
                </a:solidFill>
              </a:rPr>
              <a:t>Minimumprijs van €600</a:t>
            </a:r>
          </a:p>
          <a:p>
            <a:pPr marL="0" indent="0">
              <a:buNone/>
            </a:pPr>
            <a:endParaRPr lang="nl-NL" sz="9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  <a:p>
            <a:pPr marL="0" indent="0">
              <a:buNone/>
            </a:pPr>
            <a:r>
              <a:rPr lang="nl-NL" sz="22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Invoerheffing</a:t>
            </a:r>
          </a:p>
          <a:p>
            <a:pPr marL="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sz="2000" dirty="0"/>
              <a:t>Waar koop jij je product?</a:t>
            </a:r>
          </a:p>
          <a:p>
            <a:pPr marL="266700" indent="0">
              <a:buNone/>
            </a:pPr>
            <a:r>
              <a:rPr lang="nl-NL" sz="1800" dirty="0"/>
              <a:t>op de wereldmarkt voor €350</a:t>
            </a:r>
          </a:p>
          <a:p>
            <a:pPr marL="266700" indent="0">
              <a:buNone/>
            </a:pPr>
            <a:r>
              <a:rPr lang="nl-NL" sz="1800" dirty="0"/>
              <a:t>of in eigen land voor €600 ??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r>
              <a:rPr lang="nl-NL" sz="2000" dirty="0"/>
              <a:t>Buitenlandse producten moeten dus minimaal € 600 gaan kosten:</a:t>
            </a:r>
          </a:p>
          <a:p>
            <a:pPr marL="0" indent="0">
              <a:buNone/>
            </a:pPr>
            <a:r>
              <a:rPr lang="nl-NL" sz="2000" b="1" dirty="0"/>
              <a:t>invoerheffing minimaal € 250</a:t>
            </a:r>
          </a:p>
        </p:txBody>
      </p:sp>
      <p:cxnSp>
        <p:nvCxnSpPr>
          <p:cNvPr id="37" name="Rechte verbindingslijn 36"/>
          <p:cNvCxnSpPr/>
          <p:nvPr/>
        </p:nvCxnSpPr>
        <p:spPr>
          <a:xfrm>
            <a:off x="6779112" y="1710100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H="1">
            <a:off x="6779112" y="5238492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6779112" y="171010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6779112" y="243018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6779112" y="315026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>
            <a:off x="6779112" y="387034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6779112" y="459042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/>
          <p:nvPr/>
        </p:nvCxnSpPr>
        <p:spPr>
          <a:xfrm>
            <a:off x="749919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821927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893935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>
            <a:off x="965943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1037951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/>
          <p:cNvSpPr txBox="1"/>
          <p:nvPr/>
        </p:nvSpPr>
        <p:spPr>
          <a:xfrm>
            <a:off x="8472265" y="5676363"/>
            <a:ext cx="21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× 1.000</a:t>
            </a:r>
          </a:p>
        </p:txBody>
      </p:sp>
      <p:sp>
        <p:nvSpPr>
          <p:cNvPr id="55" name="Tekstvak 54"/>
          <p:cNvSpPr txBox="1"/>
          <p:nvPr/>
        </p:nvSpPr>
        <p:spPr>
          <a:xfrm rot="16200000">
            <a:off x="5943484" y="196119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6275056" y="43743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6275056" y="365431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400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6275056" y="300624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600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275056" y="227687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800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6170282" y="156608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1000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7283168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801659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873667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150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945675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10104824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250</a:t>
            </a:r>
          </a:p>
        </p:txBody>
      </p:sp>
      <p:cxnSp>
        <p:nvCxnSpPr>
          <p:cNvPr id="66" name="Rechte verbindingslijn 65"/>
          <p:cNvCxnSpPr/>
          <p:nvPr/>
        </p:nvCxnSpPr>
        <p:spPr>
          <a:xfrm>
            <a:off x="6779112" y="1710100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Rechthoek 66"/>
          <p:cNvSpPr/>
          <p:nvPr/>
        </p:nvSpPr>
        <p:spPr>
          <a:xfrm>
            <a:off x="7071421" y="1741975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68" name="Rechte verbindingslijn 67"/>
          <p:cNvCxnSpPr/>
          <p:nvPr/>
        </p:nvCxnSpPr>
        <p:spPr>
          <a:xfrm flipV="1">
            <a:off x="6779112" y="2780929"/>
            <a:ext cx="3592016" cy="18094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9" name="Rechthoek 68"/>
          <p:cNvSpPr/>
          <p:nvPr/>
        </p:nvSpPr>
        <p:spPr>
          <a:xfrm>
            <a:off x="10038149" y="2467932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70" name="Rechte verbindingslijn 69"/>
          <p:cNvCxnSpPr/>
          <p:nvPr/>
        </p:nvCxnSpPr>
        <p:spPr>
          <a:xfrm>
            <a:off x="6779113" y="3626265"/>
            <a:ext cx="1878705" cy="7010"/>
          </a:xfrm>
          <a:prstGeom prst="line">
            <a:avLst/>
          </a:prstGeom>
          <a:ln w="190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/>
          <p:nvPr/>
        </p:nvCxnSpPr>
        <p:spPr>
          <a:xfrm>
            <a:off x="8724740" y="3686070"/>
            <a:ext cx="2214" cy="1552422"/>
          </a:xfrm>
          <a:prstGeom prst="line">
            <a:avLst/>
          </a:prstGeom>
          <a:ln w="190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Ovaal 71"/>
          <p:cNvSpPr/>
          <p:nvPr/>
        </p:nvSpPr>
        <p:spPr>
          <a:xfrm>
            <a:off x="8657818" y="3566462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6810780" y="3150260"/>
            <a:ext cx="3568732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Rechthoek 35"/>
          <p:cNvSpPr/>
          <p:nvPr/>
        </p:nvSpPr>
        <p:spPr>
          <a:xfrm>
            <a:off x="9937932" y="2952564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P</a:t>
            </a:r>
            <a:r>
              <a:rPr lang="nl-NL" baseline="-25000" dirty="0" err="1"/>
              <a:t>min</a:t>
            </a:r>
            <a:endParaRPr lang="nl-NL" dirty="0"/>
          </a:p>
        </p:txBody>
      </p:sp>
      <p:sp>
        <p:nvSpPr>
          <p:cNvPr id="43" name="Ovaal 42"/>
          <p:cNvSpPr/>
          <p:nvPr/>
        </p:nvSpPr>
        <p:spPr>
          <a:xfrm>
            <a:off x="8165183" y="3097536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/>
          <p:nvPr/>
        </p:nvSpPr>
        <p:spPr>
          <a:xfrm>
            <a:off x="9600034" y="3093368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3" name="Rechte verbindingslijn 72"/>
          <p:cNvCxnSpPr/>
          <p:nvPr/>
        </p:nvCxnSpPr>
        <p:spPr>
          <a:xfrm>
            <a:off x="6816080" y="4087738"/>
            <a:ext cx="3568732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Rechthoek 73"/>
          <p:cNvSpPr/>
          <p:nvPr/>
        </p:nvSpPr>
        <p:spPr>
          <a:xfrm>
            <a:off x="9946353" y="3915380"/>
            <a:ext cx="73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P</a:t>
            </a:r>
            <a:r>
              <a:rPr lang="nl-NL" baseline="-25000" dirty="0" err="1"/>
              <a:t>wereld</a:t>
            </a:r>
            <a:endParaRPr lang="nl-NL" dirty="0"/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FE7A760-F3DE-0E4B-98D7-9EF17A106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B5540860-393E-5F40-936C-DFF69609B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15</a:t>
            </a:fld>
            <a:endParaRPr lang="nl-NL"/>
          </a:p>
        </p:txBody>
      </p:sp>
      <p:sp>
        <p:nvSpPr>
          <p:cNvPr id="45" name="Tekstvak 44">
            <a:extLst>
              <a:ext uri="{FF2B5EF4-FFF2-40B4-BE49-F238E27FC236}">
                <a16:creationId xmlns:a16="http://schemas.microsoft.com/office/drawing/2014/main" id="{76409627-28C9-0D4C-A1B5-8B12D17ABF5B}"/>
              </a:ext>
            </a:extLst>
          </p:cNvPr>
          <p:cNvSpPr txBox="1"/>
          <p:nvPr/>
        </p:nvSpPr>
        <p:spPr>
          <a:xfrm>
            <a:off x="3962400" y="125506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267956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64" presetClass="path" presetSubtype="0" accel="50000" decel="5000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1.66667E-6 -4.81481E-6 L 0.00035 -0.13981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-6991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64" presetClass="path" presetSubtype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1.11111E-6 4.81481E-6 L 0.01458 -0.16528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-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3" grpId="0" animBg="1"/>
      <p:bldP spid="44" grpId="0" animBg="1"/>
      <p:bldP spid="74" grpId="0"/>
      <p:bldP spid="74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584" y="1988840"/>
            <a:ext cx="3753418" cy="3874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hthoek 13"/>
          <p:cNvSpPr/>
          <p:nvPr/>
        </p:nvSpPr>
        <p:spPr>
          <a:xfrm>
            <a:off x="4295800" y="3501008"/>
            <a:ext cx="1008112" cy="1584176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51584" y="889488"/>
            <a:ext cx="8136904" cy="48975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/>
              <a:t>Opkopen of </a:t>
            </a:r>
            <a:r>
              <a:rPr lang="nl-NL" dirty="0" err="1"/>
              <a:t>subsidieren</a:t>
            </a:r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4073" y="1988840"/>
            <a:ext cx="3757355" cy="3878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Rechte verbindingslijn 3"/>
          <p:cNvCxnSpPr/>
          <p:nvPr/>
        </p:nvCxnSpPr>
        <p:spPr>
          <a:xfrm>
            <a:off x="4223792" y="3501008"/>
            <a:ext cx="0" cy="1656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8" name="Rechte verbindingslijn 7"/>
          <p:cNvCxnSpPr/>
          <p:nvPr/>
        </p:nvCxnSpPr>
        <p:spPr>
          <a:xfrm>
            <a:off x="5357267" y="3491483"/>
            <a:ext cx="0" cy="1656184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 flipH="1">
            <a:off x="7464152" y="4581128"/>
            <a:ext cx="23042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Rechte verbindingslijn 11"/>
          <p:cNvCxnSpPr/>
          <p:nvPr/>
        </p:nvCxnSpPr>
        <p:spPr>
          <a:xfrm flipH="1">
            <a:off x="7464152" y="3501008"/>
            <a:ext cx="230425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>
            <a:off x="9768408" y="3501008"/>
            <a:ext cx="0" cy="108012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" name="Tekstvak 10"/>
          <p:cNvSpPr txBox="1"/>
          <p:nvPr/>
        </p:nvSpPr>
        <p:spPr>
          <a:xfrm>
            <a:off x="6744072" y="5949280"/>
            <a:ext cx="3744416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Consument betaalt € 0,22</a:t>
            </a:r>
          </a:p>
          <a:p>
            <a:r>
              <a:rPr lang="nl-NL" dirty="0"/>
              <a:t>Overheid betaalt € 0,38 subsidie</a:t>
            </a:r>
          </a:p>
          <a:p>
            <a:r>
              <a:rPr lang="nl-NL" dirty="0"/>
              <a:t>Kosten € 0,38 x 80.000 = € 30.400 </a:t>
            </a:r>
          </a:p>
        </p:txBody>
      </p:sp>
      <p:sp>
        <p:nvSpPr>
          <p:cNvPr id="17" name="Tekstvak 16"/>
          <p:cNvSpPr txBox="1"/>
          <p:nvPr/>
        </p:nvSpPr>
        <p:spPr>
          <a:xfrm>
            <a:off x="2414590" y="5934670"/>
            <a:ext cx="3753418" cy="92333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Consument betaalt € 0,60</a:t>
            </a:r>
          </a:p>
          <a:p>
            <a:r>
              <a:rPr lang="nl-NL" dirty="0"/>
              <a:t>Overheid koopt alles op</a:t>
            </a:r>
          </a:p>
          <a:p>
            <a:r>
              <a:rPr lang="nl-NL" dirty="0"/>
              <a:t>Kosten € 0,60 x 40.000 = € 24.000 </a:t>
            </a:r>
          </a:p>
        </p:txBody>
      </p:sp>
      <p:sp>
        <p:nvSpPr>
          <p:cNvPr id="15" name="Rechthoek 14"/>
          <p:cNvSpPr/>
          <p:nvPr/>
        </p:nvSpPr>
        <p:spPr>
          <a:xfrm>
            <a:off x="7496175" y="3573016"/>
            <a:ext cx="2200225" cy="936104"/>
          </a:xfrm>
          <a:prstGeom prst="rect">
            <a:avLst/>
          </a:prstGeom>
          <a:solidFill>
            <a:schemeClr val="accent1">
              <a:alpha val="46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ECE8AEB1-FB17-C846-BB12-2E2013780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9878" y="6082748"/>
            <a:ext cx="1687792" cy="496149"/>
          </a:xfrm>
        </p:spPr>
        <p:txBody>
          <a:bodyPr/>
          <a:lstStyle/>
          <a:p>
            <a:r>
              <a:rPr lang="nl-NL" dirty="0"/>
              <a:t>Economie Integraal vwo</a:t>
            </a:r>
          </a:p>
          <a:p>
            <a:r>
              <a:rPr lang="nl-NL" dirty="0"/>
              <a:t>(Hans Vermeulen)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B68F1E7E-A7FF-E346-873D-37C0F6B04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16</a:t>
            </a:fld>
            <a:endParaRPr lang="nl-NL"/>
          </a:p>
        </p:txBody>
      </p:sp>
      <p:sp>
        <p:nvSpPr>
          <p:cNvPr id="16" name="Tekstvak 15">
            <a:extLst>
              <a:ext uri="{FF2B5EF4-FFF2-40B4-BE49-F238E27FC236}">
                <a16:creationId xmlns:a16="http://schemas.microsoft.com/office/drawing/2014/main" id="{CA48727F-2FFF-2F45-9961-E0EDCAEBD559}"/>
              </a:ext>
            </a:extLst>
          </p:cNvPr>
          <p:cNvSpPr txBox="1"/>
          <p:nvPr/>
        </p:nvSpPr>
        <p:spPr>
          <a:xfrm>
            <a:off x="3962400" y="125506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  <p:sp>
        <p:nvSpPr>
          <p:cNvPr id="7" name="Pijl omlaag 6">
            <a:extLst>
              <a:ext uri="{FF2B5EF4-FFF2-40B4-BE49-F238E27FC236}">
                <a16:creationId xmlns:a16="http://schemas.microsoft.com/office/drawing/2014/main" id="{F0F025AD-C3F9-644F-8CFE-C74EF7B289B1}"/>
              </a:ext>
            </a:extLst>
          </p:cNvPr>
          <p:cNvSpPr/>
          <p:nvPr/>
        </p:nvSpPr>
        <p:spPr>
          <a:xfrm>
            <a:off x="7258126" y="1376757"/>
            <a:ext cx="476097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 omlaag 17">
            <a:extLst>
              <a:ext uri="{FF2B5EF4-FFF2-40B4-BE49-F238E27FC236}">
                <a16:creationId xmlns:a16="http://schemas.microsoft.com/office/drawing/2014/main" id="{D08E33BB-9BE4-8B41-AF04-F3BBF859CD8E}"/>
              </a:ext>
            </a:extLst>
          </p:cNvPr>
          <p:cNvSpPr/>
          <p:nvPr/>
        </p:nvSpPr>
        <p:spPr>
          <a:xfrm>
            <a:off x="4773021" y="1370097"/>
            <a:ext cx="476097" cy="6096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7F8DF5BD-4ACE-0D4D-84B6-02099F9121CD}"/>
              </a:ext>
            </a:extLst>
          </p:cNvPr>
          <p:cNvSpPr txBox="1"/>
          <p:nvPr/>
        </p:nvSpPr>
        <p:spPr>
          <a:xfrm>
            <a:off x="251791" y="3418818"/>
            <a:ext cx="20997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Conclusie: opkopen is in deze situatie goedkoper voor de overheid</a:t>
            </a:r>
          </a:p>
        </p:txBody>
      </p:sp>
    </p:spTree>
    <p:extLst>
      <p:ext uri="{BB962C8B-B14F-4D97-AF65-F5344CB8AC3E}">
        <p14:creationId xmlns:p14="http://schemas.microsoft.com/office/powerpoint/2010/main" val="37245104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1" grpId="0" animBg="1"/>
      <p:bldP spid="17" grpId="0" animBg="1"/>
      <p:bldP spid="15" grpId="0" animBg="1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el 26"/>
          <p:cNvSpPr>
            <a:spLocks noGrp="1"/>
          </p:cNvSpPr>
          <p:nvPr>
            <p:ph type="title"/>
          </p:nvPr>
        </p:nvSpPr>
        <p:spPr>
          <a:xfrm>
            <a:off x="4055165" y="812238"/>
            <a:ext cx="4016086" cy="419715"/>
          </a:xfrm>
          <a:solidFill>
            <a:schemeClr val="accent6"/>
          </a:solidFill>
        </p:spPr>
        <p:txBody>
          <a:bodyPr>
            <a:normAutofit fontScale="90000"/>
          </a:bodyPr>
          <a:lstStyle/>
          <a:p>
            <a:r>
              <a:rPr lang="nl-NL" dirty="0"/>
              <a:t>Doordenker…..</a:t>
            </a:r>
          </a:p>
        </p:txBody>
      </p:sp>
      <p:sp>
        <p:nvSpPr>
          <p:cNvPr id="42" name="Tijdelijke aanduiding voor inhoud 2"/>
          <p:cNvSpPr txBox="1">
            <a:spLocks/>
          </p:cNvSpPr>
          <p:nvPr/>
        </p:nvSpPr>
        <p:spPr>
          <a:xfrm>
            <a:off x="448682" y="1710100"/>
            <a:ext cx="5571118" cy="3966262"/>
          </a:xfrm>
          <a:prstGeom prst="rect">
            <a:avLst/>
          </a:prstGeom>
        </p:spPr>
        <p:txBody>
          <a:bodyPr>
            <a:normAutofit fontScale="4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nl-NL" sz="3100" dirty="0"/>
              <a:t>Marktmodel in de uitgangssituatie: </a:t>
            </a:r>
          </a:p>
          <a:p>
            <a:pPr marL="400050" lvl="1" indent="0">
              <a:buNone/>
            </a:pPr>
            <a:r>
              <a:rPr lang="nl-NL" sz="3100" dirty="0" err="1"/>
              <a:t>Q</a:t>
            </a:r>
            <a:r>
              <a:rPr lang="nl-NL" sz="3100" baseline="-25000" dirty="0" err="1"/>
              <a:t>v</a:t>
            </a:r>
            <a:r>
              <a:rPr lang="nl-NL" sz="3100" dirty="0"/>
              <a:t> = -¼P + 250</a:t>
            </a:r>
          </a:p>
          <a:p>
            <a:pPr marL="400050" lvl="1" indent="0">
              <a:buNone/>
            </a:pPr>
            <a:r>
              <a:rPr lang="nl-NL" sz="3100" dirty="0" err="1"/>
              <a:t>Q</a:t>
            </a:r>
            <a:r>
              <a:rPr lang="nl-NL" sz="3100" baseline="-25000" dirty="0" err="1"/>
              <a:t>a</a:t>
            </a:r>
            <a:r>
              <a:rPr lang="nl-NL" sz="3100" dirty="0"/>
              <a:t> = ½P – 100</a:t>
            </a:r>
          </a:p>
          <a:p>
            <a:pPr marL="0" indent="0">
              <a:buNone/>
            </a:pPr>
            <a:endParaRPr lang="nl-NL" sz="3100" dirty="0"/>
          </a:p>
          <a:p>
            <a:pPr marL="0" lvl="1" indent="0">
              <a:buNone/>
            </a:pPr>
            <a:r>
              <a:rPr lang="nl-NL" sz="3100" dirty="0"/>
              <a:t>Wereldmarktprijs van €350</a:t>
            </a:r>
          </a:p>
          <a:p>
            <a:pPr marL="0" lvl="1" indent="0">
              <a:buNone/>
            </a:pPr>
            <a:r>
              <a:rPr lang="nl-NL" sz="3100" dirty="0">
                <a:solidFill>
                  <a:srgbClr val="C00000"/>
                </a:solidFill>
              </a:rPr>
              <a:t>Minimumprijs van €600</a:t>
            </a:r>
          </a:p>
          <a:p>
            <a:pPr marL="0" lvl="1" indent="0">
              <a:buNone/>
            </a:pPr>
            <a:endParaRPr lang="nl-NL" sz="3100" b="1" dirty="0">
              <a:solidFill>
                <a:srgbClr val="C00000"/>
              </a:solidFill>
            </a:endParaRPr>
          </a:p>
          <a:p>
            <a:pPr marL="0" lvl="1" indent="0">
              <a:buNone/>
            </a:pPr>
            <a:r>
              <a:rPr lang="nl-NL" sz="3100" b="1" dirty="0"/>
              <a:t>Afschaffen minimumprijs en invoerheffing</a:t>
            </a:r>
          </a:p>
          <a:p>
            <a:pPr marL="0" indent="0">
              <a:buNone/>
            </a:pPr>
            <a:endParaRPr lang="nl-NL" sz="3100" dirty="0"/>
          </a:p>
          <a:p>
            <a:pPr marL="0" indent="0">
              <a:buNone/>
            </a:pPr>
            <a:r>
              <a:rPr lang="nl-NL" sz="31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Hoeveel producten zullen dan geïmporteerd worden?</a:t>
            </a:r>
          </a:p>
          <a:p>
            <a:pPr marL="0" indent="0">
              <a:buNone/>
            </a:pPr>
            <a:r>
              <a:rPr lang="nl-NL" sz="3100" dirty="0"/>
              <a:t>Binnenlandse vraag bij €350:</a:t>
            </a:r>
          </a:p>
          <a:p>
            <a:pPr marL="0" lvl="1" indent="0">
              <a:buNone/>
            </a:pPr>
            <a:r>
              <a:rPr lang="nl-NL" sz="3100" dirty="0" err="1"/>
              <a:t>Q</a:t>
            </a:r>
            <a:r>
              <a:rPr lang="nl-NL" sz="3100" baseline="-25000" dirty="0" err="1"/>
              <a:t>v</a:t>
            </a:r>
            <a:r>
              <a:rPr lang="nl-NL" sz="3100" dirty="0"/>
              <a:t> = -¼ </a:t>
            </a:r>
            <a:r>
              <a:rPr lang="nl-NL" sz="3100" dirty="0">
                <a:solidFill>
                  <a:srgbClr val="FF0000"/>
                </a:solidFill>
              </a:rPr>
              <a:t>x 350</a:t>
            </a:r>
            <a:r>
              <a:rPr lang="nl-NL" sz="3100" dirty="0"/>
              <a:t> + 250 = 162,5 (x 1.000) </a:t>
            </a:r>
          </a:p>
          <a:p>
            <a:pPr marL="0" indent="0">
              <a:buNone/>
            </a:pPr>
            <a:endParaRPr lang="nl-NL" sz="3100" dirty="0"/>
          </a:p>
          <a:p>
            <a:pPr marL="0" indent="0">
              <a:buNone/>
            </a:pPr>
            <a:r>
              <a:rPr lang="nl-NL" sz="3100" dirty="0"/>
              <a:t>Binnenlands aanbod bij €350:</a:t>
            </a:r>
          </a:p>
          <a:p>
            <a:pPr marL="0" lvl="1" indent="0">
              <a:buNone/>
            </a:pPr>
            <a:r>
              <a:rPr lang="nl-NL" sz="3100" dirty="0" err="1"/>
              <a:t>Q</a:t>
            </a:r>
            <a:r>
              <a:rPr lang="nl-NL" sz="3100" baseline="-25000" dirty="0" err="1"/>
              <a:t>a</a:t>
            </a:r>
            <a:r>
              <a:rPr lang="nl-NL" sz="3100" dirty="0"/>
              <a:t> = ½ </a:t>
            </a:r>
            <a:r>
              <a:rPr lang="nl-NL" sz="3100" dirty="0">
                <a:solidFill>
                  <a:srgbClr val="FF0000"/>
                </a:solidFill>
              </a:rPr>
              <a:t>x 350</a:t>
            </a:r>
            <a:r>
              <a:rPr lang="nl-NL" sz="3100" dirty="0"/>
              <a:t> – 100 = 75 ( x 1.000)</a:t>
            </a:r>
          </a:p>
          <a:p>
            <a:pPr marL="0" lvl="1" indent="0">
              <a:buNone/>
            </a:pPr>
            <a:endParaRPr lang="nl-NL" sz="3100" dirty="0"/>
          </a:p>
          <a:p>
            <a:pPr marL="0" lvl="1" indent="0">
              <a:buNone/>
            </a:pPr>
            <a:r>
              <a:rPr lang="nl-NL" sz="3100" dirty="0"/>
              <a:t>Import: 87.500 stuks</a:t>
            </a:r>
          </a:p>
          <a:p>
            <a:pPr marL="0" indent="0">
              <a:buNone/>
            </a:pPr>
            <a:endParaRPr lang="nl-NL" sz="1600" dirty="0"/>
          </a:p>
        </p:txBody>
      </p:sp>
      <p:cxnSp>
        <p:nvCxnSpPr>
          <p:cNvPr id="37" name="Rechte verbindingslijn 36"/>
          <p:cNvCxnSpPr/>
          <p:nvPr/>
        </p:nvCxnSpPr>
        <p:spPr>
          <a:xfrm>
            <a:off x="6779112" y="1710100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 flipH="1">
            <a:off x="6779112" y="5238492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6779112" y="171010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6779112" y="243018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Rechte verbindingslijn 40"/>
          <p:cNvCxnSpPr/>
          <p:nvPr/>
        </p:nvCxnSpPr>
        <p:spPr>
          <a:xfrm>
            <a:off x="6779112" y="315026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>
            <a:off x="6779112" y="387034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6779112" y="459042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Rechte verbindingslijn 48"/>
          <p:cNvCxnSpPr/>
          <p:nvPr/>
        </p:nvCxnSpPr>
        <p:spPr>
          <a:xfrm>
            <a:off x="749919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Rechte verbindingslijn 49"/>
          <p:cNvCxnSpPr/>
          <p:nvPr/>
        </p:nvCxnSpPr>
        <p:spPr>
          <a:xfrm>
            <a:off x="821927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Rechte verbindingslijn 50"/>
          <p:cNvCxnSpPr/>
          <p:nvPr/>
        </p:nvCxnSpPr>
        <p:spPr>
          <a:xfrm>
            <a:off x="893935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Rechte verbindingslijn 51"/>
          <p:cNvCxnSpPr/>
          <p:nvPr/>
        </p:nvCxnSpPr>
        <p:spPr>
          <a:xfrm>
            <a:off x="965943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Rechte verbindingslijn 52"/>
          <p:cNvCxnSpPr/>
          <p:nvPr/>
        </p:nvCxnSpPr>
        <p:spPr>
          <a:xfrm>
            <a:off x="1037951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kstvak 53"/>
          <p:cNvSpPr txBox="1"/>
          <p:nvPr/>
        </p:nvSpPr>
        <p:spPr>
          <a:xfrm>
            <a:off x="8472265" y="5676363"/>
            <a:ext cx="21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× 1.000</a:t>
            </a:r>
          </a:p>
        </p:txBody>
      </p:sp>
      <p:sp>
        <p:nvSpPr>
          <p:cNvPr id="55" name="Tekstvak 54"/>
          <p:cNvSpPr txBox="1"/>
          <p:nvPr/>
        </p:nvSpPr>
        <p:spPr>
          <a:xfrm rot="16200000">
            <a:off x="5943484" y="1961198"/>
            <a:ext cx="58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6275056" y="437439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6275056" y="3654316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400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6275056" y="300624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600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6275056" y="2276872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800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6170282" y="1566084"/>
            <a:ext cx="691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1000</a:t>
            </a:r>
          </a:p>
        </p:txBody>
      </p:sp>
      <p:sp>
        <p:nvSpPr>
          <p:cNvPr id="61" name="Tekstvak 60"/>
          <p:cNvSpPr txBox="1"/>
          <p:nvPr/>
        </p:nvSpPr>
        <p:spPr>
          <a:xfrm>
            <a:off x="7283168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50</a:t>
            </a:r>
          </a:p>
        </p:txBody>
      </p:sp>
      <p:sp>
        <p:nvSpPr>
          <p:cNvPr id="62" name="Tekstvak 61"/>
          <p:cNvSpPr txBox="1"/>
          <p:nvPr/>
        </p:nvSpPr>
        <p:spPr>
          <a:xfrm>
            <a:off x="801659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63" name="Tekstvak 62"/>
          <p:cNvSpPr txBox="1"/>
          <p:nvPr/>
        </p:nvSpPr>
        <p:spPr>
          <a:xfrm>
            <a:off x="873667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150</a:t>
            </a:r>
          </a:p>
        </p:txBody>
      </p:sp>
      <p:sp>
        <p:nvSpPr>
          <p:cNvPr id="64" name="Tekstvak 63"/>
          <p:cNvSpPr txBox="1"/>
          <p:nvPr/>
        </p:nvSpPr>
        <p:spPr>
          <a:xfrm>
            <a:off x="9456752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200</a:t>
            </a:r>
          </a:p>
        </p:txBody>
      </p:sp>
      <p:sp>
        <p:nvSpPr>
          <p:cNvPr id="65" name="Tekstvak 64"/>
          <p:cNvSpPr txBox="1"/>
          <p:nvPr/>
        </p:nvSpPr>
        <p:spPr>
          <a:xfrm>
            <a:off x="10104824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250</a:t>
            </a:r>
          </a:p>
        </p:txBody>
      </p:sp>
      <p:cxnSp>
        <p:nvCxnSpPr>
          <p:cNvPr id="66" name="Rechte verbindingslijn 65"/>
          <p:cNvCxnSpPr/>
          <p:nvPr/>
        </p:nvCxnSpPr>
        <p:spPr>
          <a:xfrm>
            <a:off x="6779112" y="1710100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7" name="Rechthoek 66"/>
          <p:cNvSpPr/>
          <p:nvPr/>
        </p:nvSpPr>
        <p:spPr>
          <a:xfrm>
            <a:off x="7071421" y="1741975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68" name="Rechte verbindingslijn 67"/>
          <p:cNvCxnSpPr/>
          <p:nvPr/>
        </p:nvCxnSpPr>
        <p:spPr>
          <a:xfrm flipV="1">
            <a:off x="6779112" y="2780929"/>
            <a:ext cx="3592016" cy="1809493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9" name="Rechthoek 68"/>
          <p:cNvSpPr/>
          <p:nvPr/>
        </p:nvSpPr>
        <p:spPr>
          <a:xfrm>
            <a:off x="10038149" y="2467932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70" name="Rechte verbindingslijn 69"/>
          <p:cNvCxnSpPr/>
          <p:nvPr/>
        </p:nvCxnSpPr>
        <p:spPr>
          <a:xfrm>
            <a:off x="6779113" y="3626265"/>
            <a:ext cx="1878705" cy="7010"/>
          </a:xfrm>
          <a:prstGeom prst="line">
            <a:avLst/>
          </a:prstGeom>
          <a:ln w="190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/>
          <p:nvPr/>
        </p:nvCxnSpPr>
        <p:spPr>
          <a:xfrm>
            <a:off x="8724740" y="3686070"/>
            <a:ext cx="2214" cy="1552422"/>
          </a:xfrm>
          <a:prstGeom prst="line">
            <a:avLst/>
          </a:prstGeom>
          <a:ln w="19050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2" name="Ovaal 71"/>
          <p:cNvSpPr/>
          <p:nvPr/>
        </p:nvSpPr>
        <p:spPr>
          <a:xfrm>
            <a:off x="8657818" y="3566462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35" name="Rechte verbindingslijn 34"/>
          <p:cNvCxnSpPr/>
          <p:nvPr/>
        </p:nvCxnSpPr>
        <p:spPr>
          <a:xfrm>
            <a:off x="6810780" y="3150260"/>
            <a:ext cx="3568732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6" name="Rechthoek 35"/>
          <p:cNvSpPr/>
          <p:nvPr/>
        </p:nvSpPr>
        <p:spPr>
          <a:xfrm>
            <a:off x="9937932" y="2952564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P</a:t>
            </a:r>
            <a:r>
              <a:rPr lang="nl-NL" baseline="-25000" dirty="0" err="1"/>
              <a:t>min</a:t>
            </a:r>
            <a:endParaRPr lang="nl-NL" dirty="0"/>
          </a:p>
        </p:txBody>
      </p:sp>
      <p:sp>
        <p:nvSpPr>
          <p:cNvPr id="43" name="Ovaal 42"/>
          <p:cNvSpPr/>
          <p:nvPr/>
        </p:nvSpPr>
        <p:spPr>
          <a:xfrm>
            <a:off x="8165183" y="3097536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4" name="Ovaal 43"/>
          <p:cNvSpPr/>
          <p:nvPr/>
        </p:nvSpPr>
        <p:spPr>
          <a:xfrm>
            <a:off x="9600034" y="3093368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3" name="Rechte verbindingslijn 72"/>
          <p:cNvCxnSpPr/>
          <p:nvPr/>
        </p:nvCxnSpPr>
        <p:spPr>
          <a:xfrm>
            <a:off x="6816080" y="4013519"/>
            <a:ext cx="3568732" cy="0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sp>
        <p:nvSpPr>
          <p:cNvPr id="74" name="Rechthoek 73"/>
          <p:cNvSpPr/>
          <p:nvPr/>
        </p:nvSpPr>
        <p:spPr>
          <a:xfrm>
            <a:off x="9946353" y="3915380"/>
            <a:ext cx="7327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P</a:t>
            </a:r>
            <a:r>
              <a:rPr lang="nl-NL" baseline="-25000" dirty="0" err="1"/>
              <a:t>wereld</a:t>
            </a:r>
            <a:endParaRPr lang="nl-NL" dirty="0"/>
          </a:p>
        </p:txBody>
      </p:sp>
      <p:sp>
        <p:nvSpPr>
          <p:cNvPr id="45" name="Ovaal 44"/>
          <p:cNvSpPr/>
          <p:nvPr/>
        </p:nvSpPr>
        <p:spPr>
          <a:xfrm>
            <a:off x="7828549" y="3970912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6" name="Ovaal 45"/>
          <p:cNvSpPr/>
          <p:nvPr/>
        </p:nvSpPr>
        <p:spPr>
          <a:xfrm>
            <a:off x="9074731" y="3962321"/>
            <a:ext cx="119609" cy="119609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5" name="Rechte verbindingslijn 74"/>
          <p:cNvCxnSpPr/>
          <p:nvPr/>
        </p:nvCxnSpPr>
        <p:spPr>
          <a:xfrm>
            <a:off x="7868244" y="4122296"/>
            <a:ext cx="0" cy="1078642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76" name="Rechte verbindingslijn 75"/>
          <p:cNvCxnSpPr/>
          <p:nvPr/>
        </p:nvCxnSpPr>
        <p:spPr>
          <a:xfrm>
            <a:off x="9120007" y="4023648"/>
            <a:ext cx="0" cy="1163309"/>
          </a:xfrm>
          <a:prstGeom prst="line">
            <a:avLst/>
          </a:prstGeom>
          <a:ln w="19050">
            <a:prstDash val="dash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77" name="Rechteraccolade 76"/>
          <p:cNvSpPr/>
          <p:nvPr/>
        </p:nvSpPr>
        <p:spPr>
          <a:xfrm rot="5400000">
            <a:off x="8249387" y="4904628"/>
            <a:ext cx="436987" cy="1248732"/>
          </a:xfrm>
          <a:prstGeom prst="rightBrac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8" name="Tekstvak 77"/>
          <p:cNvSpPr txBox="1"/>
          <p:nvPr/>
        </p:nvSpPr>
        <p:spPr>
          <a:xfrm>
            <a:off x="7881836" y="4738463"/>
            <a:ext cx="1232872" cy="36933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dirty="0"/>
              <a:t>   import</a:t>
            </a:r>
          </a:p>
        </p:txBody>
      </p:sp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3CD3F200-A312-EF42-B75A-5D4BA252F5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7324F39E-E056-4D43-8B08-E91325F78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17</a:t>
            </a:fld>
            <a:endParaRPr lang="nl-NL"/>
          </a:p>
        </p:txBody>
      </p:sp>
      <p:sp>
        <p:nvSpPr>
          <p:cNvPr id="79" name="Tekstvak 78">
            <a:extLst>
              <a:ext uri="{FF2B5EF4-FFF2-40B4-BE49-F238E27FC236}">
                <a16:creationId xmlns:a16="http://schemas.microsoft.com/office/drawing/2014/main" id="{882F997A-B361-6C4E-8854-1AD9F6DB2F17}"/>
              </a:ext>
            </a:extLst>
          </p:cNvPr>
          <p:cNvSpPr txBox="1"/>
          <p:nvPr/>
        </p:nvSpPr>
        <p:spPr>
          <a:xfrm>
            <a:off x="3962400" y="125506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3285906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2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  <p:bldP spid="45" grpId="0" animBg="1"/>
      <p:bldP spid="46" grpId="0" animBg="1"/>
      <p:bldP spid="77" grpId="0" animBg="1"/>
      <p:bldP spid="7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vak 1"/>
          <p:cNvSpPr txBox="1"/>
          <p:nvPr/>
        </p:nvSpPr>
        <p:spPr>
          <a:xfrm>
            <a:off x="4659880" y="868082"/>
            <a:ext cx="2286541" cy="46166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400" dirty="0"/>
              <a:t>Maximumprijzen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2639616" y="1522309"/>
            <a:ext cx="4752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Als de evenwichtsprijs te hoog zou zijn</a:t>
            </a:r>
          </a:p>
          <a:p>
            <a:r>
              <a:rPr lang="nl-NL" sz="2000" dirty="0"/>
              <a:t>Voorbeeld is de woningmarkt (huurwoningen)</a:t>
            </a:r>
          </a:p>
        </p:txBody>
      </p:sp>
      <p:cxnSp>
        <p:nvCxnSpPr>
          <p:cNvPr id="5" name="Rechte verbindingslijn 4"/>
          <p:cNvCxnSpPr/>
          <p:nvPr/>
        </p:nvCxnSpPr>
        <p:spPr>
          <a:xfrm>
            <a:off x="3215680" y="2746445"/>
            <a:ext cx="0" cy="25202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" name="Rechte verbindingslijn 5"/>
          <p:cNvCxnSpPr/>
          <p:nvPr/>
        </p:nvCxnSpPr>
        <p:spPr>
          <a:xfrm flipH="1">
            <a:off x="3215680" y="5266725"/>
            <a:ext cx="3024336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Rechte verbindingslijn 8"/>
          <p:cNvCxnSpPr/>
          <p:nvPr/>
        </p:nvCxnSpPr>
        <p:spPr>
          <a:xfrm>
            <a:off x="3215680" y="3034477"/>
            <a:ext cx="2520280" cy="223224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Rechte verbindingslijn 12"/>
          <p:cNvCxnSpPr/>
          <p:nvPr/>
        </p:nvCxnSpPr>
        <p:spPr>
          <a:xfrm flipH="1">
            <a:off x="3215680" y="3034477"/>
            <a:ext cx="1944216" cy="151216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Rechte verbindingslijn 17"/>
          <p:cNvCxnSpPr/>
          <p:nvPr/>
        </p:nvCxnSpPr>
        <p:spPr>
          <a:xfrm flipH="1">
            <a:off x="3215680" y="3826565"/>
            <a:ext cx="93610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Rechte verbindingslijn 19"/>
          <p:cNvCxnSpPr/>
          <p:nvPr/>
        </p:nvCxnSpPr>
        <p:spPr>
          <a:xfrm>
            <a:off x="4151784" y="3826565"/>
            <a:ext cx="0" cy="144016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Rechte verbindingslijn 21"/>
          <p:cNvCxnSpPr/>
          <p:nvPr/>
        </p:nvCxnSpPr>
        <p:spPr>
          <a:xfrm flipV="1">
            <a:off x="3215680" y="4093265"/>
            <a:ext cx="2918420" cy="21332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4" name="Tekstvak 23"/>
          <p:cNvSpPr txBox="1"/>
          <p:nvPr/>
        </p:nvSpPr>
        <p:spPr>
          <a:xfrm>
            <a:off x="2495600" y="2674437"/>
            <a:ext cx="7200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Huur</a:t>
            </a:r>
          </a:p>
        </p:txBody>
      </p:sp>
      <p:sp>
        <p:nvSpPr>
          <p:cNvPr id="25" name="Tekstvak 24"/>
          <p:cNvSpPr txBox="1"/>
          <p:nvPr/>
        </p:nvSpPr>
        <p:spPr>
          <a:xfrm>
            <a:off x="3287688" y="2674437"/>
            <a:ext cx="9361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Vraag</a:t>
            </a:r>
          </a:p>
        </p:txBody>
      </p:sp>
      <p:sp>
        <p:nvSpPr>
          <p:cNvPr id="26" name="Tekstvak 25"/>
          <p:cNvSpPr txBox="1"/>
          <p:nvPr/>
        </p:nvSpPr>
        <p:spPr>
          <a:xfrm>
            <a:off x="5231904" y="2746445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Aanbod</a:t>
            </a:r>
          </a:p>
        </p:txBody>
      </p:sp>
      <p:sp>
        <p:nvSpPr>
          <p:cNvPr id="27" name="Tekstvak 26"/>
          <p:cNvSpPr txBox="1"/>
          <p:nvPr/>
        </p:nvSpPr>
        <p:spPr>
          <a:xfrm>
            <a:off x="4659880" y="5338733"/>
            <a:ext cx="228654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Hoeveelheid woningen</a:t>
            </a:r>
          </a:p>
        </p:txBody>
      </p:sp>
      <p:sp>
        <p:nvSpPr>
          <p:cNvPr id="28" name="Tekstvak 27"/>
          <p:cNvSpPr txBox="1"/>
          <p:nvPr/>
        </p:nvSpPr>
        <p:spPr>
          <a:xfrm>
            <a:off x="6240016" y="3898573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P-max</a:t>
            </a:r>
          </a:p>
        </p:txBody>
      </p:sp>
      <p:cxnSp>
        <p:nvCxnSpPr>
          <p:cNvPr id="30" name="Rechte verbindingslijn 29"/>
          <p:cNvCxnSpPr/>
          <p:nvPr/>
        </p:nvCxnSpPr>
        <p:spPr>
          <a:xfrm>
            <a:off x="3791744" y="4114597"/>
            <a:ext cx="0" cy="115212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Rechte verbindingslijn 31"/>
          <p:cNvCxnSpPr/>
          <p:nvPr/>
        </p:nvCxnSpPr>
        <p:spPr>
          <a:xfrm>
            <a:off x="4439816" y="4114597"/>
            <a:ext cx="0" cy="11521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Rechteraccolade 32"/>
          <p:cNvSpPr/>
          <p:nvPr/>
        </p:nvSpPr>
        <p:spPr>
          <a:xfrm rot="5400000">
            <a:off x="4007768" y="5122709"/>
            <a:ext cx="216024" cy="648072"/>
          </a:xfrm>
          <a:prstGeom prst="rightBrac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4" name="Tekstvak 33"/>
          <p:cNvSpPr txBox="1"/>
          <p:nvPr/>
        </p:nvSpPr>
        <p:spPr>
          <a:xfrm>
            <a:off x="3719736" y="5554757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Tekort</a:t>
            </a:r>
          </a:p>
        </p:txBody>
      </p:sp>
      <p:cxnSp>
        <p:nvCxnSpPr>
          <p:cNvPr id="36" name="Rechte verbindingslijn met pijl 35"/>
          <p:cNvCxnSpPr/>
          <p:nvPr/>
        </p:nvCxnSpPr>
        <p:spPr>
          <a:xfrm flipH="1">
            <a:off x="3791744" y="3826565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38" name="Rechte verbindingslijn met pijl 37"/>
          <p:cNvCxnSpPr/>
          <p:nvPr/>
        </p:nvCxnSpPr>
        <p:spPr>
          <a:xfrm>
            <a:off x="4223792" y="3826565"/>
            <a:ext cx="216024" cy="216024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39" name="Ovaal 38"/>
          <p:cNvSpPr/>
          <p:nvPr/>
        </p:nvSpPr>
        <p:spPr>
          <a:xfrm>
            <a:off x="4367808" y="404258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0" name="Ovaal 39"/>
          <p:cNvSpPr/>
          <p:nvPr/>
        </p:nvSpPr>
        <p:spPr>
          <a:xfrm>
            <a:off x="3719736" y="4042589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1" name="Tekstvak 40"/>
          <p:cNvSpPr txBox="1"/>
          <p:nvPr/>
        </p:nvSpPr>
        <p:spPr>
          <a:xfrm>
            <a:off x="7032104" y="2746446"/>
            <a:ext cx="352839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Oplossingen</a:t>
            </a:r>
          </a:p>
          <a:p>
            <a:r>
              <a:rPr lang="nl-NL" sz="2000" dirty="0"/>
              <a:t>Rantsoeneringssysteem</a:t>
            </a:r>
          </a:p>
          <a:p>
            <a:r>
              <a:rPr lang="nl-NL" sz="2000" dirty="0"/>
              <a:t>(bonnen)</a:t>
            </a:r>
          </a:p>
          <a:p>
            <a:r>
              <a:rPr lang="nl-NL" sz="2000" dirty="0"/>
              <a:t>Puntensysteem (huurwoningen)</a:t>
            </a:r>
          </a:p>
        </p:txBody>
      </p:sp>
      <p:sp>
        <p:nvSpPr>
          <p:cNvPr id="42" name="Tekstvak 41"/>
          <p:cNvSpPr txBox="1"/>
          <p:nvPr/>
        </p:nvSpPr>
        <p:spPr>
          <a:xfrm>
            <a:off x="7032104" y="4546645"/>
            <a:ext cx="33123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Doel = Bescherming vragers</a:t>
            </a:r>
          </a:p>
        </p:txBody>
      </p:sp>
      <p:sp>
        <p:nvSpPr>
          <p:cNvPr id="4" name="Ovaal 3"/>
          <p:cNvSpPr/>
          <p:nvPr/>
        </p:nvSpPr>
        <p:spPr>
          <a:xfrm>
            <a:off x="4079776" y="3754557"/>
            <a:ext cx="144016" cy="14401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19C2F60B-BB84-8543-8225-D6B8AA3B2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913774" y="6280840"/>
            <a:ext cx="6672887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53002D76-2313-704A-B9EC-A0E326CBC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14011" y="6280840"/>
            <a:ext cx="764215" cy="365125"/>
          </a:xfrm>
        </p:spPr>
        <p:txBody>
          <a:bodyPr/>
          <a:lstStyle/>
          <a:p>
            <a:fld id="{067392F5-BDCB-2C41-8604-7F0EC27F0D0F}" type="slidenum">
              <a:rPr lang="nl-NL" smtClean="0"/>
              <a:t>18</a:t>
            </a:fld>
            <a:endParaRPr lang="nl-NL"/>
          </a:p>
        </p:txBody>
      </p:sp>
      <p:sp>
        <p:nvSpPr>
          <p:cNvPr id="29" name="Tekstvak 28">
            <a:extLst>
              <a:ext uri="{FF2B5EF4-FFF2-40B4-BE49-F238E27FC236}">
                <a16:creationId xmlns:a16="http://schemas.microsoft.com/office/drawing/2014/main" id="{6D16712C-DB31-3F4A-AEA2-D128D1265359}"/>
              </a:ext>
            </a:extLst>
          </p:cNvPr>
          <p:cNvSpPr txBox="1"/>
          <p:nvPr/>
        </p:nvSpPr>
        <p:spPr>
          <a:xfrm>
            <a:off x="3863752" y="177928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899114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7" dur="1000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1000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10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8" grpId="0"/>
      <p:bldP spid="33" grpId="0" animBg="1"/>
      <p:bldP spid="34" grpId="0"/>
      <p:bldP spid="39" grpId="0" animBg="1"/>
      <p:bldP spid="40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67" y="1484784"/>
            <a:ext cx="883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373" y="1893243"/>
            <a:ext cx="8763000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168" y="3914006"/>
            <a:ext cx="87915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3746" y="4222800"/>
            <a:ext cx="8782050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7988" y="4583608"/>
            <a:ext cx="880110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735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603" y="5161385"/>
            <a:ext cx="87915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hoekige driehoek 1"/>
          <p:cNvSpPr/>
          <p:nvPr/>
        </p:nvSpPr>
        <p:spPr>
          <a:xfrm>
            <a:off x="4916110" y="2319383"/>
            <a:ext cx="501465" cy="379572"/>
          </a:xfrm>
          <a:prstGeom prst="rtTriangle">
            <a:avLst/>
          </a:prstGeom>
          <a:solidFill>
            <a:schemeClr val="accent4">
              <a:alpha val="46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ige driehoek 2"/>
          <p:cNvSpPr/>
          <p:nvPr/>
        </p:nvSpPr>
        <p:spPr>
          <a:xfrm>
            <a:off x="7969943" y="2334133"/>
            <a:ext cx="1008112" cy="731369"/>
          </a:xfrm>
          <a:prstGeom prst="rtTriangle">
            <a:avLst/>
          </a:prstGeom>
          <a:solidFill>
            <a:schemeClr val="accent4">
              <a:alpha val="5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dirty="0"/>
          </a:p>
        </p:txBody>
      </p:sp>
      <p:sp>
        <p:nvSpPr>
          <p:cNvPr id="4" name="Rechthoekige driehoek 3"/>
          <p:cNvSpPr/>
          <p:nvPr/>
        </p:nvSpPr>
        <p:spPr>
          <a:xfrm rot="5400000">
            <a:off x="5056228" y="2603084"/>
            <a:ext cx="604684" cy="884923"/>
          </a:xfrm>
          <a:prstGeom prst="rtTriangle">
            <a:avLst/>
          </a:prstGeom>
          <a:solidFill>
            <a:schemeClr val="accent2">
              <a:alpha val="38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Rechthoekige driehoek 10"/>
          <p:cNvSpPr/>
          <p:nvPr/>
        </p:nvSpPr>
        <p:spPr>
          <a:xfrm rot="5400000">
            <a:off x="8040222" y="2995226"/>
            <a:ext cx="363500" cy="504055"/>
          </a:xfrm>
          <a:prstGeom prst="rtTriangle">
            <a:avLst/>
          </a:prstGeom>
          <a:solidFill>
            <a:schemeClr val="accent2">
              <a:alpha val="46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28A8BDF-33B3-D548-B9CA-E9D2C321E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E2B3752-E748-9C4F-9EA8-AB1E4A5D9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19</a:t>
            </a:fld>
            <a:endParaRPr lang="nl-NL"/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CF0669D4-2AA8-264D-B70F-6A27CBA13857}"/>
              </a:ext>
            </a:extLst>
          </p:cNvPr>
          <p:cNvSpPr txBox="1"/>
          <p:nvPr/>
        </p:nvSpPr>
        <p:spPr>
          <a:xfrm>
            <a:off x="3962400" y="125506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2747587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37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37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3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3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3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37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3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737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37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737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37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1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211ABFDE-5F31-C848-B518-48560B977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sz="200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135117B7-144D-AB4D-A46D-45922B265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z="2000" smtClean="0"/>
              <a:t>2</a:t>
            </a:fld>
            <a:endParaRPr lang="nl-NL" sz="2000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E2C30664-C55B-E744-8E8B-E25FA9A01ECC}"/>
              </a:ext>
            </a:extLst>
          </p:cNvPr>
          <p:cNvSpPr txBox="1"/>
          <p:nvPr/>
        </p:nvSpPr>
        <p:spPr>
          <a:xfrm>
            <a:off x="3468871" y="2305360"/>
            <a:ext cx="2448272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Individuele goederen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1D6076B-5DAA-384A-ABFB-BA323F734E78}"/>
              </a:ext>
            </a:extLst>
          </p:cNvPr>
          <p:cNvSpPr txBox="1"/>
          <p:nvPr/>
        </p:nvSpPr>
        <p:spPr>
          <a:xfrm>
            <a:off x="7609143" y="2387645"/>
            <a:ext cx="2448272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Collectieve goederen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5D529AAB-BCA6-424F-8550-129894C618C3}"/>
              </a:ext>
            </a:extLst>
          </p:cNvPr>
          <p:cNvSpPr txBox="1"/>
          <p:nvPr/>
        </p:nvSpPr>
        <p:spPr>
          <a:xfrm>
            <a:off x="5659890" y="4872132"/>
            <a:ext cx="1392763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Gebruiker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D817868A-BD2E-0B4D-BDC3-B601C591AFE7}"/>
              </a:ext>
            </a:extLst>
          </p:cNvPr>
          <p:cNvSpPr txBox="1"/>
          <p:nvPr/>
        </p:nvSpPr>
        <p:spPr>
          <a:xfrm>
            <a:off x="5620623" y="4092523"/>
            <a:ext cx="1469263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Betaler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809258BE-4D86-6C4E-A621-989514924CF1}"/>
              </a:ext>
            </a:extLst>
          </p:cNvPr>
          <p:cNvSpPr txBox="1"/>
          <p:nvPr/>
        </p:nvSpPr>
        <p:spPr>
          <a:xfrm>
            <a:off x="5569760" y="3311606"/>
            <a:ext cx="1469263" cy="40011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Beslisser</a:t>
            </a:r>
          </a:p>
        </p:txBody>
      </p:sp>
      <p:sp>
        <p:nvSpPr>
          <p:cNvPr id="9" name="Tekstvak 8">
            <a:extLst>
              <a:ext uri="{FF2B5EF4-FFF2-40B4-BE49-F238E27FC236}">
                <a16:creationId xmlns:a16="http://schemas.microsoft.com/office/drawing/2014/main" id="{A1755944-8F98-9E47-9DBF-73B2B8F23F63}"/>
              </a:ext>
            </a:extLst>
          </p:cNvPr>
          <p:cNvSpPr txBox="1"/>
          <p:nvPr/>
        </p:nvSpPr>
        <p:spPr>
          <a:xfrm>
            <a:off x="7690127" y="3267707"/>
            <a:ext cx="2367288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Overheid</a:t>
            </a:r>
          </a:p>
        </p:txBody>
      </p:sp>
      <p:sp>
        <p:nvSpPr>
          <p:cNvPr id="10" name="Tekstvak 9">
            <a:extLst>
              <a:ext uri="{FF2B5EF4-FFF2-40B4-BE49-F238E27FC236}">
                <a16:creationId xmlns:a16="http://schemas.microsoft.com/office/drawing/2014/main" id="{3ECD36F3-8901-BD4E-B3EA-EBE417AA7071}"/>
              </a:ext>
            </a:extLst>
          </p:cNvPr>
          <p:cNvSpPr txBox="1"/>
          <p:nvPr/>
        </p:nvSpPr>
        <p:spPr>
          <a:xfrm>
            <a:off x="7690128" y="4029766"/>
            <a:ext cx="2367287" cy="40011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Belastingbetaler</a:t>
            </a:r>
          </a:p>
        </p:txBody>
      </p:sp>
      <p:sp>
        <p:nvSpPr>
          <p:cNvPr id="11" name="Tekstvak 10">
            <a:extLst>
              <a:ext uri="{FF2B5EF4-FFF2-40B4-BE49-F238E27FC236}">
                <a16:creationId xmlns:a16="http://schemas.microsoft.com/office/drawing/2014/main" id="{00C62E1B-97ED-E349-B0CC-925AA4AA949B}"/>
              </a:ext>
            </a:extLst>
          </p:cNvPr>
          <p:cNvSpPr txBox="1"/>
          <p:nvPr/>
        </p:nvSpPr>
        <p:spPr>
          <a:xfrm>
            <a:off x="7729395" y="4791824"/>
            <a:ext cx="2328020" cy="707886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Iedereen, niemand</a:t>
            </a:r>
          </a:p>
          <a:p>
            <a:r>
              <a:rPr lang="nl-NL" sz="2000" dirty="0"/>
              <a:t> is uit te sluiten</a:t>
            </a:r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2C06298-6003-B148-9D08-2166D222667D}"/>
              </a:ext>
            </a:extLst>
          </p:cNvPr>
          <p:cNvSpPr txBox="1"/>
          <p:nvPr/>
        </p:nvSpPr>
        <p:spPr>
          <a:xfrm>
            <a:off x="3483468" y="3296082"/>
            <a:ext cx="1512168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Jij (individu)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C4E73242-7745-A644-B773-EADDE2AF7D41}"/>
              </a:ext>
            </a:extLst>
          </p:cNvPr>
          <p:cNvSpPr txBox="1"/>
          <p:nvPr/>
        </p:nvSpPr>
        <p:spPr>
          <a:xfrm>
            <a:off x="3492768" y="4089727"/>
            <a:ext cx="151315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Jij (individu)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97726181-DCE5-3A40-AFF3-ACBCA7A4A95D}"/>
              </a:ext>
            </a:extLst>
          </p:cNvPr>
          <p:cNvSpPr txBox="1"/>
          <p:nvPr/>
        </p:nvSpPr>
        <p:spPr>
          <a:xfrm>
            <a:off x="3493610" y="4872132"/>
            <a:ext cx="1536820" cy="40011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Jij (individu)</a:t>
            </a:r>
          </a:p>
        </p:txBody>
      </p:sp>
      <p:sp>
        <p:nvSpPr>
          <p:cNvPr id="15" name="PIJL-OMLAAG 12">
            <a:extLst>
              <a:ext uri="{FF2B5EF4-FFF2-40B4-BE49-F238E27FC236}">
                <a16:creationId xmlns:a16="http://schemas.microsoft.com/office/drawing/2014/main" id="{C14CA8FE-2A87-F140-B43E-91F54CB0752F}"/>
              </a:ext>
            </a:extLst>
          </p:cNvPr>
          <p:cNvSpPr/>
          <p:nvPr/>
        </p:nvSpPr>
        <p:spPr>
          <a:xfrm>
            <a:off x="6382435" y="2550477"/>
            <a:ext cx="21602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6" name="PIJL-RECHTS 13">
            <a:extLst>
              <a:ext uri="{FF2B5EF4-FFF2-40B4-BE49-F238E27FC236}">
                <a16:creationId xmlns:a16="http://schemas.microsoft.com/office/drawing/2014/main" id="{473A3286-9C32-9743-93FE-E46B239D5118}"/>
              </a:ext>
            </a:extLst>
          </p:cNvPr>
          <p:cNvSpPr/>
          <p:nvPr/>
        </p:nvSpPr>
        <p:spPr>
          <a:xfrm>
            <a:off x="7098679" y="3376215"/>
            <a:ext cx="510464" cy="14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7" name="PIJL-RECHTS 14">
            <a:extLst>
              <a:ext uri="{FF2B5EF4-FFF2-40B4-BE49-F238E27FC236}">
                <a16:creationId xmlns:a16="http://schemas.microsoft.com/office/drawing/2014/main" id="{E2619DFD-176E-6D4D-985D-29ABE786566D}"/>
              </a:ext>
            </a:extLst>
          </p:cNvPr>
          <p:cNvSpPr/>
          <p:nvPr/>
        </p:nvSpPr>
        <p:spPr>
          <a:xfrm>
            <a:off x="7077734" y="4228301"/>
            <a:ext cx="507956" cy="170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8" name="PIJL-RECHTS 15">
            <a:extLst>
              <a:ext uri="{FF2B5EF4-FFF2-40B4-BE49-F238E27FC236}">
                <a16:creationId xmlns:a16="http://schemas.microsoft.com/office/drawing/2014/main" id="{0E503B3B-C1C9-1F4D-BDBB-8EA486CFC338}"/>
              </a:ext>
            </a:extLst>
          </p:cNvPr>
          <p:cNvSpPr/>
          <p:nvPr/>
        </p:nvSpPr>
        <p:spPr>
          <a:xfrm>
            <a:off x="7137046" y="4980097"/>
            <a:ext cx="507956" cy="17039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19" name="PIJL-RECHTS 16">
            <a:extLst>
              <a:ext uri="{FF2B5EF4-FFF2-40B4-BE49-F238E27FC236}">
                <a16:creationId xmlns:a16="http://schemas.microsoft.com/office/drawing/2014/main" id="{8D94C2E0-37D9-9A47-B1FB-52A71960FC9C}"/>
              </a:ext>
            </a:extLst>
          </p:cNvPr>
          <p:cNvSpPr/>
          <p:nvPr/>
        </p:nvSpPr>
        <p:spPr>
          <a:xfrm rot="10800000">
            <a:off x="5030430" y="3446680"/>
            <a:ext cx="510464" cy="14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0" name="PIJL-RECHTS 18">
            <a:extLst>
              <a:ext uri="{FF2B5EF4-FFF2-40B4-BE49-F238E27FC236}">
                <a16:creationId xmlns:a16="http://schemas.microsoft.com/office/drawing/2014/main" id="{2D321B4B-A480-D640-B906-A5F0B714A76A}"/>
              </a:ext>
            </a:extLst>
          </p:cNvPr>
          <p:cNvSpPr/>
          <p:nvPr/>
        </p:nvSpPr>
        <p:spPr>
          <a:xfrm rot="10800000">
            <a:off x="5046500" y="4206724"/>
            <a:ext cx="510464" cy="14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1" name="PIJL-RECHTS 19">
            <a:extLst>
              <a:ext uri="{FF2B5EF4-FFF2-40B4-BE49-F238E27FC236}">
                <a16:creationId xmlns:a16="http://schemas.microsoft.com/office/drawing/2014/main" id="{7AFD55C6-58D5-714F-B9B5-AC1828CD2ABD}"/>
              </a:ext>
            </a:extLst>
          </p:cNvPr>
          <p:cNvSpPr/>
          <p:nvPr/>
        </p:nvSpPr>
        <p:spPr>
          <a:xfrm rot="10800000">
            <a:off x="5141818" y="4924364"/>
            <a:ext cx="510464" cy="14093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 sz="2000"/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4092387E-02AD-B345-BE15-18D868120B6B}"/>
              </a:ext>
            </a:extLst>
          </p:cNvPr>
          <p:cNvSpPr txBox="1"/>
          <p:nvPr/>
        </p:nvSpPr>
        <p:spPr>
          <a:xfrm>
            <a:off x="2097959" y="1029377"/>
            <a:ext cx="2448272" cy="707886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Vrije markteconomie (kapitalisme)</a:t>
            </a:r>
          </a:p>
        </p:txBody>
      </p:sp>
      <p:sp>
        <p:nvSpPr>
          <p:cNvPr id="23" name="Tekstvak 22">
            <a:extLst>
              <a:ext uri="{FF2B5EF4-FFF2-40B4-BE49-F238E27FC236}">
                <a16:creationId xmlns:a16="http://schemas.microsoft.com/office/drawing/2014/main" id="{19B845AE-3018-3B4F-AE8B-823FA782038D}"/>
              </a:ext>
            </a:extLst>
          </p:cNvPr>
          <p:cNvSpPr txBox="1"/>
          <p:nvPr/>
        </p:nvSpPr>
        <p:spPr>
          <a:xfrm>
            <a:off x="5033724" y="1026556"/>
            <a:ext cx="2784624" cy="40011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 err="1"/>
              <a:t>Georienteerde</a:t>
            </a:r>
            <a:r>
              <a:rPr lang="nl-NL" sz="2000" dirty="0"/>
              <a:t> economie</a:t>
            </a:r>
          </a:p>
        </p:txBody>
      </p:sp>
      <p:sp>
        <p:nvSpPr>
          <p:cNvPr id="24" name="Tekstvak 23">
            <a:extLst>
              <a:ext uri="{FF2B5EF4-FFF2-40B4-BE49-F238E27FC236}">
                <a16:creationId xmlns:a16="http://schemas.microsoft.com/office/drawing/2014/main" id="{16B1AF7F-5191-BE48-9A9C-8BD54662B52C}"/>
              </a:ext>
            </a:extLst>
          </p:cNvPr>
          <p:cNvSpPr txBox="1"/>
          <p:nvPr/>
        </p:nvSpPr>
        <p:spPr>
          <a:xfrm>
            <a:off x="8162406" y="1010242"/>
            <a:ext cx="3115820" cy="40011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 err="1"/>
              <a:t>Budgetconomie</a:t>
            </a:r>
            <a:r>
              <a:rPr lang="nl-NL" sz="2000" dirty="0"/>
              <a:t> (socialisme)</a:t>
            </a:r>
          </a:p>
        </p:txBody>
      </p:sp>
      <p:sp>
        <p:nvSpPr>
          <p:cNvPr id="25" name="Tekstvak 24">
            <a:extLst>
              <a:ext uri="{FF2B5EF4-FFF2-40B4-BE49-F238E27FC236}">
                <a16:creationId xmlns:a16="http://schemas.microsoft.com/office/drawing/2014/main" id="{8C81F219-40D5-2549-990F-E670F9574C1A}"/>
              </a:ext>
            </a:extLst>
          </p:cNvPr>
          <p:cNvSpPr txBox="1"/>
          <p:nvPr/>
        </p:nvSpPr>
        <p:spPr>
          <a:xfrm>
            <a:off x="277452" y="2458511"/>
            <a:ext cx="2156482" cy="1631216"/>
          </a:xfrm>
          <a:prstGeom prst="rect">
            <a:avLst/>
          </a:prstGeom>
          <a:gradFill>
            <a:gsLst>
              <a:gs pos="0">
                <a:schemeClr val="accent5">
                  <a:tint val="50000"/>
                  <a:satMod val="300000"/>
                  <a:alpha val="18000"/>
                </a:schemeClr>
              </a:gs>
              <a:gs pos="35000">
                <a:schemeClr val="accent5">
                  <a:tint val="37000"/>
                  <a:satMod val="300000"/>
                </a:schemeClr>
              </a:gs>
              <a:gs pos="100000">
                <a:schemeClr val="accent5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sz="2000" dirty="0"/>
              <a:t>Wie, </a:t>
            </a:r>
          </a:p>
          <a:p>
            <a:r>
              <a:rPr lang="nl-NL" sz="2000" dirty="0"/>
              <a:t>Wat</a:t>
            </a:r>
          </a:p>
          <a:p>
            <a:r>
              <a:rPr lang="nl-NL" sz="2000" dirty="0"/>
              <a:t>Waar, </a:t>
            </a:r>
          </a:p>
          <a:p>
            <a:r>
              <a:rPr lang="nl-NL" sz="2000" dirty="0"/>
              <a:t>Hoeveel</a:t>
            </a:r>
          </a:p>
          <a:p>
            <a:r>
              <a:rPr lang="nl-NL" sz="2000" dirty="0"/>
              <a:t>Tegen welke prijs</a:t>
            </a:r>
          </a:p>
        </p:txBody>
      </p:sp>
      <p:sp>
        <p:nvSpPr>
          <p:cNvPr id="26" name="Tekstvak 25">
            <a:extLst>
              <a:ext uri="{FF2B5EF4-FFF2-40B4-BE49-F238E27FC236}">
                <a16:creationId xmlns:a16="http://schemas.microsoft.com/office/drawing/2014/main" id="{CA91CF6B-4021-6842-A77D-005C43F33570}"/>
              </a:ext>
            </a:extLst>
          </p:cNvPr>
          <p:cNvSpPr txBox="1"/>
          <p:nvPr/>
        </p:nvSpPr>
        <p:spPr>
          <a:xfrm>
            <a:off x="4249271" y="0"/>
            <a:ext cx="484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6.1 Waarom grijpt de overheid in?</a:t>
            </a: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4313BCD7-A32F-C840-B226-1AF37AFBD942}"/>
              </a:ext>
            </a:extLst>
          </p:cNvPr>
          <p:cNvSpPr txBox="1"/>
          <p:nvPr/>
        </p:nvSpPr>
        <p:spPr>
          <a:xfrm>
            <a:off x="4995636" y="400110"/>
            <a:ext cx="2590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Produceren</a:t>
            </a:r>
          </a:p>
        </p:txBody>
      </p:sp>
    </p:spTree>
    <p:extLst>
      <p:ext uri="{BB962C8B-B14F-4D97-AF65-F5344CB8AC3E}">
        <p14:creationId xmlns:p14="http://schemas.microsoft.com/office/powerpoint/2010/main" val="861333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22" grpId="0" animBg="1"/>
      <p:bldP spid="23" grpId="0" animBg="1"/>
      <p:bldP spid="24" grpId="0" animBg="1"/>
      <p:bldP spid="2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A339EC30-8C41-1A4F-8E71-33B354145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0700" y="6061631"/>
            <a:ext cx="2352027" cy="369331"/>
          </a:xfrm>
        </p:spPr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87AC9738-319B-994C-B237-4A49D4287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3</a:t>
            </a:fld>
            <a:endParaRPr lang="nl-NL"/>
          </a:p>
        </p:txBody>
      </p:sp>
      <p:sp>
        <p:nvSpPr>
          <p:cNvPr id="4" name="Tijdelijke aanduiding voor inhoud 1">
            <a:extLst>
              <a:ext uri="{FF2B5EF4-FFF2-40B4-BE49-F238E27FC236}">
                <a16:creationId xmlns:a16="http://schemas.microsoft.com/office/drawing/2014/main" id="{E6F451F7-4399-FF46-82D4-10A054E8873B}"/>
              </a:ext>
            </a:extLst>
          </p:cNvPr>
          <p:cNvSpPr txBox="1">
            <a:spLocks/>
          </p:cNvSpPr>
          <p:nvPr/>
        </p:nvSpPr>
        <p:spPr>
          <a:xfrm>
            <a:off x="2960688" y="1530350"/>
            <a:ext cx="7345362" cy="4352925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altLang="nl-NL" i="1" dirty="0"/>
              <a:t>vraag en aanbod kunnen leiden tot te hoge consumentenprijzen / te lage producentenprijzen</a:t>
            </a:r>
          </a:p>
          <a:p>
            <a:r>
              <a:rPr lang="nl-NL" altLang="nl-NL" i="1" dirty="0"/>
              <a:t>het marktproces geen oog heeft voor Milieuaspecten</a:t>
            </a:r>
          </a:p>
          <a:p>
            <a:r>
              <a:rPr lang="nl-NL" altLang="nl-NL" i="1" dirty="0"/>
              <a:t>het marktproces houdt geen rekening met de wens om de inkomensverschillen te beperken</a:t>
            </a:r>
          </a:p>
          <a:p>
            <a:r>
              <a:rPr lang="nl-NL" altLang="nl-NL" i="1" dirty="0"/>
              <a:t>het marktmechanisme is niet in staat om essentiële goederen als wegen, dijken, sportvelden, recreatieterreinen, politie en straatverlichting voort te brengen (collectieve goederen, free </a:t>
            </a:r>
            <a:r>
              <a:rPr lang="nl-NL" altLang="nl-NL" i="1" dirty="0" err="1"/>
              <a:t>riders</a:t>
            </a:r>
            <a:r>
              <a:rPr lang="nl-NL" altLang="nl-NL" i="1" dirty="0"/>
              <a:t> </a:t>
            </a:r>
            <a:r>
              <a:rPr lang="nl-NL" altLang="nl-NL" i="1" dirty="0" err="1"/>
              <a:t>problem</a:t>
            </a:r>
            <a:r>
              <a:rPr lang="nl-NL" altLang="nl-NL" i="1" dirty="0"/>
              <a:t> (meeliftgedrag en </a:t>
            </a:r>
            <a:r>
              <a:rPr lang="nl-NL" altLang="nl-NL" i="1" dirty="0" err="1"/>
              <a:t>prisonersdilemma</a:t>
            </a:r>
            <a:r>
              <a:rPr lang="nl-NL" altLang="nl-NL" i="1" dirty="0"/>
              <a:t>)</a:t>
            </a:r>
          </a:p>
          <a:p>
            <a:endParaRPr lang="nl-NL" altLang="nl-NL" i="1" dirty="0"/>
          </a:p>
          <a:p>
            <a:endParaRPr lang="nl-NL" altLang="nl-NL" dirty="0"/>
          </a:p>
        </p:txBody>
      </p:sp>
      <p:sp>
        <p:nvSpPr>
          <p:cNvPr id="5" name="Titel 2">
            <a:extLst>
              <a:ext uri="{FF2B5EF4-FFF2-40B4-BE49-F238E27FC236}">
                <a16:creationId xmlns:a16="http://schemas.microsoft.com/office/drawing/2014/main" id="{57022653-658C-F14C-970F-1BC3D12AFF3F}"/>
              </a:ext>
            </a:extLst>
          </p:cNvPr>
          <p:cNvSpPr txBox="1">
            <a:spLocks/>
          </p:cNvSpPr>
          <p:nvPr/>
        </p:nvSpPr>
        <p:spPr>
          <a:xfrm>
            <a:off x="2770656" y="532404"/>
            <a:ext cx="7345363" cy="506412"/>
          </a:xfrm>
          <a:prstGeom prst="rect">
            <a:avLst/>
          </a:prstGeom>
          <a:solidFill>
            <a:srgbClr val="CCC1DA"/>
          </a:solidFill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nl-NL" altLang="nl-NL" sz="2000" dirty="0"/>
              <a:t>Nadelen prijsmechanisme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F4CEB59-1984-704E-BE96-8AB0A95A3561}"/>
              </a:ext>
            </a:extLst>
          </p:cNvPr>
          <p:cNvSpPr txBox="1"/>
          <p:nvPr/>
        </p:nvSpPr>
        <p:spPr>
          <a:xfrm>
            <a:off x="2262188" y="163942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nl-NL" dirty="0"/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A819B80-BE79-5B4F-ABA2-578B5AF899A1}"/>
              </a:ext>
            </a:extLst>
          </p:cNvPr>
          <p:cNvSpPr txBox="1"/>
          <p:nvPr/>
        </p:nvSpPr>
        <p:spPr>
          <a:xfrm>
            <a:off x="4249271" y="0"/>
            <a:ext cx="484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6.1 Waarom grijpt de overheid in?</a:t>
            </a:r>
          </a:p>
        </p:txBody>
      </p:sp>
    </p:spTree>
    <p:extLst>
      <p:ext uri="{BB962C8B-B14F-4D97-AF65-F5344CB8AC3E}">
        <p14:creationId xmlns:p14="http://schemas.microsoft.com/office/powerpoint/2010/main" val="4025543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107B1397-C12A-934D-BCA6-2FE009D0C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04149" y="6047184"/>
            <a:ext cx="1936751" cy="506073"/>
          </a:xfrm>
        </p:spPr>
        <p:txBody>
          <a:bodyPr/>
          <a:lstStyle/>
          <a:p>
            <a:r>
              <a:rPr lang="nl-NL"/>
              <a:t>Economie Integraal vwo (Hans Vermeulen)</a:t>
            </a:r>
            <a:endParaRPr lang="nl-NL" dirty="0"/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2538AC2-2C1C-B643-A308-2D7F8BB528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4</a:t>
            </a:fld>
            <a:endParaRPr lang="nl-NL"/>
          </a:p>
        </p:txBody>
      </p:sp>
      <p:sp>
        <p:nvSpPr>
          <p:cNvPr id="4" name="Tekstvak 3">
            <a:extLst>
              <a:ext uri="{FF2B5EF4-FFF2-40B4-BE49-F238E27FC236}">
                <a16:creationId xmlns:a16="http://schemas.microsoft.com/office/drawing/2014/main" id="{DD5DCB4D-57EF-874B-B052-0D012D5EF812}"/>
              </a:ext>
            </a:extLst>
          </p:cNvPr>
          <p:cNvSpPr txBox="1"/>
          <p:nvPr/>
        </p:nvSpPr>
        <p:spPr>
          <a:xfrm>
            <a:off x="4249271" y="0"/>
            <a:ext cx="48409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000" dirty="0"/>
              <a:t>6.1 Waarom grijpt de overheid in?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63E320DF-BCBB-0D43-9A9A-EACDE95A1D61}"/>
              </a:ext>
            </a:extLst>
          </p:cNvPr>
          <p:cNvSpPr txBox="1"/>
          <p:nvPr/>
        </p:nvSpPr>
        <p:spPr>
          <a:xfrm>
            <a:off x="4357687" y="471828"/>
            <a:ext cx="3476625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nl-NL" sz="2000" dirty="0" err="1"/>
              <a:t>Georienteerde</a:t>
            </a:r>
            <a:r>
              <a:rPr lang="nl-NL" sz="2000" dirty="0"/>
              <a:t> markteconomie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3B64635B-0A42-ED4F-8732-CE519A3E29D1}"/>
              </a:ext>
            </a:extLst>
          </p:cNvPr>
          <p:cNvSpPr txBox="1"/>
          <p:nvPr/>
        </p:nvSpPr>
        <p:spPr>
          <a:xfrm>
            <a:off x="5087938" y="1652868"/>
            <a:ext cx="2063750" cy="400110"/>
          </a:xfrm>
          <a:prstGeom prst="rect">
            <a:avLst/>
          </a:prstGeom>
          <a:solidFill>
            <a:srgbClr val="F79646"/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markteconomie</a:t>
            </a:r>
          </a:p>
        </p:txBody>
      </p:sp>
      <p:sp>
        <p:nvSpPr>
          <p:cNvPr id="8" name="Tekstvak 7">
            <a:extLst>
              <a:ext uri="{FF2B5EF4-FFF2-40B4-BE49-F238E27FC236}">
                <a16:creationId xmlns:a16="http://schemas.microsoft.com/office/drawing/2014/main" id="{7EE83C95-2DDB-E740-A15F-9CE93F3E9D62}"/>
              </a:ext>
            </a:extLst>
          </p:cNvPr>
          <p:cNvSpPr txBox="1"/>
          <p:nvPr/>
        </p:nvSpPr>
        <p:spPr>
          <a:xfrm>
            <a:off x="4225066" y="2764046"/>
            <a:ext cx="4084322" cy="400110"/>
          </a:xfrm>
          <a:prstGeom prst="rect">
            <a:avLst/>
          </a:prstGeom>
          <a:solidFill>
            <a:srgbClr val="B7DEE8"/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Ingrijpen in het productieproces door:</a:t>
            </a:r>
          </a:p>
        </p:txBody>
      </p:sp>
      <p:sp>
        <p:nvSpPr>
          <p:cNvPr id="9" name="Gebogen pijl omhoog 8">
            <a:extLst>
              <a:ext uri="{FF2B5EF4-FFF2-40B4-BE49-F238E27FC236}">
                <a16:creationId xmlns:a16="http://schemas.microsoft.com/office/drawing/2014/main" id="{C439A129-8836-4E4B-B5C6-2FE2806B65C5}"/>
              </a:ext>
            </a:extLst>
          </p:cNvPr>
          <p:cNvSpPr/>
          <p:nvPr/>
        </p:nvSpPr>
        <p:spPr>
          <a:xfrm rot="10800000">
            <a:off x="2468562" y="1727539"/>
            <a:ext cx="2619376" cy="650875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0" name="Gebogen pijl omhoog 9">
            <a:extLst>
              <a:ext uri="{FF2B5EF4-FFF2-40B4-BE49-F238E27FC236}">
                <a16:creationId xmlns:a16="http://schemas.microsoft.com/office/drawing/2014/main" id="{9B8FDF35-F73E-D744-A0D7-94C7636ABEF0}"/>
              </a:ext>
            </a:extLst>
          </p:cNvPr>
          <p:cNvSpPr/>
          <p:nvPr/>
        </p:nvSpPr>
        <p:spPr>
          <a:xfrm rot="10800000">
            <a:off x="7151686" y="1652866"/>
            <a:ext cx="2682875" cy="650875"/>
          </a:xfrm>
          <a:prstGeom prst="bentUp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1" name="Pijl omlaag 10">
            <a:extLst>
              <a:ext uri="{FF2B5EF4-FFF2-40B4-BE49-F238E27FC236}">
                <a16:creationId xmlns:a16="http://schemas.microsoft.com/office/drawing/2014/main" id="{ED8AF129-BD5E-2141-A858-897C4722E7A4}"/>
              </a:ext>
            </a:extLst>
          </p:cNvPr>
          <p:cNvSpPr/>
          <p:nvPr/>
        </p:nvSpPr>
        <p:spPr>
          <a:xfrm>
            <a:off x="5770562" y="1075078"/>
            <a:ext cx="396875" cy="577790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2" name="Tekstvak 11">
            <a:extLst>
              <a:ext uri="{FF2B5EF4-FFF2-40B4-BE49-F238E27FC236}">
                <a16:creationId xmlns:a16="http://schemas.microsoft.com/office/drawing/2014/main" id="{2177FC5F-8633-3541-838C-C2220A91D439}"/>
              </a:ext>
            </a:extLst>
          </p:cNvPr>
          <p:cNvSpPr txBox="1"/>
          <p:nvPr/>
        </p:nvSpPr>
        <p:spPr>
          <a:xfrm>
            <a:off x="2063431" y="3429000"/>
            <a:ext cx="3625850" cy="163121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Regulering = door wetten en voorschriften de productie beïnvloeden, bijvoorbeeld  door maximumprijzen en </a:t>
            </a:r>
            <a:r>
              <a:rPr lang="nl-NL" sz="2000" dirty="0" err="1"/>
              <a:t>minimum-prijzen</a:t>
            </a:r>
            <a:r>
              <a:rPr lang="nl-NL" sz="2000" dirty="0"/>
              <a:t>, milieuwetgeving)</a:t>
            </a:r>
          </a:p>
        </p:txBody>
      </p:sp>
      <p:sp>
        <p:nvSpPr>
          <p:cNvPr id="13" name="Tekstvak 12">
            <a:extLst>
              <a:ext uri="{FF2B5EF4-FFF2-40B4-BE49-F238E27FC236}">
                <a16:creationId xmlns:a16="http://schemas.microsoft.com/office/drawing/2014/main" id="{1BC32156-A144-AF4A-937F-D04AD90D2D12}"/>
              </a:ext>
            </a:extLst>
          </p:cNvPr>
          <p:cNvSpPr txBox="1"/>
          <p:nvPr/>
        </p:nvSpPr>
        <p:spPr>
          <a:xfrm>
            <a:off x="6911974" y="3727732"/>
            <a:ext cx="3679825" cy="707886"/>
          </a:xfrm>
          <a:prstGeom prst="rect">
            <a:avLst/>
          </a:prstGeom>
          <a:solidFill>
            <a:srgbClr val="B7DEE8"/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Deregulering = afschaffen of versoepelen van de regels 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8D939B-2652-A74F-8D70-F4F52E711658}"/>
              </a:ext>
            </a:extLst>
          </p:cNvPr>
          <p:cNvSpPr txBox="1"/>
          <p:nvPr/>
        </p:nvSpPr>
        <p:spPr>
          <a:xfrm>
            <a:off x="2008187" y="5217421"/>
            <a:ext cx="3681094" cy="1323439"/>
          </a:xfrm>
          <a:prstGeom prst="rect">
            <a:avLst/>
          </a:prstGeom>
          <a:solidFill>
            <a:srgbClr val="B7DEE8"/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Collectivisatie = overnemen van particuliere taken door de collectieve sector (onderwijs, sociale zekerheid) </a:t>
            </a:r>
          </a:p>
        </p:txBody>
      </p:sp>
      <p:sp>
        <p:nvSpPr>
          <p:cNvPr id="15" name="Tekstvak 14">
            <a:extLst>
              <a:ext uri="{FF2B5EF4-FFF2-40B4-BE49-F238E27FC236}">
                <a16:creationId xmlns:a16="http://schemas.microsoft.com/office/drawing/2014/main" id="{F0E06EC5-DB6A-DC4B-A2AA-5EDDD0713D2F}"/>
              </a:ext>
            </a:extLst>
          </p:cNvPr>
          <p:cNvSpPr txBox="1"/>
          <p:nvPr/>
        </p:nvSpPr>
        <p:spPr>
          <a:xfrm>
            <a:off x="6911974" y="5197889"/>
            <a:ext cx="3679825" cy="1323439"/>
          </a:xfrm>
          <a:prstGeom prst="rect">
            <a:avLst/>
          </a:prstGeom>
          <a:solidFill>
            <a:srgbClr val="B7DEE8"/>
          </a:solidFill>
        </p:spPr>
        <p:txBody>
          <a:bodyPr wrap="square" rtlCol="0">
            <a:spAutoFit/>
          </a:bodyPr>
          <a:lstStyle/>
          <a:p>
            <a:r>
              <a:rPr lang="nl-NL" sz="2000" dirty="0"/>
              <a:t>Privatisering = overhevelen van overheidstaken naar de particuliere sector )openbaar vervoer, telefonie</a:t>
            </a:r>
          </a:p>
        </p:txBody>
      </p:sp>
      <p:sp>
        <p:nvSpPr>
          <p:cNvPr id="16" name="Rechthoek 15">
            <a:extLst>
              <a:ext uri="{FF2B5EF4-FFF2-40B4-BE49-F238E27FC236}">
                <a16:creationId xmlns:a16="http://schemas.microsoft.com/office/drawing/2014/main" id="{BDA8BAD5-28F3-4242-99F4-276741AACCE7}"/>
              </a:ext>
            </a:extLst>
          </p:cNvPr>
          <p:cNvSpPr/>
          <p:nvPr/>
        </p:nvSpPr>
        <p:spPr>
          <a:xfrm>
            <a:off x="6248718" y="3281703"/>
            <a:ext cx="45719" cy="3246972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Pijl links 16">
            <a:extLst>
              <a:ext uri="{FF2B5EF4-FFF2-40B4-BE49-F238E27FC236}">
                <a16:creationId xmlns:a16="http://schemas.microsoft.com/office/drawing/2014/main" id="{6DE02D3F-2172-CB43-8523-4E2EF3D188E1}"/>
              </a:ext>
            </a:extLst>
          </p:cNvPr>
          <p:cNvSpPr/>
          <p:nvPr/>
        </p:nvSpPr>
        <p:spPr>
          <a:xfrm>
            <a:off x="6278562" y="3948453"/>
            <a:ext cx="633412" cy="285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8" name="Pijl links 17">
            <a:extLst>
              <a:ext uri="{FF2B5EF4-FFF2-40B4-BE49-F238E27FC236}">
                <a16:creationId xmlns:a16="http://schemas.microsoft.com/office/drawing/2014/main" id="{5F4EBBC4-125E-6442-A4AF-9BCDB80B6F79}"/>
              </a:ext>
            </a:extLst>
          </p:cNvPr>
          <p:cNvSpPr/>
          <p:nvPr/>
        </p:nvSpPr>
        <p:spPr>
          <a:xfrm>
            <a:off x="6278562" y="5742328"/>
            <a:ext cx="633412" cy="28575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9" name="Pijl rechts 18">
            <a:extLst>
              <a:ext uri="{FF2B5EF4-FFF2-40B4-BE49-F238E27FC236}">
                <a16:creationId xmlns:a16="http://schemas.microsoft.com/office/drawing/2014/main" id="{5E28937C-99D8-574B-9741-D4C5D7FA8745}"/>
              </a:ext>
            </a:extLst>
          </p:cNvPr>
          <p:cNvSpPr/>
          <p:nvPr/>
        </p:nvSpPr>
        <p:spPr>
          <a:xfrm>
            <a:off x="5620532" y="3954087"/>
            <a:ext cx="617390" cy="299821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0" name="Pijl rechts 19">
            <a:extLst>
              <a:ext uri="{FF2B5EF4-FFF2-40B4-BE49-F238E27FC236}">
                <a16:creationId xmlns:a16="http://schemas.microsoft.com/office/drawing/2014/main" id="{1E283A21-830E-AF44-9580-D63A47F7AF8A}"/>
              </a:ext>
            </a:extLst>
          </p:cNvPr>
          <p:cNvSpPr/>
          <p:nvPr/>
        </p:nvSpPr>
        <p:spPr>
          <a:xfrm>
            <a:off x="5687844" y="5782922"/>
            <a:ext cx="617390" cy="24515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21" name="Tekstvak 20">
            <a:extLst>
              <a:ext uri="{FF2B5EF4-FFF2-40B4-BE49-F238E27FC236}">
                <a16:creationId xmlns:a16="http://schemas.microsoft.com/office/drawing/2014/main" id="{23EE0560-F55C-0149-8142-75BE05A9DE3A}"/>
              </a:ext>
            </a:extLst>
          </p:cNvPr>
          <p:cNvSpPr txBox="1"/>
          <p:nvPr/>
        </p:nvSpPr>
        <p:spPr>
          <a:xfrm>
            <a:off x="2008187" y="2378415"/>
            <a:ext cx="19367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Meer overheid</a:t>
            </a:r>
          </a:p>
        </p:txBody>
      </p:sp>
      <p:sp>
        <p:nvSpPr>
          <p:cNvPr id="22" name="Tekstvak 21">
            <a:extLst>
              <a:ext uri="{FF2B5EF4-FFF2-40B4-BE49-F238E27FC236}">
                <a16:creationId xmlns:a16="http://schemas.microsoft.com/office/drawing/2014/main" id="{FA78BD34-A3BB-AC42-AB18-2A14BD7F9CE4}"/>
              </a:ext>
            </a:extLst>
          </p:cNvPr>
          <p:cNvSpPr txBox="1"/>
          <p:nvPr/>
        </p:nvSpPr>
        <p:spPr>
          <a:xfrm>
            <a:off x="8643937" y="2303741"/>
            <a:ext cx="1947862" cy="369332"/>
          </a:xfrm>
          <a:prstGeom prst="rect">
            <a:avLst/>
          </a:prstGeom>
          <a:solidFill>
            <a:srgbClr val="D99694"/>
          </a:solidFill>
        </p:spPr>
        <p:txBody>
          <a:bodyPr wrap="square" rtlCol="0">
            <a:spAutoFit/>
          </a:bodyPr>
          <a:lstStyle/>
          <a:p>
            <a:r>
              <a:rPr lang="nl-NL" dirty="0"/>
              <a:t>Minder overheid</a:t>
            </a:r>
          </a:p>
        </p:txBody>
      </p:sp>
    </p:spTree>
    <p:extLst>
      <p:ext uri="{BB962C8B-B14F-4D97-AF65-F5344CB8AC3E}">
        <p14:creationId xmlns:p14="http://schemas.microsoft.com/office/powerpoint/2010/main" val="1614638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voettekst 1">
            <a:extLst>
              <a:ext uri="{FF2B5EF4-FFF2-40B4-BE49-F238E27FC236}">
                <a16:creationId xmlns:a16="http://schemas.microsoft.com/office/drawing/2014/main" id="{5DF60775-F9FE-B841-809B-AAF034CD85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 dirty="0"/>
              <a:t>Economie Integraal vwo (Hans Vermeulen)</a:t>
            </a:r>
          </a:p>
        </p:txBody>
      </p:sp>
      <p:sp>
        <p:nvSpPr>
          <p:cNvPr id="3" name="Tijdelijke aanduiding voor dianummer 2">
            <a:extLst>
              <a:ext uri="{FF2B5EF4-FFF2-40B4-BE49-F238E27FC236}">
                <a16:creationId xmlns:a16="http://schemas.microsoft.com/office/drawing/2014/main" id="{03F23F03-5C97-6747-8CEB-A1C9B71759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7392F5-BDCB-2C41-8604-7F0EC27F0D0F}" type="slidenum">
              <a:rPr lang="nl-NL" smtClean="0"/>
              <a:t>5</a:t>
            </a:fld>
            <a:endParaRPr lang="nl-NL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5D02214A-E770-9347-80C4-32606BB3E28F}"/>
              </a:ext>
            </a:extLst>
          </p:cNvPr>
          <p:cNvSpPr txBox="1">
            <a:spLocks/>
          </p:cNvSpPr>
          <p:nvPr/>
        </p:nvSpPr>
        <p:spPr>
          <a:xfrm>
            <a:off x="3533698" y="895794"/>
            <a:ext cx="5861313" cy="65026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800" dirty="0"/>
              <a:t>Overheidsinterventie </a:t>
            </a:r>
          </a:p>
        </p:txBody>
      </p:sp>
      <p:sp>
        <p:nvSpPr>
          <p:cNvPr id="5" name="Ondertitel 2">
            <a:extLst>
              <a:ext uri="{FF2B5EF4-FFF2-40B4-BE49-F238E27FC236}">
                <a16:creationId xmlns:a16="http://schemas.microsoft.com/office/drawing/2014/main" id="{EDDFE7C6-11D5-644B-BB71-278FF1A5338B}"/>
              </a:ext>
            </a:extLst>
          </p:cNvPr>
          <p:cNvSpPr txBox="1">
            <a:spLocks/>
          </p:cNvSpPr>
          <p:nvPr/>
        </p:nvSpPr>
        <p:spPr>
          <a:xfrm>
            <a:off x="3533699" y="1935923"/>
            <a:ext cx="5861313" cy="147320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lt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Overheidsingrijpen bij een markt van volkomen concurrentie:</a:t>
            </a:r>
          </a:p>
          <a:p>
            <a:r>
              <a:rPr lang="nl-NL" sz="2200" dirty="0"/>
              <a:t>minimum- en maximumprijzen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BA5B87CC-0717-024C-8F7D-FACCE6D47C09}"/>
              </a:ext>
            </a:extLst>
          </p:cNvPr>
          <p:cNvSpPr txBox="1">
            <a:spLocks/>
          </p:cNvSpPr>
          <p:nvPr/>
        </p:nvSpPr>
        <p:spPr>
          <a:xfrm>
            <a:off x="3533699" y="3664115"/>
            <a:ext cx="5861313" cy="2376264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nl-NL" dirty="0"/>
              <a:t>Kenmerken van een markt met volkomen concurrentie: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sz="2200" dirty="0"/>
              <a:t>Prijs is gegeven (</a:t>
            </a:r>
            <a:r>
              <a:rPr lang="nl-NL" sz="2200" dirty="0" err="1"/>
              <a:t>hoeveelheidaanpassers</a:t>
            </a:r>
            <a:r>
              <a:rPr lang="nl-NL" sz="2200" dirty="0"/>
              <a:t>) 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sz="2200" dirty="0"/>
              <a:t>Homogene producten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sz="2200" dirty="0"/>
              <a:t>Veel aanbieders en vragers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sz="2200" dirty="0"/>
              <a:t>Vrije toetreding en uittreding</a:t>
            </a:r>
          </a:p>
          <a:p>
            <a:pPr marL="342900" indent="-342900" algn="l">
              <a:buFont typeface="Arial" charset="0"/>
              <a:buChar char="•"/>
            </a:pPr>
            <a:r>
              <a:rPr lang="nl-NL" sz="2200" dirty="0"/>
              <a:t>Transparante markt</a:t>
            </a:r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291BB67A-02DF-F448-B311-043623C7DF86}"/>
              </a:ext>
            </a:extLst>
          </p:cNvPr>
          <p:cNvSpPr txBox="1"/>
          <p:nvPr/>
        </p:nvSpPr>
        <p:spPr>
          <a:xfrm>
            <a:off x="3962400" y="125506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2405440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Rechte verbindingslijn 33"/>
          <p:cNvCxnSpPr/>
          <p:nvPr/>
        </p:nvCxnSpPr>
        <p:spPr>
          <a:xfrm>
            <a:off x="6779112" y="1710100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 flipH="1">
            <a:off x="6779112" y="5238492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>
            <a:off x="6779112" y="171010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6779112" y="243018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6779112" y="315026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6779112" y="387034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6779112" y="459042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749919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821927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/>
          <p:nvPr/>
        </p:nvCxnSpPr>
        <p:spPr>
          <a:xfrm>
            <a:off x="893935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>
            <a:off x="965943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1037951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8472265" y="5676363"/>
            <a:ext cx="21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× 1.000</a:t>
            </a:r>
          </a:p>
        </p:txBody>
      </p:sp>
      <p:sp>
        <p:nvSpPr>
          <p:cNvPr id="50" name="Tekstvak 49"/>
          <p:cNvSpPr txBox="1"/>
          <p:nvPr/>
        </p:nvSpPr>
        <p:spPr>
          <a:xfrm rot="16200000">
            <a:off x="5411422" y="234732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 (in centen)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6275056" y="437439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6275056" y="365431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6275056" y="30062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6275056" y="227687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6275056" y="156608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7283168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8016592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8736672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9456752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10104824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cxnSp>
        <p:nvCxnSpPr>
          <p:cNvPr id="61" name="Rechte verbindingslijn 60"/>
          <p:cNvCxnSpPr/>
          <p:nvPr/>
        </p:nvCxnSpPr>
        <p:spPr>
          <a:xfrm>
            <a:off x="6779112" y="1710100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Rechthoek 61"/>
          <p:cNvSpPr/>
          <p:nvPr/>
        </p:nvSpPr>
        <p:spPr>
          <a:xfrm>
            <a:off x="7071421" y="1741975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63" name="Rechte verbindingslijn 62"/>
          <p:cNvCxnSpPr/>
          <p:nvPr/>
        </p:nvCxnSpPr>
        <p:spPr>
          <a:xfrm flipV="1">
            <a:off x="6779112" y="2780928"/>
            <a:ext cx="3592016" cy="18094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Rechthoek 63"/>
          <p:cNvSpPr/>
          <p:nvPr/>
        </p:nvSpPr>
        <p:spPr>
          <a:xfrm>
            <a:off x="9875456" y="25109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65" name="Rechte verbindingslijn 64"/>
          <p:cNvCxnSpPr/>
          <p:nvPr/>
        </p:nvCxnSpPr>
        <p:spPr>
          <a:xfrm>
            <a:off x="6810781" y="3623354"/>
            <a:ext cx="1776311" cy="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Ovaal 65"/>
          <p:cNvSpPr/>
          <p:nvPr/>
        </p:nvSpPr>
        <p:spPr>
          <a:xfrm>
            <a:off x="8657818" y="3556541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7" name="Rechte verbindingslijn 66"/>
          <p:cNvCxnSpPr>
            <a:cxnSpLocks/>
          </p:cNvCxnSpPr>
          <p:nvPr/>
        </p:nvCxnSpPr>
        <p:spPr>
          <a:xfrm flipV="1">
            <a:off x="6816080" y="3150261"/>
            <a:ext cx="3384376" cy="23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8" name="Rechthoek 67"/>
          <p:cNvSpPr/>
          <p:nvPr/>
        </p:nvSpPr>
        <p:spPr>
          <a:xfrm>
            <a:off x="10118907" y="2940035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P</a:t>
            </a:r>
            <a:r>
              <a:rPr lang="nl-NL" baseline="-25000" dirty="0" err="1"/>
              <a:t>min</a:t>
            </a:r>
            <a:endParaRPr lang="nl-NL" dirty="0"/>
          </a:p>
        </p:txBody>
      </p:sp>
      <p:cxnSp>
        <p:nvCxnSpPr>
          <p:cNvPr id="36" name="Rechte verbindingslijn 35"/>
          <p:cNvCxnSpPr/>
          <p:nvPr/>
        </p:nvCxnSpPr>
        <p:spPr>
          <a:xfrm flipV="1">
            <a:off x="8715815" y="3722960"/>
            <a:ext cx="0" cy="1515532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al 40"/>
          <p:cNvSpPr/>
          <p:nvPr/>
        </p:nvSpPr>
        <p:spPr>
          <a:xfrm>
            <a:off x="8688289" y="3573017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Ovaal 68"/>
          <p:cNvSpPr/>
          <p:nvPr/>
        </p:nvSpPr>
        <p:spPr>
          <a:xfrm>
            <a:off x="8688289" y="3573017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0" name="Rechte verbindingslijn 69"/>
          <p:cNvCxnSpPr/>
          <p:nvPr/>
        </p:nvCxnSpPr>
        <p:spPr>
          <a:xfrm flipV="1">
            <a:off x="8219272" y="3247246"/>
            <a:ext cx="4900" cy="192899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/>
          <p:nvPr/>
        </p:nvCxnSpPr>
        <p:spPr>
          <a:xfrm flipV="1">
            <a:off x="9662492" y="3256409"/>
            <a:ext cx="4900" cy="192899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Tekstvak 7"/>
          <p:cNvSpPr txBox="1"/>
          <p:nvPr/>
        </p:nvSpPr>
        <p:spPr>
          <a:xfrm>
            <a:off x="2063552" y="260649"/>
            <a:ext cx="2448272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nl-NL" dirty="0" err="1"/>
              <a:t>Qv</a:t>
            </a:r>
            <a:r>
              <a:rPr lang="nl-NL" dirty="0"/>
              <a:t> = -P + 100</a:t>
            </a:r>
          </a:p>
          <a:p>
            <a:pPr lvl="1"/>
            <a:r>
              <a:rPr lang="nl-NL" dirty="0" err="1"/>
              <a:t>Qa</a:t>
            </a:r>
            <a:r>
              <a:rPr lang="nl-NL" dirty="0"/>
              <a:t> = 2P – 40</a:t>
            </a:r>
          </a:p>
        </p:txBody>
      </p:sp>
      <p:sp>
        <p:nvSpPr>
          <p:cNvPr id="75" name="Tijdelijke aanduiding voor inhoud 2"/>
          <p:cNvSpPr txBox="1">
            <a:spLocks/>
          </p:cNvSpPr>
          <p:nvPr/>
        </p:nvSpPr>
        <p:spPr>
          <a:xfrm>
            <a:off x="1" y="2510900"/>
            <a:ext cx="5951298" cy="3658095"/>
          </a:xfrm>
          <a:prstGeom prst="rect">
            <a:avLst/>
          </a:prstGeom>
          <a:solidFill>
            <a:srgbClr val="F79646"/>
          </a:solidFill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76263" indent="-27432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55663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6304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Symbol" pitchFamily="18" charset="2"/>
              <a:buChar char="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78308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10312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42316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743200" indent="-228600" algn="l" defTabSz="914400" rtl="0" eaLnBrk="1" latinLnBrk="0" hangingPunct="1">
              <a:spcBef>
                <a:spcPts val="384"/>
              </a:spcBef>
              <a:buClr>
                <a:schemeClr val="accent1"/>
              </a:buClr>
              <a:buFont typeface="Symbol" pitchFamily="18" charset="2"/>
              <a:buChar char="*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dirty="0"/>
              <a:t>Evenwichtsprijs € 0,47</a:t>
            </a:r>
          </a:p>
          <a:p>
            <a:r>
              <a:rPr lang="nl-NL" dirty="0"/>
              <a:t>Hiervoor kan  het product niet winstgevend worden geproduceerd</a:t>
            </a:r>
          </a:p>
          <a:p>
            <a:r>
              <a:rPr lang="nl-NL" dirty="0"/>
              <a:t>Minimumprijs € 0,60 (wettelijk bepaald)</a:t>
            </a:r>
          </a:p>
          <a:p>
            <a:endParaRPr lang="nl-NL" dirty="0"/>
          </a:p>
          <a:p>
            <a:r>
              <a:rPr lang="nl-NL" dirty="0"/>
              <a:t>Door de invoering van de minimumprijs (hoger dan de evenwichtsprijs), ontstaat een probleem:</a:t>
            </a:r>
          </a:p>
          <a:p>
            <a:pPr lvl="1"/>
            <a:r>
              <a:rPr lang="nl-NL" sz="2400" dirty="0"/>
              <a:t>consumenten willen bij een hogere prijs minder kopen (betalingsbereidheid)</a:t>
            </a:r>
          </a:p>
          <a:p>
            <a:pPr lvl="1"/>
            <a:r>
              <a:rPr lang="nl-NL" sz="2400" dirty="0"/>
              <a:t>producenten willen bij een hogere prijs meer produceren (leveringsbereidheid)</a:t>
            </a:r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>
          <a:xfrm>
            <a:off x="5145740" y="822617"/>
            <a:ext cx="3073531" cy="570392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nl-NL" sz="2400" dirty="0"/>
              <a:t>Minimumprijzen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2063552" y="980728"/>
            <a:ext cx="2664296" cy="147732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1"/>
            <a:r>
              <a:rPr lang="nl-NL" dirty="0"/>
              <a:t>2P – 40 = -P + 100</a:t>
            </a:r>
          </a:p>
          <a:p>
            <a:pPr lvl="1"/>
            <a:r>
              <a:rPr lang="nl-NL" dirty="0"/>
              <a:t>3P = 140</a:t>
            </a:r>
          </a:p>
          <a:p>
            <a:pPr lvl="1"/>
            <a:r>
              <a:rPr lang="nl-NL" dirty="0"/>
              <a:t>P = 47 cent (afgerond)</a:t>
            </a:r>
          </a:p>
          <a:p>
            <a:r>
              <a:rPr lang="nl-NL" dirty="0"/>
              <a:t>Evenwichtsprijs € 0,47</a:t>
            </a:r>
          </a:p>
        </p:txBody>
      </p:sp>
      <p:cxnSp>
        <p:nvCxnSpPr>
          <p:cNvPr id="13" name="Rechte verbindingslijn met pijl 12"/>
          <p:cNvCxnSpPr/>
          <p:nvPr/>
        </p:nvCxnSpPr>
        <p:spPr>
          <a:xfrm flipH="1" flipV="1">
            <a:off x="8400256" y="3140968"/>
            <a:ext cx="288032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76" name="Rechte verbindingslijn met pijl 75"/>
          <p:cNvCxnSpPr>
            <a:cxnSpLocks/>
          </p:cNvCxnSpPr>
          <p:nvPr/>
        </p:nvCxnSpPr>
        <p:spPr>
          <a:xfrm flipV="1">
            <a:off x="8832304" y="3150260"/>
            <a:ext cx="792088" cy="35074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6" name="Rechteraccolade 15"/>
          <p:cNvSpPr/>
          <p:nvPr/>
        </p:nvSpPr>
        <p:spPr>
          <a:xfrm rot="16200000">
            <a:off x="8724292" y="4257092"/>
            <a:ext cx="432048" cy="1368152"/>
          </a:xfrm>
          <a:prstGeom prst="rightBrac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17" name="Tekstvak 16"/>
          <p:cNvSpPr txBox="1"/>
          <p:nvPr/>
        </p:nvSpPr>
        <p:spPr>
          <a:xfrm>
            <a:off x="8328248" y="4653136"/>
            <a:ext cx="1368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Overschot</a:t>
            </a:r>
          </a:p>
        </p:txBody>
      </p:sp>
      <p:sp>
        <p:nvSpPr>
          <p:cNvPr id="2" name="Rechthoekige driehoek 1"/>
          <p:cNvSpPr/>
          <p:nvPr/>
        </p:nvSpPr>
        <p:spPr>
          <a:xfrm>
            <a:off x="6816081" y="1741976"/>
            <a:ext cx="1841737" cy="1881379"/>
          </a:xfrm>
          <a:prstGeom prst="rtTriangle">
            <a:avLst/>
          </a:prstGeom>
          <a:solidFill>
            <a:schemeClr val="accent6">
              <a:lumMod val="20000"/>
              <a:lumOff val="80000"/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3" name="Rechthoekige driehoek 2"/>
          <p:cNvSpPr/>
          <p:nvPr/>
        </p:nvSpPr>
        <p:spPr>
          <a:xfrm>
            <a:off x="6779112" y="1706988"/>
            <a:ext cx="1440160" cy="1433980"/>
          </a:xfrm>
          <a:prstGeom prst="rtTriangl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Rechthoekige driehoek 5"/>
          <p:cNvSpPr/>
          <p:nvPr/>
        </p:nvSpPr>
        <p:spPr>
          <a:xfrm rot="10800000">
            <a:off x="6779111" y="3654316"/>
            <a:ext cx="1878706" cy="998820"/>
          </a:xfrm>
          <a:prstGeom prst="rtTriangle">
            <a:avLst/>
          </a:prstGeom>
          <a:solidFill>
            <a:schemeClr val="accent6">
              <a:lumMod val="40000"/>
              <a:lumOff val="60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4" name="Rechthoekige driehoek 73"/>
          <p:cNvSpPr/>
          <p:nvPr/>
        </p:nvSpPr>
        <p:spPr>
          <a:xfrm rot="10800000">
            <a:off x="6779108" y="3171301"/>
            <a:ext cx="2871937" cy="1481834"/>
          </a:xfrm>
          <a:prstGeom prst="rtTriangle">
            <a:avLst/>
          </a:prstGeom>
          <a:solidFill>
            <a:schemeClr val="accent6">
              <a:lumMod val="40000"/>
              <a:lumOff val="60000"/>
              <a:alpha val="59000"/>
            </a:schemeClr>
          </a:solidFill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696EC486-C5E9-234F-A0D6-8C3802AB16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67229" y="6331643"/>
            <a:ext cx="6672887" cy="365125"/>
          </a:xfrm>
        </p:spPr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C6CA089-21A2-8746-AD57-79C3C2EA9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372-EB7D-7E45-B0A3-B79CF372B868}" type="slidenum">
              <a:rPr lang="nl-NL" smtClean="0"/>
              <a:t>6</a:t>
            </a:fld>
            <a:endParaRPr lang="nl-NL"/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95F36FD7-63A8-844B-AC30-BAA405A844E2}"/>
              </a:ext>
            </a:extLst>
          </p:cNvPr>
          <p:cNvSpPr txBox="1"/>
          <p:nvPr/>
        </p:nvSpPr>
        <p:spPr>
          <a:xfrm>
            <a:off x="4727848" y="125506"/>
            <a:ext cx="506263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232422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-0.0444 -0.07222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7" y="-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3.7037E-7 L 0.07552 -0.07245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76" y="-363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69" grpId="0" animBg="1"/>
      <p:bldP spid="8" grpId="0" animBg="1"/>
      <p:bldP spid="11" grpId="0" animBg="1"/>
      <p:bldP spid="16" grpId="0" animBg="1"/>
      <p:bldP spid="17" grpId="0"/>
      <p:bldP spid="2" grpId="0" animBg="1"/>
      <p:bldP spid="3" grpId="0" animBg="1"/>
      <p:bldP spid="6" grpId="0" animBg="1"/>
      <p:bldP spid="7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193695" y="1710100"/>
            <a:ext cx="5568421" cy="3794226"/>
          </a:xfrm>
          <a:solidFill>
            <a:schemeClr val="accent2">
              <a:lumMod val="40000"/>
              <a:lumOff val="60000"/>
            </a:schemeClr>
          </a:solidFill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nl-NL" sz="2200" dirty="0"/>
              <a:t>Het behouden van een eigen voedselproductie wordt belangrijk gevonden.</a:t>
            </a:r>
          </a:p>
          <a:p>
            <a:pPr marL="0" indent="0">
              <a:buNone/>
            </a:pPr>
            <a:r>
              <a:rPr lang="nl-NL" sz="2200" dirty="0"/>
              <a:t>De evenwichtsprijs is te laag: boeren kunnen niet in hun bestaan voorzien.</a:t>
            </a:r>
          </a:p>
          <a:p>
            <a:pPr marL="457200" indent="-457200">
              <a:buFont typeface="+mj-lt"/>
              <a:buAutoNum type="alphaLcPeriod"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Oplossing:</a:t>
            </a:r>
          </a:p>
          <a:p>
            <a:pPr marL="0" indent="0">
              <a:buNone/>
            </a:pPr>
            <a:r>
              <a:rPr lang="nl-NL" sz="2200" dirty="0"/>
              <a:t>een minimumprijs voor de producten in de landbouw (ook wel: garantieprijs)</a:t>
            </a:r>
          </a:p>
          <a:p>
            <a:pPr marL="0" indent="0">
              <a:buNone/>
            </a:pPr>
            <a:endParaRPr lang="nl-NL" sz="2200" dirty="0"/>
          </a:p>
          <a:p>
            <a:pPr marL="0" indent="0">
              <a:buNone/>
            </a:pPr>
            <a:r>
              <a:rPr lang="nl-NL" sz="2200" dirty="0"/>
              <a:t>In dit voorbeeld: € 0,60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78297" y="764345"/>
            <a:ext cx="6562345" cy="51115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r>
              <a:rPr lang="nl-NL" sz="2800" dirty="0"/>
              <a:t>Minimumprijs in de agrarische sector</a:t>
            </a:r>
          </a:p>
        </p:txBody>
      </p:sp>
      <p:cxnSp>
        <p:nvCxnSpPr>
          <p:cNvPr id="34" name="Rechte verbindingslijn 33"/>
          <p:cNvCxnSpPr/>
          <p:nvPr/>
        </p:nvCxnSpPr>
        <p:spPr>
          <a:xfrm>
            <a:off x="6779112" y="1710100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 flipH="1">
            <a:off x="6779112" y="5238492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>
            <a:off x="6779112" y="171010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6779112" y="243018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6779112" y="315026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6779112" y="387034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6779112" y="459042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749919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821927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/>
          <p:nvPr/>
        </p:nvCxnSpPr>
        <p:spPr>
          <a:xfrm>
            <a:off x="893935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>
            <a:off x="965943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1037951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8472265" y="5676363"/>
            <a:ext cx="21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× 1.000</a:t>
            </a:r>
          </a:p>
        </p:txBody>
      </p:sp>
      <p:sp>
        <p:nvSpPr>
          <p:cNvPr id="50" name="Tekstvak 49"/>
          <p:cNvSpPr txBox="1"/>
          <p:nvPr/>
        </p:nvSpPr>
        <p:spPr>
          <a:xfrm rot="16200000">
            <a:off x="5411422" y="234732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 (in centen)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6275056" y="437439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6275056" y="365431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6275056" y="30062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6275056" y="227687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6275056" y="156608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7283168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8016592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8736672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9456752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10104824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cxnSp>
        <p:nvCxnSpPr>
          <p:cNvPr id="61" name="Rechte verbindingslijn 60"/>
          <p:cNvCxnSpPr/>
          <p:nvPr/>
        </p:nvCxnSpPr>
        <p:spPr>
          <a:xfrm>
            <a:off x="6779112" y="1710100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Rechthoek 61"/>
          <p:cNvSpPr/>
          <p:nvPr/>
        </p:nvSpPr>
        <p:spPr>
          <a:xfrm>
            <a:off x="7071421" y="1741975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63" name="Rechte verbindingslijn 62"/>
          <p:cNvCxnSpPr/>
          <p:nvPr/>
        </p:nvCxnSpPr>
        <p:spPr>
          <a:xfrm flipV="1">
            <a:off x="6779112" y="2780928"/>
            <a:ext cx="3592016" cy="18094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Rechthoek 63"/>
          <p:cNvSpPr/>
          <p:nvPr/>
        </p:nvSpPr>
        <p:spPr>
          <a:xfrm>
            <a:off x="9875456" y="25109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65" name="Rechte verbindingslijn 64"/>
          <p:cNvCxnSpPr/>
          <p:nvPr/>
        </p:nvCxnSpPr>
        <p:spPr>
          <a:xfrm>
            <a:off x="6810781" y="3623354"/>
            <a:ext cx="1776311" cy="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Ovaal 65"/>
          <p:cNvSpPr/>
          <p:nvPr/>
        </p:nvSpPr>
        <p:spPr>
          <a:xfrm>
            <a:off x="8657818" y="3556541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7" name="Rechte verbindingslijn 66"/>
          <p:cNvCxnSpPr/>
          <p:nvPr/>
        </p:nvCxnSpPr>
        <p:spPr>
          <a:xfrm flipV="1">
            <a:off x="6816080" y="3150261"/>
            <a:ext cx="3384376" cy="23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8" name="Rechthoek 67"/>
          <p:cNvSpPr/>
          <p:nvPr/>
        </p:nvSpPr>
        <p:spPr>
          <a:xfrm>
            <a:off x="10118907" y="2940035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P</a:t>
            </a:r>
            <a:r>
              <a:rPr lang="nl-NL" baseline="-25000" dirty="0" err="1"/>
              <a:t>min</a:t>
            </a:r>
            <a:endParaRPr lang="nl-NL" dirty="0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F41F03D2-2CB1-BD44-B1A0-5C72F983E0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B4778461-317C-FE49-B9C5-89E1ACCD9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372-EB7D-7E45-B0A3-B79CF372B868}" type="slidenum">
              <a:rPr lang="nl-NL" smtClean="0"/>
              <a:t>7</a:t>
            </a:fld>
            <a:endParaRPr lang="nl-NL"/>
          </a:p>
        </p:txBody>
      </p:sp>
      <p:sp>
        <p:nvSpPr>
          <p:cNvPr id="41" name="Tekstvak 40">
            <a:extLst>
              <a:ext uri="{FF2B5EF4-FFF2-40B4-BE49-F238E27FC236}">
                <a16:creationId xmlns:a16="http://schemas.microsoft.com/office/drawing/2014/main" id="{52EBDC7E-661F-AC41-A359-3428A243A71C}"/>
              </a:ext>
            </a:extLst>
          </p:cNvPr>
          <p:cNvSpPr txBox="1"/>
          <p:nvPr/>
        </p:nvSpPr>
        <p:spPr>
          <a:xfrm>
            <a:off x="3962400" y="125506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1367073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67156" y="1285860"/>
            <a:ext cx="5826351" cy="5208205"/>
          </a:xfrm>
          <a:solidFill>
            <a:srgbClr val="E6B9B8"/>
          </a:solidFill>
        </p:spPr>
        <p:txBody>
          <a:bodyPr>
            <a:noAutofit/>
          </a:bodyPr>
          <a:lstStyle/>
          <a:p>
            <a:pPr marL="361950" indent="0">
              <a:buNone/>
            </a:pPr>
            <a:r>
              <a:rPr lang="nl-NL" sz="2400" dirty="0"/>
              <a:t>Evenwichtsprijs € 0,47</a:t>
            </a:r>
          </a:p>
          <a:p>
            <a:pPr marL="361950" indent="0">
              <a:buNone/>
            </a:pPr>
            <a:r>
              <a:rPr lang="nl-NL" sz="2400" dirty="0"/>
              <a:t>Minimumprijs € 0,60</a:t>
            </a:r>
          </a:p>
          <a:p>
            <a:pPr marL="36195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Consumenten kopen nu: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2400" dirty="0" err="1"/>
              <a:t>Q</a:t>
            </a:r>
            <a:r>
              <a:rPr lang="nl-NL" sz="2400" baseline="-25000" dirty="0" err="1"/>
              <a:t>v</a:t>
            </a:r>
            <a:r>
              <a:rPr lang="nl-NL" sz="2400" dirty="0"/>
              <a:t> = -</a:t>
            </a:r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60</a:t>
            </a:r>
            <a:r>
              <a:rPr lang="nl-NL" sz="2400" dirty="0"/>
              <a:t> + 100 = 40 (000) stuks</a:t>
            </a:r>
          </a:p>
          <a:p>
            <a:pPr marL="0" lvl="1" indent="0">
              <a:buNone/>
              <a:tabLst>
                <a:tab pos="361950" algn="l"/>
              </a:tabLst>
            </a:pPr>
            <a:endParaRPr lang="nl-NL" sz="2400" dirty="0"/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2400" dirty="0"/>
              <a:t>Producenten produceren nu: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2400" dirty="0" err="1"/>
              <a:t>Q</a:t>
            </a:r>
            <a:r>
              <a:rPr lang="nl-NL" sz="2400" baseline="-25000" dirty="0" err="1"/>
              <a:t>a</a:t>
            </a:r>
            <a:r>
              <a:rPr lang="nl-NL" sz="2400" dirty="0"/>
              <a:t> = 2</a:t>
            </a:r>
            <a:r>
              <a:rPr lang="nl-NL" sz="2400" dirty="0">
                <a:solidFill>
                  <a:schemeClr val="accent6">
                    <a:lumMod val="75000"/>
                  </a:schemeClr>
                </a:solidFill>
              </a:rPr>
              <a:t>x60</a:t>
            </a:r>
            <a:r>
              <a:rPr lang="nl-NL" sz="2400" dirty="0"/>
              <a:t> – 40 = 80 (000) stuks</a:t>
            </a:r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r>
              <a:rPr lang="nl-NL" sz="2400" dirty="0"/>
              <a:t>Er ontstaat dus een </a:t>
            </a:r>
            <a:r>
              <a:rPr lang="nl-NL" sz="2400" dirty="0" err="1"/>
              <a:t>productie-overschot</a:t>
            </a:r>
            <a:r>
              <a:rPr lang="nl-NL" sz="2400" dirty="0"/>
              <a:t> van 40.000 stuks</a:t>
            </a:r>
          </a:p>
        </p:txBody>
      </p:sp>
      <p:cxnSp>
        <p:nvCxnSpPr>
          <p:cNvPr id="34" name="Rechte verbindingslijn 33"/>
          <p:cNvCxnSpPr/>
          <p:nvPr/>
        </p:nvCxnSpPr>
        <p:spPr>
          <a:xfrm>
            <a:off x="6779112" y="1710100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 flipH="1">
            <a:off x="6779112" y="5238492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>
            <a:off x="6779112" y="171010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6779112" y="243018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6779112" y="315026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6779112" y="387034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6779112" y="459042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749919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821927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/>
          <p:nvPr/>
        </p:nvCxnSpPr>
        <p:spPr>
          <a:xfrm>
            <a:off x="893935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>
            <a:off x="965943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1037951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8472265" y="5676363"/>
            <a:ext cx="21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× 1.000</a:t>
            </a:r>
          </a:p>
        </p:txBody>
      </p:sp>
      <p:sp>
        <p:nvSpPr>
          <p:cNvPr id="50" name="Tekstvak 49"/>
          <p:cNvSpPr txBox="1"/>
          <p:nvPr/>
        </p:nvSpPr>
        <p:spPr>
          <a:xfrm rot="16200000">
            <a:off x="5411422" y="234732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 (in centen)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6275056" y="437439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6275056" y="365431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6275056" y="30062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6275056" y="227687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6275056" y="156608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7283168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8016592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8736672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9456752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10104824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cxnSp>
        <p:nvCxnSpPr>
          <p:cNvPr id="61" name="Rechte verbindingslijn 60"/>
          <p:cNvCxnSpPr/>
          <p:nvPr/>
        </p:nvCxnSpPr>
        <p:spPr>
          <a:xfrm>
            <a:off x="6779112" y="1710100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Rechthoek 61"/>
          <p:cNvSpPr/>
          <p:nvPr/>
        </p:nvSpPr>
        <p:spPr>
          <a:xfrm>
            <a:off x="7071421" y="1741975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63" name="Rechte verbindingslijn 62"/>
          <p:cNvCxnSpPr/>
          <p:nvPr/>
        </p:nvCxnSpPr>
        <p:spPr>
          <a:xfrm flipV="1">
            <a:off x="6779112" y="2780928"/>
            <a:ext cx="3592016" cy="18094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Rechthoek 63"/>
          <p:cNvSpPr/>
          <p:nvPr/>
        </p:nvSpPr>
        <p:spPr>
          <a:xfrm>
            <a:off x="9875456" y="25109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65" name="Rechte verbindingslijn 64"/>
          <p:cNvCxnSpPr/>
          <p:nvPr/>
        </p:nvCxnSpPr>
        <p:spPr>
          <a:xfrm>
            <a:off x="6810781" y="3623354"/>
            <a:ext cx="1776311" cy="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Ovaal 65"/>
          <p:cNvSpPr/>
          <p:nvPr/>
        </p:nvSpPr>
        <p:spPr>
          <a:xfrm>
            <a:off x="8657818" y="3556541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7" name="Rechte verbindingslijn 66"/>
          <p:cNvCxnSpPr/>
          <p:nvPr/>
        </p:nvCxnSpPr>
        <p:spPr>
          <a:xfrm flipV="1">
            <a:off x="6816080" y="3150261"/>
            <a:ext cx="3384376" cy="23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8" name="Rechthoek 67"/>
          <p:cNvSpPr/>
          <p:nvPr/>
        </p:nvSpPr>
        <p:spPr>
          <a:xfrm>
            <a:off x="10118907" y="2940035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P</a:t>
            </a:r>
            <a:r>
              <a:rPr lang="nl-NL" baseline="-25000" dirty="0" err="1"/>
              <a:t>min</a:t>
            </a:r>
            <a:endParaRPr lang="nl-NL" dirty="0"/>
          </a:p>
        </p:txBody>
      </p:sp>
      <p:cxnSp>
        <p:nvCxnSpPr>
          <p:cNvPr id="36" name="Rechte verbindingslijn 35"/>
          <p:cNvCxnSpPr/>
          <p:nvPr/>
        </p:nvCxnSpPr>
        <p:spPr>
          <a:xfrm flipV="1">
            <a:off x="8715815" y="3722960"/>
            <a:ext cx="0" cy="1515532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al 40"/>
          <p:cNvSpPr/>
          <p:nvPr/>
        </p:nvSpPr>
        <p:spPr>
          <a:xfrm>
            <a:off x="8173894" y="3093006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Ovaal 68"/>
          <p:cNvSpPr/>
          <p:nvPr/>
        </p:nvSpPr>
        <p:spPr>
          <a:xfrm>
            <a:off x="9610700" y="3074318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0" name="Rechte verbindingslijn 69"/>
          <p:cNvCxnSpPr/>
          <p:nvPr/>
        </p:nvCxnSpPr>
        <p:spPr>
          <a:xfrm flipV="1">
            <a:off x="8219272" y="3247246"/>
            <a:ext cx="4900" cy="192899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/>
          <p:nvPr/>
        </p:nvCxnSpPr>
        <p:spPr>
          <a:xfrm flipV="1">
            <a:off x="9662492" y="3256409"/>
            <a:ext cx="4900" cy="192899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hteraccolade 2"/>
          <p:cNvSpPr/>
          <p:nvPr/>
        </p:nvSpPr>
        <p:spPr>
          <a:xfrm rot="5400000">
            <a:off x="8737469" y="5115771"/>
            <a:ext cx="436983" cy="142286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7923244" y="6124733"/>
            <a:ext cx="197842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err="1"/>
              <a:t>productie-overschot</a:t>
            </a:r>
            <a:endParaRPr lang="nl-NL" dirty="0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5E34774F-B898-C64A-A912-559EE0B1F1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B549F56-8F1E-B646-8219-7DCF08A41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372-EB7D-7E45-B0A3-B79CF372B868}" type="slidenum">
              <a:rPr lang="nl-NL" smtClean="0"/>
              <a:t>8</a:t>
            </a:fld>
            <a:endParaRPr lang="nl-NL"/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C6FE65B9-9039-C245-A878-93E4BC02E6B3}"/>
              </a:ext>
            </a:extLst>
          </p:cNvPr>
          <p:cNvSpPr txBox="1"/>
          <p:nvPr/>
        </p:nvSpPr>
        <p:spPr>
          <a:xfrm>
            <a:off x="3962400" y="125506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2317416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75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 animBg="1"/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8225944" y="3150260"/>
            <a:ext cx="1441448" cy="2088232"/>
          </a:xfrm>
          <a:prstGeom prst="rect">
            <a:avLst/>
          </a:prstGeom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267926" y="1285860"/>
            <a:ext cx="5649020" cy="4390501"/>
          </a:xfrm>
          <a:solidFill>
            <a:srgbClr val="E6B9B8"/>
          </a:solidFill>
        </p:spPr>
        <p:txBody>
          <a:bodyPr>
            <a:normAutofit fontScale="85000" lnSpcReduction="20000"/>
          </a:bodyPr>
          <a:lstStyle/>
          <a:p>
            <a:pPr marL="361950" indent="0">
              <a:buNone/>
            </a:pPr>
            <a:endParaRPr lang="nl-NL" sz="800" dirty="0"/>
          </a:p>
          <a:p>
            <a:pPr marL="0" indent="0">
              <a:buNone/>
            </a:pPr>
            <a:r>
              <a:rPr lang="nl-NL" sz="2400" dirty="0"/>
              <a:t>Bij deze minimumprijs geldt: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2400" dirty="0"/>
              <a:t>	</a:t>
            </a:r>
            <a:r>
              <a:rPr lang="nl-NL" sz="2400" dirty="0" err="1"/>
              <a:t>Q</a:t>
            </a:r>
            <a:r>
              <a:rPr lang="nl-NL" sz="2400" baseline="-25000" dirty="0" err="1"/>
              <a:t>v</a:t>
            </a:r>
            <a:r>
              <a:rPr lang="nl-NL" sz="2400" dirty="0"/>
              <a:t> = 40.000 stuks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2400" dirty="0"/>
              <a:t>	</a:t>
            </a:r>
            <a:r>
              <a:rPr lang="nl-NL" sz="2400" dirty="0" err="1"/>
              <a:t>Q</a:t>
            </a:r>
            <a:r>
              <a:rPr lang="nl-NL" sz="2400" baseline="-25000" dirty="0" err="1"/>
              <a:t>a</a:t>
            </a:r>
            <a:r>
              <a:rPr lang="nl-NL" sz="2400" dirty="0"/>
              <a:t> = 80.000 stuks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2400" dirty="0"/>
              <a:t>Aanbodoverschot = 40.000 stuks</a:t>
            </a:r>
          </a:p>
          <a:p>
            <a:pPr marL="0" lvl="1" indent="0">
              <a:buNone/>
              <a:tabLst>
                <a:tab pos="361950" algn="l"/>
              </a:tabLst>
            </a:pPr>
            <a:endParaRPr lang="nl-NL" sz="2400" dirty="0"/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2400" dirty="0"/>
              <a:t>Dit overschot moet worden opgekocht (er was de boeren een minimaal bedrag per product gegarandeerd!)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2400" dirty="0"/>
              <a:t>tegen € 0,60</a:t>
            </a:r>
          </a:p>
          <a:p>
            <a:pPr marL="0" lvl="1" indent="0">
              <a:buNone/>
              <a:tabLst>
                <a:tab pos="361950" algn="l"/>
              </a:tabLst>
            </a:pPr>
            <a:r>
              <a:rPr lang="nl-NL" sz="2400" b="1" dirty="0"/>
              <a:t>Totale kosten</a:t>
            </a:r>
            <a:r>
              <a:rPr lang="nl-NL" sz="2400" dirty="0"/>
              <a:t>: </a:t>
            </a:r>
            <a:br>
              <a:rPr lang="nl-NL" sz="2400" dirty="0"/>
            </a:br>
            <a:r>
              <a:rPr lang="nl-NL" sz="2400" dirty="0"/>
              <a:t>40.000 x €0,60 = €24.000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21020" y="608737"/>
            <a:ext cx="4866072" cy="511156"/>
          </a:xfr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nl-NL" dirty="0"/>
              <a:t>Minimumprijs </a:t>
            </a:r>
          </a:p>
        </p:txBody>
      </p:sp>
      <p:cxnSp>
        <p:nvCxnSpPr>
          <p:cNvPr id="34" name="Rechte verbindingslijn 33"/>
          <p:cNvCxnSpPr/>
          <p:nvPr/>
        </p:nvCxnSpPr>
        <p:spPr>
          <a:xfrm>
            <a:off x="6779112" y="1710100"/>
            <a:ext cx="0" cy="3528392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7" name="Rechte verbindingslijn 36"/>
          <p:cNvCxnSpPr/>
          <p:nvPr/>
        </p:nvCxnSpPr>
        <p:spPr>
          <a:xfrm flipH="1">
            <a:off x="6779112" y="5238492"/>
            <a:ext cx="3592016" cy="0"/>
          </a:xfrm>
          <a:prstGeom prst="line">
            <a:avLst/>
          </a:prstGeom>
          <a:ln w="38100"/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Rechte verbindingslijn 37"/>
          <p:cNvCxnSpPr/>
          <p:nvPr/>
        </p:nvCxnSpPr>
        <p:spPr>
          <a:xfrm>
            <a:off x="6779112" y="171010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Rechte verbindingslijn 38"/>
          <p:cNvCxnSpPr/>
          <p:nvPr/>
        </p:nvCxnSpPr>
        <p:spPr>
          <a:xfrm>
            <a:off x="6779112" y="243018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Rechte verbindingslijn 39"/>
          <p:cNvCxnSpPr/>
          <p:nvPr/>
        </p:nvCxnSpPr>
        <p:spPr>
          <a:xfrm>
            <a:off x="6779112" y="315026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Rechte verbindingslijn 41"/>
          <p:cNvCxnSpPr/>
          <p:nvPr/>
        </p:nvCxnSpPr>
        <p:spPr>
          <a:xfrm>
            <a:off x="6779112" y="387034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Rechte verbindingslijn 42"/>
          <p:cNvCxnSpPr/>
          <p:nvPr/>
        </p:nvCxnSpPr>
        <p:spPr>
          <a:xfrm>
            <a:off x="6779112" y="4590420"/>
            <a:ext cx="3592016" cy="0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Rechte verbindingslijn 43"/>
          <p:cNvCxnSpPr/>
          <p:nvPr/>
        </p:nvCxnSpPr>
        <p:spPr>
          <a:xfrm>
            <a:off x="749919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Rechte verbindingslijn 44"/>
          <p:cNvCxnSpPr/>
          <p:nvPr/>
        </p:nvCxnSpPr>
        <p:spPr>
          <a:xfrm>
            <a:off x="821927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Rechte verbindingslijn 45"/>
          <p:cNvCxnSpPr/>
          <p:nvPr/>
        </p:nvCxnSpPr>
        <p:spPr>
          <a:xfrm>
            <a:off x="893935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Rechte verbindingslijn 46"/>
          <p:cNvCxnSpPr/>
          <p:nvPr/>
        </p:nvCxnSpPr>
        <p:spPr>
          <a:xfrm>
            <a:off x="965943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Rechte verbindingslijn 47"/>
          <p:cNvCxnSpPr/>
          <p:nvPr/>
        </p:nvCxnSpPr>
        <p:spPr>
          <a:xfrm>
            <a:off x="10379512" y="1710100"/>
            <a:ext cx="0" cy="3528392"/>
          </a:xfrm>
          <a:prstGeom prst="line">
            <a:avLst/>
          </a:prstGeom>
          <a:ln w="3175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kstvak 48"/>
          <p:cNvSpPr txBox="1"/>
          <p:nvPr/>
        </p:nvSpPr>
        <p:spPr>
          <a:xfrm>
            <a:off x="8472265" y="5676363"/>
            <a:ext cx="2129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hoeveelheid × 1.000</a:t>
            </a:r>
          </a:p>
        </p:txBody>
      </p:sp>
      <p:sp>
        <p:nvSpPr>
          <p:cNvPr id="50" name="Tekstvak 49"/>
          <p:cNvSpPr txBox="1"/>
          <p:nvPr/>
        </p:nvSpPr>
        <p:spPr>
          <a:xfrm rot="16200000">
            <a:off x="5411422" y="2347324"/>
            <a:ext cx="1556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prijs (in centen)</a:t>
            </a:r>
          </a:p>
        </p:txBody>
      </p:sp>
      <p:sp>
        <p:nvSpPr>
          <p:cNvPr id="51" name="Tekstvak 50"/>
          <p:cNvSpPr txBox="1"/>
          <p:nvPr/>
        </p:nvSpPr>
        <p:spPr>
          <a:xfrm>
            <a:off x="6275056" y="437439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52" name="Tekstvak 51"/>
          <p:cNvSpPr txBox="1"/>
          <p:nvPr/>
        </p:nvSpPr>
        <p:spPr>
          <a:xfrm>
            <a:off x="6275056" y="3654316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53" name="Tekstvak 52"/>
          <p:cNvSpPr txBox="1"/>
          <p:nvPr/>
        </p:nvSpPr>
        <p:spPr>
          <a:xfrm>
            <a:off x="6275056" y="3006244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</a:t>
            </a:r>
          </a:p>
        </p:txBody>
      </p:sp>
      <p:sp>
        <p:nvSpPr>
          <p:cNvPr id="54" name="Tekstvak 53"/>
          <p:cNvSpPr txBox="1"/>
          <p:nvPr/>
        </p:nvSpPr>
        <p:spPr>
          <a:xfrm>
            <a:off x="6275056" y="2276872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</a:t>
            </a:r>
          </a:p>
        </p:txBody>
      </p:sp>
      <p:sp>
        <p:nvSpPr>
          <p:cNvPr id="55" name="Tekstvak 54"/>
          <p:cNvSpPr txBox="1"/>
          <p:nvPr/>
        </p:nvSpPr>
        <p:spPr>
          <a:xfrm>
            <a:off x="6275056" y="1566084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sp>
        <p:nvSpPr>
          <p:cNvPr id="56" name="Tekstvak 55"/>
          <p:cNvSpPr txBox="1"/>
          <p:nvPr/>
        </p:nvSpPr>
        <p:spPr>
          <a:xfrm>
            <a:off x="7283168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20</a:t>
            </a:r>
          </a:p>
        </p:txBody>
      </p:sp>
      <p:sp>
        <p:nvSpPr>
          <p:cNvPr id="57" name="Tekstvak 56"/>
          <p:cNvSpPr txBox="1"/>
          <p:nvPr/>
        </p:nvSpPr>
        <p:spPr>
          <a:xfrm>
            <a:off x="8016592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40</a:t>
            </a:r>
          </a:p>
        </p:txBody>
      </p:sp>
      <p:sp>
        <p:nvSpPr>
          <p:cNvPr id="58" name="Tekstvak 57"/>
          <p:cNvSpPr txBox="1"/>
          <p:nvPr/>
        </p:nvSpPr>
        <p:spPr>
          <a:xfrm>
            <a:off x="8736672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60</a:t>
            </a:r>
          </a:p>
        </p:txBody>
      </p:sp>
      <p:sp>
        <p:nvSpPr>
          <p:cNvPr id="59" name="Tekstvak 58"/>
          <p:cNvSpPr txBox="1"/>
          <p:nvPr/>
        </p:nvSpPr>
        <p:spPr>
          <a:xfrm>
            <a:off x="9456752" y="531050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80</a:t>
            </a:r>
          </a:p>
        </p:txBody>
      </p:sp>
      <p:sp>
        <p:nvSpPr>
          <p:cNvPr id="60" name="Tekstvak 59"/>
          <p:cNvSpPr txBox="1"/>
          <p:nvPr/>
        </p:nvSpPr>
        <p:spPr>
          <a:xfrm>
            <a:off x="10104824" y="5310500"/>
            <a:ext cx="5645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/>
              <a:t>100</a:t>
            </a:r>
          </a:p>
        </p:txBody>
      </p:sp>
      <p:cxnSp>
        <p:nvCxnSpPr>
          <p:cNvPr id="61" name="Rechte verbindingslijn 60"/>
          <p:cNvCxnSpPr/>
          <p:nvPr/>
        </p:nvCxnSpPr>
        <p:spPr>
          <a:xfrm>
            <a:off x="6779112" y="1710100"/>
            <a:ext cx="3600400" cy="35283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2" name="Rechthoek 61"/>
          <p:cNvSpPr/>
          <p:nvPr/>
        </p:nvSpPr>
        <p:spPr>
          <a:xfrm>
            <a:off x="7071421" y="1741975"/>
            <a:ext cx="4299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v</a:t>
            </a:r>
            <a:endParaRPr lang="nl-NL" dirty="0"/>
          </a:p>
        </p:txBody>
      </p:sp>
      <p:cxnSp>
        <p:nvCxnSpPr>
          <p:cNvPr id="63" name="Rechte verbindingslijn 62"/>
          <p:cNvCxnSpPr/>
          <p:nvPr/>
        </p:nvCxnSpPr>
        <p:spPr>
          <a:xfrm flipV="1">
            <a:off x="6779112" y="2780928"/>
            <a:ext cx="3592016" cy="1809492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64" name="Rechthoek 63"/>
          <p:cNvSpPr/>
          <p:nvPr/>
        </p:nvSpPr>
        <p:spPr>
          <a:xfrm>
            <a:off x="9875456" y="2510900"/>
            <a:ext cx="4475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Q</a:t>
            </a:r>
            <a:r>
              <a:rPr lang="nl-NL" baseline="-25000" dirty="0" err="1"/>
              <a:t>a</a:t>
            </a:r>
            <a:endParaRPr lang="nl-NL" dirty="0"/>
          </a:p>
        </p:txBody>
      </p:sp>
      <p:cxnSp>
        <p:nvCxnSpPr>
          <p:cNvPr id="65" name="Rechte verbindingslijn 64"/>
          <p:cNvCxnSpPr/>
          <p:nvPr/>
        </p:nvCxnSpPr>
        <p:spPr>
          <a:xfrm>
            <a:off x="6810781" y="3623354"/>
            <a:ext cx="1776311" cy="0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66" name="Ovaal 65"/>
          <p:cNvSpPr/>
          <p:nvPr/>
        </p:nvSpPr>
        <p:spPr>
          <a:xfrm>
            <a:off x="8657818" y="3556541"/>
            <a:ext cx="119609" cy="119609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67" name="Rechte verbindingslijn 66"/>
          <p:cNvCxnSpPr/>
          <p:nvPr/>
        </p:nvCxnSpPr>
        <p:spPr>
          <a:xfrm flipV="1">
            <a:off x="6816080" y="3150261"/>
            <a:ext cx="3384376" cy="233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68" name="Rechthoek 67"/>
          <p:cNvSpPr/>
          <p:nvPr/>
        </p:nvSpPr>
        <p:spPr>
          <a:xfrm>
            <a:off x="10118907" y="2940035"/>
            <a:ext cx="5036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err="1"/>
              <a:t>P</a:t>
            </a:r>
            <a:r>
              <a:rPr lang="nl-NL" baseline="-25000" dirty="0" err="1"/>
              <a:t>min</a:t>
            </a:r>
            <a:endParaRPr lang="nl-NL" dirty="0"/>
          </a:p>
        </p:txBody>
      </p:sp>
      <p:cxnSp>
        <p:nvCxnSpPr>
          <p:cNvPr id="36" name="Rechte verbindingslijn 35"/>
          <p:cNvCxnSpPr/>
          <p:nvPr/>
        </p:nvCxnSpPr>
        <p:spPr>
          <a:xfrm flipV="1">
            <a:off x="8715815" y="3722960"/>
            <a:ext cx="0" cy="1515532"/>
          </a:xfrm>
          <a:prstGeom prst="line">
            <a:avLst/>
          </a:prstGeom>
          <a:ln w="28575">
            <a:prstDash val="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" name="Ovaal 40"/>
          <p:cNvSpPr/>
          <p:nvPr/>
        </p:nvSpPr>
        <p:spPr>
          <a:xfrm>
            <a:off x="8173894" y="3093006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69" name="Ovaal 68"/>
          <p:cNvSpPr/>
          <p:nvPr/>
        </p:nvSpPr>
        <p:spPr>
          <a:xfrm>
            <a:off x="9610700" y="3074318"/>
            <a:ext cx="119609" cy="119609"/>
          </a:xfrm>
          <a:prstGeom prst="ellips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cxnSp>
        <p:nvCxnSpPr>
          <p:cNvPr id="70" name="Rechte verbindingslijn 69"/>
          <p:cNvCxnSpPr/>
          <p:nvPr/>
        </p:nvCxnSpPr>
        <p:spPr>
          <a:xfrm flipV="1">
            <a:off x="8219272" y="3247246"/>
            <a:ext cx="4900" cy="192899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cxnSp>
        <p:nvCxnSpPr>
          <p:cNvPr id="71" name="Rechte verbindingslijn 70"/>
          <p:cNvCxnSpPr/>
          <p:nvPr/>
        </p:nvCxnSpPr>
        <p:spPr>
          <a:xfrm flipV="1">
            <a:off x="9662492" y="3256409"/>
            <a:ext cx="4900" cy="1928996"/>
          </a:xfrm>
          <a:prstGeom prst="line">
            <a:avLst/>
          </a:prstGeom>
          <a:ln>
            <a:prstDash val="lgDash"/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3" name="Rechteraccolade 2"/>
          <p:cNvSpPr/>
          <p:nvPr/>
        </p:nvSpPr>
        <p:spPr>
          <a:xfrm rot="5400000">
            <a:off x="8737469" y="5115771"/>
            <a:ext cx="436983" cy="1422864"/>
          </a:xfrm>
          <a:prstGeom prst="rightBrace">
            <a:avLst/>
          </a:prstGeom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4" name="Tekstvak 3"/>
          <p:cNvSpPr txBox="1"/>
          <p:nvPr/>
        </p:nvSpPr>
        <p:spPr>
          <a:xfrm>
            <a:off x="7923244" y="6124733"/>
            <a:ext cx="1978427" cy="369332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nl-NL" dirty="0" err="1"/>
              <a:t>productie-overschot</a:t>
            </a:r>
            <a:endParaRPr lang="nl-NL" dirty="0"/>
          </a:p>
        </p:txBody>
      </p:sp>
      <p:sp>
        <p:nvSpPr>
          <p:cNvPr id="7" name="Tijdelijke aanduiding voor voettekst 6">
            <a:extLst>
              <a:ext uri="{FF2B5EF4-FFF2-40B4-BE49-F238E27FC236}">
                <a16:creationId xmlns:a16="http://schemas.microsoft.com/office/drawing/2014/main" id="{432B2D3C-79D6-5744-B6C0-08F66BEEEB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l-NL"/>
              <a:t>Economie Integraal vwo (Hans Vermeulen)</a:t>
            </a:r>
          </a:p>
        </p:txBody>
      </p:sp>
      <p:sp>
        <p:nvSpPr>
          <p:cNvPr id="8" name="Tijdelijke aanduiding voor dianummer 7">
            <a:extLst>
              <a:ext uri="{FF2B5EF4-FFF2-40B4-BE49-F238E27FC236}">
                <a16:creationId xmlns:a16="http://schemas.microsoft.com/office/drawing/2014/main" id="{0C9D04E2-8E07-2C4A-B15D-2B4DD9378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A70372-EB7D-7E45-B0A3-B79CF372B868}" type="slidenum">
              <a:rPr lang="nl-NL" smtClean="0"/>
              <a:t>9</a:t>
            </a:fld>
            <a:endParaRPr lang="nl-NL"/>
          </a:p>
        </p:txBody>
      </p:sp>
      <p:sp>
        <p:nvSpPr>
          <p:cNvPr id="72" name="Tekstvak 71">
            <a:extLst>
              <a:ext uri="{FF2B5EF4-FFF2-40B4-BE49-F238E27FC236}">
                <a16:creationId xmlns:a16="http://schemas.microsoft.com/office/drawing/2014/main" id="{AC1F8B7A-B665-5741-ACD0-9FAAE5ECFAA8}"/>
              </a:ext>
            </a:extLst>
          </p:cNvPr>
          <p:cNvSpPr txBox="1"/>
          <p:nvPr/>
        </p:nvSpPr>
        <p:spPr>
          <a:xfrm>
            <a:off x="3962400" y="125506"/>
            <a:ext cx="58280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6.2 Minimum- en maximumprijzen</a:t>
            </a:r>
          </a:p>
        </p:txBody>
      </p:sp>
    </p:spTree>
    <p:extLst>
      <p:ext uri="{BB962C8B-B14F-4D97-AF65-F5344CB8AC3E}">
        <p14:creationId xmlns:p14="http://schemas.microsoft.com/office/powerpoint/2010/main" val="57238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:blinds/>
      </p:transition>
    </mc:Choice>
    <mc:Fallback xmlns="">
      <p:transition spd="slow">
        <p:blinds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Druppel">
  <a:themeElements>
    <a:clrScheme name="Druppel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uppel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uppel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{588A6C3D-7FF5-1143-9EB2-F3893E7F9256}tf10001073</Template>
  <TotalTime>87</TotalTime>
  <Words>1302</Words>
  <Application>Microsoft Macintosh PowerPoint</Application>
  <PresentationFormat>Breedbeeld</PresentationFormat>
  <Paragraphs>400</Paragraphs>
  <Slides>19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5" baseType="lpstr">
      <vt:lpstr>Arial</vt:lpstr>
      <vt:lpstr>Calibri</vt:lpstr>
      <vt:lpstr>Symbol</vt:lpstr>
      <vt:lpstr>Tw Cen MT</vt:lpstr>
      <vt:lpstr>Wingdings</vt:lpstr>
      <vt:lpstr>Druppel</vt:lpstr>
      <vt:lpstr>PowerPoint-presentatie</vt:lpstr>
      <vt:lpstr>PowerPoint-presentatie</vt:lpstr>
      <vt:lpstr>PowerPoint-presentatie</vt:lpstr>
      <vt:lpstr>PowerPoint-presentatie</vt:lpstr>
      <vt:lpstr>PowerPoint-presentatie</vt:lpstr>
      <vt:lpstr>Minimumprijzen</vt:lpstr>
      <vt:lpstr>Minimumprijs in de agrarische sector</vt:lpstr>
      <vt:lpstr>PowerPoint-presentatie</vt:lpstr>
      <vt:lpstr>Minimumprijs </vt:lpstr>
      <vt:lpstr>Randvoorwaarden minimumprijs</vt:lpstr>
      <vt:lpstr>Gevolgen minimumprijs</vt:lpstr>
      <vt:lpstr>Verwerkingsopgave</vt:lpstr>
      <vt:lpstr>Verwerkingsopgave</vt:lpstr>
      <vt:lpstr>Verwerkingsopgave</vt:lpstr>
      <vt:lpstr>Verwerkingsopgave</vt:lpstr>
      <vt:lpstr>Opkopen of subsidieren</vt:lpstr>
      <vt:lpstr>Doordenker…..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 User</dc:creator>
  <cp:lastModifiedBy>Microsoft Office User</cp:lastModifiedBy>
  <cp:revision>7</cp:revision>
  <dcterms:created xsi:type="dcterms:W3CDTF">2019-04-25T16:32:34Z</dcterms:created>
  <dcterms:modified xsi:type="dcterms:W3CDTF">2019-04-25T18:00:08Z</dcterms:modified>
</cp:coreProperties>
</file>