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13"/>
  </p:notesMasterIdLst>
  <p:sldIdLst>
    <p:sldId id="287" r:id="rId2"/>
    <p:sldId id="286" r:id="rId3"/>
    <p:sldId id="295" r:id="rId4"/>
    <p:sldId id="296" r:id="rId5"/>
    <p:sldId id="270" r:id="rId6"/>
    <p:sldId id="294" r:id="rId7"/>
    <p:sldId id="289" r:id="rId8"/>
    <p:sldId id="288" r:id="rId9"/>
    <p:sldId id="291" r:id="rId10"/>
    <p:sldId id="272" r:id="rId11"/>
    <p:sldId id="28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FB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17"/>
    <p:restoredTop sz="94698"/>
  </p:normalViewPr>
  <p:slideViewPr>
    <p:cSldViewPr>
      <p:cViewPr varScale="1">
        <p:scale>
          <a:sx n="95" d="100"/>
          <a:sy n="95" d="100"/>
        </p:scale>
        <p:origin x="816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0020B-0731-4A6D-9F8A-DB4E6AC17BD8}" type="datetimeFigureOut">
              <a:rPr lang="nl-NL" smtClean="0"/>
              <a:t>13-05-19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B66F9-39D3-4E74-84A6-0205668FBD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720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56AA-DE1D-A84E-8844-7D032322E062}" type="datetime1">
              <a:rPr lang="nl-NL" smtClean="0"/>
              <a:t>13-05-19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0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07C3B-FA8D-8047-ADD8-AC66DB0F3755}" type="datetime1">
              <a:rPr lang="nl-NL" smtClean="0"/>
              <a:t>13-05-19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3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EEA4-9D58-504A-8F0C-4711E9F18A4A}" type="datetime1">
              <a:rPr lang="nl-NL" smtClean="0"/>
              <a:t>13-05-19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5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AFC-337F-E746-BBC9-C407D536798C}" type="datetime1">
              <a:rPr lang="nl-NL" smtClean="0"/>
              <a:t>13-05-19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2936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BD0CD-2ECC-D44C-AEBC-9B21DBF9AD78}" type="datetime1">
              <a:rPr lang="nl-NL" smtClean="0"/>
              <a:t>13-05-19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39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5A728-F245-AB46-821B-247165001831}" type="datetime1">
              <a:rPr lang="nl-NL" smtClean="0"/>
              <a:t>13-05-19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09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63DA-BB15-5D40-A270-280AE4E3E616}" type="datetime1">
              <a:rPr lang="nl-NL" smtClean="0"/>
              <a:t>13-05-19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8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75511-F243-F74F-B417-D725232C6C26}" type="datetime1">
              <a:rPr lang="nl-NL" smtClean="0"/>
              <a:t>13-05-19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180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36625-DBBC-2644-9950-B4708544B88D}" type="datetime1">
              <a:rPr lang="nl-NL" smtClean="0"/>
              <a:t>13-05-19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49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2524-5FC4-F34B-B8FC-06235C45DE3E}" type="datetime1">
              <a:rPr lang="nl-NL" smtClean="0"/>
              <a:t>13-05-19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8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5D515-CAE0-ED44-A98E-D9E8E3F91E79}" type="datetime1">
              <a:rPr lang="nl-NL" smtClean="0"/>
              <a:t>13-05-19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0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64359-1264-584E-9F08-C1F3949720E7}" type="datetime1">
              <a:rPr lang="nl-NL" smtClean="0"/>
              <a:t>13-05-19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16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51ED-D6BD-5F43-A009-497C7E4ACB16}" type="datetime1">
              <a:rPr lang="nl-NL" smtClean="0"/>
              <a:t>13-05-19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2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E4BB6-8511-ED4F-88D4-6C520C65F3D6}" type="datetime1">
              <a:rPr lang="nl-NL" smtClean="0"/>
              <a:t>13-05-19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0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0E9B-53DE-8F4B-8641-845A5F7EB849}" type="datetime1">
              <a:rPr lang="nl-NL" smtClean="0"/>
              <a:t>13-05-19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42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20074-CA28-6748-9D69-A9561A795578}" type="datetime1">
              <a:rPr lang="nl-NL" smtClean="0"/>
              <a:t>13-05-19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85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9890-C9E4-5948-AD2D-D497D7408754}" type="datetime1">
              <a:rPr lang="nl-NL" smtClean="0"/>
              <a:t>13-05-19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2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1FFB3"/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2B906EE-FE94-794B-931F-B605504D6CB4}" type="datetime1">
              <a:rPr lang="nl-NL" smtClean="0"/>
              <a:t>13-05-19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Economie Integraal vwo (VRM)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  <p:sldLayoutId id="2147483699" r:id="rId17"/>
  </p:sldLayoutIdLst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CB34D284-2D4B-BB4D-9ABD-C1C72622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9298E32F-F695-DA45-A15C-D918CA131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3F39BAE-304D-3141-A7CE-38E02ECC4F3F}"/>
              </a:ext>
            </a:extLst>
          </p:cNvPr>
          <p:cNvSpPr txBox="1"/>
          <p:nvPr/>
        </p:nvSpPr>
        <p:spPr>
          <a:xfrm>
            <a:off x="1547664" y="620688"/>
            <a:ext cx="6984776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800" dirty="0"/>
              <a:t>Waar hangt de vraag naar goederen van af?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13F5B2C-2C82-7F43-9AA3-9BA912BA7D91}"/>
              </a:ext>
            </a:extLst>
          </p:cNvPr>
          <p:cNvSpPr txBox="1"/>
          <p:nvPr/>
        </p:nvSpPr>
        <p:spPr>
          <a:xfrm>
            <a:off x="2483768" y="1566781"/>
            <a:ext cx="4176464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1. Het inkomen</a:t>
            </a:r>
          </a:p>
          <a:p>
            <a:r>
              <a:rPr lang="nl-NL" sz="2400" dirty="0"/>
              <a:t>2. De prijs</a:t>
            </a:r>
          </a:p>
          <a:p>
            <a:r>
              <a:rPr lang="nl-NL" sz="2400" dirty="0"/>
              <a:t>3. De prijs van concurrenten</a:t>
            </a:r>
          </a:p>
          <a:p>
            <a:r>
              <a:rPr lang="nl-NL" sz="2400" dirty="0"/>
              <a:t>4. Het aantal consumenten</a:t>
            </a:r>
          </a:p>
          <a:p>
            <a:r>
              <a:rPr lang="nl-NL" sz="2400" dirty="0"/>
              <a:t>5. De mode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5E4383A-A306-FA45-A1A0-7DCCD42DD795}"/>
              </a:ext>
            </a:extLst>
          </p:cNvPr>
          <p:cNvSpPr txBox="1"/>
          <p:nvPr/>
        </p:nvSpPr>
        <p:spPr>
          <a:xfrm>
            <a:off x="554744" y="3693252"/>
            <a:ext cx="4017256" cy="212365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200" dirty="0"/>
              <a:t>1. In welke mate reageert de vraag naar deze goederen op deze  factoren?</a:t>
            </a:r>
          </a:p>
          <a:p>
            <a:endParaRPr lang="nl-NL" sz="2200" dirty="0"/>
          </a:p>
          <a:p>
            <a:r>
              <a:rPr lang="nl-NL" sz="2200" dirty="0"/>
              <a:t>2. Reageren alle goederen in gelijke mate op deze factoren?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155BC0E-9751-1046-8501-421BC81DCDE0}"/>
              </a:ext>
            </a:extLst>
          </p:cNvPr>
          <p:cNvSpPr txBox="1"/>
          <p:nvPr/>
        </p:nvSpPr>
        <p:spPr>
          <a:xfrm>
            <a:off x="5040052" y="3706919"/>
            <a:ext cx="3708412" cy="1785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200" dirty="0"/>
              <a:t>Het antwoord op vraag 1 berekenen we met het begrip </a:t>
            </a:r>
            <a:r>
              <a:rPr lang="nl-NL" sz="2200" b="1" i="1" dirty="0"/>
              <a:t>elasticiteit.</a:t>
            </a:r>
            <a:r>
              <a:rPr lang="nl-NL" sz="2200" dirty="0"/>
              <a:t> </a:t>
            </a:r>
          </a:p>
          <a:p>
            <a:r>
              <a:rPr lang="nl-NL" sz="2200" dirty="0"/>
              <a:t>Het antwoord op vraag 2 is Nee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FE468F8F-9EA3-C147-82EB-E0160424DE25}"/>
              </a:ext>
            </a:extLst>
          </p:cNvPr>
          <p:cNvSpPr txBox="1"/>
          <p:nvPr/>
        </p:nvSpPr>
        <p:spPr>
          <a:xfrm>
            <a:off x="2195736" y="8698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2.3 en 2.4 Kruiselingse- en inkomenselasticiteit</a:t>
            </a:r>
          </a:p>
        </p:txBody>
      </p:sp>
    </p:spTree>
    <p:extLst>
      <p:ext uri="{BB962C8B-B14F-4D97-AF65-F5344CB8AC3E}">
        <p14:creationId xmlns:p14="http://schemas.microsoft.com/office/powerpoint/2010/main" val="184251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1412776"/>
            <a:ext cx="8629650" cy="521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Rechte verbindingslijn 2"/>
          <p:cNvCxnSpPr/>
          <p:nvPr/>
        </p:nvCxnSpPr>
        <p:spPr>
          <a:xfrm flipV="1">
            <a:off x="1619672" y="5697252"/>
            <a:ext cx="648072" cy="25202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flipV="1">
            <a:off x="1619672" y="5157192"/>
            <a:ext cx="90010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V="1">
            <a:off x="1619672" y="2060848"/>
            <a:ext cx="4464496" cy="388843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" name="Linkeraccolade 10"/>
          <p:cNvSpPr/>
          <p:nvPr/>
        </p:nvSpPr>
        <p:spPr>
          <a:xfrm rot="5400000">
            <a:off x="4407016" y="324711"/>
            <a:ext cx="576064" cy="252028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/>
          <p:cNvSpPr txBox="1"/>
          <p:nvPr/>
        </p:nvSpPr>
        <p:spPr>
          <a:xfrm>
            <a:off x="5993372" y="908041"/>
            <a:ext cx="2893453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Inferieure goederen</a:t>
            </a:r>
          </a:p>
        </p:txBody>
      </p:sp>
      <p:sp>
        <p:nvSpPr>
          <p:cNvPr id="2" name="Stroomdiagram: Verbindingslijn 1"/>
          <p:cNvSpPr/>
          <p:nvPr/>
        </p:nvSpPr>
        <p:spPr>
          <a:xfrm>
            <a:off x="2131295" y="5625244"/>
            <a:ext cx="198022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Stroomdiagram: Verbindingslijn 8"/>
          <p:cNvSpPr/>
          <p:nvPr/>
        </p:nvSpPr>
        <p:spPr>
          <a:xfrm>
            <a:off x="3347864" y="3645024"/>
            <a:ext cx="198022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Stroomdiagram: Verbindingslijn 9"/>
          <p:cNvSpPr/>
          <p:nvPr/>
        </p:nvSpPr>
        <p:spPr>
          <a:xfrm>
            <a:off x="2376992" y="5157192"/>
            <a:ext cx="198022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Stroomdiagram: Verbindingslijn 12"/>
          <p:cNvSpPr/>
          <p:nvPr/>
        </p:nvSpPr>
        <p:spPr>
          <a:xfrm>
            <a:off x="5985157" y="1974709"/>
            <a:ext cx="198022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Stroomdiagram: Verbindingslijn 13"/>
          <p:cNvSpPr/>
          <p:nvPr/>
        </p:nvSpPr>
        <p:spPr>
          <a:xfrm>
            <a:off x="7389313" y="2564904"/>
            <a:ext cx="198022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/>
          <p:cNvSpPr txBox="1"/>
          <p:nvPr/>
        </p:nvSpPr>
        <p:spPr>
          <a:xfrm>
            <a:off x="3473092" y="583189"/>
            <a:ext cx="2424235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Noodzakelijke goederen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1522514" y="583189"/>
            <a:ext cx="1800200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Luxe</a:t>
            </a:r>
          </a:p>
          <a:p>
            <a:r>
              <a:rPr lang="nl-NL" sz="2400" dirty="0"/>
              <a:t>goederen</a:t>
            </a:r>
          </a:p>
        </p:txBody>
      </p:sp>
      <p:sp>
        <p:nvSpPr>
          <p:cNvPr id="17" name="Linkeraccolade 16"/>
          <p:cNvSpPr/>
          <p:nvPr/>
        </p:nvSpPr>
        <p:spPr>
          <a:xfrm rot="5400000">
            <a:off x="7253681" y="305036"/>
            <a:ext cx="576064" cy="252028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Linkeraccolade 17"/>
          <p:cNvSpPr/>
          <p:nvPr/>
        </p:nvSpPr>
        <p:spPr>
          <a:xfrm rot="5400000">
            <a:off x="2173324" y="723493"/>
            <a:ext cx="595737" cy="1703043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08174E5-BC38-F142-B8D4-CBF7AE390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D50606D-D59E-3D4A-8CD9-337E72BA2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76C5BE29-ACB3-0947-B0B2-3C2540068EB2}"/>
              </a:ext>
            </a:extLst>
          </p:cNvPr>
          <p:cNvSpPr txBox="1"/>
          <p:nvPr/>
        </p:nvSpPr>
        <p:spPr>
          <a:xfrm>
            <a:off x="3322714" y="43066"/>
            <a:ext cx="3350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2.4 Inkomenselasticiteit</a:t>
            </a:r>
          </a:p>
        </p:txBody>
      </p:sp>
    </p:spTree>
    <p:extLst>
      <p:ext uri="{BB962C8B-B14F-4D97-AF65-F5344CB8AC3E}">
        <p14:creationId xmlns:p14="http://schemas.microsoft.com/office/powerpoint/2010/main" val="276323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 animBg="1"/>
      <p:bldP spid="9" grpId="0" animBg="1"/>
      <p:bldP spid="10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FE965D6A-B52D-A34B-AF1B-D133DA7C6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330" y="6037751"/>
            <a:ext cx="5004665" cy="365125"/>
          </a:xfrm>
        </p:spPr>
        <p:txBody>
          <a:bodyPr/>
          <a:lstStyle/>
          <a:p>
            <a:r>
              <a:rPr lang="en-US" dirty="0" err="1"/>
              <a:t>Economie</a:t>
            </a:r>
            <a:r>
              <a:rPr lang="en-US" dirty="0"/>
              <a:t> </a:t>
            </a:r>
            <a:r>
              <a:rPr lang="en-US" dirty="0" err="1"/>
              <a:t>Integraal</a:t>
            </a:r>
            <a:r>
              <a:rPr lang="en-US" dirty="0"/>
              <a:t> </a:t>
            </a:r>
            <a:r>
              <a:rPr lang="en-US" dirty="0" err="1"/>
              <a:t>vwo</a:t>
            </a:r>
            <a:r>
              <a:rPr lang="en-US" dirty="0"/>
              <a:t> (VRM)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A0A4BB33-F7B4-D74B-9F67-CF57998F9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BD2E026D-D15C-974C-B5E8-F3F80ED7C6FF}"/>
              </a:ext>
            </a:extLst>
          </p:cNvPr>
          <p:cNvSpPr/>
          <p:nvPr/>
        </p:nvSpPr>
        <p:spPr>
          <a:xfrm>
            <a:off x="683568" y="1628800"/>
            <a:ext cx="22322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Normale goederen</a:t>
            </a:r>
          </a:p>
          <a:p>
            <a:pPr algn="ctr"/>
            <a:r>
              <a:rPr lang="nl-NL" dirty="0"/>
              <a:t>EPV &lt; 0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47D0E3C9-42B1-4649-9012-E2D6B6259F4E}"/>
              </a:ext>
            </a:extLst>
          </p:cNvPr>
          <p:cNvSpPr/>
          <p:nvPr/>
        </p:nvSpPr>
        <p:spPr>
          <a:xfrm>
            <a:off x="668047" y="2201385"/>
            <a:ext cx="22322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Status artikelen</a:t>
            </a:r>
          </a:p>
          <a:p>
            <a:pPr algn="ctr"/>
            <a:r>
              <a:rPr lang="nl-NL" dirty="0"/>
              <a:t>EPV &gt;0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7FF798EC-D041-9D45-8846-893F7A6C7CAD}"/>
              </a:ext>
            </a:extLst>
          </p:cNvPr>
          <p:cNvSpPr/>
          <p:nvPr/>
        </p:nvSpPr>
        <p:spPr>
          <a:xfrm>
            <a:off x="668047" y="2996952"/>
            <a:ext cx="22322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Substitutie-</a:t>
            </a:r>
          </a:p>
          <a:p>
            <a:pPr algn="ctr"/>
            <a:r>
              <a:rPr lang="nl-NL" dirty="0"/>
              <a:t>Goederen EKV &gt; 0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58A71D80-F8C8-8941-AFE5-4C8617DA08D3}"/>
              </a:ext>
            </a:extLst>
          </p:cNvPr>
          <p:cNvSpPr/>
          <p:nvPr/>
        </p:nvSpPr>
        <p:spPr>
          <a:xfrm>
            <a:off x="668047" y="3589606"/>
            <a:ext cx="22322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Complementaire goederen EKV &lt; 0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33CDAA25-B64F-BF40-BFE7-7308CB4B51D0}"/>
              </a:ext>
            </a:extLst>
          </p:cNvPr>
          <p:cNvSpPr/>
          <p:nvPr/>
        </p:nvSpPr>
        <p:spPr>
          <a:xfrm>
            <a:off x="683568" y="4365104"/>
            <a:ext cx="22322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Primaire goederen</a:t>
            </a:r>
          </a:p>
          <a:p>
            <a:pPr algn="ctr"/>
            <a:r>
              <a:rPr lang="nl-NL" dirty="0"/>
              <a:t>0 &lt; EIV &lt; 1 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59044AB6-02B5-3449-A321-16B143B21853}"/>
              </a:ext>
            </a:extLst>
          </p:cNvPr>
          <p:cNvSpPr/>
          <p:nvPr/>
        </p:nvSpPr>
        <p:spPr>
          <a:xfrm>
            <a:off x="683568" y="4941168"/>
            <a:ext cx="22322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Luxe goederen</a:t>
            </a:r>
          </a:p>
          <a:p>
            <a:pPr algn="ctr"/>
            <a:r>
              <a:rPr lang="nl-NL" dirty="0"/>
              <a:t>EIV &gt; 1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6056FD7-1851-8344-B7B4-EB48B8AC9531}"/>
              </a:ext>
            </a:extLst>
          </p:cNvPr>
          <p:cNvSpPr/>
          <p:nvPr/>
        </p:nvSpPr>
        <p:spPr>
          <a:xfrm>
            <a:off x="683568" y="5517232"/>
            <a:ext cx="22322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Inferieure goederen</a:t>
            </a:r>
          </a:p>
          <a:p>
            <a:pPr algn="ctr"/>
            <a:r>
              <a:rPr lang="nl-NL" dirty="0"/>
              <a:t>EIV &lt; 0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265ABBC1-6ECF-DC42-9DB8-B207AA5941CF}"/>
              </a:ext>
            </a:extLst>
          </p:cNvPr>
          <p:cNvSpPr/>
          <p:nvPr/>
        </p:nvSpPr>
        <p:spPr>
          <a:xfrm>
            <a:off x="3491880" y="1628800"/>
            <a:ext cx="55446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nl-NL" dirty="0"/>
              <a:t>Goederen waarbij geldt: </a:t>
            </a:r>
          </a:p>
          <a:p>
            <a:pPr>
              <a:spcAft>
                <a:spcPts val="0"/>
              </a:spcAft>
            </a:pPr>
            <a:r>
              <a:rPr lang="nl-NL" dirty="0"/>
              <a:t>prijs A </a:t>
            </a:r>
            <a:r>
              <a:rPr lang="nl-NL" dirty="0">
                <a:sym typeface="Symbol"/>
              </a:rPr>
              <a:t></a:t>
            </a:r>
            <a:r>
              <a:rPr lang="nl-NL" dirty="0"/>
              <a:t> </a:t>
            </a:r>
            <a:r>
              <a:rPr lang="nl-NL" dirty="0">
                <a:sym typeface="Symbol"/>
              </a:rPr>
              <a:t></a:t>
            </a:r>
            <a:r>
              <a:rPr lang="nl-NL" dirty="0"/>
              <a:t> </a:t>
            </a:r>
            <a:r>
              <a:rPr lang="nl-NL" dirty="0" err="1"/>
              <a:t>qv</a:t>
            </a:r>
            <a:r>
              <a:rPr lang="nl-NL" dirty="0"/>
              <a:t> A</a:t>
            </a:r>
            <a:r>
              <a:rPr lang="nl-NL" dirty="0">
                <a:sym typeface="Symbol"/>
              </a:rPr>
              <a:t></a:t>
            </a:r>
            <a:r>
              <a:rPr lang="nl-NL" dirty="0"/>
              <a:t> en prijs A </a:t>
            </a:r>
            <a:r>
              <a:rPr lang="nl-NL" dirty="0">
                <a:sym typeface="Symbol"/>
              </a:rPr>
              <a:t></a:t>
            </a:r>
            <a:r>
              <a:rPr lang="nl-NL" dirty="0"/>
              <a:t> </a:t>
            </a:r>
            <a:r>
              <a:rPr lang="nl-NL" dirty="0">
                <a:sym typeface="Symbol"/>
              </a:rPr>
              <a:t></a:t>
            </a:r>
            <a:r>
              <a:rPr lang="nl-NL" dirty="0"/>
              <a:t> </a:t>
            </a:r>
            <a:r>
              <a:rPr lang="nl-NL" dirty="0" err="1"/>
              <a:t>qv</a:t>
            </a:r>
            <a:r>
              <a:rPr lang="nl-NL" dirty="0"/>
              <a:t> A</a:t>
            </a:r>
            <a:r>
              <a:rPr lang="nl-NL" dirty="0">
                <a:sym typeface="Symbol"/>
              </a:rPr>
              <a:t></a:t>
            </a:r>
            <a:endParaRPr lang="nl-NL" dirty="0">
              <a:latin typeface="Times"/>
              <a:ea typeface="Times New Roman"/>
              <a:cs typeface="Times New Roman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5B5FFBFE-2882-3148-A199-FBCC49329A93}"/>
              </a:ext>
            </a:extLst>
          </p:cNvPr>
          <p:cNvSpPr/>
          <p:nvPr/>
        </p:nvSpPr>
        <p:spPr>
          <a:xfrm>
            <a:off x="3491880" y="2201385"/>
            <a:ext cx="55446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nl-NL" dirty="0"/>
              <a:t>Goederen waarbij geldt: </a:t>
            </a:r>
          </a:p>
          <a:p>
            <a:pPr>
              <a:spcAft>
                <a:spcPts val="0"/>
              </a:spcAft>
            </a:pPr>
            <a:r>
              <a:rPr lang="nl-NL" dirty="0"/>
              <a:t>prijs A </a:t>
            </a:r>
            <a:r>
              <a:rPr lang="nl-NL" dirty="0">
                <a:sym typeface="Symbol"/>
              </a:rPr>
              <a:t></a:t>
            </a:r>
            <a:r>
              <a:rPr lang="nl-NL" dirty="0"/>
              <a:t> </a:t>
            </a:r>
            <a:r>
              <a:rPr lang="nl-NL" dirty="0">
                <a:sym typeface="Symbol"/>
              </a:rPr>
              <a:t></a:t>
            </a:r>
            <a:r>
              <a:rPr lang="nl-NL" dirty="0"/>
              <a:t> </a:t>
            </a:r>
            <a:r>
              <a:rPr lang="nl-NL" dirty="0" err="1"/>
              <a:t>qv</a:t>
            </a:r>
            <a:r>
              <a:rPr lang="nl-NL" dirty="0"/>
              <a:t> A</a:t>
            </a:r>
            <a:r>
              <a:rPr lang="nl-NL" dirty="0">
                <a:sym typeface="Symbol"/>
              </a:rPr>
              <a:t></a:t>
            </a:r>
            <a:r>
              <a:rPr lang="nl-NL" dirty="0"/>
              <a:t> en prijs A </a:t>
            </a:r>
            <a:r>
              <a:rPr lang="nl-NL" dirty="0">
                <a:sym typeface="Symbol"/>
              </a:rPr>
              <a:t></a:t>
            </a:r>
            <a:r>
              <a:rPr lang="nl-NL" dirty="0"/>
              <a:t> </a:t>
            </a:r>
            <a:r>
              <a:rPr lang="nl-NL" dirty="0">
                <a:sym typeface="Symbol"/>
              </a:rPr>
              <a:t></a:t>
            </a:r>
            <a:r>
              <a:rPr lang="nl-NL" dirty="0"/>
              <a:t> </a:t>
            </a:r>
            <a:r>
              <a:rPr lang="nl-NL" dirty="0" err="1"/>
              <a:t>qv</a:t>
            </a:r>
            <a:r>
              <a:rPr lang="nl-NL" dirty="0"/>
              <a:t> A</a:t>
            </a:r>
            <a:r>
              <a:rPr lang="nl-NL" dirty="0">
                <a:sym typeface="Symbol"/>
              </a:rPr>
              <a:t></a:t>
            </a:r>
            <a:endParaRPr lang="nl-NL" dirty="0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BB20FB26-757C-8D47-ACB4-E22C1A2D6FA4}"/>
              </a:ext>
            </a:extLst>
          </p:cNvPr>
          <p:cNvSpPr/>
          <p:nvPr/>
        </p:nvSpPr>
        <p:spPr>
          <a:xfrm>
            <a:off x="3491880" y="2996952"/>
            <a:ext cx="55446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nl-NL" dirty="0"/>
              <a:t>Goederen die elkaar kunnen vervangen</a:t>
            </a:r>
          </a:p>
          <a:p>
            <a:pPr>
              <a:spcAft>
                <a:spcPts val="0"/>
              </a:spcAft>
            </a:pPr>
            <a:r>
              <a:rPr lang="nl-NL" dirty="0"/>
              <a:t>(bijv.: boter en margarine). Prijs A </a:t>
            </a:r>
            <a:r>
              <a:rPr lang="nl-NL" dirty="0">
                <a:sym typeface="Symbol"/>
              </a:rPr>
              <a:t></a:t>
            </a:r>
            <a:r>
              <a:rPr lang="nl-NL" dirty="0"/>
              <a:t> </a:t>
            </a:r>
            <a:r>
              <a:rPr lang="nl-NL" dirty="0">
                <a:sym typeface="Symbol"/>
              </a:rPr>
              <a:t></a:t>
            </a:r>
            <a:r>
              <a:rPr lang="nl-NL" dirty="0"/>
              <a:t> </a:t>
            </a:r>
            <a:r>
              <a:rPr lang="nl-NL" dirty="0" err="1"/>
              <a:t>qv</a:t>
            </a:r>
            <a:r>
              <a:rPr lang="nl-NL" dirty="0"/>
              <a:t> B</a:t>
            </a:r>
            <a:r>
              <a:rPr lang="nl-NL" dirty="0">
                <a:sym typeface="Symbol"/>
              </a:rPr>
              <a:t></a:t>
            </a:r>
            <a:r>
              <a:rPr lang="nl-NL" dirty="0"/>
              <a:t> </a:t>
            </a:r>
            <a:endParaRPr lang="nl-NL" dirty="0">
              <a:latin typeface="Times"/>
              <a:ea typeface="Times New Roman"/>
              <a:cs typeface="Times New Roman"/>
            </a:endParaRP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112E4722-0770-2543-9A77-75FB5E6D14D2}"/>
              </a:ext>
            </a:extLst>
          </p:cNvPr>
          <p:cNvSpPr/>
          <p:nvPr/>
        </p:nvSpPr>
        <p:spPr>
          <a:xfrm>
            <a:off x="3491880" y="3574117"/>
            <a:ext cx="55446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nl-NL" dirty="0"/>
              <a:t>Goederen die elkaar aanvullen prijs A </a:t>
            </a:r>
            <a:r>
              <a:rPr lang="nl-NL" dirty="0">
                <a:sym typeface="Symbol"/>
              </a:rPr>
              <a:t></a:t>
            </a:r>
            <a:r>
              <a:rPr lang="nl-NL" dirty="0"/>
              <a:t> </a:t>
            </a:r>
            <a:r>
              <a:rPr lang="nl-NL" dirty="0">
                <a:sym typeface="Symbol"/>
              </a:rPr>
              <a:t></a:t>
            </a:r>
            <a:r>
              <a:rPr lang="nl-NL" dirty="0"/>
              <a:t> </a:t>
            </a:r>
            <a:r>
              <a:rPr lang="nl-NL" dirty="0" err="1"/>
              <a:t>qv</a:t>
            </a:r>
            <a:r>
              <a:rPr lang="nl-NL" dirty="0"/>
              <a:t> B</a:t>
            </a:r>
            <a:r>
              <a:rPr lang="nl-NL" dirty="0">
                <a:sym typeface="Symbol"/>
              </a:rPr>
              <a:t> stijgt</a:t>
            </a:r>
            <a:endParaRPr lang="nl-NL" dirty="0"/>
          </a:p>
          <a:p>
            <a:pPr>
              <a:spcAft>
                <a:spcPts val="0"/>
              </a:spcAft>
            </a:pPr>
            <a:r>
              <a:rPr lang="nl-NL" dirty="0"/>
              <a:t>(bijv.: Printers en bijbehorende inktpatronen).</a:t>
            </a:r>
            <a:endParaRPr lang="nl-NL" dirty="0">
              <a:latin typeface="Times"/>
              <a:ea typeface="Times New Roman"/>
              <a:cs typeface="Times New Roman"/>
            </a:endParaRP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9E2C5ECA-CCF7-A54C-9E1B-0B56AB03A76C}"/>
              </a:ext>
            </a:extLst>
          </p:cNvPr>
          <p:cNvSpPr/>
          <p:nvPr/>
        </p:nvSpPr>
        <p:spPr>
          <a:xfrm>
            <a:off x="3460901" y="4365104"/>
            <a:ext cx="55446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/>
              <a:t>Noodzakelijke goederen, eerste levensbehoeften: voeding, kleding, onderdak.</a:t>
            </a:r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8545CACD-5C44-DF4B-BE19-6B8F7D9816D7}"/>
              </a:ext>
            </a:extLst>
          </p:cNvPr>
          <p:cNvSpPr/>
          <p:nvPr/>
        </p:nvSpPr>
        <p:spPr>
          <a:xfrm>
            <a:off x="3460901" y="4949940"/>
            <a:ext cx="55446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nl-NL" dirty="0"/>
              <a:t>Niet nodig om te leven, maar maken het leven wel aangenamer.</a:t>
            </a:r>
            <a:endParaRPr lang="nl-NL" dirty="0">
              <a:latin typeface="Times"/>
              <a:ea typeface="Times New Roman"/>
              <a:cs typeface="Times New Roman"/>
            </a:endParaRP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111C6AF9-1F78-9648-B382-48BB2DE62E97}"/>
              </a:ext>
            </a:extLst>
          </p:cNvPr>
          <p:cNvSpPr/>
          <p:nvPr/>
        </p:nvSpPr>
        <p:spPr>
          <a:xfrm>
            <a:off x="3463993" y="5541550"/>
            <a:ext cx="5544616" cy="8397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nl-NL" dirty="0"/>
              <a:t>Goederen waarvan minder wordt gekocht als het inkomen stijgt: inkomen </a:t>
            </a:r>
            <a:r>
              <a:rPr lang="nl-NL" dirty="0">
                <a:sym typeface="Symbol"/>
              </a:rPr>
              <a:t></a:t>
            </a:r>
            <a:r>
              <a:rPr lang="nl-NL" dirty="0"/>
              <a:t> </a:t>
            </a:r>
            <a:r>
              <a:rPr lang="nl-NL" dirty="0">
                <a:sym typeface="Symbol"/>
              </a:rPr>
              <a:t></a:t>
            </a:r>
            <a:r>
              <a:rPr lang="nl-NL" dirty="0"/>
              <a:t> </a:t>
            </a:r>
            <a:r>
              <a:rPr lang="nl-NL" dirty="0" err="1"/>
              <a:t>qv</a:t>
            </a:r>
            <a:r>
              <a:rPr lang="nl-NL" dirty="0">
                <a:sym typeface="Symbol"/>
              </a:rPr>
              <a:t></a:t>
            </a:r>
            <a:r>
              <a:rPr lang="nl-NL" dirty="0"/>
              <a:t> en inkomen </a:t>
            </a:r>
            <a:r>
              <a:rPr lang="nl-NL" dirty="0">
                <a:sym typeface="Symbol"/>
              </a:rPr>
              <a:t></a:t>
            </a:r>
            <a:r>
              <a:rPr lang="nl-NL" dirty="0"/>
              <a:t> </a:t>
            </a:r>
            <a:r>
              <a:rPr lang="nl-NL" dirty="0">
                <a:sym typeface="Symbol"/>
              </a:rPr>
              <a:t></a:t>
            </a:r>
            <a:r>
              <a:rPr lang="nl-NL" dirty="0"/>
              <a:t> </a:t>
            </a:r>
            <a:r>
              <a:rPr lang="nl-NL" dirty="0" err="1"/>
              <a:t>qv</a:t>
            </a:r>
            <a:r>
              <a:rPr lang="nl-NL" dirty="0">
                <a:sym typeface="Symbol"/>
              </a:rPr>
              <a:t> </a:t>
            </a:r>
            <a:r>
              <a:rPr lang="nl-NL" dirty="0"/>
              <a:t>(bijv.: spek, gehakt, aardappelen).</a:t>
            </a:r>
            <a:endParaRPr lang="nl-NL" dirty="0">
              <a:latin typeface="Times"/>
              <a:ea typeface="Times New Roman"/>
              <a:cs typeface="Times New Roman"/>
            </a:endParaRPr>
          </a:p>
        </p:txBody>
      </p:sp>
      <p:sp>
        <p:nvSpPr>
          <p:cNvPr id="19" name="PIJL-RECHTS 16">
            <a:extLst>
              <a:ext uri="{FF2B5EF4-FFF2-40B4-BE49-F238E27FC236}">
                <a16:creationId xmlns:a16="http://schemas.microsoft.com/office/drawing/2014/main" id="{89F6FB43-2F83-2745-84CC-F7141A595224}"/>
              </a:ext>
            </a:extLst>
          </p:cNvPr>
          <p:cNvSpPr/>
          <p:nvPr/>
        </p:nvSpPr>
        <p:spPr>
          <a:xfrm>
            <a:off x="2915816" y="1880828"/>
            <a:ext cx="545085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PIJL-RECHTS 17">
            <a:extLst>
              <a:ext uri="{FF2B5EF4-FFF2-40B4-BE49-F238E27FC236}">
                <a16:creationId xmlns:a16="http://schemas.microsoft.com/office/drawing/2014/main" id="{1BD75D61-4A1E-DA46-B9E3-8FCB23E730CA}"/>
              </a:ext>
            </a:extLst>
          </p:cNvPr>
          <p:cNvSpPr/>
          <p:nvPr/>
        </p:nvSpPr>
        <p:spPr>
          <a:xfrm>
            <a:off x="2915816" y="2453413"/>
            <a:ext cx="548177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PIJL-RECHTS 18">
            <a:extLst>
              <a:ext uri="{FF2B5EF4-FFF2-40B4-BE49-F238E27FC236}">
                <a16:creationId xmlns:a16="http://schemas.microsoft.com/office/drawing/2014/main" id="{7DD98E61-3B49-D947-B929-0CCBC52ACD47}"/>
              </a:ext>
            </a:extLst>
          </p:cNvPr>
          <p:cNvSpPr/>
          <p:nvPr/>
        </p:nvSpPr>
        <p:spPr>
          <a:xfrm>
            <a:off x="2900295" y="3248980"/>
            <a:ext cx="563698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PIJL-RECHTS 19">
            <a:extLst>
              <a:ext uri="{FF2B5EF4-FFF2-40B4-BE49-F238E27FC236}">
                <a16:creationId xmlns:a16="http://schemas.microsoft.com/office/drawing/2014/main" id="{EE4BFE0F-D5E3-254A-B5ED-E1625921E1FC}"/>
              </a:ext>
            </a:extLst>
          </p:cNvPr>
          <p:cNvSpPr/>
          <p:nvPr/>
        </p:nvSpPr>
        <p:spPr>
          <a:xfrm>
            <a:off x="2900295" y="3826145"/>
            <a:ext cx="560606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PIJL-RECHTS 20">
            <a:extLst>
              <a:ext uri="{FF2B5EF4-FFF2-40B4-BE49-F238E27FC236}">
                <a16:creationId xmlns:a16="http://schemas.microsoft.com/office/drawing/2014/main" id="{70E096F8-E81D-1045-9D87-05AE7AA92319}"/>
              </a:ext>
            </a:extLst>
          </p:cNvPr>
          <p:cNvSpPr/>
          <p:nvPr/>
        </p:nvSpPr>
        <p:spPr>
          <a:xfrm>
            <a:off x="2915816" y="4365104"/>
            <a:ext cx="545085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PIJL-RECHTS 21">
            <a:extLst>
              <a:ext uri="{FF2B5EF4-FFF2-40B4-BE49-F238E27FC236}">
                <a16:creationId xmlns:a16="http://schemas.microsoft.com/office/drawing/2014/main" id="{2B554D27-DCD5-C448-8772-5633C5F0071E}"/>
              </a:ext>
            </a:extLst>
          </p:cNvPr>
          <p:cNvSpPr/>
          <p:nvPr/>
        </p:nvSpPr>
        <p:spPr>
          <a:xfrm>
            <a:off x="2915816" y="4949940"/>
            <a:ext cx="545085" cy="243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PIJL-RECHTS 22">
            <a:extLst>
              <a:ext uri="{FF2B5EF4-FFF2-40B4-BE49-F238E27FC236}">
                <a16:creationId xmlns:a16="http://schemas.microsoft.com/office/drawing/2014/main" id="{90D9FEB1-D407-344A-9388-CA7D577360A3}"/>
              </a:ext>
            </a:extLst>
          </p:cNvPr>
          <p:cNvSpPr/>
          <p:nvPr/>
        </p:nvSpPr>
        <p:spPr>
          <a:xfrm>
            <a:off x="2915816" y="5541550"/>
            <a:ext cx="545085" cy="2277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F006A5E8-E050-7C4D-81D0-65EDE97F1900}"/>
              </a:ext>
            </a:extLst>
          </p:cNvPr>
          <p:cNvSpPr txBox="1"/>
          <p:nvPr/>
        </p:nvSpPr>
        <p:spPr>
          <a:xfrm>
            <a:off x="3635896" y="164654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2.4 Inkomenselasticiteit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9D3A4D41-8579-A34C-B177-B87561F74FBE}"/>
              </a:ext>
            </a:extLst>
          </p:cNvPr>
          <p:cNvSpPr txBox="1"/>
          <p:nvPr/>
        </p:nvSpPr>
        <p:spPr>
          <a:xfrm>
            <a:off x="2627784" y="836712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Soorten goederen samengevat</a:t>
            </a:r>
          </a:p>
        </p:txBody>
      </p:sp>
    </p:spTree>
    <p:extLst>
      <p:ext uri="{BB962C8B-B14F-4D97-AF65-F5344CB8AC3E}">
        <p14:creationId xmlns:p14="http://schemas.microsoft.com/office/powerpoint/2010/main" val="96383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7583285C-1BDD-644D-B7D1-ED67369CE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94843F9-3521-F04A-9CDE-DFF108043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" name="Titel 3">
            <a:extLst>
              <a:ext uri="{FF2B5EF4-FFF2-40B4-BE49-F238E27FC236}">
                <a16:creationId xmlns:a16="http://schemas.microsoft.com/office/drawing/2014/main" id="{73038825-C903-5B4A-8915-866CE41B4A18}"/>
              </a:ext>
            </a:extLst>
          </p:cNvPr>
          <p:cNvSpPr txBox="1">
            <a:spLocks/>
          </p:cNvSpPr>
          <p:nvPr/>
        </p:nvSpPr>
        <p:spPr>
          <a:xfrm>
            <a:off x="2193946" y="983103"/>
            <a:ext cx="5040560" cy="7864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/>
              <a:t>Elasticiteiten</a:t>
            </a:r>
            <a:endParaRPr lang="nl-NL" dirty="0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65AE932C-F7B7-1543-9898-A26A87F54C14}"/>
              </a:ext>
            </a:extLst>
          </p:cNvPr>
          <p:cNvSpPr/>
          <p:nvPr/>
        </p:nvSpPr>
        <p:spPr>
          <a:xfrm>
            <a:off x="1016180" y="2154563"/>
            <a:ext cx="2016224" cy="110319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Prijselasticiteit</a:t>
            </a: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F82DAFDA-697C-0D4B-AE88-74C3310F983C}"/>
              </a:ext>
            </a:extLst>
          </p:cNvPr>
          <p:cNvSpPr/>
          <p:nvPr/>
        </p:nvSpPr>
        <p:spPr>
          <a:xfrm>
            <a:off x="3563888" y="2154563"/>
            <a:ext cx="2016224" cy="110319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Kruiselingse prijselasticiteit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EF7B0617-09FE-2443-9BF3-444E17647911}"/>
              </a:ext>
            </a:extLst>
          </p:cNvPr>
          <p:cNvSpPr/>
          <p:nvPr/>
        </p:nvSpPr>
        <p:spPr>
          <a:xfrm>
            <a:off x="6001563" y="2154562"/>
            <a:ext cx="2016224" cy="110319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Inkomens elasticiteit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A5C7944D-BCCB-3E46-8A3C-FDE85CC82247}"/>
              </a:ext>
            </a:extLst>
          </p:cNvPr>
          <p:cNvSpPr/>
          <p:nvPr/>
        </p:nvSpPr>
        <p:spPr>
          <a:xfrm>
            <a:off x="1016180" y="3810747"/>
            <a:ext cx="2016224" cy="20882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Verband tussen de prijs van A en de vraag naar A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CC7274D1-7E55-2446-975E-DD33EB866C8E}"/>
              </a:ext>
            </a:extLst>
          </p:cNvPr>
          <p:cNvSpPr/>
          <p:nvPr/>
        </p:nvSpPr>
        <p:spPr>
          <a:xfrm>
            <a:off x="3563888" y="3810747"/>
            <a:ext cx="2016224" cy="20882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Verband tussen de prijs van A en de vraag naar B</a:t>
            </a:r>
          </a:p>
          <a:p>
            <a:pPr algn="ctr"/>
            <a:endParaRPr lang="nl-NL" dirty="0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77F9FCA7-E965-A24E-A843-9DC239375FD4}"/>
              </a:ext>
            </a:extLst>
          </p:cNvPr>
          <p:cNvSpPr/>
          <p:nvPr/>
        </p:nvSpPr>
        <p:spPr>
          <a:xfrm>
            <a:off x="6001563" y="3810747"/>
            <a:ext cx="2016224" cy="20882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Verband tussen het inkomen en de gevraagde hoeveelheid</a:t>
            </a:r>
          </a:p>
        </p:txBody>
      </p:sp>
      <p:sp>
        <p:nvSpPr>
          <p:cNvPr id="23" name="PIJL-OMLAAG 16">
            <a:extLst>
              <a:ext uri="{FF2B5EF4-FFF2-40B4-BE49-F238E27FC236}">
                <a16:creationId xmlns:a16="http://schemas.microsoft.com/office/drawing/2014/main" id="{6B1CEC10-9E4B-F940-B494-E8CE2888F560}"/>
              </a:ext>
            </a:extLst>
          </p:cNvPr>
          <p:cNvSpPr/>
          <p:nvPr/>
        </p:nvSpPr>
        <p:spPr>
          <a:xfrm>
            <a:off x="1934447" y="1915468"/>
            <a:ext cx="288032" cy="2390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PIJL-OMLAAG 17">
            <a:extLst>
              <a:ext uri="{FF2B5EF4-FFF2-40B4-BE49-F238E27FC236}">
                <a16:creationId xmlns:a16="http://schemas.microsoft.com/office/drawing/2014/main" id="{0A481DF7-5F1A-D54F-8490-258EDB1976E7}"/>
              </a:ext>
            </a:extLst>
          </p:cNvPr>
          <p:cNvSpPr/>
          <p:nvPr/>
        </p:nvSpPr>
        <p:spPr>
          <a:xfrm>
            <a:off x="4310711" y="1915468"/>
            <a:ext cx="360040" cy="2390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PIJL-OMLAAG 19">
            <a:extLst>
              <a:ext uri="{FF2B5EF4-FFF2-40B4-BE49-F238E27FC236}">
                <a16:creationId xmlns:a16="http://schemas.microsoft.com/office/drawing/2014/main" id="{A53A2576-D922-EF41-BAEA-90FB082B5EAA}"/>
              </a:ext>
            </a:extLst>
          </p:cNvPr>
          <p:cNvSpPr/>
          <p:nvPr/>
        </p:nvSpPr>
        <p:spPr>
          <a:xfrm>
            <a:off x="1934447" y="3257754"/>
            <a:ext cx="432048" cy="5529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PIJL-OMLAAG 20">
            <a:extLst>
              <a:ext uri="{FF2B5EF4-FFF2-40B4-BE49-F238E27FC236}">
                <a16:creationId xmlns:a16="http://schemas.microsoft.com/office/drawing/2014/main" id="{EC156215-5343-B943-BED4-C555E919A99E}"/>
              </a:ext>
            </a:extLst>
          </p:cNvPr>
          <p:cNvSpPr/>
          <p:nvPr/>
        </p:nvSpPr>
        <p:spPr>
          <a:xfrm>
            <a:off x="4310711" y="3257754"/>
            <a:ext cx="360040" cy="5529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PIJL-OMLAAG 21">
            <a:extLst>
              <a:ext uri="{FF2B5EF4-FFF2-40B4-BE49-F238E27FC236}">
                <a16:creationId xmlns:a16="http://schemas.microsoft.com/office/drawing/2014/main" id="{329BD7F0-6EE3-6441-A856-777A97175361}"/>
              </a:ext>
            </a:extLst>
          </p:cNvPr>
          <p:cNvSpPr/>
          <p:nvPr/>
        </p:nvSpPr>
        <p:spPr>
          <a:xfrm>
            <a:off x="6758983" y="3257754"/>
            <a:ext cx="360040" cy="5529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0CCEF00-2E65-9F48-B1EB-BAE6A92EC788}"/>
              </a:ext>
            </a:extLst>
          </p:cNvPr>
          <p:cNvSpPr txBox="1"/>
          <p:nvPr/>
        </p:nvSpPr>
        <p:spPr>
          <a:xfrm>
            <a:off x="2195736" y="8698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2.3 en 2.4 Kruiselingse- en inkomenselasticiteit</a:t>
            </a:r>
          </a:p>
        </p:txBody>
      </p:sp>
    </p:spTree>
    <p:extLst>
      <p:ext uri="{BB962C8B-B14F-4D97-AF65-F5344CB8AC3E}">
        <p14:creationId xmlns:p14="http://schemas.microsoft.com/office/powerpoint/2010/main" val="357324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AFE6C8CD-6083-B44E-9786-3D31FE76C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F8AC0D49-D60B-2E4A-B10E-BB7C1177B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268AD2E-7237-1D4B-BD28-D20B7ED7736D}"/>
              </a:ext>
            </a:extLst>
          </p:cNvPr>
          <p:cNvSpPr txBox="1">
            <a:spLocks/>
          </p:cNvSpPr>
          <p:nvPr/>
        </p:nvSpPr>
        <p:spPr>
          <a:xfrm>
            <a:off x="1918048" y="856479"/>
            <a:ext cx="5328592" cy="4839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400" dirty="0"/>
              <a:t>Kruiselingse prijselasticiteit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FC2C92C-2E07-8B46-8FA7-42FA679BA90E}"/>
              </a:ext>
            </a:extLst>
          </p:cNvPr>
          <p:cNvSpPr/>
          <p:nvPr/>
        </p:nvSpPr>
        <p:spPr>
          <a:xfrm>
            <a:off x="1558418" y="1767475"/>
            <a:ext cx="186987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oorzaak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D6C0F0A0-0E1F-A244-8A1B-D9FB835B0DCD}"/>
              </a:ext>
            </a:extLst>
          </p:cNvPr>
          <p:cNvSpPr/>
          <p:nvPr/>
        </p:nvSpPr>
        <p:spPr>
          <a:xfrm>
            <a:off x="5508104" y="1767475"/>
            <a:ext cx="166423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gevolg</a:t>
            </a:r>
          </a:p>
        </p:txBody>
      </p: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6C6910B3-5212-B841-A28E-057B20505110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3428289" y="2029085"/>
            <a:ext cx="207981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Rechthoek 8">
            <a:extLst>
              <a:ext uri="{FF2B5EF4-FFF2-40B4-BE49-F238E27FC236}">
                <a16:creationId xmlns:a16="http://schemas.microsoft.com/office/drawing/2014/main" id="{CB2B0912-B316-7F4F-A9B0-A59DABE93220}"/>
              </a:ext>
            </a:extLst>
          </p:cNvPr>
          <p:cNvSpPr/>
          <p:nvPr/>
        </p:nvSpPr>
        <p:spPr>
          <a:xfrm>
            <a:off x="3998181" y="1592949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E =</a:t>
            </a: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8FD542F4-BB41-B843-AD9E-B127E86CD846}"/>
              </a:ext>
            </a:extLst>
          </p:cNvPr>
          <p:cNvSpPr txBox="1">
            <a:spLocks/>
          </p:cNvSpPr>
          <p:nvPr/>
        </p:nvSpPr>
        <p:spPr>
          <a:xfrm>
            <a:off x="547085" y="2613589"/>
            <a:ext cx="8229600" cy="1623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u="sng" dirty="0"/>
              <a:t>Voorbeeld</a:t>
            </a:r>
            <a:endParaRPr lang="nl-NL" sz="2400" dirty="0"/>
          </a:p>
          <a:p>
            <a:pPr marL="0" indent="0">
              <a:buFont typeface="Arial" pitchFamily="34" charset="0"/>
              <a:buNone/>
            </a:pPr>
            <a:r>
              <a:rPr lang="nl-NL" sz="2400" dirty="0"/>
              <a:t>Wanneer Philips de prijzen van haar </a:t>
            </a:r>
            <a:r>
              <a:rPr lang="nl-NL" sz="2400" dirty="0" err="1"/>
              <a:t>TV-toestellen</a:t>
            </a:r>
            <a:r>
              <a:rPr lang="nl-NL" sz="2400" dirty="0"/>
              <a:t> met 20 procent verhoogt, ziet Sony haar verkoopcijfers van </a:t>
            </a:r>
            <a:r>
              <a:rPr lang="nl-NL" sz="2400" dirty="0" err="1"/>
              <a:t>TV’s</a:t>
            </a:r>
            <a:r>
              <a:rPr lang="nl-NL" sz="2400" dirty="0"/>
              <a:t> met 30 toenemen.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755910EF-CC3A-F548-9132-FF1EC24CC8B5}"/>
              </a:ext>
            </a:extLst>
          </p:cNvPr>
          <p:cNvSpPr/>
          <p:nvPr/>
        </p:nvSpPr>
        <p:spPr>
          <a:xfrm>
            <a:off x="899593" y="4454057"/>
            <a:ext cx="264292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err="1"/>
              <a:t>Δ</a:t>
            </a:r>
            <a:r>
              <a:rPr lang="nl-NL" sz="2800" dirty="0"/>
              <a:t> prijs Philips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85A68F3B-5C3A-9249-B301-9CC9477FBAC2}"/>
              </a:ext>
            </a:extLst>
          </p:cNvPr>
          <p:cNvSpPr/>
          <p:nvPr/>
        </p:nvSpPr>
        <p:spPr>
          <a:xfrm>
            <a:off x="5407147" y="4398871"/>
            <a:ext cx="2693245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err="1"/>
              <a:t>Δ</a:t>
            </a:r>
            <a:r>
              <a:rPr lang="nl-NL" sz="2800" dirty="0"/>
              <a:t> vraag Sony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542D3580-1C41-8B49-A54C-C0FF590AFDCB}"/>
              </a:ext>
            </a:extLst>
          </p:cNvPr>
          <p:cNvSpPr/>
          <p:nvPr/>
        </p:nvSpPr>
        <p:spPr>
          <a:xfrm>
            <a:off x="3690027" y="4279531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E =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05CDCBB-F41A-B042-BCFB-7DA7C7421C3A}"/>
              </a:ext>
            </a:extLst>
          </p:cNvPr>
          <p:cNvSpPr txBox="1"/>
          <p:nvPr/>
        </p:nvSpPr>
        <p:spPr>
          <a:xfrm>
            <a:off x="1623740" y="5101468"/>
            <a:ext cx="1120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+20%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0A4561F-7140-BE4C-B4A8-77C68FE7BC9E}"/>
              </a:ext>
            </a:extLst>
          </p:cNvPr>
          <p:cNvSpPr txBox="1"/>
          <p:nvPr/>
        </p:nvSpPr>
        <p:spPr>
          <a:xfrm>
            <a:off x="5670567" y="5121293"/>
            <a:ext cx="1120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+30%</a:t>
            </a:r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F690C946-BC50-4842-B152-720CEA693E4B}"/>
              </a:ext>
            </a:extLst>
          </p:cNvPr>
          <p:cNvSpPr/>
          <p:nvPr/>
        </p:nvSpPr>
        <p:spPr>
          <a:xfrm>
            <a:off x="3428289" y="4941915"/>
            <a:ext cx="1261231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/>
              <a:t>+ 1,5</a:t>
            </a:r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481BD22-F59B-1149-8502-821489F35F03}"/>
              </a:ext>
            </a:extLst>
          </p:cNvPr>
          <p:cNvSpPr/>
          <p:nvPr/>
        </p:nvSpPr>
        <p:spPr>
          <a:xfrm>
            <a:off x="2870084" y="51520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4F6EB4DC-8475-C949-A79A-A083B414B26E}"/>
              </a:ext>
            </a:extLst>
          </p:cNvPr>
          <p:cNvSpPr/>
          <p:nvPr/>
        </p:nvSpPr>
        <p:spPr>
          <a:xfrm>
            <a:off x="4790269" y="513224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17D338E-A65A-AA46-BC75-D52B5253DEAB}"/>
              </a:ext>
            </a:extLst>
          </p:cNvPr>
          <p:cNvSpPr txBox="1"/>
          <p:nvPr/>
        </p:nvSpPr>
        <p:spPr>
          <a:xfrm>
            <a:off x="2195736" y="8698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2.3 en 2.4 Kruiselingse- en inkomenselasticiteit</a:t>
            </a:r>
          </a:p>
        </p:txBody>
      </p:sp>
      <p:cxnSp>
        <p:nvCxnSpPr>
          <p:cNvPr id="20" name="Rechte verbindingslijn met pijl 19">
            <a:extLst>
              <a:ext uri="{FF2B5EF4-FFF2-40B4-BE49-F238E27FC236}">
                <a16:creationId xmlns:a16="http://schemas.microsoft.com/office/drawing/2014/main" id="{4B6A8B16-B387-6D49-A36D-2DD7E62390FA}"/>
              </a:ext>
            </a:extLst>
          </p:cNvPr>
          <p:cNvCxnSpPr>
            <a:cxnSpLocks/>
          </p:cNvCxnSpPr>
          <p:nvPr/>
        </p:nvCxnSpPr>
        <p:spPr>
          <a:xfrm>
            <a:off x="3542513" y="4793503"/>
            <a:ext cx="1864634" cy="92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79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animBg="1"/>
      <p:bldP spid="12" grpId="0" animBg="1"/>
      <p:bldP spid="13" grpId="0"/>
      <p:bldP spid="14" grpId="0"/>
      <p:bldP spid="15" grpId="0"/>
      <p:bldP spid="16" grpId="0" animBg="1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FE4CA1DE-6728-FF49-9923-3FF5DB755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529" y="6082637"/>
            <a:ext cx="1944216" cy="365125"/>
          </a:xfrm>
        </p:spPr>
        <p:txBody>
          <a:bodyPr/>
          <a:lstStyle/>
          <a:p>
            <a:r>
              <a:rPr lang="en-US" dirty="0" err="1"/>
              <a:t>Economie</a:t>
            </a:r>
            <a:r>
              <a:rPr lang="en-US" dirty="0"/>
              <a:t> </a:t>
            </a:r>
            <a:r>
              <a:rPr lang="en-US" dirty="0" err="1"/>
              <a:t>Integraal</a:t>
            </a:r>
            <a:r>
              <a:rPr lang="en-US" dirty="0"/>
              <a:t> </a:t>
            </a:r>
            <a:r>
              <a:rPr lang="en-US" dirty="0" err="1"/>
              <a:t>vwo</a:t>
            </a:r>
            <a:r>
              <a:rPr lang="en-US" dirty="0"/>
              <a:t> (VRM)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4FCF9F25-F8A5-2C49-B2E9-9E5BA667D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3DBCF3F-A7F9-564D-B2EA-BFD347C54497}"/>
              </a:ext>
            </a:extLst>
          </p:cNvPr>
          <p:cNvSpPr txBox="1"/>
          <p:nvPr/>
        </p:nvSpPr>
        <p:spPr>
          <a:xfrm>
            <a:off x="2195736" y="8698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2.3 en 2.4 Kruiselingse- en inkomenselasticiteit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10331FD-8195-9A4D-A065-359C0081C49A}"/>
              </a:ext>
            </a:extLst>
          </p:cNvPr>
          <p:cNvSpPr txBox="1"/>
          <p:nvPr/>
        </p:nvSpPr>
        <p:spPr>
          <a:xfrm>
            <a:off x="1115616" y="609599"/>
            <a:ext cx="756084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/>
              <a:t>Qp</a:t>
            </a:r>
            <a:r>
              <a:rPr lang="nl-NL" sz="2200" dirty="0"/>
              <a:t> = 0,5Ps + 20</a:t>
            </a:r>
          </a:p>
          <a:p>
            <a:endParaRPr lang="nl-NL" sz="2200" dirty="0"/>
          </a:p>
          <a:p>
            <a:r>
              <a:rPr lang="nl-NL" sz="2200" dirty="0"/>
              <a:t>Waarbij </a:t>
            </a:r>
          </a:p>
          <a:p>
            <a:r>
              <a:rPr lang="nl-NL" sz="2200" dirty="0" err="1"/>
              <a:t>Qp</a:t>
            </a:r>
            <a:r>
              <a:rPr lang="nl-NL" sz="2200" dirty="0"/>
              <a:t> = vraag Philips </a:t>
            </a:r>
            <a:r>
              <a:rPr lang="nl-NL" sz="2200" dirty="0" err="1"/>
              <a:t>TV-toestellen</a:t>
            </a:r>
            <a:endParaRPr lang="nl-NL" sz="2200" dirty="0"/>
          </a:p>
          <a:p>
            <a:r>
              <a:rPr lang="nl-NL" sz="2200" dirty="0" err="1"/>
              <a:t>Ps</a:t>
            </a:r>
            <a:r>
              <a:rPr lang="nl-NL" sz="2200" dirty="0"/>
              <a:t> = prijs van Sony </a:t>
            </a:r>
            <a:r>
              <a:rPr lang="nl-NL" sz="2200" dirty="0" err="1"/>
              <a:t>TV-toestellen</a:t>
            </a:r>
            <a:r>
              <a:rPr lang="nl-NL" sz="2200" dirty="0"/>
              <a:t> (in euro)</a:t>
            </a:r>
          </a:p>
          <a:p>
            <a:endParaRPr lang="nl-NL" sz="2200" dirty="0"/>
          </a:p>
          <a:p>
            <a:r>
              <a:rPr lang="nl-NL" sz="2200" dirty="0"/>
              <a:t>Hoe hoog is de kruisprijselasticiteit van de vraag naar Philips-toestellen bij een prijs van € 380 van de Sonytoestellen</a:t>
            </a:r>
          </a:p>
          <a:p>
            <a:endParaRPr lang="nl-NL" sz="2200" dirty="0"/>
          </a:p>
          <a:p>
            <a:r>
              <a:rPr lang="nl-NL" sz="2200" dirty="0"/>
              <a:t>Bij </a:t>
            </a:r>
            <a:r>
              <a:rPr lang="nl-NL" sz="2200" dirty="0" err="1"/>
              <a:t>Ps</a:t>
            </a:r>
            <a:r>
              <a:rPr lang="nl-NL" sz="2200" dirty="0"/>
              <a:t> = 380 </a:t>
            </a:r>
            <a:r>
              <a:rPr lang="nl-NL" sz="2200" dirty="0">
                <a:sym typeface="Wingdings" pitchFamily="2" charset="2"/>
              </a:rPr>
              <a:t> </a:t>
            </a:r>
            <a:r>
              <a:rPr lang="nl-NL" sz="2200" dirty="0" err="1">
                <a:sym typeface="Wingdings" pitchFamily="2" charset="2"/>
              </a:rPr>
              <a:t>Qp</a:t>
            </a:r>
            <a:r>
              <a:rPr lang="nl-NL" sz="2200" dirty="0">
                <a:sym typeface="Wingdings" pitchFamily="2" charset="2"/>
              </a:rPr>
              <a:t> = 210  (vertrekpunt)</a:t>
            </a:r>
          </a:p>
          <a:p>
            <a:r>
              <a:rPr lang="nl-NL" sz="2200" dirty="0">
                <a:sym typeface="Wingdings" pitchFamily="2" charset="2"/>
              </a:rPr>
              <a:t>Bij </a:t>
            </a:r>
            <a:r>
              <a:rPr lang="nl-NL" sz="2200" dirty="0" err="1">
                <a:sym typeface="Wingdings" pitchFamily="2" charset="2"/>
              </a:rPr>
              <a:t>Ps</a:t>
            </a:r>
            <a:r>
              <a:rPr lang="nl-NL" sz="2200" dirty="0">
                <a:sym typeface="Wingdings" pitchFamily="2" charset="2"/>
              </a:rPr>
              <a:t> = 400  </a:t>
            </a:r>
            <a:r>
              <a:rPr lang="nl-NL" sz="2200" dirty="0" err="1">
                <a:sym typeface="Wingdings" pitchFamily="2" charset="2"/>
              </a:rPr>
              <a:t>Qp</a:t>
            </a:r>
            <a:r>
              <a:rPr lang="nl-NL" sz="2200" dirty="0">
                <a:sym typeface="Wingdings" pitchFamily="2" charset="2"/>
              </a:rPr>
              <a:t> = 220</a:t>
            </a:r>
          </a:p>
          <a:p>
            <a:endParaRPr lang="nl-NL" sz="2200" dirty="0">
              <a:sym typeface="Wingdings" pitchFamily="2" charset="2"/>
            </a:endParaRPr>
          </a:p>
          <a:p>
            <a:r>
              <a:rPr lang="nl-NL" sz="2200" dirty="0">
                <a:sym typeface="Wingdings" pitchFamily="2" charset="2"/>
              </a:rPr>
              <a:t>EKV = %</a:t>
            </a:r>
            <a:r>
              <a:rPr lang="nl-NL" sz="2200" dirty="0" err="1">
                <a:sym typeface="Wingdings" pitchFamily="2" charset="2"/>
              </a:rPr>
              <a:t>dQp</a:t>
            </a:r>
            <a:r>
              <a:rPr lang="nl-NL" sz="2200" dirty="0">
                <a:sym typeface="Wingdings" pitchFamily="2" charset="2"/>
              </a:rPr>
              <a:t> / %</a:t>
            </a:r>
            <a:r>
              <a:rPr lang="nl-NL" sz="2200" dirty="0" err="1">
                <a:sym typeface="Wingdings" pitchFamily="2" charset="2"/>
              </a:rPr>
              <a:t>dPs</a:t>
            </a:r>
            <a:r>
              <a:rPr lang="nl-NL" sz="2200" dirty="0">
                <a:sym typeface="Wingdings" pitchFamily="2" charset="2"/>
              </a:rPr>
              <a:t> = 4,76% / 5,26% = 0,9</a:t>
            </a:r>
          </a:p>
          <a:p>
            <a:endParaRPr lang="nl-NL" sz="2200" dirty="0">
              <a:sym typeface="Wingdings" pitchFamily="2" charset="2"/>
            </a:endParaRPr>
          </a:p>
          <a:p>
            <a:r>
              <a:rPr lang="nl-NL" sz="2200" dirty="0">
                <a:sym typeface="Wingdings" pitchFamily="2" charset="2"/>
              </a:rPr>
              <a:t>EKV = RC(</a:t>
            </a:r>
            <a:r>
              <a:rPr lang="nl-NL" sz="2200" dirty="0" err="1">
                <a:sym typeface="Wingdings" pitchFamily="2" charset="2"/>
              </a:rPr>
              <a:t>ps</a:t>
            </a:r>
            <a:r>
              <a:rPr lang="nl-NL" sz="2200" dirty="0">
                <a:sym typeface="Wingdings" pitchFamily="2" charset="2"/>
              </a:rPr>
              <a:t>) x </a:t>
            </a:r>
            <a:r>
              <a:rPr lang="nl-NL" sz="2200" dirty="0" err="1">
                <a:sym typeface="Wingdings" pitchFamily="2" charset="2"/>
              </a:rPr>
              <a:t>Ps</a:t>
            </a:r>
            <a:r>
              <a:rPr lang="nl-NL" sz="2200" dirty="0">
                <a:sym typeface="Wingdings" pitchFamily="2" charset="2"/>
              </a:rPr>
              <a:t>/</a:t>
            </a:r>
            <a:r>
              <a:rPr lang="nl-NL" sz="2200" dirty="0" err="1">
                <a:sym typeface="Wingdings" pitchFamily="2" charset="2"/>
              </a:rPr>
              <a:t>Qp</a:t>
            </a:r>
            <a:r>
              <a:rPr lang="nl-NL" sz="2200" dirty="0">
                <a:sym typeface="Wingdings" pitchFamily="2" charset="2"/>
              </a:rPr>
              <a:t> = 0,5 x 380 / 210 = 190/210 = 0,9</a:t>
            </a:r>
          </a:p>
          <a:p>
            <a:r>
              <a:rPr lang="nl-NL" sz="2200" dirty="0">
                <a:sym typeface="Wingdings" pitchFamily="2" charset="2"/>
              </a:rPr>
              <a:t>Als EKV &gt; 0  substitutiegoederen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16615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20AD56-8E22-B949-96F0-A994A2397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C73EF0-6B99-644C-80A0-83D383BA5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943822" y="731837"/>
            <a:ext cx="5004665" cy="461665"/>
          </a:xfrm>
        </p:spPr>
        <p:txBody>
          <a:bodyPr>
            <a:normAutofit fontScale="90000"/>
          </a:bodyPr>
          <a:lstStyle/>
          <a:p>
            <a:r>
              <a:rPr lang="nl-NL" sz="2800" dirty="0"/>
              <a:t>Kruiselingse elasticiteit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4294967295"/>
          </p:nvPr>
        </p:nvSpPr>
        <p:spPr>
          <a:xfrm>
            <a:off x="49491" y="1307790"/>
            <a:ext cx="4030663" cy="4681537"/>
          </a:xfrm>
        </p:spPr>
        <p:txBody>
          <a:bodyPr>
            <a:normAutofit fontScale="85000" lnSpcReduction="20000"/>
          </a:bodyPr>
          <a:lstStyle/>
          <a:p>
            <a:r>
              <a:rPr lang="nl-NL" sz="2000" dirty="0"/>
              <a:t>EKV = </a:t>
            </a:r>
            <a:r>
              <a:rPr lang="nl-NL" sz="2800" baseline="30000" dirty="0"/>
              <a:t>%∆Q1 </a:t>
            </a:r>
            <a:r>
              <a:rPr lang="nl-NL" sz="2000" dirty="0"/>
              <a:t>/ </a:t>
            </a:r>
            <a:r>
              <a:rPr lang="nl-NL" sz="2800" baseline="-25000" dirty="0"/>
              <a:t>% ∆P2</a:t>
            </a:r>
          </a:p>
          <a:p>
            <a:r>
              <a:rPr lang="nl-NL" sz="2000" dirty="0"/>
              <a:t>EKV = </a:t>
            </a:r>
            <a:r>
              <a:rPr lang="nl-NL" sz="2800" baseline="30000" dirty="0"/>
              <a:t>∆Q1</a:t>
            </a:r>
            <a:r>
              <a:rPr lang="nl-NL" sz="2800" dirty="0"/>
              <a:t>/ </a:t>
            </a:r>
            <a:r>
              <a:rPr lang="nl-NL" sz="2800" baseline="-25000" dirty="0"/>
              <a:t>∆P2 </a:t>
            </a:r>
            <a:r>
              <a:rPr lang="nl-NL" sz="2000" dirty="0"/>
              <a:t>x </a:t>
            </a:r>
            <a:r>
              <a:rPr lang="nl-NL" sz="2800" baseline="30000" dirty="0"/>
              <a:t>P2</a:t>
            </a:r>
            <a:r>
              <a:rPr lang="nl-NL" sz="2800" dirty="0"/>
              <a:t>/</a:t>
            </a:r>
            <a:r>
              <a:rPr lang="nl-NL" sz="2800" baseline="-25000" dirty="0"/>
              <a:t>Q1</a:t>
            </a:r>
          </a:p>
          <a:p>
            <a:r>
              <a:rPr lang="nl-NL" sz="2000" dirty="0"/>
              <a:t>EKV &gt; 0 </a:t>
            </a:r>
            <a:r>
              <a:rPr lang="nl-NL" sz="2000" dirty="0">
                <a:sym typeface="Wingdings" pitchFamily="2" charset="2"/>
              </a:rPr>
              <a:t> substitutiegoederen</a:t>
            </a:r>
          </a:p>
          <a:p>
            <a:r>
              <a:rPr lang="nl-NL" sz="2000" dirty="0">
                <a:sym typeface="Wingdings" pitchFamily="2" charset="2"/>
              </a:rPr>
              <a:t>EKV &lt; 0  complementaire goederen</a:t>
            </a:r>
          </a:p>
          <a:p>
            <a:endParaRPr lang="nl-NL" sz="2000" dirty="0">
              <a:sym typeface="Wingdings" pitchFamily="2" charset="2"/>
            </a:endParaRPr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r>
              <a:rPr lang="nl-NL" sz="2000" dirty="0"/>
              <a:t>P1 = € 20 en P2 = € 16</a:t>
            </a:r>
          </a:p>
          <a:p>
            <a:r>
              <a:rPr lang="nl-NL" sz="2000" dirty="0"/>
              <a:t>Q1 = -5x20 + 3x16 + 152 = 100</a:t>
            </a:r>
          </a:p>
          <a:p>
            <a:r>
              <a:rPr lang="nl-NL" sz="2000" dirty="0"/>
              <a:t>Q2 = -5x16 + 4x20 + 200 = 200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4294967295"/>
          </p:nvPr>
        </p:nvSpPr>
        <p:spPr>
          <a:xfrm>
            <a:off x="3779912" y="1472835"/>
            <a:ext cx="5237199" cy="1956165"/>
          </a:xfrm>
        </p:spPr>
        <p:txBody>
          <a:bodyPr>
            <a:normAutofit/>
          </a:bodyPr>
          <a:lstStyle/>
          <a:p>
            <a:r>
              <a:rPr lang="nl-NL" sz="1800" dirty="0"/>
              <a:t>EPV1 = ∆Q1/ ∆P1 x P1/Q1 = -5 x 20/100 = -1</a:t>
            </a:r>
          </a:p>
          <a:p>
            <a:r>
              <a:rPr lang="nl-NL" sz="1800" dirty="0"/>
              <a:t>EPV2 = ∆Q2/ ∆P2 x P2/Q2 = -5 x 16/200 = -0,4</a:t>
            </a:r>
          </a:p>
          <a:p>
            <a:r>
              <a:rPr lang="nl-NL" sz="1800" dirty="0"/>
              <a:t>EKV1 = ∆Q1/ ∆P2 x P2/Q1 = 3 x 16/100 = 0,48</a:t>
            </a:r>
          </a:p>
          <a:p>
            <a:r>
              <a:rPr lang="nl-NL" sz="1800" dirty="0"/>
              <a:t>EKV2 = ∆Q2/ ∆P1 x P1/Q2 = 4 x 20/200 = 0,4</a:t>
            </a:r>
          </a:p>
          <a:p>
            <a:endParaRPr lang="nl-NL" sz="1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2976"/>
            <a:ext cx="4121554" cy="1343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FE04BD10-A2DB-444B-A1A1-3635BE6E9E83}"/>
              </a:ext>
            </a:extLst>
          </p:cNvPr>
          <p:cNvSpPr txBox="1"/>
          <p:nvPr/>
        </p:nvSpPr>
        <p:spPr>
          <a:xfrm>
            <a:off x="2339752" y="188640"/>
            <a:ext cx="6118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2.3 en 2.4 Kruiselingse- en </a:t>
            </a:r>
            <a:r>
              <a:rPr lang="nl-NL" sz="2400" dirty="0" err="1"/>
              <a:t>inkomenselasticteit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708299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F9005255-B57E-0545-92FB-ED4AB9D0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8260" y="6366040"/>
            <a:ext cx="5004665" cy="365125"/>
          </a:xfrm>
        </p:spPr>
        <p:txBody>
          <a:bodyPr/>
          <a:lstStyle/>
          <a:p>
            <a:r>
              <a:rPr lang="en-US" dirty="0" err="1"/>
              <a:t>Economie</a:t>
            </a:r>
            <a:r>
              <a:rPr lang="en-US" dirty="0"/>
              <a:t> </a:t>
            </a:r>
            <a:r>
              <a:rPr lang="en-US" dirty="0" err="1"/>
              <a:t>Integraal</a:t>
            </a:r>
            <a:r>
              <a:rPr lang="en-US" dirty="0"/>
              <a:t> </a:t>
            </a:r>
            <a:r>
              <a:rPr lang="en-US" dirty="0" err="1"/>
              <a:t>vwo</a:t>
            </a:r>
            <a:r>
              <a:rPr lang="en-US" dirty="0"/>
              <a:t> (VRM)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37AEEFEA-B071-8E49-842B-272459106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289AAA67-6C5A-A543-89CB-B673CE3DDCEA}"/>
              </a:ext>
            </a:extLst>
          </p:cNvPr>
          <p:cNvSpPr txBox="1">
            <a:spLocks/>
          </p:cNvSpPr>
          <p:nvPr/>
        </p:nvSpPr>
        <p:spPr>
          <a:xfrm>
            <a:off x="457200" y="488540"/>
            <a:ext cx="8229600" cy="426376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Inkomenselasticiteit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A9E35546-7541-D04D-BED4-F364BE2C80D9}"/>
              </a:ext>
            </a:extLst>
          </p:cNvPr>
          <p:cNvSpPr txBox="1">
            <a:spLocks/>
          </p:cNvSpPr>
          <p:nvPr/>
        </p:nvSpPr>
        <p:spPr>
          <a:xfrm>
            <a:off x="457200" y="1947370"/>
            <a:ext cx="3883546" cy="42667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solidFill>
                  <a:srgbClr val="7030A0"/>
                </a:solidFill>
              </a:rPr>
              <a:t>Bereken de </a:t>
            </a:r>
            <a:r>
              <a:rPr lang="nl-NL" dirty="0" err="1">
                <a:solidFill>
                  <a:srgbClr val="7030A0"/>
                </a:solidFill>
              </a:rPr>
              <a:t>inkomens-elasticiteit</a:t>
            </a:r>
            <a:r>
              <a:rPr lang="nl-NL" dirty="0">
                <a:solidFill>
                  <a:srgbClr val="7030A0"/>
                </a:solidFill>
              </a:rPr>
              <a:t> in dit geval.</a:t>
            </a:r>
          </a:p>
        </p:txBody>
      </p: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795D10A8-9E77-C14D-800A-37FF09356978}"/>
              </a:ext>
            </a:extLst>
          </p:cNvPr>
          <p:cNvCxnSpPr/>
          <p:nvPr/>
        </p:nvCxnSpPr>
        <p:spPr>
          <a:xfrm>
            <a:off x="3428289" y="1392036"/>
            <a:ext cx="207981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hthoek 9">
            <a:extLst>
              <a:ext uri="{FF2B5EF4-FFF2-40B4-BE49-F238E27FC236}">
                <a16:creationId xmlns:a16="http://schemas.microsoft.com/office/drawing/2014/main" id="{6A400D68-A832-3F4E-93A6-C085367B0D2A}"/>
              </a:ext>
            </a:extLst>
          </p:cNvPr>
          <p:cNvSpPr/>
          <p:nvPr/>
        </p:nvSpPr>
        <p:spPr>
          <a:xfrm>
            <a:off x="1691795" y="1209923"/>
            <a:ext cx="1976823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inkomen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4CA27E78-20A0-C84E-B685-D1233F029729}"/>
              </a:ext>
            </a:extLst>
          </p:cNvPr>
          <p:cNvSpPr/>
          <p:nvPr/>
        </p:nvSpPr>
        <p:spPr>
          <a:xfrm>
            <a:off x="5641366" y="1202434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%Δ vraag</a:t>
            </a:r>
          </a:p>
        </p:txBody>
      </p:sp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4FDB516D-7AF8-1748-8BAA-7F7212B6FF40}"/>
              </a:ext>
            </a:extLst>
          </p:cNvPr>
          <p:cNvCxnSpPr>
            <a:stCxn id="10" idx="3"/>
            <a:endCxn id="11" idx="1"/>
          </p:cNvCxnSpPr>
          <p:nvPr/>
        </p:nvCxnSpPr>
        <p:spPr>
          <a:xfrm flipV="1">
            <a:off x="3668618" y="1464044"/>
            <a:ext cx="1972748" cy="74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Rechthoek 12">
            <a:extLst>
              <a:ext uri="{FF2B5EF4-FFF2-40B4-BE49-F238E27FC236}">
                <a16:creationId xmlns:a16="http://schemas.microsoft.com/office/drawing/2014/main" id="{555C00BC-8A33-304E-A69C-8CBB20B6F7DF}"/>
              </a:ext>
            </a:extLst>
          </p:cNvPr>
          <p:cNvSpPr/>
          <p:nvPr/>
        </p:nvSpPr>
        <p:spPr>
          <a:xfrm>
            <a:off x="3971535" y="948313"/>
            <a:ext cx="10679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/>
              <a:t>E</a:t>
            </a:r>
            <a:r>
              <a:rPr lang="nl-NL" sz="2800" b="1" baseline="-25000" dirty="0" err="1"/>
              <a:t>iv</a:t>
            </a:r>
            <a:r>
              <a:rPr lang="nl-NL" sz="2800" b="1" dirty="0"/>
              <a:t> =</a:t>
            </a:r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1C55D77F-6308-4C4D-A1F6-4616F340D91D}"/>
              </a:ext>
            </a:extLst>
          </p:cNvPr>
          <p:cNvGrpSpPr/>
          <p:nvPr/>
        </p:nvGrpSpPr>
        <p:grpSpPr>
          <a:xfrm>
            <a:off x="4490700" y="1700808"/>
            <a:ext cx="4386868" cy="4761820"/>
            <a:chOff x="4490700" y="1700808"/>
            <a:chExt cx="4386868" cy="4761820"/>
          </a:xfrm>
        </p:grpSpPr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1FFDC438-E0DD-1846-A313-4B559F3D67CD}"/>
                </a:ext>
              </a:extLst>
            </p:cNvPr>
            <p:cNvCxnSpPr/>
            <p:nvPr/>
          </p:nvCxnSpPr>
          <p:spPr>
            <a:xfrm flipH="1">
              <a:off x="5177169" y="1700808"/>
              <a:ext cx="1732" cy="411978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4280BD33-4FD6-6349-AC32-4380459D80EA}"/>
                </a:ext>
              </a:extLst>
            </p:cNvPr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C684AB54-30C2-C649-8AC0-A3ACC7C77D45}"/>
                </a:ext>
              </a:extLst>
            </p:cNvPr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6865CBDA-18F9-EF4E-8888-2F5DD06EE775}"/>
                </a:ext>
              </a:extLst>
            </p:cNvPr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>
              <a:extLst>
                <a:ext uri="{FF2B5EF4-FFF2-40B4-BE49-F238E27FC236}">
                  <a16:creationId xmlns:a16="http://schemas.microsoft.com/office/drawing/2014/main" id="{1A940B57-8031-D844-9055-0A97DBFA0DB6}"/>
                </a:ext>
              </a:extLst>
            </p:cNvPr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>
              <a:extLst>
                <a:ext uri="{FF2B5EF4-FFF2-40B4-BE49-F238E27FC236}">
                  <a16:creationId xmlns:a16="http://schemas.microsoft.com/office/drawing/2014/main" id="{02163EBD-7F23-DE4A-B85E-B37EC0392301}"/>
                </a:ext>
              </a:extLst>
            </p:cNvPr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>
              <a:extLst>
                <a:ext uri="{FF2B5EF4-FFF2-40B4-BE49-F238E27FC236}">
                  <a16:creationId xmlns:a16="http://schemas.microsoft.com/office/drawing/2014/main" id="{10CB2DB2-E6CD-DE40-99D1-383453F2A873}"/>
                </a:ext>
              </a:extLst>
            </p:cNvPr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>
              <a:extLst>
                <a:ext uri="{FF2B5EF4-FFF2-40B4-BE49-F238E27FC236}">
                  <a16:creationId xmlns:a16="http://schemas.microsoft.com/office/drawing/2014/main" id="{9CA10DF0-2D39-3D4A-90A3-E4761C588F40}"/>
                </a:ext>
              </a:extLst>
            </p:cNvPr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>
              <a:extLst>
                <a:ext uri="{FF2B5EF4-FFF2-40B4-BE49-F238E27FC236}">
                  <a16:creationId xmlns:a16="http://schemas.microsoft.com/office/drawing/2014/main" id="{7FABE7D7-D1C0-0E46-AFEC-F43FADC44B9B}"/>
                </a:ext>
              </a:extLst>
            </p:cNvPr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echte verbindingslijn 23">
              <a:extLst>
                <a:ext uri="{FF2B5EF4-FFF2-40B4-BE49-F238E27FC236}">
                  <a16:creationId xmlns:a16="http://schemas.microsoft.com/office/drawing/2014/main" id="{518934BE-CF0E-DD40-89A1-B0CB3CEF13FE}"/>
                </a:ext>
              </a:extLst>
            </p:cNvPr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24">
              <a:extLst>
                <a:ext uri="{FF2B5EF4-FFF2-40B4-BE49-F238E27FC236}">
                  <a16:creationId xmlns:a16="http://schemas.microsoft.com/office/drawing/2014/main" id="{9D9B7E35-6F6B-B747-99F3-75F2679C85E9}"/>
                </a:ext>
              </a:extLst>
            </p:cNvPr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25">
              <a:extLst>
                <a:ext uri="{FF2B5EF4-FFF2-40B4-BE49-F238E27FC236}">
                  <a16:creationId xmlns:a16="http://schemas.microsoft.com/office/drawing/2014/main" id="{C1E9B4FB-CFB6-FF44-8AA5-DEF4A70E3CC3}"/>
                </a:ext>
              </a:extLst>
            </p:cNvPr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9049D20E-7EFC-BE4C-8087-0C08CBE4DBA3}"/>
                </a:ext>
              </a:extLst>
            </p:cNvPr>
            <p:cNvSpPr txBox="1"/>
            <p:nvPr/>
          </p:nvSpPr>
          <p:spPr>
            <a:xfrm>
              <a:off x="7204603" y="6093296"/>
              <a:ext cx="16729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Y (x € 1.000)</a:t>
              </a:r>
              <a:endParaRPr lang="nl-NL" baseline="-25000" dirty="0"/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B7EFCE1C-2293-BD46-87D5-7E0F62F05959}"/>
                </a:ext>
              </a:extLst>
            </p:cNvPr>
            <p:cNvSpPr txBox="1"/>
            <p:nvPr/>
          </p:nvSpPr>
          <p:spPr>
            <a:xfrm rot="16200000">
              <a:off x="4169041" y="2554936"/>
              <a:ext cx="10126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Uitgaven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1CBCF058-5FBB-B045-8B61-9A42F3EE76A7}"/>
                </a:ext>
              </a:extLst>
            </p:cNvPr>
            <p:cNvSpPr txBox="1"/>
            <p:nvPr/>
          </p:nvSpPr>
          <p:spPr>
            <a:xfrm>
              <a:off x="4760197" y="4971008"/>
              <a:ext cx="264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B161C7D1-A41B-504D-B837-E80EE5B1258B}"/>
                </a:ext>
              </a:extLst>
            </p:cNvPr>
            <p:cNvSpPr txBox="1"/>
            <p:nvPr/>
          </p:nvSpPr>
          <p:spPr>
            <a:xfrm>
              <a:off x="4760197" y="4250928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</a:t>
              </a:r>
            </a:p>
          </p:txBody>
        </p:sp>
        <p:sp>
          <p:nvSpPr>
            <p:cNvPr id="31" name="Tekstvak 30">
              <a:extLst>
                <a:ext uri="{FF2B5EF4-FFF2-40B4-BE49-F238E27FC236}">
                  <a16:creationId xmlns:a16="http://schemas.microsoft.com/office/drawing/2014/main" id="{7F7E82E6-794E-9446-82C5-5FEFA1EE5708}"/>
                </a:ext>
              </a:extLst>
            </p:cNvPr>
            <p:cNvSpPr txBox="1"/>
            <p:nvPr/>
          </p:nvSpPr>
          <p:spPr>
            <a:xfrm>
              <a:off x="4760197" y="3602856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3</a:t>
              </a:r>
            </a:p>
          </p:txBody>
        </p:sp>
        <p:sp>
          <p:nvSpPr>
            <p:cNvPr id="32" name="Tekstvak 31">
              <a:extLst>
                <a:ext uri="{FF2B5EF4-FFF2-40B4-BE49-F238E27FC236}">
                  <a16:creationId xmlns:a16="http://schemas.microsoft.com/office/drawing/2014/main" id="{55CA2143-8033-834E-A426-821D60982B48}"/>
                </a:ext>
              </a:extLst>
            </p:cNvPr>
            <p:cNvSpPr txBox="1"/>
            <p:nvPr/>
          </p:nvSpPr>
          <p:spPr>
            <a:xfrm>
              <a:off x="4760197" y="287348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</a:t>
              </a:r>
            </a:p>
          </p:txBody>
        </p:sp>
        <p:sp>
          <p:nvSpPr>
            <p:cNvPr id="33" name="Tekstvak 32">
              <a:extLst>
                <a:ext uri="{FF2B5EF4-FFF2-40B4-BE49-F238E27FC236}">
                  <a16:creationId xmlns:a16="http://schemas.microsoft.com/office/drawing/2014/main" id="{5270D1BB-185E-B540-8935-FE8CED34A10E}"/>
                </a:ext>
              </a:extLst>
            </p:cNvPr>
            <p:cNvSpPr txBox="1"/>
            <p:nvPr/>
          </p:nvSpPr>
          <p:spPr>
            <a:xfrm>
              <a:off x="4760197" y="2162696"/>
              <a:ext cx="298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5</a:t>
              </a:r>
            </a:p>
          </p:txBody>
        </p:sp>
        <p:sp>
          <p:nvSpPr>
            <p:cNvPr id="34" name="Tekstvak 33">
              <a:extLst>
                <a:ext uri="{FF2B5EF4-FFF2-40B4-BE49-F238E27FC236}">
                  <a16:creationId xmlns:a16="http://schemas.microsoft.com/office/drawing/2014/main" id="{34509CD0-85F3-704A-90DE-ACECEE456000}"/>
                </a:ext>
              </a:extLst>
            </p:cNvPr>
            <p:cNvSpPr txBox="1"/>
            <p:nvPr/>
          </p:nvSpPr>
          <p:spPr>
            <a:xfrm>
              <a:off x="5634667" y="5863570"/>
              <a:ext cx="360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 8</a:t>
              </a:r>
            </a:p>
          </p:txBody>
        </p:sp>
        <p:sp>
          <p:nvSpPr>
            <p:cNvPr id="35" name="Tekstvak 34">
              <a:extLst>
                <a:ext uri="{FF2B5EF4-FFF2-40B4-BE49-F238E27FC236}">
                  <a16:creationId xmlns:a16="http://schemas.microsoft.com/office/drawing/2014/main" id="{500893FE-82E4-8F44-B5B4-2875ACC20AE8}"/>
                </a:ext>
              </a:extLst>
            </p:cNvPr>
            <p:cNvSpPr txBox="1"/>
            <p:nvPr/>
          </p:nvSpPr>
          <p:spPr>
            <a:xfrm>
              <a:off x="6368091" y="586357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 16</a:t>
              </a:r>
            </a:p>
          </p:txBody>
        </p:sp>
        <p:sp>
          <p:nvSpPr>
            <p:cNvPr id="36" name="Tekstvak 35">
              <a:extLst>
                <a:ext uri="{FF2B5EF4-FFF2-40B4-BE49-F238E27FC236}">
                  <a16:creationId xmlns:a16="http://schemas.microsoft.com/office/drawing/2014/main" id="{FD7D3554-42BA-8346-92F6-8FD773CBBC77}"/>
                </a:ext>
              </a:extLst>
            </p:cNvPr>
            <p:cNvSpPr txBox="1"/>
            <p:nvPr/>
          </p:nvSpPr>
          <p:spPr>
            <a:xfrm>
              <a:off x="7088171" y="5863570"/>
              <a:ext cx="4651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 24</a:t>
              </a:r>
            </a:p>
          </p:txBody>
        </p:sp>
        <p:sp>
          <p:nvSpPr>
            <p:cNvPr id="37" name="Tekstvak 36">
              <a:extLst>
                <a:ext uri="{FF2B5EF4-FFF2-40B4-BE49-F238E27FC236}">
                  <a16:creationId xmlns:a16="http://schemas.microsoft.com/office/drawing/2014/main" id="{3CE6F64A-DCDD-854A-B585-E0D80D4BCF72}"/>
                </a:ext>
              </a:extLst>
            </p:cNvPr>
            <p:cNvSpPr txBox="1"/>
            <p:nvPr/>
          </p:nvSpPr>
          <p:spPr>
            <a:xfrm>
              <a:off x="7808251" y="5863570"/>
              <a:ext cx="404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32</a:t>
              </a:r>
            </a:p>
          </p:txBody>
        </p:sp>
        <p:cxnSp>
          <p:nvCxnSpPr>
            <p:cNvPr id="38" name="Rechte verbindingslijn 37">
              <a:extLst>
                <a:ext uri="{FF2B5EF4-FFF2-40B4-BE49-F238E27FC236}">
                  <a16:creationId xmlns:a16="http://schemas.microsoft.com/office/drawing/2014/main" id="{0958A9D5-39F7-DC4C-8D5B-E382B808FC8A}"/>
                </a:ext>
              </a:extLst>
            </p:cNvPr>
            <p:cNvCxnSpPr/>
            <p:nvPr/>
          </p:nvCxnSpPr>
          <p:spPr>
            <a:xfrm flipV="1">
              <a:off x="5902529" y="1733143"/>
              <a:ext cx="2100531" cy="408744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9" name="Tekstvak 38">
            <a:extLst>
              <a:ext uri="{FF2B5EF4-FFF2-40B4-BE49-F238E27FC236}">
                <a16:creationId xmlns:a16="http://schemas.microsoft.com/office/drawing/2014/main" id="{13C29F89-D16B-6643-B108-C34294D58079}"/>
              </a:ext>
            </a:extLst>
          </p:cNvPr>
          <p:cNvSpPr txBox="1"/>
          <p:nvPr/>
        </p:nvSpPr>
        <p:spPr>
          <a:xfrm>
            <a:off x="7204604" y="1286867"/>
            <a:ext cx="159691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0,25Y – 2 </a:t>
            </a:r>
          </a:p>
        </p:txBody>
      </p:sp>
      <p:sp>
        <p:nvSpPr>
          <p:cNvPr id="40" name="Ovaal 39">
            <a:extLst>
              <a:ext uri="{FF2B5EF4-FFF2-40B4-BE49-F238E27FC236}">
                <a16:creationId xmlns:a16="http://schemas.microsoft.com/office/drawing/2014/main" id="{F7F6F59E-2B85-1A49-B796-E5B4518827A2}"/>
              </a:ext>
            </a:extLst>
          </p:cNvPr>
          <p:cNvSpPr/>
          <p:nvPr/>
        </p:nvSpPr>
        <p:spPr>
          <a:xfrm>
            <a:off x="6541166" y="4378830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Ovaal 40">
            <a:extLst>
              <a:ext uri="{FF2B5EF4-FFF2-40B4-BE49-F238E27FC236}">
                <a16:creationId xmlns:a16="http://schemas.microsoft.com/office/drawing/2014/main" id="{645F5547-A9A4-F54A-8516-4440D6C293DB}"/>
              </a:ext>
            </a:extLst>
          </p:cNvPr>
          <p:cNvSpPr/>
          <p:nvPr/>
        </p:nvSpPr>
        <p:spPr>
          <a:xfrm>
            <a:off x="7241872" y="2968787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Gekromde PIJL-OMLAAG 53">
            <a:extLst>
              <a:ext uri="{FF2B5EF4-FFF2-40B4-BE49-F238E27FC236}">
                <a16:creationId xmlns:a16="http://schemas.microsoft.com/office/drawing/2014/main" id="{76368598-E608-B94C-917D-CCF10B1E9FD7}"/>
              </a:ext>
            </a:extLst>
          </p:cNvPr>
          <p:cNvSpPr/>
          <p:nvPr/>
        </p:nvSpPr>
        <p:spPr>
          <a:xfrm rot="18050476">
            <a:off x="5861081" y="3240232"/>
            <a:ext cx="1410063" cy="486862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3" name="Rechthoek 42">
            <a:extLst>
              <a:ext uri="{FF2B5EF4-FFF2-40B4-BE49-F238E27FC236}">
                <a16:creationId xmlns:a16="http://schemas.microsoft.com/office/drawing/2014/main" id="{31EEF8A2-D0B7-C94B-BA3E-BC0BABCFF618}"/>
              </a:ext>
            </a:extLst>
          </p:cNvPr>
          <p:cNvSpPr/>
          <p:nvPr/>
        </p:nvSpPr>
        <p:spPr>
          <a:xfrm>
            <a:off x="248047" y="3011064"/>
            <a:ext cx="1723549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/>
              <a:t>%Δ inkomen</a:t>
            </a:r>
          </a:p>
        </p:txBody>
      </p:sp>
      <p:sp>
        <p:nvSpPr>
          <p:cNvPr id="44" name="Rechthoek 43">
            <a:extLst>
              <a:ext uri="{FF2B5EF4-FFF2-40B4-BE49-F238E27FC236}">
                <a16:creationId xmlns:a16="http://schemas.microsoft.com/office/drawing/2014/main" id="{92680E9B-A408-0B45-BDD3-EE885966B137}"/>
              </a:ext>
            </a:extLst>
          </p:cNvPr>
          <p:cNvSpPr/>
          <p:nvPr/>
        </p:nvSpPr>
        <p:spPr>
          <a:xfrm>
            <a:off x="3200375" y="3011064"/>
            <a:ext cx="132613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/>
              <a:t>%Δ vraag</a:t>
            </a:r>
          </a:p>
        </p:txBody>
      </p:sp>
      <p:cxnSp>
        <p:nvCxnSpPr>
          <p:cNvPr id="45" name="Rechte verbindingslijn met pijl 44">
            <a:extLst>
              <a:ext uri="{FF2B5EF4-FFF2-40B4-BE49-F238E27FC236}">
                <a16:creationId xmlns:a16="http://schemas.microsoft.com/office/drawing/2014/main" id="{27517726-1209-3D47-9AD6-51C7EC669E32}"/>
              </a:ext>
            </a:extLst>
          </p:cNvPr>
          <p:cNvCxnSpPr>
            <a:stCxn id="43" idx="3"/>
            <a:endCxn id="44" idx="1"/>
          </p:cNvCxnSpPr>
          <p:nvPr/>
        </p:nvCxnSpPr>
        <p:spPr>
          <a:xfrm>
            <a:off x="1971596" y="3241897"/>
            <a:ext cx="122877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6" name="Rechthoek 45">
            <a:extLst>
              <a:ext uri="{FF2B5EF4-FFF2-40B4-BE49-F238E27FC236}">
                <a16:creationId xmlns:a16="http://schemas.microsoft.com/office/drawing/2014/main" id="{C54CEEB7-8287-5A4C-A3FC-E599540DEF7E}"/>
              </a:ext>
            </a:extLst>
          </p:cNvPr>
          <p:cNvSpPr/>
          <p:nvPr/>
        </p:nvSpPr>
        <p:spPr>
          <a:xfrm>
            <a:off x="1933259" y="2764530"/>
            <a:ext cx="10679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/>
              <a:t>E</a:t>
            </a:r>
            <a:r>
              <a:rPr lang="nl-NL" sz="2800" b="1" baseline="-25000" dirty="0" err="1"/>
              <a:t>iv</a:t>
            </a:r>
            <a:r>
              <a:rPr lang="nl-NL" sz="2800" b="1" dirty="0"/>
              <a:t> =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EC99879E-3F9F-DA43-BA15-C391C19C9DCD}"/>
              </a:ext>
            </a:extLst>
          </p:cNvPr>
          <p:cNvSpPr txBox="1"/>
          <p:nvPr/>
        </p:nvSpPr>
        <p:spPr>
          <a:xfrm>
            <a:off x="472686" y="3730474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50%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3C20106C-B6F8-A94B-AA7B-F9E90C4D69FC}"/>
              </a:ext>
            </a:extLst>
          </p:cNvPr>
          <p:cNvSpPr txBox="1"/>
          <p:nvPr/>
        </p:nvSpPr>
        <p:spPr>
          <a:xfrm>
            <a:off x="3425014" y="3721271"/>
            <a:ext cx="939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+100%</a:t>
            </a:r>
          </a:p>
        </p:txBody>
      </p:sp>
      <p:sp>
        <p:nvSpPr>
          <p:cNvPr id="49" name="Ovaal 48">
            <a:extLst>
              <a:ext uri="{FF2B5EF4-FFF2-40B4-BE49-F238E27FC236}">
                <a16:creationId xmlns:a16="http://schemas.microsoft.com/office/drawing/2014/main" id="{D0C8496A-4AB4-084D-BEA9-EE05B6B0AF84}"/>
              </a:ext>
            </a:extLst>
          </p:cNvPr>
          <p:cNvSpPr/>
          <p:nvPr/>
        </p:nvSpPr>
        <p:spPr>
          <a:xfrm>
            <a:off x="1966977" y="3551097"/>
            <a:ext cx="881973" cy="88197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/>
              <a:t>2</a:t>
            </a:r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CA03C92D-7A4C-C446-894F-603F6B6A8B83}"/>
              </a:ext>
            </a:extLst>
          </p:cNvPr>
          <p:cNvSpPr txBox="1"/>
          <p:nvPr/>
        </p:nvSpPr>
        <p:spPr>
          <a:xfrm>
            <a:off x="328670" y="4252058"/>
            <a:ext cx="10342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16 </a:t>
            </a:r>
            <a:r>
              <a:rPr lang="nl-NL" sz="2000" dirty="0">
                <a:sym typeface="Wingdings" pitchFamily="2" charset="2"/>
              </a:rPr>
              <a:t> 24</a:t>
            </a:r>
            <a:endParaRPr lang="nl-NL" sz="2000" dirty="0"/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38BC460D-5228-BD47-A02B-1E194A64C227}"/>
              </a:ext>
            </a:extLst>
          </p:cNvPr>
          <p:cNvSpPr txBox="1"/>
          <p:nvPr/>
        </p:nvSpPr>
        <p:spPr>
          <a:xfrm>
            <a:off x="3263663" y="4233015"/>
            <a:ext cx="8034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2 </a:t>
            </a:r>
            <a:r>
              <a:rPr lang="nl-NL" sz="2000" dirty="0">
                <a:sym typeface="Wingdings" pitchFamily="2" charset="2"/>
              </a:rPr>
              <a:t> 4</a:t>
            </a:r>
            <a:endParaRPr lang="nl-NL" sz="2000" dirty="0"/>
          </a:p>
        </p:txBody>
      </p:sp>
      <p:sp>
        <p:nvSpPr>
          <p:cNvPr id="52" name="Rechthoek 51">
            <a:extLst>
              <a:ext uri="{FF2B5EF4-FFF2-40B4-BE49-F238E27FC236}">
                <a16:creationId xmlns:a16="http://schemas.microsoft.com/office/drawing/2014/main" id="{5923B2A9-11CD-6D4C-9067-E6CF7A1D42AA}"/>
              </a:ext>
            </a:extLst>
          </p:cNvPr>
          <p:cNvSpPr/>
          <p:nvPr/>
        </p:nvSpPr>
        <p:spPr>
          <a:xfrm>
            <a:off x="1336782" y="375201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×</a:t>
            </a:r>
            <a:endParaRPr lang="nl-NL" sz="2400" dirty="0"/>
          </a:p>
        </p:txBody>
      </p:sp>
      <p:sp>
        <p:nvSpPr>
          <p:cNvPr id="53" name="Rechthoek 52">
            <a:extLst>
              <a:ext uri="{FF2B5EF4-FFF2-40B4-BE49-F238E27FC236}">
                <a16:creationId xmlns:a16="http://schemas.microsoft.com/office/drawing/2014/main" id="{28227795-6361-004F-8949-3052F9391EC0}"/>
              </a:ext>
            </a:extLst>
          </p:cNvPr>
          <p:cNvSpPr/>
          <p:nvPr/>
        </p:nvSpPr>
        <p:spPr>
          <a:xfrm>
            <a:off x="3127201" y="373219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/>
              <a:t>=</a:t>
            </a:r>
            <a:endParaRPr lang="nl-NL" sz="2400" dirty="0"/>
          </a:p>
        </p:txBody>
      </p:sp>
      <p:sp>
        <p:nvSpPr>
          <p:cNvPr id="54" name="Tekstvak 53">
            <a:extLst>
              <a:ext uri="{FF2B5EF4-FFF2-40B4-BE49-F238E27FC236}">
                <a16:creationId xmlns:a16="http://schemas.microsoft.com/office/drawing/2014/main" id="{2FB7357A-934A-844D-B694-5C4991448DCF}"/>
              </a:ext>
            </a:extLst>
          </p:cNvPr>
          <p:cNvSpPr txBox="1"/>
          <p:nvPr/>
        </p:nvSpPr>
        <p:spPr>
          <a:xfrm>
            <a:off x="4758465" y="1637357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</a:t>
            </a:r>
          </a:p>
        </p:txBody>
      </p:sp>
      <p:sp>
        <p:nvSpPr>
          <p:cNvPr id="55" name="Tekstvak 54">
            <a:extLst>
              <a:ext uri="{FF2B5EF4-FFF2-40B4-BE49-F238E27FC236}">
                <a16:creationId xmlns:a16="http://schemas.microsoft.com/office/drawing/2014/main" id="{7B43ABD0-D19E-E74B-BC60-0EB34029B11D}"/>
              </a:ext>
            </a:extLst>
          </p:cNvPr>
          <p:cNvSpPr txBox="1"/>
          <p:nvPr/>
        </p:nvSpPr>
        <p:spPr>
          <a:xfrm>
            <a:off x="-3560620" y="5475324"/>
            <a:ext cx="3594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1. EPV = </a:t>
            </a:r>
            <a:r>
              <a:rPr lang="nl-NL" dirty="0" err="1"/>
              <a:t>dQ</a:t>
            </a:r>
            <a:r>
              <a:rPr lang="nl-NL" dirty="0"/>
              <a:t> / </a:t>
            </a:r>
            <a:r>
              <a:rPr lang="nl-NL" dirty="0" err="1"/>
              <a:t>dI</a:t>
            </a:r>
            <a:r>
              <a:rPr lang="nl-NL" dirty="0"/>
              <a:t> x Io /</a:t>
            </a:r>
          </a:p>
        </p:txBody>
      </p:sp>
      <p:sp>
        <p:nvSpPr>
          <p:cNvPr id="56" name="Tekstvak 55">
            <a:extLst>
              <a:ext uri="{FF2B5EF4-FFF2-40B4-BE49-F238E27FC236}">
                <a16:creationId xmlns:a16="http://schemas.microsoft.com/office/drawing/2014/main" id="{CC84DC04-B783-8D4E-9EAE-543DF77A9006}"/>
              </a:ext>
            </a:extLst>
          </p:cNvPr>
          <p:cNvSpPr txBox="1"/>
          <p:nvPr/>
        </p:nvSpPr>
        <p:spPr>
          <a:xfrm>
            <a:off x="266430" y="5710645"/>
            <a:ext cx="5088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2. EIV =  rc  x </a:t>
            </a:r>
            <a:r>
              <a:rPr lang="nl-NL" baseline="30000" dirty="0"/>
              <a:t> </a:t>
            </a:r>
            <a:r>
              <a:rPr lang="nl-NL" sz="2400" baseline="30000" dirty="0"/>
              <a:t>Y</a:t>
            </a:r>
            <a:r>
              <a:rPr lang="nl-NL" sz="2400" dirty="0"/>
              <a:t>/</a:t>
            </a:r>
            <a:r>
              <a:rPr lang="nl-NL" sz="2400" baseline="-25000" dirty="0"/>
              <a:t>Q</a:t>
            </a:r>
            <a:r>
              <a:rPr lang="nl-NL" dirty="0"/>
              <a:t>    </a:t>
            </a:r>
            <a:r>
              <a:rPr lang="nl-NL" dirty="0">
                <a:sym typeface="Wingdings" panose="05000000000000000000" pitchFamily="2" charset="2"/>
              </a:rPr>
              <a:t> EIV =</a:t>
            </a:r>
            <a:r>
              <a:rPr lang="nl-NL" dirty="0"/>
              <a:t> 0,25 X </a:t>
            </a:r>
            <a:r>
              <a:rPr lang="nl-NL" sz="2400" baseline="30000" dirty="0"/>
              <a:t>16</a:t>
            </a:r>
            <a:r>
              <a:rPr lang="nl-NL" sz="2400" dirty="0"/>
              <a:t>/</a:t>
            </a:r>
            <a:r>
              <a:rPr lang="nl-NL" sz="2400" baseline="-25000" dirty="0"/>
              <a:t>2</a:t>
            </a:r>
            <a:r>
              <a:rPr lang="nl-NL" dirty="0"/>
              <a:t> = 2</a:t>
            </a:r>
          </a:p>
        </p:txBody>
      </p:sp>
      <p:sp>
        <p:nvSpPr>
          <p:cNvPr id="57" name="Tekstvak 56">
            <a:extLst>
              <a:ext uri="{FF2B5EF4-FFF2-40B4-BE49-F238E27FC236}">
                <a16:creationId xmlns:a16="http://schemas.microsoft.com/office/drawing/2014/main" id="{F8FD63A6-9181-9D4C-98F9-CC1E2BE85938}"/>
              </a:ext>
            </a:extLst>
          </p:cNvPr>
          <p:cNvSpPr txBox="1"/>
          <p:nvPr/>
        </p:nvSpPr>
        <p:spPr>
          <a:xfrm>
            <a:off x="283846" y="5234691"/>
            <a:ext cx="3378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1. EIV =  -----   = </a:t>
            </a:r>
            <a:r>
              <a:rPr lang="nl-NL" sz="2400" baseline="30000" dirty="0"/>
              <a:t>100%</a:t>
            </a:r>
            <a:r>
              <a:rPr lang="nl-NL" sz="2400" dirty="0"/>
              <a:t>/</a:t>
            </a:r>
            <a:r>
              <a:rPr lang="nl-NL" sz="2400" baseline="-25000" dirty="0"/>
              <a:t>50% </a:t>
            </a:r>
            <a:r>
              <a:rPr lang="nl-NL" dirty="0"/>
              <a:t>= 2</a:t>
            </a:r>
          </a:p>
        </p:txBody>
      </p:sp>
      <p:sp>
        <p:nvSpPr>
          <p:cNvPr id="58" name="Tekstvak 57">
            <a:extLst>
              <a:ext uri="{FF2B5EF4-FFF2-40B4-BE49-F238E27FC236}">
                <a16:creationId xmlns:a16="http://schemas.microsoft.com/office/drawing/2014/main" id="{6F5E9C69-4484-9B4A-950B-9FCCEAE20532}"/>
              </a:ext>
            </a:extLst>
          </p:cNvPr>
          <p:cNvSpPr txBox="1"/>
          <p:nvPr/>
        </p:nvSpPr>
        <p:spPr>
          <a:xfrm>
            <a:off x="1049942" y="5504222"/>
            <a:ext cx="887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%</a:t>
            </a:r>
            <a:r>
              <a:rPr lang="nl-NL" dirty="0" err="1"/>
              <a:t>dY</a:t>
            </a:r>
            <a:endParaRPr lang="nl-NL" dirty="0"/>
          </a:p>
        </p:txBody>
      </p:sp>
      <p:sp>
        <p:nvSpPr>
          <p:cNvPr id="59" name="Tekstvak 58">
            <a:extLst>
              <a:ext uri="{FF2B5EF4-FFF2-40B4-BE49-F238E27FC236}">
                <a16:creationId xmlns:a16="http://schemas.microsoft.com/office/drawing/2014/main" id="{A40A7142-B70A-A143-A6CF-B1D78BD4A10B}"/>
              </a:ext>
            </a:extLst>
          </p:cNvPr>
          <p:cNvSpPr txBox="1"/>
          <p:nvPr/>
        </p:nvSpPr>
        <p:spPr>
          <a:xfrm>
            <a:off x="1079931" y="5125826"/>
            <a:ext cx="887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%</a:t>
            </a:r>
            <a:r>
              <a:rPr lang="nl-NL" dirty="0" err="1"/>
              <a:t>dQ</a:t>
            </a:r>
            <a:endParaRPr lang="nl-NL" dirty="0"/>
          </a:p>
        </p:txBody>
      </p:sp>
      <p:sp>
        <p:nvSpPr>
          <p:cNvPr id="60" name="Tekstvak 59">
            <a:extLst>
              <a:ext uri="{FF2B5EF4-FFF2-40B4-BE49-F238E27FC236}">
                <a16:creationId xmlns:a16="http://schemas.microsoft.com/office/drawing/2014/main" id="{A05EA3E1-8D8B-7248-878A-8977803E2B7E}"/>
              </a:ext>
            </a:extLst>
          </p:cNvPr>
          <p:cNvSpPr txBox="1"/>
          <p:nvPr/>
        </p:nvSpPr>
        <p:spPr>
          <a:xfrm>
            <a:off x="2176813" y="6159129"/>
            <a:ext cx="4510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Waarbij rc = hellingshoek vraagfunctie en </a:t>
            </a:r>
          </a:p>
          <a:p>
            <a:r>
              <a:rPr lang="nl-NL" dirty="0"/>
              <a:t>I/Q de waarden van het vertrekpunt</a:t>
            </a:r>
          </a:p>
        </p:txBody>
      </p:sp>
      <p:cxnSp>
        <p:nvCxnSpPr>
          <p:cNvPr id="61" name="Rechte verbindingslijn 60">
            <a:extLst>
              <a:ext uri="{FF2B5EF4-FFF2-40B4-BE49-F238E27FC236}">
                <a16:creationId xmlns:a16="http://schemas.microsoft.com/office/drawing/2014/main" id="{A4C1DBA5-7D6C-1943-BA37-7BDABA5A95D9}"/>
              </a:ext>
            </a:extLst>
          </p:cNvPr>
          <p:cNvCxnSpPr>
            <a:stCxn id="40" idx="0"/>
          </p:cNvCxnSpPr>
          <p:nvPr/>
        </p:nvCxnSpPr>
        <p:spPr>
          <a:xfrm flipH="1">
            <a:off x="6617366" y="4378830"/>
            <a:ext cx="19337" cy="15436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Rechte verbindingslijn 61">
            <a:extLst>
              <a:ext uri="{FF2B5EF4-FFF2-40B4-BE49-F238E27FC236}">
                <a16:creationId xmlns:a16="http://schemas.microsoft.com/office/drawing/2014/main" id="{5943EA30-AB44-9D40-91F3-2425F4F56712}"/>
              </a:ext>
            </a:extLst>
          </p:cNvPr>
          <p:cNvCxnSpPr>
            <a:stCxn id="40" idx="6"/>
          </p:cNvCxnSpPr>
          <p:nvPr/>
        </p:nvCxnSpPr>
        <p:spPr>
          <a:xfrm flipH="1" flipV="1">
            <a:off x="5177170" y="4452438"/>
            <a:ext cx="1555070" cy="1575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Tekstvak 62">
            <a:extLst>
              <a:ext uri="{FF2B5EF4-FFF2-40B4-BE49-F238E27FC236}">
                <a16:creationId xmlns:a16="http://schemas.microsoft.com/office/drawing/2014/main" id="{3611518C-E5BF-BE47-B42E-C70CA4B4E74E}"/>
              </a:ext>
            </a:extLst>
          </p:cNvPr>
          <p:cNvSpPr txBox="1"/>
          <p:nvPr/>
        </p:nvSpPr>
        <p:spPr>
          <a:xfrm>
            <a:off x="6952794" y="4250928"/>
            <a:ext cx="150763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Vertrekpunt</a:t>
            </a:r>
          </a:p>
        </p:txBody>
      </p:sp>
      <p:cxnSp>
        <p:nvCxnSpPr>
          <p:cNvPr id="64" name="Rechte verbindingslijn met pijl 63">
            <a:extLst>
              <a:ext uri="{FF2B5EF4-FFF2-40B4-BE49-F238E27FC236}">
                <a16:creationId xmlns:a16="http://schemas.microsoft.com/office/drawing/2014/main" id="{373A14EF-4392-0C4C-B32C-1344FA361EA2}"/>
              </a:ext>
            </a:extLst>
          </p:cNvPr>
          <p:cNvCxnSpPr>
            <a:endCxn id="40" idx="3"/>
          </p:cNvCxnSpPr>
          <p:nvPr/>
        </p:nvCxnSpPr>
        <p:spPr>
          <a:xfrm flipV="1">
            <a:off x="5177169" y="4541520"/>
            <a:ext cx="1315071" cy="12742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Rechte verbindingslijn met pijl 64">
            <a:extLst>
              <a:ext uri="{FF2B5EF4-FFF2-40B4-BE49-F238E27FC236}">
                <a16:creationId xmlns:a16="http://schemas.microsoft.com/office/drawing/2014/main" id="{178FD642-F788-CD49-ABDB-127A17874906}"/>
              </a:ext>
            </a:extLst>
          </p:cNvPr>
          <p:cNvCxnSpPr/>
          <p:nvPr/>
        </p:nvCxnSpPr>
        <p:spPr>
          <a:xfrm flipV="1">
            <a:off x="5177169" y="3093720"/>
            <a:ext cx="2077071" cy="2750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Tekstvak 65">
            <a:extLst>
              <a:ext uri="{FF2B5EF4-FFF2-40B4-BE49-F238E27FC236}">
                <a16:creationId xmlns:a16="http://schemas.microsoft.com/office/drawing/2014/main" id="{7B4BA929-26B7-9B41-B5D0-CFADD5EBBB82}"/>
              </a:ext>
            </a:extLst>
          </p:cNvPr>
          <p:cNvSpPr txBox="1"/>
          <p:nvPr/>
        </p:nvSpPr>
        <p:spPr>
          <a:xfrm>
            <a:off x="6657931" y="1837867"/>
            <a:ext cx="2219637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Luxe goed (EIV &gt;1)</a:t>
            </a:r>
          </a:p>
        </p:txBody>
      </p:sp>
      <p:sp>
        <p:nvSpPr>
          <p:cNvPr id="67" name="Rechteraccolade 66">
            <a:extLst>
              <a:ext uri="{FF2B5EF4-FFF2-40B4-BE49-F238E27FC236}">
                <a16:creationId xmlns:a16="http://schemas.microsoft.com/office/drawing/2014/main" id="{F7A9F033-33CC-A34D-8ABA-4233A2255801}"/>
              </a:ext>
            </a:extLst>
          </p:cNvPr>
          <p:cNvSpPr/>
          <p:nvPr/>
        </p:nvSpPr>
        <p:spPr>
          <a:xfrm>
            <a:off x="7524328" y="2996952"/>
            <a:ext cx="288032" cy="136815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Rechteraccolade 67">
            <a:extLst>
              <a:ext uri="{FF2B5EF4-FFF2-40B4-BE49-F238E27FC236}">
                <a16:creationId xmlns:a16="http://schemas.microsoft.com/office/drawing/2014/main" id="{0C6C6D5E-562C-EC4F-A212-5A7AA45057AD}"/>
              </a:ext>
            </a:extLst>
          </p:cNvPr>
          <p:cNvSpPr/>
          <p:nvPr/>
        </p:nvSpPr>
        <p:spPr>
          <a:xfrm rot="5400000">
            <a:off x="6768244" y="4401108"/>
            <a:ext cx="504056" cy="72008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Tekstvak 69">
            <a:extLst>
              <a:ext uri="{FF2B5EF4-FFF2-40B4-BE49-F238E27FC236}">
                <a16:creationId xmlns:a16="http://schemas.microsoft.com/office/drawing/2014/main" id="{4BFC7D90-264B-7B44-8CCD-38533B01F210}"/>
              </a:ext>
            </a:extLst>
          </p:cNvPr>
          <p:cNvSpPr txBox="1"/>
          <p:nvPr/>
        </p:nvSpPr>
        <p:spPr>
          <a:xfrm>
            <a:off x="2195736" y="8698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2.4 Inkomenselasticiteit</a:t>
            </a:r>
          </a:p>
        </p:txBody>
      </p:sp>
    </p:spTree>
    <p:extLst>
      <p:ext uri="{BB962C8B-B14F-4D97-AF65-F5344CB8AC3E}">
        <p14:creationId xmlns:p14="http://schemas.microsoft.com/office/powerpoint/2010/main" val="352644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6" grpId="0"/>
      <p:bldP spid="47" grpId="0"/>
      <p:bldP spid="48" grpId="0"/>
      <p:bldP spid="49" grpId="0" animBg="1"/>
      <p:bldP spid="50" grpId="0"/>
      <p:bldP spid="50" grpId="1"/>
      <p:bldP spid="51" grpId="0"/>
      <p:bldP spid="51" grpId="1"/>
      <p:bldP spid="52" grpId="0"/>
      <p:bldP spid="53" grpId="0"/>
      <p:bldP spid="54" grpId="0"/>
      <p:bldP spid="56" grpId="0"/>
      <p:bldP spid="57" grpId="0"/>
      <p:bldP spid="58" grpId="0"/>
      <p:bldP spid="59" grpId="0"/>
      <p:bldP spid="60" grpId="0"/>
      <p:bldP spid="63" grpId="0" animBg="1"/>
      <p:bldP spid="66" grpId="0" animBg="1"/>
      <p:bldP spid="67" grpId="0" animBg="1"/>
      <p:bldP spid="6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6B1414AD-1F67-2C40-A8D3-68171B645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A0D631A8-C4BA-2F48-9E6C-ED0639BE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el 4">
            <a:extLst>
              <a:ext uri="{FF2B5EF4-FFF2-40B4-BE49-F238E27FC236}">
                <a16:creationId xmlns:a16="http://schemas.microsoft.com/office/drawing/2014/main" id="{4E98A6F8-4950-C24B-BA18-059EE4F46039}"/>
              </a:ext>
            </a:extLst>
          </p:cNvPr>
          <p:cNvSpPr txBox="1">
            <a:spLocks/>
          </p:cNvSpPr>
          <p:nvPr/>
        </p:nvSpPr>
        <p:spPr>
          <a:xfrm>
            <a:off x="418363" y="605238"/>
            <a:ext cx="8229600" cy="39177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400" dirty="0"/>
              <a:t>Inkomen en vraag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404319CF-D466-B445-A9F1-A2FFDC6A2D04}"/>
              </a:ext>
            </a:extLst>
          </p:cNvPr>
          <p:cNvSpPr/>
          <p:nvPr/>
        </p:nvSpPr>
        <p:spPr>
          <a:xfrm>
            <a:off x="683568" y="1448780"/>
            <a:ext cx="165618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/>
              <a:t>Inkomens-vraagfunctie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4F343E20-537A-0243-B6F8-07213CC70A88}"/>
              </a:ext>
            </a:extLst>
          </p:cNvPr>
          <p:cNvSpPr/>
          <p:nvPr/>
        </p:nvSpPr>
        <p:spPr>
          <a:xfrm>
            <a:off x="672094" y="2901146"/>
            <a:ext cx="164946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/>
              <a:t>Engelcurve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AE80AC8-9668-A042-8B6D-D93D0786DCAB}"/>
              </a:ext>
            </a:extLst>
          </p:cNvPr>
          <p:cNvSpPr/>
          <p:nvPr/>
        </p:nvSpPr>
        <p:spPr>
          <a:xfrm>
            <a:off x="2915816" y="1448780"/>
            <a:ext cx="496855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/>
              <a:t>Functie (wiskundig) die het verband weergeeft tussen de vraag naar goederen en het (besteedbaar) inkomen van de consument: </a:t>
            </a:r>
          </a:p>
          <a:p>
            <a:r>
              <a:rPr lang="nl-NL" dirty="0" err="1"/>
              <a:t>Qv</a:t>
            </a:r>
            <a:r>
              <a:rPr lang="nl-NL" dirty="0"/>
              <a:t> = </a:t>
            </a:r>
            <a:r>
              <a:rPr lang="nl-NL" dirty="0" err="1"/>
              <a:t>aY</a:t>
            </a:r>
            <a:r>
              <a:rPr lang="nl-NL" dirty="0"/>
              <a:t> + b   voorbeeld </a:t>
            </a:r>
            <a:r>
              <a:rPr lang="nl-NL" dirty="0" err="1"/>
              <a:t>Qv</a:t>
            </a:r>
            <a:r>
              <a:rPr lang="nl-NL" dirty="0"/>
              <a:t> = 0,05Y + 200</a:t>
            </a:r>
          </a:p>
        </p:txBody>
      </p: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391B06E3-21E0-5F41-BE0E-A7EC69390363}"/>
              </a:ext>
            </a:extLst>
          </p:cNvPr>
          <p:cNvCxnSpPr/>
          <p:nvPr/>
        </p:nvCxnSpPr>
        <p:spPr>
          <a:xfrm>
            <a:off x="6822263" y="3696336"/>
            <a:ext cx="1488" cy="21934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3E84993C-E55E-F845-90B6-88BACE1DC2FE}"/>
              </a:ext>
            </a:extLst>
          </p:cNvPr>
          <p:cNvCxnSpPr/>
          <p:nvPr/>
        </p:nvCxnSpPr>
        <p:spPr>
          <a:xfrm>
            <a:off x="6806208" y="5889785"/>
            <a:ext cx="2230288" cy="188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>
            <a:extLst>
              <a:ext uri="{FF2B5EF4-FFF2-40B4-BE49-F238E27FC236}">
                <a16:creationId xmlns:a16="http://schemas.microsoft.com/office/drawing/2014/main" id="{117D7ADB-90C6-D14B-891B-B292D510FC17}"/>
              </a:ext>
            </a:extLst>
          </p:cNvPr>
          <p:cNvSpPr txBox="1"/>
          <p:nvPr/>
        </p:nvSpPr>
        <p:spPr>
          <a:xfrm>
            <a:off x="6822262" y="3477250"/>
            <a:ext cx="1914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Uitgaven (</a:t>
            </a:r>
            <a:r>
              <a:rPr lang="nl-NL" dirty="0" err="1"/>
              <a:t>Qv</a:t>
            </a:r>
            <a:r>
              <a:rPr lang="nl-NL" dirty="0"/>
              <a:t>)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E7B880C-C951-DE43-8545-708F05618E0E}"/>
              </a:ext>
            </a:extLst>
          </p:cNvPr>
          <p:cNvSpPr txBox="1"/>
          <p:nvPr/>
        </p:nvSpPr>
        <p:spPr>
          <a:xfrm>
            <a:off x="7884368" y="590863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Inkomen</a:t>
            </a:r>
          </a:p>
        </p:txBody>
      </p:sp>
      <p:sp>
        <p:nvSpPr>
          <p:cNvPr id="12" name="Vrije vorm 11">
            <a:extLst>
              <a:ext uri="{FF2B5EF4-FFF2-40B4-BE49-F238E27FC236}">
                <a16:creationId xmlns:a16="http://schemas.microsoft.com/office/drawing/2014/main" id="{4EA516FB-6E88-BC47-96D9-B4E903BFE61D}"/>
              </a:ext>
            </a:extLst>
          </p:cNvPr>
          <p:cNvSpPr/>
          <p:nvPr/>
        </p:nvSpPr>
        <p:spPr>
          <a:xfrm>
            <a:off x="6822262" y="4152724"/>
            <a:ext cx="1822973" cy="1325302"/>
          </a:xfrm>
          <a:custGeom>
            <a:avLst/>
            <a:gdLst>
              <a:gd name="connsiteX0" fmla="*/ 0 w 969818"/>
              <a:gd name="connsiteY0" fmla="*/ 928255 h 928255"/>
              <a:gd name="connsiteX1" fmla="*/ 83127 w 969818"/>
              <a:gd name="connsiteY1" fmla="*/ 623455 h 928255"/>
              <a:gd name="connsiteX2" fmla="*/ 277091 w 969818"/>
              <a:gd name="connsiteY2" fmla="*/ 332509 h 928255"/>
              <a:gd name="connsiteX3" fmla="*/ 554182 w 969818"/>
              <a:gd name="connsiteY3" fmla="*/ 124691 h 928255"/>
              <a:gd name="connsiteX4" fmla="*/ 969818 w 969818"/>
              <a:gd name="connsiteY4" fmla="*/ 0 h 928255"/>
              <a:gd name="connsiteX5" fmla="*/ 969818 w 969818"/>
              <a:gd name="connsiteY5" fmla="*/ 0 h 928255"/>
              <a:gd name="connsiteX6" fmla="*/ 969818 w 969818"/>
              <a:gd name="connsiteY6" fmla="*/ 0 h 928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818" h="928255">
                <a:moveTo>
                  <a:pt x="0" y="928255"/>
                </a:moveTo>
                <a:cubicBezTo>
                  <a:pt x="18472" y="825500"/>
                  <a:pt x="36945" y="722746"/>
                  <a:pt x="83127" y="623455"/>
                </a:cubicBezTo>
                <a:cubicBezTo>
                  <a:pt x="129309" y="524164"/>
                  <a:pt x="198582" y="415636"/>
                  <a:pt x="277091" y="332509"/>
                </a:cubicBezTo>
                <a:cubicBezTo>
                  <a:pt x="355600" y="249382"/>
                  <a:pt x="438728" y="180109"/>
                  <a:pt x="554182" y="124691"/>
                </a:cubicBezTo>
                <a:cubicBezTo>
                  <a:pt x="669636" y="69273"/>
                  <a:pt x="969818" y="0"/>
                  <a:pt x="969818" y="0"/>
                </a:cubicBezTo>
                <a:lnTo>
                  <a:pt x="969818" y="0"/>
                </a:lnTo>
                <a:lnTo>
                  <a:pt x="969818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Vrije vorm 12">
            <a:extLst>
              <a:ext uri="{FF2B5EF4-FFF2-40B4-BE49-F238E27FC236}">
                <a16:creationId xmlns:a16="http://schemas.microsoft.com/office/drawing/2014/main" id="{E590C071-B271-B94C-917E-40B3E1A833C0}"/>
              </a:ext>
            </a:extLst>
          </p:cNvPr>
          <p:cNvSpPr/>
          <p:nvPr/>
        </p:nvSpPr>
        <p:spPr>
          <a:xfrm>
            <a:off x="7296261" y="4585855"/>
            <a:ext cx="1348975" cy="1313352"/>
          </a:xfrm>
          <a:custGeom>
            <a:avLst/>
            <a:gdLst>
              <a:gd name="connsiteX0" fmla="*/ 0 w 928255"/>
              <a:gd name="connsiteY0" fmla="*/ 1052946 h 1052946"/>
              <a:gd name="connsiteX1" fmla="*/ 360219 w 928255"/>
              <a:gd name="connsiteY1" fmla="*/ 942109 h 1052946"/>
              <a:gd name="connsiteX2" fmla="*/ 554182 w 928255"/>
              <a:gd name="connsiteY2" fmla="*/ 775855 h 1052946"/>
              <a:gd name="connsiteX3" fmla="*/ 817419 w 928255"/>
              <a:gd name="connsiteY3" fmla="*/ 387928 h 1052946"/>
              <a:gd name="connsiteX4" fmla="*/ 928255 w 928255"/>
              <a:gd name="connsiteY4" fmla="*/ 0 h 1052946"/>
              <a:gd name="connsiteX5" fmla="*/ 928255 w 928255"/>
              <a:gd name="connsiteY5" fmla="*/ 0 h 1052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8255" h="1052946">
                <a:moveTo>
                  <a:pt x="0" y="1052946"/>
                </a:moveTo>
                <a:cubicBezTo>
                  <a:pt x="133927" y="1020618"/>
                  <a:pt x="267855" y="988291"/>
                  <a:pt x="360219" y="942109"/>
                </a:cubicBezTo>
                <a:cubicBezTo>
                  <a:pt x="452583" y="895927"/>
                  <a:pt x="477982" y="868218"/>
                  <a:pt x="554182" y="775855"/>
                </a:cubicBezTo>
                <a:cubicBezTo>
                  <a:pt x="630382" y="683492"/>
                  <a:pt x="755074" y="517237"/>
                  <a:pt x="817419" y="387928"/>
                </a:cubicBezTo>
                <a:cubicBezTo>
                  <a:pt x="879765" y="258619"/>
                  <a:pt x="928255" y="0"/>
                  <a:pt x="928255" y="0"/>
                </a:cubicBezTo>
                <a:lnTo>
                  <a:pt x="92825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PIJL-RECHTS 25">
            <a:extLst>
              <a:ext uri="{FF2B5EF4-FFF2-40B4-BE49-F238E27FC236}">
                <a16:creationId xmlns:a16="http://schemas.microsoft.com/office/drawing/2014/main" id="{8C04CF32-ABDA-3B4F-9366-78102FADF7DB}"/>
              </a:ext>
            </a:extLst>
          </p:cNvPr>
          <p:cNvSpPr/>
          <p:nvPr/>
        </p:nvSpPr>
        <p:spPr>
          <a:xfrm>
            <a:off x="2339752" y="2100310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PIJL-RECHTS 26">
            <a:extLst>
              <a:ext uri="{FF2B5EF4-FFF2-40B4-BE49-F238E27FC236}">
                <a16:creationId xmlns:a16="http://schemas.microsoft.com/office/drawing/2014/main" id="{22D52C02-49E4-7745-928B-F467F36602A4}"/>
              </a:ext>
            </a:extLst>
          </p:cNvPr>
          <p:cNvSpPr/>
          <p:nvPr/>
        </p:nvSpPr>
        <p:spPr>
          <a:xfrm>
            <a:off x="2321560" y="3511208"/>
            <a:ext cx="576064" cy="4433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6BC72E1F-FECD-CC4D-B692-1298D7E53818}"/>
              </a:ext>
            </a:extLst>
          </p:cNvPr>
          <p:cNvSpPr txBox="1"/>
          <p:nvPr/>
        </p:nvSpPr>
        <p:spPr>
          <a:xfrm>
            <a:off x="8152674" y="4122333"/>
            <a:ext cx="183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3A6B94D-158A-8F4C-88BF-33333036B89B}"/>
              </a:ext>
            </a:extLst>
          </p:cNvPr>
          <p:cNvSpPr txBox="1"/>
          <p:nvPr/>
        </p:nvSpPr>
        <p:spPr>
          <a:xfrm>
            <a:off x="559915" y="4461686"/>
            <a:ext cx="55446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A = noodzakelijk goed:   a &gt; 0 en b &gt; 0</a:t>
            </a:r>
          </a:p>
          <a:p>
            <a:r>
              <a:rPr lang="nl-NL" sz="2200" dirty="0"/>
              <a:t>B = Luxe goed:   a &gt; 0 en b &lt; 0</a:t>
            </a:r>
          </a:p>
          <a:p>
            <a:r>
              <a:rPr lang="nl-NL" sz="2200" dirty="0"/>
              <a:t>C = inferieurgoed:   a &lt; 0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68ABA310-FA4F-EA46-918A-630C2CE7D598}"/>
              </a:ext>
            </a:extLst>
          </p:cNvPr>
          <p:cNvSpPr txBox="1"/>
          <p:nvPr/>
        </p:nvSpPr>
        <p:spPr>
          <a:xfrm>
            <a:off x="7236296" y="58772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6AAA2BC-FA46-C544-957B-29994E834AB7}"/>
              </a:ext>
            </a:extLst>
          </p:cNvPr>
          <p:cNvSpPr txBox="1"/>
          <p:nvPr/>
        </p:nvSpPr>
        <p:spPr>
          <a:xfrm>
            <a:off x="498764" y="5561936"/>
            <a:ext cx="61567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D = drempelinkomen </a:t>
            </a:r>
            <a:r>
              <a:rPr lang="nl-NL" sz="2000" dirty="0">
                <a:sym typeface="Wingdings"/>
              </a:rPr>
              <a:t> berekenen door </a:t>
            </a:r>
            <a:r>
              <a:rPr lang="nl-NL" sz="2000" dirty="0" err="1">
                <a:sym typeface="Wingdings"/>
              </a:rPr>
              <a:t>Qv</a:t>
            </a:r>
            <a:r>
              <a:rPr lang="nl-NL" sz="2000" dirty="0">
                <a:sym typeface="Wingdings"/>
              </a:rPr>
              <a:t> = 0 te stellen</a:t>
            </a:r>
            <a:endParaRPr lang="nl-NL" sz="200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17CCA948-6B0D-DA40-9130-C1D49299122E}"/>
              </a:ext>
            </a:extLst>
          </p:cNvPr>
          <p:cNvSpPr txBox="1"/>
          <p:nvPr/>
        </p:nvSpPr>
        <p:spPr>
          <a:xfrm>
            <a:off x="2195736" y="8698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2.4 Inkomenselasticiteit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7EA39504-7601-344F-8C80-7526ECA4CB61}"/>
              </a:ext>
            </a:extLst>
          </p:cNvPr>
          <p:cNvSpPr/>
          <p:nvPr/>
        </p:nvSpPr>
        <p:spPr>
          <a:xfrm>
            <a:off x="2897624" y="2946442"/>
            <a:ext cx="3672408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/>
              <a:t>Lijn die het verband weergeeft tussen de gevraagde hoeveelheid van een goed en het inkomen van de consument (inkomensvraaglijn)</a:t>
            </a:r>
          </a:p>
        </p:txBody>
      </p:sp>
      <p:sp>
        <p:nvSpPr>
          <p:cNvPr id="22" name="Vrije vorm 21">
            <a:extLst>
              <a:ext uri="{FF2B5EF4-FFF2-40B4-BE49-F238E27FC236}">
                <a16:creationId xmlns:a16="http://schemas.microsoft.com/office/drawing/2014/main" id="{F5270DCC-CA45-7E48-83CC-F68662B6A046}"/>
              </a:ext>
            </a:extLst>
          </p:cNvPr>
          <p:cNvSpPr/>
          <p:nvPr/>
        </p:nvSpPr>
        <p:spPr>
          <a:xfrm>
            <a:off x="7092281" y="4491665"/>
            <a:ext cx="1552956" cy="986361"/>
          </a:xfrm>
          <a:custGeom>
            <a:avLst/>
            <a:gdLst>
              <a:gd name="connsiteX0" fmla="*/ 0 w 1246909"/>
              <a:gd name="connsiteY0" fmla="*/ 0 h 692727"/>
              <a:gd name="connsiteX1" fmla="*/ 443346 w 1246909"/>
              <a:gd name="connsiteY1" fmla="*/ 69272 h 692727"/>
              <a:gd name="connsiteX2" fmla="*/ 762000 w 1246909"/>
              <a:gd name="connsiteY2" fmla="*/ 207818 h 692727"/>
              <a:gd name="connsiteX3" fmla="*/ 1246909 w 1246909"/>
              <a:gd name="connsiteY3" fmla="*/ 692727 h 692727"/>
              <a:gd name="connsiteX4" fmla="*/ 1246909 w 1246909"/>
              <a:gd name="connsiteY4" fmla="*/ 692727 h 692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6909" h="692727">
                <a:moveTo>
                  <a:pt x="0" y="0"/>
                </a:moveTo>
                <a:cubicBezTo>
                  <a:pt x="158173" y="17318"/>
                  <a:pt x="316346" y="34636"/>
                  <a:pt x="443346" y="69272"/>
                </a:cubicBezTo>
                <a:cubicBezTo>
                  <a:pt x="570346" y="103908"/>
                  <a:pt x="628073" y="103909"/>
                  <a:pt x="762000" y="207818"/>
                </a:cubicBezTo>
                <a:cubicBezTo>
                  <a:pt x="895927" y="311727"/>
                  <a:pt x="1246909" y="692727"/>
                  <a:pt x="1246909" y="692727"/>
                </a:cubicBezTo>
                <a:lnTo>
                  <a:pt x="1246909" y="692727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0378CBCA-68D0-3A43-9284-6177CD6EF72E}"/>
              </a:ext>
            </a:extLst>
          </p:cNvPr>
          <p:cNvSpPr txBox="1"/>
          <p:nvPr/>
        </p:nvSpPr>
        <p:spPr>
          <a:xfrm>
            <a:off x="8021780" y="4835236"/>
            <a:ext cx="294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6EDC0F47-991C-804F-8B2C-6C7FFB4F61AF}"/>
              </a:ext>
            </a:extLst>
          </p:cNvPr>
          <p:cNvSpPr txBox="1"/>
          <p:nvPr/>
        </p:nvSpPr>
        <p:spPr>
          <a:xfrm>
            <a:off x="8645235" y="4585855"/>
            <a:ext cx="391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169342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2" grpId="0" animBg="1"/>
      <p:bldP spid="13" grpId="0" animBg="1"/>
      <p:bldP spid="16" grpId="0"/>
      <p:bldP spid="18" grpId="0"/>
      <p:bldP spid="19" grpId="0"/>
      <p:bldP spid="21" grpId="0" animBg="1"/>
      <p:bldP spid="22" grpId="0" animBg="1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AF370619-EDBD-5D45-97C3-7887DE5F5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Economie Integraal vwo (VRM)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54B5A737-8335-E749-9DC7-000AEA77D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43FBC343-B4C3-8247-B0CE-2E876A03AC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6150466"/>
              </p:ext>
            </p:extLst>
          </p:nvPr>
        </p:nvGraphicFramePr>
        <p:xfrm>
          <a:off x="92696" y="2441041"/>
          <a:ext cx="8928992" cy="30362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8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4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8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17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7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Persoon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</a:rPr>
                        <a:t>Maand-inkomen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Uitgaven voeding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Percentage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0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€ 2.000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€ 1.000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(1000/ 2000) x 100% = 50%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B</a:t>
                      </a: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€ 4.000</a:t>
                      </a: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€ 1.500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(1500/ 4000) x 100% = 37,5%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4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C</a:t>
                      </a: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€ 8.000</a:t>
                      </a: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€ 2.000</a:t>
                      </a:r>
                      <a:endParaRPr lang="nl-NL" sz="24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(2000/ 8000) x 100% = 25%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kstvak 4">
            <a:extLst>
              <a:ext uri="{FF2B5EF4-FFF2-40B4-BE49-F238E27FC236}">
                <a16:creationId xmlns:a16="http://schemas.microsoft.com/office/drawing/2014/main" id="{65A0D4CA-D6BB-6849-9EB3-9BA9D3327C1C}"/>
              </a:ext>
            </a:extLst>
          </p:cNvPr>
          <p:cNvSpPr txBox="1"/>
          <p:nvPr/>
        </p:nvSpPr>
        <p:spPr>
          <a:xfrm>
            <a:off x="92696" y="483747"/>
            <a:ext cx="8928992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Noodzakelijke goederen</a:t>
            </a:r>
            <a:br>
              <a:rPr lang="nl-NL" sz="2400" dirty="0"/>
            </a:br>
            <a:r>
              <a:rPr lang="nl-NL" sz="2000" dirty="0"/>
              <a:t>1</a:t>
            </a:r>
            <a:r>
              <a:rPr lang="nl-NL" sz="2400" dirty="0"/>
              <a:t>.</a:t>
            </a:r>
            <a:r>
              <a:rPr lang="nl-NL" sz="2000" dirty="0"/>
              <a:t>De vraag naar noodzakelijke goederen (kleding, voedsel, onderdak) is deels afhankelijk van het inkomen en deels onafhankelijk van het inkomen. Zelfs als er geen inkomen is (Y = 0) is er vraag naar deze primaire levensbehoeften.</a:t>
            </a:r>
            <a:endParaRPr lang="nl-NL" sz="2400" dirty="0"/>
          </a:p>
          <a:p>
            <a:r>
              <a:rPr lang="nl-NL" sz="2000" dirty="0"/>
              <a:t>2. De uitgaven stijgen absoluut, maar dalen relatief (in procenten van het inkomen) </a:t>
            </a:r>
            <a:endParaRPr lang="nl-NL" sz="2400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EEAACF75-8BF2-A44D-A9AD-D3710E796646}"/>
              </a:ext>
            </a:extLst>
          </p:cNvPr>
          <p:cNvSpPr txBox="1"/>
          <p:nvPr/>
        </p:nvSpPr>
        <p:spPr>
          <a:xfrm>
            <a:off x="3187663" y="22082"/>
            <a:ext cx="3425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2.4 Inkomenselasticiteit</a:t>
            </a:r>
          </a:p>
        </p:txBody>
      </p:sp>
    </p:spTree>
    <p:extLst>
      <p:ext uri="{BB962C8B-B14F-4D97-AF65-F5344CB8AC3E}">
        <p14:creationId xmlns:p14="http://schemas.microsoft.com/office/powerpoint/2010/main" val="332966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5039D6BA-4A9E-F34D-A0EF-D55B6D372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066" y="6347336"/>
            <a:ext cx="5004665" cy="365125"/>
          </a:xfrm>
        </p:spPr>
        <p:txBody>
          <a:bodyPr/>
          <a:lstStyle/>
          <a:p>
            <a:r>
              <a:rPr lang="en-US" dirty="0" err="1"/>
              <a:t>Economie</a:t>
            </a:r>
            <a:r>
              <a:rPr lang="en-US" dirty="0"/>
              <a:t> </a:t>
            </a:r>
            <a:r>
              <a:rPr lang="en-US" dirty="0" err="1"/>
              <a:t>Integraal</a:t>
            </a:r>
            <a:r>
              <a:rPr lang="en-US" dirty="0"/>
              <a:t> </a:t>
            </a:r>
            <a:r>
              <a:rPr lang="en-US" dirty="0" err="1"/>
              <a:t>vwo</a:t>
            </a:r>
            <a:r>
              <a:rPr lang="en-US" dirty="0"/>
              <a:t> (VRM)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041A536F-4017-A046-A091-2BD4E7C6B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58007" y="5661097"/>
            <a:ext cx="573161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929516A-7732-C546-A0BE-14758376ED2E}"/>
              </a:ext>
            </a:extLst>
          </p:cNvPr>
          <p:cNvSpPr txBox="1"/>
          <p:nvPr/>
        </p:nvSpPr>
        <p:spPr>
          <a:xfrm>
            <a:off x="285546" y="336719"/>
            <a:ext cx="8572908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Inkomensvraagcurven en gemiddelde consumptiequote (GCQ = C/Y)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C49180F-C402-8D45-A2E5-B032FB1125FB}"/>
              </a:ext>
            </a:extLst>
          </p:cNvPr>
          <p:cNvSpPr txBox="1"/>
          <p:nvPr/>
        </p:nvSpPr>
        <p:spPr>
          <a:xfrm>
            <a:off x="5466381" y="753917"/>
            <a:ext cx="1330032" cy="4001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Luxe goed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3C41CA7-BFB7-7343-8952-9F9C16E2964D}"/>
              </a:ext>
            </a:extLst>
          </p:cNvPr>
          <p:cNvSpPr txBox="1"/>
          <p:nvPr/>
        </p:nvSpPr>
        <p:spPr>
          <a:xfrm>
            <a:off x="548054" y="768789"/>
            <a:ext cx="2489604" cy="4001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Noodzakelijk goed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B7CB8A52-81D0-D94A-A894-F522622AFA09}"/>
              </a:ext>
            </a:extLst>
          </p:cNvPr>
          <p:cNvCxnSpPr/>
          <p:nvPr/>
        </p:nvCxnSpPr>
        <p:spPr>
          <a:xfrm>
            <a:off x="872090" y="1838669"/>
            <a:ext cx="0" cy="291757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1241E0D4-2098-874E-97E6-AED88639ED2D}"/>
              </a:ext>
            </a:extLst>
          </p:cNvPr>
          <p:cNvCxnSpPr/>
          <p:nvPr/>
        </p:nvCxnSpPr>
        <p:spPr>
          <a:xfrm>
            <a:off x="872090" y="4756246"/>
            <a:ext cx="295232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BBF78BA8-4398-D04A-9192-A17048D8064B}"/>
              </a:ext>
            </a:extLst>
          </p:cNvPr>
          <p:cNvCxnSpPr/>
          <p:nvPr/>
        </p:nvCxnSpPr>
        <p:spPr>
          <a:xfrm>
            <a:off x="5552610" y="1676024"/>
            <a:ext cx="0" cy="306159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17D7CD50-4DE8-244C-BE7F-5F6ACE7547F9}"/>
              </a:ext>
            </a:extLst>
          </p:cNvPr>
          <p:cNvCxnSpPr/>
          <p:nvPr/>
        </p:nvCxnSpPr>
        <p:spPr>
          <a:xfrm flipV="1">
            <a:off x="5552610" y="4756246"/>
            <a:ext cx="3096344" cy="2029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Vrije vorm 10">
            <a:extLst>
              <a:ext uri="{FF2B5EF4-FFF2-40B4-BE49-F238E27FC236}">
                <a16:creationId xmlns:a16="http://schemas.microsoft.com/office/drawing/2014/main" id="{21E97C11-F9C2-6844-ACB0-18A89247E218}"/>
              </a:ext>
            </a:extLst>
          </p:cNvPr>
          <p:cNvSpPr/>
          <p:nvPr/>
        </p:nvSpPr>
        <p:spPr>
          <a:xfrm>
            <a:off x="871658" y="2764861"/>
            <a:ext cx="2346960" cy="1356360"/>
          </a:xfrm>
          <a:custGeom>
            <a:avLst/>
            <a:gdLst>
              <a:gd name="connsiteX0" fmla="*/ 0 w 2346960"/>
              <a:gd name="connsiteY0" fmla="*/ 1356360 h 1356360"/>
              <a:gd name="connsiteX1" fmla="*/ 320040 w 2346960"/>
              <a:gd name="connsiteY1" fmla="*/ 868680 h 1356360"/>
              <a:gd name="connsiteX2" fmla="*/ 655320 w 2346960"/>
              <a:gd name="connsiteY2" fmla="*/ 502920 h 1356360"/>
              <a:gd name="connsiteX3" fmla="*/ 1143000 w 2346960"/>
              <a:gd name="connsiteY3" fmla="*/ 243840 h 1356360"/>
              <a:gd name="connsiteX4" fmla="*/ 1828800 w 2346960"/>
              <a:gd name="connsiteY4" fmla="*/ 60960 h 1356360"/>
              <a:gd name="connsiteX5" fmla="*/ 2346960 w 2346960"/>
              <a:gd name="connsiteY5" fmla="*/ 0 h 1356360"/>
              <a:gd name="connsiteX6" fmla="*/ 2346960 w 2346960"/>
              <a:gd name="connsiteY6" fmla="*/ 0 h 135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960" h="1356360">
                <a:moveTo>
                  <a:pt x="0" y="1356360"/>
                </a:moveTo>
                <a:cubicBezTo>
                  <a:pt x="105410" y="1183640"/>
                  <a:pt x="210820" y="1010920"/>
                  <a:pt x="320040" y="868680"/>
                </a:cubicBezTo>
                <a:cubicBezTo>
                  <a:pt x="429260" y="726440"/>
                  <a:pt x="518160" y="607060"/>
                  <a:pt x="655320" y="502920"/>
                </a:cubicBezTo>
                <a:cubicBezTo>
                  <a:pt x="792480" y="398780"/>
                  <a:pt x="947420" y="317500"/>
                  <a:pt x="1143000" y="243840"/>
                </a:cubicBezTo>
                <a:cubicBezTo>
                  <a:pt x="1338580" y="170180"/>
                  <a:pt x="1628140" y="101600"/>
                  <a:pt x="1828800" y="60960"/>
                </a:cubicBezTo>
                <a:cubicBezTo>
                  <a:pt x="2029460" y="20320"/>
                  <a:pt x="2346960" y="0"/>
                  <a:pt x="2346960" y="0"/>
                </a:cubicBezTo>
                <a:lnTo>
                  <a:pt x="2346960" y="0"/>
                </a:ln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Vrije vorm 11">
            <a:extLst>
              <a:ext uri="{FF2B5EF4-FFF2-40B4-BE49-F238E27FC236}">
                <a16:creationId xmlns:a16="http://schemas.microsoft.com/office/drawing/2014/main" id="{8F64B717-DC24-6A44-A265-2027A1D866E8}"/>
              </a:ext>
            </a:extLst>
          </p:cNvPr>
          <p:cNvSpPr/>
          <p:nvPr/>
        </p:nvSpPr>
        <p:spPr>
          <a:xfrm>
            <a:off x="6373298" y="2456924"/>
            <a:ext cx="2213048" cy="2319617"/>
          </a:xfrm>
          <a:custGeom>
            <a:avLst/>
            <a:gdLst>
              <a:gd name="connsiteX0" fmla="*/ 0 w 2213048"/>
              <a:gd name="connsiteY0" fmla="*/ 2319617 h 2319617"/>
              <a:gd name="connsiteX1" fmla="*/ 640080 w 2213048"/>
              <a:gd name="connsiteY1" fmla="*/ 2182457 h 2319617"/>
              <a:gd name="connsiteX2" fmla="*/ 1127760 w 2213048"/>
              <a:gd name="connsiteY2" fmla="*/ 1892897 h 2319617"/>
              <a:gd name="connsiteX3" fmla="*/ 1569720 w 2213048"/>
              <a:gd name="connsiteY3" fmla="*/ 1496657 h 2319617"/>
              <a:gd name="connsiteX4" fmla="*/ 1828800 w 2213048"/>
              <a:gd name="connsiteY4" fmla="*/ 1024217 h 2319617"/>
              <a:gd name="connsiteX5" fmla="*/ 2179320 w 2213048"/>
              <a:gd name="connsiteY5" fmla="*/ 94577 h 2319617"/>
              <a:gd name="connsiteX6" fmla="*/ 2179320 w 2213048"/>
              <a:gd name="connsiteY6" fmla="*/ 79337 h 2319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3048" h="2319617">
                <a:moveTo>
                  <a:pt x="0" y="2319617"/>
                </a:moveTo>
                <a:cubicBezTo>
                  <a:pt x="226060" y="2286597"/>
                  <a:pt x="452120" y="2253577"/>
                  <a:pt x="640080" y="2182457"/>
                </a:cubicBezTo>
                <a:cubicBezTo>
                  <a:pt x="828040" y="2111337"/>
                  <a:pt x="972820" y="2007197"/>
                  <a:pt x="1127760" y="1892897"/>
                </a:cubicBezTo>
                <a:cubicBezTo>
                  <a:pt x="1282700" y="1778597"/>
                  <a:pt x="1452880" y="1641437"/>
                  <a:pt x="1569720" y="1496657"/>
                </a:cubicBezTo>
                <a:cubicBezTo>
                  <a:pt x="1686560" y="1351877"/>
                  <a:pt x="1727200" y="1257897"/>
                  <a:pt x="1828800" y="1024217"/>
                </a:cubicBezTo>
                <a:cubicBezTo>
                  <a:pt x="1930400" y="790537"/>
                  <a:pt x="2120900" y="252057"/>
                  <a:pt x="2179320" y="94577"/>
                </a:cubicBezTo>
                <a:cubicBezTo>
                  <a:pt x="2237740" y="-62903"/>
                  <a:pt x="2208530" y="8217"/>
                  <a:pt x="2179320" y="79337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698CEDA9-364B-E949-83A7-0045A21F39A2}"/>
              </a:ext>
            </a:extLst>
          </p:cNvPr>
          <p:cNvCxnSpPr/>
          <p:nvPr/>
        </p:nvCxnSpPr>
        <p:spPr>
          <a:xfrm flipH="1">
            <a:off x="872090" y="3206821"/>
            <a:ext cx="792088" cy="154942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D248AE9A-5D78-304E-ABC8-FDE6D870CCF6}"/>
              </a:ext>
            </a:extLst>
          </p:cNvPr>
          <p:cNvCxnSpPr/>
          <p:nvPr/>
        </p:nvCxnSpPr>
        <p:spPr>
          <a:xfrm flipH="1">
            <a:off x="872090" y="2764861"/>
            <a:ext cx="2165568" cy="201168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0A86455F-E3D8-7648-825B-190709D1719C}"/>
              </a:ext>
            </a:extLst>
          </p:cNvPr>
          <p:cNvCxnSpPr>
            <a:stCxn id="12" idx="2"/>
          </p:cNvCxnSpPr>
          <p:nvPr/>
        </p:nvCxnSpPr>
        <p:spPr>
          <a:xfrm flipH="1">
            <a:off x="5552610" y="4349821"/>
            <a:ext cx="1948448" cy="38779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61337F3A-CA3F-0D47-91AF-B73EA42C42F9}"/>
              </a:ext>
            </a:extLst>
          </p:cNvPr>
          <p:cNvCxnSpPr>
            <a:stCxn id="12" idx="4"/>
          </p:cNvCxnSpPr>
          <p:nvPr/>
        </p:nvCxnSpPr>
        <p:spPr>
          <a:xfrm flipH="1">
            <a:off x="5552610" y="3481141"/>
            <a:ext cx="2649488" cy="125647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8A5A7395-8D41-6640-B41C-CCBFFF0FC418}"/>
              </a:ext>
            </a:extLst>
          </p:cNvPr>
          <p:cNvCxnSpPr/>
          <p:nvPr/>
        </p:nvCxnSpPr>
        <p:spPr>
          <a:xfrm flipH="1" flipV="1">
            <a:off x="871658" y="3206820"/>
            <a:ext cx="79252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BEA51CDB-9940-6C47-9F66-A45290CF524B}"/>
              </a:ext>
            </a:extLst>
          </p:cNvPr>
          <p:cNvCxnSpPr/>
          <p:nvPr/>
        </p:nvCxnSpPr>
        <p:spPr>
          <a:xfrm flipH="1">
            <a:off x="871658" y="2764861"/>
            <a:ext cx="216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15C8BD31-21D8-F547-82B9-DD61627F2E04}"/>
              </a:ext>
            </a:extLst>
          </p:cNvPr>
          <p:cNvCxnSpPr/>
          <p:nvPr/>
        </p:nvCxnSpPr>
        <p:spPr>
          <a:xfrm>
            <a:off x="3037658" y="2764861"/>
            <a:ext cx="0" cy="19913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C1ABE0D3-E535-B94C-823D-F89C852A277B}"/>
              </a:ext>
            </a:extLst>
          </p:cNvPr>
          <p:cNvCxnSpPr/>
          <p:nvPr/>
        </p:nvCxnSpPr>
        <p:spPr>
          <a:xfrm>
            <a:off x="1664178" y="3206821"/>
            <a:ext cx="0" cy="15307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AB300F03-2361-FE42-AB87-DFA5716F9345}"/>
              </a:ext>
            </a:extLst>
          </p:cNvPr>
          <p:cNvCxnSpPr>
            <a:stCxn id="12" idx="2"/>
          </p:cNvCxnSpPr>
          <p:nvPr/>
        </p:nvCxnSpPr>
        <p:spPr>
          <a:xfrm flipH="1">
            <a:off x="5552610" y="4349821"/>
            <a:ext cx="1948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6FC26057-A17C-2B4B-8A39-602013BC37D7}"/>
              </a:ext>
            </a:extLst>
          </p:cNvPr>
          <p:cNvCxnSpPr>
            <a:stCxn id="12" idx="2"/>
          </p:cNvCxnSpPr>
          <p:nvPr/>
        </p:nvCxnSpPr>
        <p:spPr>
          <a:xfrm>
            <a:off x="7501058" y="4349821"/>
            <a:ext cx="0" cy="426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555CDD17-C130-4745-B047-FB9860CC65A9}"/>
              </a:ext>
            </a:extLst>
          </p:cNvPr>
          <p:cNvCxnSpPr>
            <a:stCxn id="12" idx="4"/>
          </p:cNvCxnSpPr>
          <p:nvPr/>
        </p:nvCxnSpPr>
        <p:spPr>
          <a:xfrm flipH="1">
            <a:off x="5552610" y="3481141"/>
            <a:ext cx="2649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BCE6F746-84F8-BD4E-8688-3940B20BF32B}"/>
              </a:ext>
            </a:extLst>
          </p:cNvPr>
          <p:cNvCxnSpPr>
            <a:stCxn id="12" idx="4"/>
          </p:cNvCxnSpPr>
          <p:nvPr/>
        </p:nvCxnSpPr>
        <p:spPr>
          <a:xfrm>
            <a:off x="8202098" y="3481141"/>
            <a:ext cx="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vak 24">
            <a:extLst>
              <a:ext uri="{FF2B5EF4-FFF2-40B4-BE49-F238E27FC236}">
                <a16:creationId xmlns:a16="http://schemas.microsoft.com/office/drawing/2014/main" id="{7CEFEAC7-48D8-1F4F-B719-E4FE5ED3584F}"/>
              </a:ext>
            </a:extLst>
          </p:cNvPr>
          <p:cNvSpPr txBox="1"/>
          <p:nvPr/>
        </p:nvSpPr>
        <p:spPr>
          <a:xfrm>
            <a:off x="573050" y="145408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Uitgaven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508F0192-32FB-294E-8EC6-54D1D52231DA}"/>
              </a:ext>
            </a:extLst>
          </p:cNvPr>
          <p:cNvSpPr txBox="1"/>
          <p:nvPr/>
        </p:nvSpPr>
        <p:spPr>
          <a:xfrm>
            <a:off x="5552610" y="132536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Uitgaven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A122F484-FAE2-C949-8B60-67DC368BA069}"/>
              </a:ext>
            </a:extLst>
          </p:cNvPr>
          <p:cNvSpPr txBox="1"/>
          <p:nvPr/>
        </p:nvSpPr>
        <p:spPr>
          <a:xfrm>
            <a:off x="2456266" y="479521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Inkomen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316636EE-C27B-CD4B-851F-11396CA7D88B}"/>
              </a:ext>
            </a:extLst>
          </p:cNvPr>
          <p:cNvSpPr txBox="1"/>
          <p:nvPr/>
        </p:nvSpPr>
        <p:spPr>
          <a:xfrm>
            <a:off x="7479822" y="479521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Inkomen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BC269EC7-6B17-3245-BEBF-9AA6BAC33C64}"/>
              </a:ext>
            </a:extLst>
          </p:cNvPr>
          <p:cNvSpPr txBox="1"/>
          <p:nvPr/>
        </p:nvSpPr>
        <p:spPr>
          <a:xfrm>
            <a:off x="1448154" y="51645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3723059F-E3CA-1D4D-A256-AFFD2A6AB959}"/>
              </a:ext>
            </a:extLst>
          </p:cNvPr>
          <p:cNvSpPr txBox="1"/>
          <p:nvPr/>
        </p:nvSpPr>
        <p:spPr>
          <a:xfrm>
            <a:off x="2821634" y="51433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A268BDDE-BF24-B04E-BEAD-B159329481E3}"/>
              </a:ext>
            </a:extLst>
          </p:cNvPr>
          <p:cNvSpPr txBox="1"/>
          <p:nvPr/>
        </p:nvSpPr>
        <p:spPr>
          <a:xfrm>
            <a:off x="7285034" y="51797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4DBDC3D4-ECAC-6A4F-9A22-F06707C968E1}"/>
              </a:ext>
            </a:extLst>
          </p:cNvPr>
          <p:cNvSpPr txBox="1"/>
          <p:nvPr/>
        </p:nvSpPr>
        <p:spPr>
          <a:xfrm>
            <a:off x="8062274" y="51797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</a:t>
            </a:r>
          </a:p>
        </p:txBody>
      </p:sp>
      <p:sp>
        <p:nvSpPr>
          <p:cNvPr id="33" name="Rechteraccolade 32">
            <a:extLst>
              <a:ext uri="{FF2B5EF4-FFF2-40B4-BE49-F238E27FC236}">
                <a16:creationId xmlns:a16="http://schemas.microsoft.com/office/drawing/2014/main" id="{F87394D4-7FE6-854A-B618-8A02B3152A9A}"/>
              </a:ext>
            </a:extLst>
          </p:cNvPr>
          <p:cNvSpPr/>
          <p:nvPr/>
        </p:nvSpPr>
        <p:spPr>
          <a:xfrm>
            <a:off x="1653170" y="3206821"/>
            <a:ext cx="288032" cy="1530796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eraccolade 33">
            <a:extLst>
              <a:ext uri="{FF2B5EF4-FFF2-40B4-BE49-F238E27FC236}">
                <a16:creationId xmlns:a16="http://schemas.microsoft.com/office/drawing/2014/main" id="{68056428-AE3F-7049-9BD6-F6BF6AE666E7}"/>
              </a:ext>
            </a:extLst>
          </p:cNvPr>
          <p:cNvSpPr/>
          <p:nvPr/>
        </p:nvSpPr>
        <p:spPr>
          <a:xfrm>
            <a:off x="3140342" y="2846781"/>
            <a:ext cx="288032" cy="1890836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Rechteraccolade 34">
            <a:extLst>
              <a:ext uri="{FF2B5EF4-FFF2-40B4-BE49-F238E27FC236}">
                <a16:creationId xmlns:a16="http://schemas.microsoft.com/office/drawing/2014/main" id="{89560425-12DC-6641-82DC-72EA20817277}"/>
              </a:ext>
            </a:extLst>
          </p:cNvPr>
          <p:cNvSpPr/>
          <p:nvPr/>
        </p:nvSpPr>
        <p:spPr>
          <a:xfrm>
            <a:off x="8235322" y="3443040"/>
            <a:ext cx="259000" cy="1294575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Rechteraccolade 35">
            <a:extLst>
              <a:ext uri="{FF2B5EF4-FFF2-40B4-BE49-F238E27FC236}">
                <a16:creationId xmlns:a16="http://schemas.microsoft.com/office/drawing/2014/main" id="{898FBC31-832F-2441-8E1C-069A429E53FE}"/>
              </a:ext>
            </a:extLst>
          </p:cNvPr>
          <p:cNvSpPr/>
          <p:nvPr/>
        </p:nvSpPr>
        <p:spPr>
          <a:xfrm>
            <a:off x="7573066" y="4349821"/>
            <a:ext cx="283800" cy="348332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Rechteraccolade 36">
            <a:extLst>
              <a:ext uri="{FF2B5EF4-FFF2-40B4-BE49-F238E27FC236}">
                <a16:creationId xmlns:a16="http://schemas.microsoft.com/office/drawing/2014/main" id="{26398800-3DF6-9A4E-B42F-91254B31105D}"/>
              </a:ext>
            </a:extLst>
          </p:cNvPr>
          <p:cNvSpPr/>
          <p:nvPr/>
        </p:nvSpPr>
        <p:spPr>
          <a:xfrm rot="5400000">
            <a:off x="1093053" y="4608663"/>
            <a:ext cx="348201" cy="794048"/>
          </a:xfrm>
          <a:prstGeom prst="righ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Rechteraccolade 37">
            <a:extLst>
              <a:ext uri="{FF2B5EF4-FFF2-40B4-BE49-F238E27FC236}">
                <a16:creationId xmlns:a16="http://schemas.microsoft.com/office/drawing/2014/main" id="{7B1E7E32-A4D9-B04D-99FC-3234D4F9056C}"/>
              </a:ext>
            </a:extLst>
          </p:cNvPr>
          <p:cNvSpPr/>
          <p:nvPr/>
        </p:nvSpPr>
        <p:spPr>
          <a:xfrm rot="5400000">
            <a:off x="1831559" y="4542219"/>
            <a:ext cx="348198" cy="2064000"/>
          </a:xfrm>
          <a:prstGeom prst="righ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Rechteraccolade 38">
            <a:extLst>
              <a:ext uri="{FF2B5EF4-FFF2-40B4-BE49-F238E27FC236}">
                <a16:creationId xmlns:a16="http://schemas.microsoft.com/office/drawing/2014/main" id="{2C88C248-60A7-3F46-A68A-D449140D59EC}"/>
              </a:ext>
            </a:extLst>
          </p:cNvPr>
          <p:cNvSpPr/>
          <p:nvPr/>
        </p:nvSpPr>
        <p:spPr>
          <a:xfrm rot="5400000">
            <a:off x="6352734" y="4556494"/>
            <a:ext cx="348198" cy="1931363"/>
          </a:xfrm>
          <a:prstGeom prst="righ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Rechteraccolade 39">
            <a:extLst>
              <a:ext uri="{FF2B5EF4-FFF2-40B4-BE49-F238E27FC236}">
                <a16:creationId xmlns:a16="http://schemas.microsoft.com/office/drawing/2014/main" id="{CC7A6070-135A-2445-9546-AF27426247C2}"/>
              </a:ext>
            </a:extLst>
          </p:cNvPr>
          <p:cNvSpPr/>
          <p:nvPr/>
        </p:nvSpPr>
        <p:spPr>
          <a:xfrm rot="5400000">
            <a:off x="6698004" y="4511007"/>
            <a:ext cx="354549" cy="2653639"/>
          </a:xfrm>
          <a:prstGeom prst="righ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866ADBE0-5ADD-3442-ADAF-5AEE7011BE9B}"/>
              </a:ext>
            </a:extLst>
          </p:cNvPr>
          <p:cNvSpPr txBox="1"/>
          <p:nvPr/>
        </p:nvSpPr>
        <p:spPr>
          <a:xfrm>
            <a:off x="1268134" y="6145271"/>
            <a:ext cx="760080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GCQ = grootte van de hoek van de lijn uit de oorsprong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595FBFE3-7C49-DD44-8533-DAC6E9055A0A}"/>
              </a:ext>
            </a:extLst>
          </p:cNvPr>
          <p:cNvSpPr txBox="1"/>
          <p:nvPr/>
        </p:nvSpPr>
        <p:spPr>
          <a:xfrm>
            <a:off x="1941202" y="1238636"/>
            <a:ext cx="2489604" cy="4001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GCQ daalt als Y stijgt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1BD2452D-072D-0047-9EA4-E981B20778B3}"/>
              </a:ext>
            </a:extLst>
          </p:cNvPr>
          <p:cNvSpPr txBox="1"/>
          <p:nvPr/>
        </p:nvSpPr>
        <p:spPr>
          <a:xfrm>
            <a:off x="7024074" y="761553"/>
            <a:ext cx="1665584" cy="7078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GCQ stijgt als Y stijgt</a:t>
            </a:r>
          </a:p>
        </p:txBody>
      </p:sp>
      <p:sp>
        <p:nvSpPr>
          <p:cNvPr id="44" name="Vrije vorm 43">
            <a:extLst>
              <a:ext uri="{FF2B5EF4-FFF2-40B4-BE49-F238E27FC236}">
                <a16:creationId xmlns:a16="http://schemas.microsoft.com/office/drawing/2014/main" id="{1731FEE3-A103-E042-A9E7-B67E55DF18D5}"/>
              </a:ext>
            </a:extLst>
          </p:cNvPr>
          <p:cNvSpPr/>
          <p:nvPr/>
        </p:nvSpPr>
        <p:spPr>
          <a:xfrm>
            <a:off x="1063347" y="4352534"/>
            <a:ext cx="341908" cy="408811"/>
          </a:xfrm>
          <a:custGeom>
            <a:avLst/>
            <a:gdLst>
              <a:gd name="connsiteX0" fmla="*/ 0 w 341908"/>
              <a:gd name="connsiteY0" fmla="*/ 0 h 408811"/>
              <a:gd name="connsiteX1" fmla="*/ 146532 w 341908"/>
              <a:gd name="connsiteY1" fmla="*/ 32561 h 408811"/>
              <a:gd name="connsiteX2" fmla="*/ 244220 w 341908"/>
              <a:gd name="connsiteY2" fmla="*/ 146521 h 408811"/>
              <a:gd name="connsiteX3" fmla="*/ 309345 w 341908"/>
              <a:gd name="connsiteY3" fmla="*/ 390723 h 408811"/>
              <a:gd name="connsiteX4" fmla="*/ 341908 w 341908"/>
              <a:gd name="connsiteY4" fmla="*/ 390723 h 408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908" h="408811">
                <a:moveTo>
                  <a:pt x="0" y="0"/>
                </a:moveTo>
                <a:cubicBezTo>
                  <a:pt x="52914" y="4070"/>
                  <a:pt x="105829" y="8141"/>
                  <a:pt x="146532" y="32561"/>
                </a:cubicBezTo>
                <a:cubicBezTo>
                  <a:pt x="187235" y="56981"/>
                  <a:pt x="217085" y="86827"/>
                  <a:pt x="244220" y="146521"/>
                </a:cubicBezTo>
                <a:cubicBezTo>
                  <a:pt x="271355" y="206215"/>
                  <a:pt x="293064" y="350023"/>
                  <a:pt x="309345" y="390723"/>
                </a:cubicBezTo>
                <a:cubicBezTo>
                  <a:pt x="325626" y="431423"/>
                  <a:pt x="341908" y="390723"/>
                  <a:pt x="341908" y="39072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Vrije vorm 44">
            <a:extLst>
              <a:ext uri="{FF2B5EF4-FFF2-40B4-BE49-F238E27FC236}">
                <a16:creationId xmlns:a16="http://schemas.microsoft.com/office/drawing/2014/main" id="{29CC46C6-7603-4F44-BE3B-B714138EF2EC}"/>
              </a:ext>
            </a:extLst>
          </p:cNvPr>
          <p:cNvSpPr/>
          <p:nvPr/>
        </p:nvSpPr>
        <p:spPr>
          <a:xfrm>
            <a:off x="1405255" y="4287414"/>
            <a:ext cx="283048" cy="504684"/>
          </a:xfrm>
          <a:custGeom>
            <a:avLst/>
            <a:gdLst>
              <a:gd name="connsiteX0" fmla="*/ 0 w 283048"/>
              <a:gd name="connsiteY0" fmla="*/ 0 h 504684"/>
              <a:gd name="connsiteX1" fmla="*/ 113969 w 283048"/>
              <a:gd name="connsiteY1" fmla="*/ 81400 h 504684"/>
              <a:gd name="connsiteX2" fmla="*/ 211657 w 283048"/>
              <a:gd name="connsiteY2" fmla="*/ 195361 h 504684"/>
              <a:gd name="connsiteX3" fmla="*/ 276782 w 283048"/>
              <a:gd name="connsiteY3" fmla="*/ 390723 h 504684"/>
              <a:gd name="connsiteX4" fmla="*/ 276782 w 283048"/>
              <a:gd name="connsiteY4" fmla="*/ 504684 h 504684"/>
              <a:gd name="connsiteX5" fmla="*/ 244220 w 283048"/>
              <a:gd name="connsiteY5" fmla="*/ 390723 h 504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048" h="504684">
                <a:moveTo>
                  <a:pt x="0" y="0"/>
                </a:moveTo>
                <a:cubicBezTo>
                  <a:pt x="39346" y="24420"/>
                  <a:pt x="78693" y="48840"/>
                  <a:pt x="113969" y="81400"/>
                </a:cubicBezTo>
                <a:cubicBezTo>
                  <a:pt x="149245" y="113960"/>
                  <a:pt x="184522" y="143807"/>
                  <a:pt x="211657" y="195361"/>
                </a:cubicBezTo>
                <a:cubicBezTo>
                  <a:pt x="238792" y="246915"/>
                  <a:pt x="265928" y="339169"/>
                  <a:pt x="276782" y="390723"/>
                </a:cubicBezTo>
                <a:cubicBezTo>
                  <a:pt x="287636" y="442277"/>
                  <a:pt x="282209" y="504684"/>
                  <a:pt x="276782" y="504684"/>
                </a:cubicBezTo>
                <a:cubicBezTo>
                  <a:pt x="271355" y="504684"/>
                  <a:pt x="257787" y="447703"/>
                  <a:pt x="244220" y="39072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Vrije vorm 45">
            <a:extLst>
              <a:ext uri="{FF2B5EF4-FFF2-40B4-BE49-F238E27FC236}">
                <a16:creationId xmlns:a16="http://schemas.microsoft.com/office/drawing/2014/main" id="{D804E677-7BF4-0F4D-BA95-C0F035F5178D}"/>
              </a:ext>
            </a:extLst>
          </p:cNvPr>
          <p:cNvSpPr/>
          <p:nvPr/>
        </p:nvSpPr>
        <p:spPr>
          <a:xfrm>
            <a:off x="6305934" y="4596736"/>
            <a:ext cx="174873" cy="195362"/>
          </a:xfrm>
          <a:custGeom>
            <a:avLst/>
            <a:gdLst>
              <a:gd name="connsiteX0" fmla="*/ 0 w 174873"/>
              <a:gd name="connsiteY0" fmla="*/ 0 h 195362"/>
              <a:gd name="connsiteX1" fmla="*/ 162813 w 174873"/>
              <a:gd name="connsiteY1" fmla="*/ 162801 h 195362"/>
              <a:gd name="connsiteX2" fmla="*/ 162813 w 174873"/>
              <a:gd name="connsiteY2" fmla="*/ 195362 h 195362"/>
              <a:gd name="connsiteX3" fmla="*/ 162813 w 174873"/>
              <a:gd name="connsiteY3" fmla="*/ 179081 h 195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873" h="195362">
                <a:moveTo>
                  <a:pt x="0" y="0"/>
                </a:moveTo>
                <a:cubicBezTo>
                  <a:pt x="67839" y="65120"/>
                  <a:pt x="135678" y="130241"/>
                  <a:pt x="162813" y="162801"/>
                </a:cubicBezTo>
                <a:cubicBezTo>
                  <a:pt x="189948" y="195361"/>
                  <a:pt x="162813" y="195362"/>
                  <a:pt x="162813" y="195362"/>
                </a:cubicBezTo>
                <a:lnTo>
                  <a:pt x="162813" y="179081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Vrije vorm 46">
            <a:extLst>
              <a:ext uri="{FF2B5EF4-FFF2-40B4-BE49-F238E27FC236}">
                <a16:creationId xmlns:a16="http://schemas.microsoft.com/office/drawing/2014/main" id="{2B5FE2D2-C7D9-CA4C-A098-50C82C69EB69}"/>
              </a:ext>
            </a:extLst>
          </p:cNvPr>
          <p:cNvSpPr/>
          <p:nvPr/>
        </p:nvSpPr>
        <p:spPr>
          <a:xfrm>
            <a:off x="6338497" y="4336254"/>
            <a:ext cx="276782" cy="423283"/>
          </a:xfrm>
          <a:custGeom>
            <a:avLst/>
            <a:gdLst>
              <a:gd name="connsiteX0" fmla="*/ 0 w 276782"/>
              <a:gd name="connsiteY0" fmla="*/ 0 h 423283"/>
              <a:gd name="connsiteX1" fmla="*/ 162813 w 276782"/>
              <a:gd name="connsiteY1" fmla="*/ 81401 h 423283"/>
              <a:gd name="connsiteX2" fmla="*/ 227938 w 276782"/>
              <a:gd name="connsiteY2" fmla="*/ 227922 h 423283"/>
              <a:gd name="connsiteX3" fmla="*/ 276782 w 276782"/>
              <a:gd name="connsiteY3" fmla="*/ 423283 h 423283"/>
              <a:gd name="connsiteX4" fmla="*/ 276782 w 276782"/>
              <a:gd name="connsiteY4" fmla="*/ 423283 h 42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782" h="423283">
                <a:moveTo>
                  <a:pt x="0" y="0"/>
                </a:moveTo>
                <a:cubicBezTo>
                  <a:pt x="62411" y="21707"/>
                  <a:pt x="124823" y="43414"/>
                  <a:pt x="162813" y="81401"/>
                </a:cubicBezTo>
                <a:cubicBezTo>
                  <a:pt x="200803" y="119388"/>
                  <a:pt x="208943" y="170942"/>
                  <a:pt x="227938" y="227922"/>
                </a:cubicBezTo>
                <a:cubicBezTo>
                  <a:pt x="246933" y="284902"/>
                  <a:pt x="276782" y="423283"/>
                  <a:pt x="276782" y="423283"/>
                </a:cubicBezTo>
                <a:lnTo>
                  <a:pt x="276782" y="42328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48DED892-5D9B-7F44-B80E-57CC394149DD}"/>
              </a:ext>
            </a:extLst>
          </p:cNvPr>
          <p:cNvSpPr txBox="1"/>
          <p:nvPr/>
        </p:nvSpPr>
        <p:spPr>
          <a:xfrm>
            <a:off x="2348254" y="-39973"/>
            <a:ext cx="6118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2.4 Inkomenselasticiteit</a:t>
            </a:r>
          </a:p>
        </p:txBody>
      </p:sp>
    </p:spTree>
    <p:extLst>
      <p:ext uri="{BB962C8B-B14F-4D97-AF65-F5344CB8AC3E}">
        <p14:creationId xmlns:p14="http://schemas.microsoft.com/office/powerpoint/2010/main" val="28577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2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theme/theme1.xml><?xml version="1.0" encoding="utf-8"?>
<a:theme xmlns:a="http://schemas.openxmlformats.org/drawingml/2006/main" name="Druppel">
  <a:themeElements>
    <a:clrScheme name="Druppel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uppel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uppel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{588A6C3D-7FF5-1143-9EB2-F3893E7F9256}tf10001073</Template>
  <TotalTime>384</TotalTime>
  <Words>1041</Words>
  <Application>Microsoft Macintosh PowerPoint</Application>
  <PresentationFormat>Diavoorstelling (4:3)</PresentationFormat>
  <Paragraphs>214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</vt:lpstr>
      <vt:lpstr>Tw Cen MT</vt:lpstr>
      <vt:lpstr>Druppel</vt:lpstr>
      <vt:lpstr>PowerPoint-presentatie</vt:lpstr>
      <vt:lpstr>PowerPoint-presentatie</vt:lpstr>
      <vt:lpstr>PowerPoint-presentatie</vt:lpstr>
      <vt:lpstr>PowerPoint-presentatie</vt:lpstr>
      <vt:lpstr>Kruiselingse elasticiteit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Prijselasticiteit</dc:title>
  <dc:creator>Paul</dc:creator>
  <cp:lastModifiedBy>Microsoft Office User</cp:lastModifiedBy>
  <cp:revision>69</cp:revision>
  <dcterms:created xsi:type="dcterms:W3CDTF">2011-11-08T19:12:00Z</dcterms:created>
  <dcterms:modified xsi:type="dcterms:W3CDTF">2019-05-13T16:58:42Z</dcterms:modified>
</cp:coreProperties>
</file>