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9"/>
  </p:notesMasterIdLst>
  <p:sldIdLst>
    <p:sldId id="262" r:id="rId2"/>
    <p:sldId id="273" r:id="rId3"/>
    <p:sldId id="270" r:id="rId4"/>
    <p:sldId id="274" r:id="rId5"/>
    <p:sldId id="275" r:id="rId6"/>
    <p:sldId id="271" r:id="rId7"/>
    <p:sldId id="272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0020B-0731-4A6D-9F8A-DB4E6AC17BD8}" type="datetimeFigureOut">
              <a:rPr lang="nl-NL" smtClean="0"/>
              <a:t>9-11-2014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B66F9-39D3-4E74-84A6-0205668FBD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7208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11/9/2014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11/9/2014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11/9/2014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Kruiselingse prijselasticiteit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755576" y="2185700"/>
            <a:ext cx="240363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</a:t>
            </a:r>
            <a:r>
              <a:rPr lang="nl-NL" sz="2800" dirty="0" smtClean="0"/>
              <a:t>prijs Philips</a:t>
            </a:r>
            <a:endParaRPr lang="nl-NL" sz="2800" dirty="0"/>
          </a:p>
        </p:txBody>
      </p:sp>
      <p:sp>
        <p:nvSpPr>
          <p:cNvPr id="5" name="Rechthoek 4"/>
          <p:cNvSpPr/>
          <p:nvPr/>
        </p:nvSpPr>
        <p:spPr>
          <a:xfrm>
            <a:off x="5760452" y="2185700"/>
            <a:ext cx="2936692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</a:t>
            </a:r>
            <a:r>
              <a:rPr lang="nl-NL" sz="2800" dirty="0" smtClean="0"/>
              <a:t>vraag Sony</a:t>
            </a:r>
            <a:endParaRPr lang="nl-NL" sz="2800" dirty="0"/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3159212" y="2447310"/>
            <a:ext cx="26012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3851920" y="1953118"/>
            <a:ext cx="11304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 smtClean="0"/>
              <a:t>E</a:t>
            </a:r>
            <a:r>
              <a:rPr lang="nl-NL" sz="2800" b="1" baseline="-25000" dirty="0" err="1"/>
              <a:t>k</a:t>
            </a:r>
            <a:r>
              <a:rPr lang="nl-NL" sz="2800" b="1" baseline="-25000" dirty="0" err="1" smtClean="0"/>
              <a:t>v</a:t>
            </a:r>
            <a:r>
              <a:rPr lang="nl-NL" sz="2800" b="1" dirty="0" smtClean="0"/>
              <a:t> </a:t>
            </a:r>
            <a:r>
              <a:rPr lang="nl-NL" sz="2800" b="1" dirty="0"/>
              <a:t>=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2026369" y="3382753"/>
            <a:ext cx="917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-25%</a:t>
            </a:r>
            <a:endParaRPr lang="nl-NL" sz="2800" dirty="0"/>
          </a:p>
        </p:txBody>
      </p:sp>
      <p:sp>
        <p:nvSpPr>
          <p:cNvPr id="9" name="Tekstvak 8"/>
          <p:cNvSpPr txBox="1"/>
          <p:nvPr/>
        </p:nvSpPr>
        <p:spPr>
          <a:xfrm>
            <a:off x="6023554" y="3402578"/>
            <a:ext cx="84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-</a:t>
            </a:r>
            <a:r>
              <a:rPr lang="nl-NL" sz="2800" dirty="0" smtClean="0"/>
              <a:t>40</a:t>
            </a:r>
            <a:r>
              <a:rPr lang="nl-NL" sz="2800" dirty="0" smtClean="0"/>
              <a:t>%</a:t>
            </a:r>
            <a:endParaRPr lang="nl-NL" sz="2800" dirty="0"/>
          </a:p>
        </p:txBody>
      </p:sp>
      <p:sp>
        <p:nvSpPr>
          <p:cNvPr id="10" name="Ovaal 9"/>
          <p:cNvSpPr/>
          <p:nvPr/>
        </p:nvSpPr>
        <p:spPr>
          <a:xfrm>
            <a:off x="4043014" y="3203376"/>
            <a:ext cx="881973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b="1" dirty="0" smtClean="0"/>
              <a:t>1,6</a:t>
            </a:r>
            <a:endParaRPr lang="nl-NL" sz="2200" b="1" dirty="0"/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467544" y="4221088"/>
            <a:ext cx="8229600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dirty="0" smtClean="0"/>
              <a:t>Philips wordt goedkoper en gaat dan meer verkopen ten koste van Sony.</a:t>
            </a:r>
            <a:endParaRPr lang="nl-NL" sz="2400" dirty="0" smtClean="0"/>
          </a:p>
          <a:p>
            <a:pPr marL="0" indent="0">
              <a:buFont typeface="Arial" pitchFamily="34" charset="0"/>
              <a:buNone/>
            </a:pPr>
            <a:r>
              <a:rPr lang="nl-NL" sz="2400" dirty="0" smtClean="0"/>
              <a:t>De </a:t>
            </a:r>
            <a:r>
              <a:rPr lang="nl-NL" sz="2400" dirty="0" smtClean="0"/>
              <a:t>kruiselingse prijselasticiteit </a:t>
            </a:r>
            <a:r>
              <a:rPr lang="nl-NL" sz="2400" dirty="0" smtClean="0"/>
              <a:t>is </a:t>
            </a:r>
            <a:r>
              <a:rPr lang="nl-NL" sz="2400" dirty="0" smtClean="0"/>
              <a:t>positief (EKV &gt; 0)</a:t>
            </a:r>
            <a:endParaRPr lang="nl-NL" sz="2400" dirty="0"/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467544" y="6021288"/>
            <a:ext cx="8424936" cy="6480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nl-NL" sz="2400" dirty="0" smtClean="0">
                <a:solidFill>
                  <a:srgbClr val="C00000"/>
                </a:solidFill>
              </a:rPr>
              <a:t>We spreken van een </a:t>
            </a:r>
            <a:r>
              <a:rPr lang="nl-NL" sz="2400" dirty="0" smtClean="0">
                <a:solidFill>
                  <a:srgbClr val="C00000"/>
                </a:solidFill>
              </a:rPr>
              <a:t>concurrerende of substitutiegoederen</a:t>
            </a:r>
            <a:endParaRPr lang="nl-NL" sz="2400" dirty="0">
              <a:solidFill>
                <a:srgbClr val="C00000"/>
              </a:solidFill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3451139" y="345687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×</a:t>
            </a:r>
            <a:endParaRPr lang="nl-NL" sz="2400" dirty="0"/>
          </a:p>
        </p:txBody>
      </p:sp>
      <p:sp>
        <p:nvSpPr>
          <p:cNvPr id="14" name="Rechthoek 13"/>
          <p:cNvSpPr/>
          <p:nvPr/>
        </p:nvSpPr>
        <p:spPr>
          <a:xfrm>
            <a:off x="5241558" y="343705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=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842880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  <p:bldP spid="9" grpId="0"/>
      <p:bldP spid="10" grpId="0" animBg="1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Kruiselingse prijselasticiteit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755576" y="2185700"/>
            <a:ext cx="240363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</a:t>
            </a:r>
            <a:r>
              <a:rPr lang="nl-NL" sz="2800" dirty="0" smtClean="0"/>
              <a:t>prijs Shag</a:t>
            </a:r>
            <a:endParaRPr lang="nl-NL" sz="2800" dirty="0"/>
          </a:p>
        </p:txBody>
      </p:sp>
      <p:sp>
        <p:nvSpPr>
          <p:cNvPr id="5" name="Rechthoek 4"/>
          <p:cNvSpPr/>
          <p:nvPr/>
        </p:nvSpPr>
        <p:spPr>
          <a:xfrm>
            <a:off x="5760452" y="2185700"/>
            <a:ext cx="212391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</a:t>
            </a:r>
            <a:r>
              <a:rPr lang="nl-NL" sz="2800" dirty="0" smtClean="0"/>
              <a:t>Vloei</a:t>
            </a:r>
            <a:endParaRPr lang="nl-NL" sz="2800" dirty="0"/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3159212" y="2447310"/>
            <a:ext cx="26012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3851920" y="1953118"/>
            <a:ext cx="11304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 smtClean="0"/>
              <a:t>E</a:t>
            </a:r>
            <a:r>
              <a:rPr lang="nl-NL" sz="2800" b="1" baseline="-25000" dirty="0" err="1"/>
              <a:t>k</a:t>
            </a:r>
            <a:r>
              <a:rPr lang="nl-NL" sz="2800" b="1" baseline="-25000" dirty="0" err="1" smtClean="0"/>
              <a:t>v</a:t>
            </a:r>
            <a:r>
              <a:rPr lang="nl-NL" sz="2800" b="1" dirty="0" smtClean="0"/>
              <a:t> </a:t>
            </a:r>
            <a:r>
              <a:rPr lang="nl-NL" sz="2800" b="1" dirty="0"/>
              <a:t>=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2026369" y="3382753"/>
            <a:ext cx="707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25</a:t>
            </a:r>
            <a:r>
              <a:rPr lang="nl-NL" sz="2800" dirty="0" smtClean="0"/>
              <a:t>%</a:t>
            </a:r>
            <a:endParaRPr lang="nl-NL" sz="2800" dirty="0"/>
          </a:p>
        </p:txBody>
      </p:sp>
      <p:sp>
        <p:nvSpPr>
          <p:cNvPr id="9" name="Tekstvak 8"/>
          <p:cNvSpPr txBox="1"/>
          <p:nvPr/>
        </p:nvSpPr>
        <p:spPr>
          <a:xfrm>
            <a:off x="6023554" y="3402578"/>
            <a:ext cx="756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-15</a:t>
            </a:r>
            <a:r>
              <a:rPr lang="nl-NL" sz="2800" dirty="0" smtClean="0"/>
              <a:t>%</a:t>
            </a:r>
            <a:endParaRPr lang="nl-NL" sz="2800" dirty="0"/>
          </a:p>
        </p:txBody>
      </p:sp>
      <p:sp>
        <p:nvSpPr>
          <p:cNvPr id="10" name="Ovaal 9"/>
          <p:cNvSpPr/>
          <p:nvPr/>
        </p:nvSpPr>
        <p:spPr>
          <a:xfrm>
            <a:off x="3851920" y="3068960"/>
            <a:ext cx="1130438" cy="101638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b="1" dirty="0" smtClean="0"/>
              <a:t>-0,6</a:t>
            </a:r>
            <a:endParaRPr lang="nl-NL" sz="2200" b="1" dirty="0"/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467544" y="4221088"/>
            <a:ext cx="8229600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dirty="0" smtClean="0"/>
              <a:t>Shag wordt duurder. De vraag naar Shag daalt en daardoor ook de vraag naar vloei.</a:t>
            </a:r>
            <a:endParaRPr lang="nl-NL" sz="2400" dirty="0" smtClean="0"/>
          </a:p>
          <a:p>
            <a:pPr marL="0" indent="0">
              <a:buFont typeface="Arial" pitchFamily="34" charset="0"/>
              <a:buNone/>
            </a:pPr>
            <a:r>
              <a:rPr lang="nl-NL" sz="2400" dirty="0" smtClean="0"/>
              <a:t>De </a:t>
            </a:r>
            <a:r>
              <a:rPr lang="nl-NL" sz="2400" dirty="0" smtClean="0"/>
              <a:t>kruiselingse prijselasticiteit </a:t>
            </a:r>
            <a:r>
              <a:rPr lang="nl-NL" sz="2400" dirty="0" smtClean="0"/>
              <a:t>is </a:t>
            </a:r>
            <a:r>
              <a:rPr lang="nl-NL" sz="2400" dirty="0" smtClean="0"/>
              <a:t>negatief (EKV &lt; 0)</a:t>
            </a:r>
            <a:endParaRPr lang="nl-NL" sz="2400" dirty="0"/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467544" y="6021288"/>
            <a:ext cx="8424936" cy="6480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nl-NL" sz="2400" dirty="0" smtClean="0">
                <a:solidFill>
                  <a:srgbClr val="C00000"/>
                </a:solidFill>
              </a:rPr>
              <a:t>We spreken van een </a:t>
            </a:r>
            <a:r>
              <a:rPr lang="nl-NL" sz="2400" dirty="0" smtClean="0">
                <a:solidFill>
                  <a:srgbClr val="C00000"/>
                </a:solidFill>
              </a:rPr>
              <a:t>aanvullende of complementaire goederen</a:t>
            </a:r>
            <a:endParaRPr lang="nl-NL" sz="2400" dirty="0">
              <a:solidFill>
                <a:srgbClr val="C00000"/>
              </a:solidFill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3159212" y="346413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×</a:t>
            </a:r>
            <a:endParaRPr lang="nl-NL" sz="2400" dirty="0"/>
          </a:p>
        </p:txBody>
      </p:sp>
      <p:sp>
        <p:nvSpPr>
          <p:cNvPr id="14" name="Rechthoek 13"/>
          <p:cNvSpPr/>
          <p:nvPr/>
        </p:nvSpPr>
        <p:spPr>
          <a:xfrm>
            <a:off x="5241558" y="343705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=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444221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  <p:bldP spid="9" grpId="0"/>
      <p:bldP spid="10" grpId="0" animBg="1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dirty="0" smtClean="0"/>
              <a:t>Kruiselingse elasticiteit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400742" y="1268760"/>
            <a:ext cx="4387282" cy="511256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nl-NL" dirty="0" smtClean="0"/>
              <a:t>EKV = </a:t>
            </a:r>
            <a:r>
              <a:rPr lang="nl-NL" baseline="30000" dirty="0" smtClean="0"/>
              <a:t>%∆Q1 </a:t>
            </a:r>
            <a:r>
              <a:rPr lang="nl-NL" dirty="0" smtClean="0"/>
              <a:t>/ </a:t>
            </a:r>
            <a:r>
              <a:rPr lang="nl-NL" baseline="-25000" dirty="0"/>
              <a:t>% </a:t>
            </a:r>
            <a:r>
              <a:rPr lang="nl-NL" baseline="-25000" dirty="0" smtClean="0"/>
              <a:t>∆P2</a:t>
            </a:r>
          </a:p>
          <a:p>
            <a:r>
              <a:rPr lang="nl-NL" dirty="0" smtClean="0"/>
              <a:t>EKV = </a:t>
            </a:r>
            <a:r>
              <a:rPr lang="nl-NL" baseline="30000" dirty="0" smtClean="0"/>
              <a:t>∆Q1</a:t>
            </a:r>
            <a:r>
              <a:rPr lang="nl-NL" dirty="0" smtClean="0"/>
              <a:t>/</a:t>
            </a:r>
            <a:r>
              <a:rPr lang="nl-NL" dirty="0"/>
              <a:t> </a:t>
            </a:r>
            <a:r>
              <a:rPr lang="nl-NL" baseline="-25000" dirty="0" smtClean="0"/>
              <a:t>∆P2 </a:t>
            </a:r>
            <a:r>
              <a:rPr lang="nl-NL" dirty="0" smtClean="0"/>
              <a:t>x </a:t>
            </a:r>
            <a:r>
              <a:rPr lang="nl-NL" baseline="30000" dirty="0" smtClean="0"/>
              <a:t>P2</a:t>
            </a:r>
            <a:r>
              <a:rPr lang="nl-NL" dirty="0" smtClean="0"/>
              <a:t>/</a:t>
            </a:r>
            <a:r>
              <a:rPr lang="nl-NL" baseline="-25000" dirty="0" smtClean="0"/>
              <a:t>Q1 </a:t>
            </a:r>
            <a:r>
              <a:rPr lang="nl-NL" dirty="0" smtClean="0"/>
              <a:t>  = rc x </a:t>
            </a:r>
            <a:r>
              <a:rPr lang="nl-NL" baseline="30000" dirty="0" smtClean="0"/>
              <a:t>P2</a:t>
            </a:r>
            <a:r>
              <a:rPr lang="nl-NL" dirty="0" smtClean="0"/>
              <a:t>/</a:t>
            </a:r>
            <a:r>
              <a:rPr lang="nl-NL" baseline="-25000" dirty="0" smtClean="0"/>
              <a:t>Q1 </a:t>
            </a:r>
            <a:endParaRPr lang="nl-NL" baseline="-25000" dirty="0" smtClean="0"/>
          </a:p>
          <a:p>
            <a:endParaRPr lang="nl-NL" dirty="0" smtClean="0">
              <a:sym typeface="Wingdings" pitchFamily="2" charset="2"/>
            </a:endParaRPr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P1 </a:t>
            </a:r>
            <a:r>
              <a:rPr lang="nl-NL" dirty="0" smtClean="0"/>
              <a:t>= € 20 en P2 = € 16</a:t>
            </a:r>
          </a:p>
          <a:p>
            <a:r>
              <a:rPr lang="nl-NL" dirty="0" smtClean="0"/>
              <a:t>Q1 = -5x20 + 3x16 + 152 = 100</a:t>
            </a:r>
          </a:p>
          <a:p>
            <a:r>
              <a:rPr lang="nl-NL" dirty="0" smtClean="0"/>
              <a:t>Q2 = -5x16 + 4x20 + 200 = 200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4"/>
          </p:nvPr>
        </p:nvSpPr>
        <p:spPr>
          <a:xfrm>
            <a:off x="5076056" y="1484784"/>
            <a:ext cx="3960440" cy="4641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nl-NL" dirty="0" smtClean="0"/>
              <a:t>EPV1 </a:t>
            </a:r>
            <a:r>
              <a:rPr lang="nl-NL" dirty="0" smtClean="0"/>
              <a:t>= ∆Q1/</a:t>
            </a:r>
            <a:r>
              <a:rPr lang="nl-NL" dirty="0"/>
              <a:t> </a:t>
            </a:r>
            <a:r>
              <a:rPr lang="nl-NL" dirty="0" smtClean="0"/>
              <a:t>∆P1 x P1/Q1 </a:t>
            </a:r>
            <a:endParaRPr lang="nl-NL" dirty="0" smtClean="0"/>
          </a:p>
          <a:p>
            <a:r>
              <a:rPr lang="nl-NL" dirty="0" smtClean="0"/>
              <a:t>= </a:t>
            </a:r>
            <a:r>
              <a:rPr lang="nl-NL" dirty="0" smtClean="0"/>
              <a:t>-5 x 20/100 = -</a:t>
            </a:r>
            <a:r>
              <a:rPr lang="nl-NL" dirty="0" smtClean="0"/>
              <a:t>1</a:t>
            </a:r>
          </a:p>
          <a:p>
            <a:endParaRPr lang="nl-NL" dirty="0" smtClean="0"/>
          </a:p>
          <a:p>
            <a:r>
              <a:rPr lang="nl-NL" dirty="0" smtClean="0"/>
              <a:t>EPV2 = ∆Q2/</a:t>
            </a:r>
            <a:r>
              <a:rPr lang="nl-NL" dirty="0"/>
              <a:t> </a:t>
            </a:r>
            <a:r>
              <a:rPr lang="nl-NL" dirty="0" smtClean="0"/>
              <a:t>∆P2 x P2/Q2 </a:t>
            </a:r>
            <a:endParaRPr lang="nl-NL" dirty="0" smtClean="0"/>
          </a:p>
          <a:p>
            <a:r>
              <a:rPr lang="nl-NL" dirty="0" smtClean="0"/>
              <a:t>= </a:t>
            </a:r>
            <a:r>
              <a:rPr lang="nl-NL" dirty="0" smtClean="0"/>
              <a:t>-5 x 16/200 = -</a:t>
            </a:r>
            <a:r>
              <a:rPr lang="nl-NL" dirty="0" smtClean="0"/>
              <a:t>0,4</a:t>
            </a:r>
          </a:p>
          <a:p>
            <a:endParaRPr lang="nl-NL" dirty="0" smtClean="0"/>
          </a:p>
          <a:p>
            <a:r>
              <a:rPr lang="nl-NL" dirty="0" smtClean="0"/>
              <a:t>EKV1 = ∆Q1/</a:t>
            </a:r>
            <a:r>
              <a:rPr lang="nl-NL" dirty="0"/>
              <a:t> </a:t>
            </a:r>
            <a:r>
              <a:rPr lang="nl-NL" dirty="0" smtClean="0"/>
              <a:t>∆P2 x P2/Q1 </a:t>
            </a:r>
            <a:endParaRPr lang="nl-NL" dirty="0" smtClean="0"/>
          </a:p>
          <a:p>
            <a:r>
              <a:rPr lang="nl-NL" dirty="0" smtClean="0"/>
              <a:t>= </a:t>
            </a:r>
            <a:r>
              <a:rPr lang="nl-NL" dirty="0" smtClean="0"/>
              <a:t>3 x 16/100 = </a:t>
            </a:r>
            <a:r>
              <a:rPr lang="nl-NL" dirty="0" smtClean="0"/>
              <a:t>0,48</a:t>
            </a:r>
          </a:p>
          <a:p>
            <a:endParaRPr lang="nl-NL" dirty="0" smtClean="0"/>
          </a:p>
          <a:p>
            <a:r>
              <a:rPr lang="nl-NL" dirty="0" smtClean="0"/>
              <a:t>EKV2 = ∆Q2/</a:t>
            </a:r>
            <a:r>
              <a:rPr lang="nl-NL" dirty="0"/>
              <a:t> </a:t>
            </a:r>
            <a:r>
              <a:rPr lang="nl-NL" dirty="0" smtClean="0"/>
              <a:t>∆P1 x P1/Q2 </a:t>
            </a:r>
            <a:endParaRPr lang="nl-NL" dirty="0" smtClean="0"/>
          </a:p>
          <a:p>
            <a:r>
              <a:rPr lang="nl-NL" dirty="0" smtClean="0"/>
              <a:t>= </a:t>
            </a:r>
            <a:r>
              <a:rPr lang="nl-NL" dirty="0" smtClean="0"/>
              <a:t>4 x 20/200 = 0,4</a:t>
            </a:r>
            <a:endParaRPr lang="nl-NL" dirty="0"/>
          </a:p>
          <a:p>
            <a:endParaRPr lang="nl-NL" sz="16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474" y="2535631"/>
            <a:ext cx="4121554" cy="1343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8299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nl-NL" dirty="0" smtClean="0"/>
              <a:t>Inkomenselasticiteit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755576" y="2185700"/>
            <a:ext cx="240363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</a:t>
            </a:r>
            <a:r>
              <a:rPr lang="nl-NL" sz="2800" dirty="0" smtClean="0"/>
              <a:t>Inkomen</a:t>
            </a:r>
            <a:endParaRPr lang="nl-NL" sz="2800" dirty="0"/>
          </a:p>
        </p:txBody>
      </p:sp>
      <p:sp>
        <p:nvSpPr>
          <p:cNvPr id="5" name="Rechthoek 4"/>
          <p:cNvSpPr/>
          <p:nvPr/>
        </p:nvSpPr>
        <p:spPr>
          <a:xfrm>
            <a:off x="5760452" y="2185700"/>
            <a:ext cx="212391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</a:t>
            </a:r>
            <a:r>
              <a:rPr lang="nl-NL" sz="2800" dirty="0" smtClean="0"/>
              <a:t>vraag</a:t>
            </a:r>
            <a:endParaRPr lang="nl-NL" sz="2800" dirty="0"/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3159212" y="2447310"/>
            <a:ext cx="26012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3851920" y="1953118"/>
            <a:ext cx="10679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 smtClean="0"/>
              <a:t>E</a:t>
            </a:r>
            <a:r>
              <a:rPr lang="nl-NL" sz="2800" b="1" baseline="-25000" dirty="0" err="1" smtClean="0"/>
              <a:t>i</a:t>
            </a:r>
            <a:r>
              <a:rPr lang="nl-NL" sz="2800" b="1" baseline="-25000" dirty="0" err="1" smtClean="0"/>
              <a:t>v</a:t>
            </a:r>
            <a:r>
              <a:rPr lang="nl-NL" sz="2800" b="1" dirty="0" smtClean="0"/>
              <a:t> </a:t>
            </a:r>
            <a:r>
              <a:rPr lang="nl-NL" sz="2800" b="1" dirty="0"/>
              <a:t>=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2026369" y="3382753"/>
            <a:ext cx="688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10</a:t>
            </a:r>
            <a:r>
              <a:rPr lang="nl-NL" sz="2800" dirty="0" smtClean="0"/>
              <a:t>%</a:t>
            </a:r>
            <a:endParaRPr lang="nl-NL" sz="2800" dirty="0"/>
          </a:p>
        </p:txBody>
      </p:sp>
      <p:sp>
        <p:nvSpPr>
          <p:cNvPr id="9" name="Tekstvak 8"/>
          <p:cNvSpPr txBox="1"/>
          <p:nvPr/>
        </p:nvSpPr>
        <p:spPr>
          <a:xfrm>
            <a:off x="6023554" y="3402578"/>
            <a:ext cx="848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+</a:t>
            </a:r>
            <a:r>
              <a:rPr lang="nl-NL" sz="2800" dirty="0" smtClean="0"/>
              <a:t>15</a:t>
            </a:r>
            <a:r>
              <a:rPr lang="nl-NL" sz="2800" dirty="0" smtClean="0"/>
              <a:t>%</a:t>
            </a:r>
            <a:endParaRPr lang="nl-NL" sz="2800" dirty="0"/>
          </a:p>
        </p:txBody>
      </p:sp>
      <p:sp>
        <p:nvSpPr>
          <p:cNvPr id="10" name="Ovaal 9"/>
          <p:cNvSpPr/>
          <p:nvPr/>
        </p:nvSpPr>
        <p:spPr>
          <a:xfrm>
            <a:off x="3851920" y="3068960"/>
            <a:ext cx="1130438" cy="101638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b="1" dirty="0" smtClean="0"/>
              <a:t>-0,6</a:t>
            </a:r>
            <a:endParaRPr lang="nl-NL" sz="2200" b="1" dirty="0"/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467544" y="4221088"/>
            <a:ext cx="8229600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dirty="0" smtClean="0"/>
              <a:t>Meestal is er een positief verband tussen  het inkomen en de gevraagde hoeveelheid.</a:t>
            </a:r>
            <a:endParaRPr lang="nl-NL" sz="2400" dirty="0" smtClean="0"/>
          </a:p>
          <a:p>
            <a:pPr marL="0" indent="0">
              <a:buFont typeface="Arial" pitchFamily="34" charset="0"/>
              <a:buNone/>
            </a:pPr>
            <a:r>
              <a:rPr lang="nl-NL" sz="2400" dirty="0" smtClean="0"/>
              <a:t>De </a:t>
            </a:r>
            <a:r>
              <a:rPr lang="nl-NL" sz="2400" dirty="0" smtClean="0"/>
              <a:t>inkomenselasticiteit </a:t>
            </a:r>
            <a:r>
              <a:rPr lang="nl-NL" sz="2400" dirty="0" smtClean="0"/>
              <a:t>is </a:t>
            </a:r>
            <a:r>
              <a:rPr lang="nl-NL" sz="2400" dirty="0" smtClean="0"/>
              <a:t>dan positief</a:t>
            </a:r>
            <a:endParaRPr lang="nl-NL" sz="2400" dirty="0"/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467544" y="6021288"/>
            <a:ext cx="8424936" cy="6480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nl-NL" sz="2400" dirty="0" smtClean="0">
                <a:solidFill>
                  <a:srgbClr val="C00000"/>
                </a:solidFill>
              </a:rPr>
              <a:t>We spreken van een </a:t>
            </a:r>
            <a:r>
              <a:rPr lang="nl-NL" sz="2400" dirty="0" smtClean="0">
                <a:solidFill>
                  <a:srgbClr val="C00000"/>
                </a:solidFill>
              </a:rPr>
              <a:t>noodzakelijke of luxe goederen</a:t>
            </a:r>
            <a:endParaRPr lang="nl-NL" sz="2400" dirty="0">
              <a:solidFill>
                <a:srgbClr val="C00000"/>
              </a:solidFill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3159212" y="346413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×</a:t>
            </a:r>
            <a:endParaRPr lang="nl-NL" sz="2400" dirty="0"/>
          </a:p>
        </p:txBody>
      </p:sp>
      <p:sp>
        <p:nvSpPr>
          <p:cNvPr id="14" name="Rechthoek 13"/>
          <p:cNvSpPr/>
          <p:nvPr/>
        </p:nvSpPr>
        <p:spPr>
          <a:xfrm>
            <a:off x="5241558" y="343705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=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830885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  <p:bldP spid="9" grpId="0"/>
      <p:bldP spid="10" grpId="0" animBg="1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971600" y="1844824"/>
            <a:ext cx="7560840" cy="35394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3200" dirty="0"/>
              <a:t>EIV = </a:t>
            </a:r>
            <a:r>
              <a:rPr lang="nl-NL" sz="3200" baseline="30000" dirty="0"/>
              <a:t>% ∆Q1 </a:t>
            </a:r>
            <a:r>
              <a:rPr lang="nl-NL" sz="3200" dirty="0"/>
              <a:t>/ </a:t>
            </a:r>
            <a:r>
              <a:rPr lang="nl-NL" sz="3200" baseline="-25000" dirty="0"/>
              <a:t>% ∆I</a:t>
            </a:r>
          </a:p>
          <a:p>
            <a:r>
              <a:rPr lang="nl-NL" sz="3200" dirty="0"/>
              <a:t>EIV = </a:t>
            </a:r>
            <a:r>
              <a:rPr lang="nl-NL" sz="3200" baseline="30000" dirty="0"/>
              <a:t>∆Q1</a:t>
            </a:r>
            <a:r>
              <a:rPr lang="nl-NL" sz="3200" baseline="-25000" dirty="0"/>
              <a:t>/ ∆I</a:t>
            </a:r>
            <a:r>
              <a:rPr lang="nl-NL" sz="3200" dirty="0"/>
              <a:t> x </a:t>
            </a:r>
            <a:r>
              <a:rPr lang="nl-NL" sz="3200" baseline="30000" dirty="0"/>
              <a:t>I </a:t>
            </a:r>
            <a:r>
              <a:rPr lang="nl-NL" sz="3200" dirty="0"/>
              <a:t>/ </a:t>
            </a:r>
            <a:r>
              <a:rPr lang="nl-NL" sz="3200" baseline="-25000" dirty="0"/>
              <a:t>Q1</a:t>
            </a:r>
          </a:p>
          <a:p>
            <a:endParaRPr lang="nl-NL" sz="3200" dirty="0"/>
          </a:p>
          <a:p>
            <a:r>
              <a:rPr lang="nl-NL" sz="3200" dirty="0"/>
              <a:t>0&lt; EIV &lt; 1 </a:t>
            </a:r>
            <a:r>
              <a:rPr lang="nl-NL" sz="3200" dirty="0">
                <a:sym typeface="Wingdings" pitchFamily="2" charset="2"/>
              </a:rPr>
              <a:t> noodzakelijke goederen</a:t>
            </a:r>
          </a:p>
          <a:p>
            <a:r>
              <a:rPr lang="nl-NL" sz="3200" dirty="0">
                <a:sym typeface="Wingdings" pitchFamily="2" charset="2"/>
              </a:rPr>
              <a:t>EIV &gt; 1  luxe goederen</a:t>
            </a:r>
          </a:p>
          <a:p>
            <a:r>
              <a:rPr lang="nl-NL" sz="3200" dirty="0">
                <a:sym typeface="Wingdings" pitchFamily="2" charset="2"/>
              </a:rPr>
              <a:t>EIV &lt; 0  inferieure goederen</a:t>
            </a:r>
          </a:p>
          <a:p>
            <a:endParaRPr lang="nl-NL" sz="3200" dirty="0"/>
          </a:p>
        </p:txBody>
      </p:sp>
      <p:sp>
        <p:nvSpPr>
          <p:cNvPr id="3" name="Tekstvak 2"/>
          <p:cNvSpPr txBox="1"/>
          <p:nvPr/>
        </p:nvSpPr>
        <p:spPr>
          <a:xfrm>
            <a:off x="2267744" y="456965"/>
            <a:ext cx="4752528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3600" dirty="0" smtClean="0"/>
              <a:t>Inkomenselasticiteit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1610921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echte verbindingslijn 2"/>
          <p:cNvCxnSpPr/>
          <p:nvPr/>
        </p:nvCxnSpPr>
        <p:spPr>
          <a:xfrm>
            <a:off x="986114" y="1305857"/>
            <a:ext cx="0" cy="3600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4572000" y="1268760"/>
            <a:ext cx="0" cy="3600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971600" y="4869160"/>
            <a:ext cx="324036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flipH="1" flipV="1">
            <a:off x="4572000" y="4869160"/>
            <a:ext cx="4176464" cy="76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Vrije vorm 10"/>
          <p:cNvSpPr/>
          <p:nvPr/>
        </p:nvSpPr>
        <p:spPr>
          <a:xfrm>
            <a:off x="972457" y="2075543"/>
            <a:ext cx="3135086" cy="2061028"/>
          </a:xfrm>
          <a:custGeom>
            <a:avLst/>
            <a:gdLst>
              <a:gd name="connsiteX0" fmla="*/ 0 w 3135086"/>
              <a:gd name="connsiteY0" fmla="*/ 2061028 h 2061028"/>
              <a:gd name="connsiteX1" fmla="*/ 304800 w 3135086"/>
              <a:gd name="connsiteY1" fmla="*/ 1349828 h 2061028"/>
              <a:gd name="connsiteX2" fmla="*/ 725714 w 3135086"/>
              <a:gd name="connsiteY2" fmla="*/ 798286 h 2061028"/>
              <a:gd name="connsiteX3" fmla="*/ 1451429 w 3135086"/>
              <a:gd name="connsiteY3" fmla="*/ 362857 h 2061028"/>
              <a:gd name="connsiteX4" fmla="*/ 2177143 w 3135086"/>
              <a:gd name="connsiteY4" fmla="*/ 145143 h 2061028"/>
              <a:gd name="connsiteX5" fmla="*/ 3135086 w 3135086"/>
              <a:gd name="connsiteY5" fmla="*/ 0 h 2061028"/>
              <a:gd name="connsiteX6" fmla="*/ 3135086 w 3135086"/>
              <a:gd name="connsiteY6" fmla="*/ 0 h 2061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35086" h="2061028">
                <a:moveTo>
                  <a:pt x="0" y="2061028"/>
                </a:moveTo>
                <a:cubicBezTo>
                  <a:pt x="91924" y="1810656"/>
                  <a:pt x="183848" y="1560285"/>
                  <a:pt x="304800" y="1349828"/>
                </a:cubicBezTo>
                <a:cubicBezTo>
                  <a:pt x="425752" y="1139371"/>
                  <a:pt x="534609" y="962781"/>
                  <a:pt x="725714" y="798286"/>
                </a:cubicBezTo>
                <a:cubicBezTo>
                  <a:pt x="916819" y="633791"/>
                  <a:pt x="1209524" y="471714"/>
                  <a:pt x="1451429" y="362857"/>
                </a:cubicBezTo>
                <a:cubicBezTo>
                  <a:pt x="1693334" y="254000"/>
                  <a:pt x="1896534" y="205619"/>
                  <a:pt x="2177143" y="145143"/>
                </a:cubicBezTo>
                <a:cubicBezTo>
                  <a:pt x="2457752" y="84667"/>
                  <a:pt x="3135086" y="0"/>
                  <a:pt x="3135086" y="0"/>
                </a:cubicBezTo>
                <a:lnTo>
                  <a:pt x="3135086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Vrije vorm 11"/>
          <p:cNvSpPr/>
          <p:nvPr/>
        </p:nvSpPr>
        <p:spPr>
          <a:xfrm>
            <a:off x="5004048" y="1847329"/>
            <a:ext cx="3312368" cy="3029471"/>
          </a:xfrm>
          <a:custGeom>
            <a:avLst/>
            <a:gdLst>
              <a:gd name="connsiteX0" fmla="*/ 0 w 2583543"/>
              <a:gd name="connsiteY0" fmla="*/ 2423886 h 2423886"/>
              <a:gd name="connsiteX1" fmla="*/ 653143 w 2583543"/>
              <a:gd name="connsiteY1" fmla="*/ 2307772 h 2423886"/>
              <a:gd name="connsiteX2" fmla="*/ 1219200 w 2583543"/>
              <a:gd name="connsiteY2" fmla="*/ 2046515 h 2423886"/>
              <a:gd name="connsiteX3" fmla="*/ 1930400 w 2583543"/>
              <a:gd name="connsiteY3" fmla="*/ 1393372 h 2423886"/>
              <a:gd name="connsiteX4" fmla="*/ 2351315 w 2583543"/>
              <a:gd name="connsiteY4" fmla="*/ 740229 h 2423886"/>
              <a:gd name="connsiteX5" fmla="*/ 2583543 w 2583543"/>
              <a:gd name="connsiteY5" fmla="*/ 0 h 2423886"/>
              <a:gd name="connsiteX6" fmla="*/ 2583543 w 2583543"/>
              <a:gd name="connsiteY6" fmla="*/ 0 h 2423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83543" h="2423886">
                <a:moveTo>
                  <a:pt x="0" y="2423886"/>
                </a:moveTo>
                <a:cubicBezTo>
                  <a:pt x="224971" y="2397276"/>
                  <a:pt x="449943" y="2370667"/>
                  <a:pt x="653143" y="2307772"/>
                </a:cubicBezTo>
                <a:cubicBezTo>
                  <a:pt x="856343" y="2244877"/>
                  <a:pt x="1006324" y="2198915"/>
                  <a:pt x="1219200" y="2046515"/>
                </a:cubicBezTo>
                <a:cubicBezTo>
                  <a:pt x="1432076" y="1894115"/>
                  <a:pt x="1741714" y="1611086"/>
                  <a:pt x="1930400" y="1393372"/>
                </a:cubicBezTo>
                <a:cubicBezTo>
                  <a:pt x="2119086" y="1175658"/>
                  <a:pt x="2242458" y="972458"/>
                  <a:pt x="2351315" y="740229"/>
                </a:cubicBezTo>
                <a:cubicBezTo>
                  <a:pt x="2460172" y="508000"/>
                  <a:pt x="2583543" y="0"/>
                  <a:pt x="2583543" y="0"/>
                </a:cubicBezTo>
                <a:lnTo>
                  <a:pt x="2583543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5" name="Rechte verbindingslijn 14"/>
          <p:cNvCxnSpPr/>
          <p:nvPr/>
        </p:nvCxnSpPr>
        <p:spPr>
          <a:xfrm flipV="1">
            <a:off x="972457" y="2636912"/>
            <a:ext cx="1007255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 flipV="1">
            <a:off x="972457" y="2204864"/>
            <a:ext cx="2591431" cy="26719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1979712" y="2636912"/>
            <a:ext cx="0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>
            <a:off x="3563888" y="2204864"/>
            <a:ext cx="0" cy="2671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>
            <a:off x="6660232" y="4293096"/>
            <a:ext cx="0" cy="5837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>
            <a:off x="7884368" y="3068960"/>
            <a:ext cx="0" cy="18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 flipV="1">
            <a:off x="4572000" y="4325257"/>
            <a:ext cx="2104571" cy="551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3" name="Rechte verbindingslijn 3072"/>
          <p:cNvCxnSpPr/>
          <p:nvPr/>
        </p:nvCxnSpPr>
        <p:spPr>
          <a:xfrm flipV="1">
            <a:off x="4572000" y="3077029"/>
            <a:ext cx="3309257" cy="1770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" name="Tekstvak 3073"/>
          <p:cNvSpPr txBox="1"/>
          <p:nvPr/>
        </p:nvSpPr>
        <p:spPr>
          <a:xfrm>
            <a:off x="1871621" y="226758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</a:t>
            </a:r>
            <a:endParaRPr lang="nl-NL" dirty="0"/>
          </a:p>
        </p:txBody>
      </p:sp>
      <p:sp>
        <p:nvSpPr>
          <p:cNvPr id="36" name="Tekstvak 35"/>
          <p:cNvSpPr txBox="1"/>
          <p:nvPr/>
        </p:nvSpPr>
        <p:spPr>
          <a:xfrm>
            <a:off x="3402084" y="1698429"/>
            <a:ext cx="32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</a:t>
            </a:r>
            <a:endParaRPr lang="nl-NL" dirty="0"/>
          </a:p>
        </p:txBody>
      </p:sp>
      <p:sp>
        <p:nvSpPr>
          <p:cNvPr id="38" name="Tekstvak 37"/>
          <p:cNvSpPr txBox="1"/>
          <p:nvPr/>
        </p:nvSpPr>
        <p:spPr>
          <a:xfrm>
            <a:off x="683568" y="764704"/>
            <a:ext cx="1188053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Uitgaven</a:t>
            </a:r>
            <a:endParaRPr lang="nl-NL" dirty="0"/>
          </a:p>
        </p:txBody>
      </p:sp>
      <p:sp>
        <p:nvSpPr>
          <p:cNvPr id="40" name="Tekstvak 39"/>
          <p:cNvSpPr txBox="1"/>
          <p:nvPr/>
        </p:nvSpPr>
        <p:spPr>
          <a:xfrm>
            <a:off x="2898484" y="4912408"/>
            <a:ext cx="1188053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Inkomen</a:t>
            </a:r>
            <a:endParaRPr lang="nl-NL" dirty="0"/>
          </a:p>
        </p:txBody>
      </p:sp>
      <p:sp>
        <p:nvSpPr>
          <p:cNvPr id="41" name="Tekstvak 40"/>
          <p:cNvSpPr txBox="1"/>
          <p:nvPr/>
        </p:nvSpPr>
        <p:spPr>
          <a:xfrm>
            <a:off x="7539710" y="4912408"/>
            <a:ext cx="1188053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Inkomen</a:t>
            </a:r>
            <a:endParaRPr lang="nl-NL" dirty="0"/>
          </a:p>
        </p:txBody>
      </p:sp>
      <p:sp>
        <p:nvSpPr>
          <p:cNvPr id="42" name="Tekstvak 41"/>
          <p:cNvSpPr txBox="1"/>
          <p:nvPr/>
        </p:nvSpPr>
        <p:spPr>
          <a:xfrm>
            <a:off x="4086537" y="770721"/>
            <a:ext cx="1188053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Uitgaven</a:t>
            </a:r>
            <a:endParaRPr lang="nl-NL" dirty="0"/>
          </a:p>
        </p:txBody>
      </p:sp>
      <p:sp>
        <p:nvSpPr>
          <p:cNvPr id="43" name="Tekstvak 42"/>
          <p:cNvSpPr txBox="1"/>
          <p:nvPr/>
        </p:nvSpPr>
        <p:spPr>
          <a:xfrm>
            <a:off x="6498428" y="3911003"/>
            <a:ext cx="32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</a:t>
            </a:r>
            <a:endParaRPr lang="nl-NL" dirty="0"/>
          </a:p>
        </p:txBody>
      </p:sp>
      <p:sp>
        <p:nvSpPr>
          <p:cNvPr id="44" name="Tekstvak 43"/>
          <p:cNvSpPr txBox="1"/>
          <p:nvPr/>
        </p:nvSpPr>
        <p:spPr>
          <a:xfrm>
            <a:off x="7663530" y="2636912"/>
            <a:ext cx="32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</a:t>
            </a:r>
            <a:endParaRPr lang="nl-NL" dirty="0"/>
          </a:p>
        </p:txBody>
      </p:sp>
      <p:sp>
        <p:nvSpPr>
          <p:cNvPr id="45" name="Tekstvak 44"/>
          <p:cNvSpPr txBox="1"/>
          <p:nvPr/>
        </p:nvSpPr>
        <p:spPr>
          <a:xfrm>
            <a:off x="1277594" y="5805264"/>
            <a:ext cx="2135827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Noodzakelijk goed</a:t>
            </a:r>
            <a:endParaRPr lang="nl-NL" dirty="0"/>
          </a:p>
        </p:txBody>
      </p:sp>
      <p:sp>
        <p:nvSpPr>
          <p:cNvPr id="46" name="Tekstvak 45"/>
          <p:cNvSpPr txBox="1"/>
          <p:nvPr/>
        </p:nvSpPr>
        <p:spPr>
          <a:xfrm>
            <a:off x="6240725" y="5810279"/>
            <a:ext cx="1562089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Luxe goed</a:t>
            </a:r>
            <a:endParaRPr lang="nl-NL" dirty="0"/>
          </a:p>
        </p:txBody>
      </p:sp>
      <p:sp>
        <p:nvSpPr>
          <p:cNvPr id="3076" name="Stroomdiagram: Verbindingslijn 3075"/>
          <p:cNvSpPr/>
          <p:nvPr/>
        </p:nvSpPr>
        <p:spPr>
          <a:xfrm>
            <a:off x="1889741" y="2571961"/>
            <a:ext cx="179941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Stroomdiagram: Verbindingslijn 47"/>
          <p:cNvSpPr/>
          <p:nvPr/>
        </p:nvSpPr>
        <p:spPr>
          <a:xfrm>
            <a:off x="3473917" y="2090564"/>
            <a:ext cx="179941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Stroomdiagram: Verbindingslijn 48"/>
          <p:cNvSpPr/>
          <p:nvPr/>
        </p:nvSpPr>
        <p:spPr>
          <a:xfrm>
            <a:off x="6570261" y="4230653"/>
            <a:ext cx="179941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Stroomdiagram: Verbindingslijn 49"/>
          <p:cNvSpPr/>
          <p:nvPr/>
        </p:nvSpPr>
        <p:spPr>
          <a:xfrm>
            <a:off x="7791286" y="2966779"/>
            <a:ext cx="179941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Stroomdiagram: Verbindingslijn 50"/>
          <p:cNvSpPr/>
          <p:nvPr/>
        </p:nvSpPr>
        <p:spPr>
          <a:xfrm>
            <a:off x="1902766" y="4733471"/>
            <a:ext cx="179941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Stroomdiagram: Verbindingslijn 51"/>
          <p:cNvSpPr/>
          <p:nvPr/>
        </p:nvSpPr>
        <p:spPr>
          <a:xfrm>
            <a:off x="3473916" y="4733471"/>
            <a:ext cx="179941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Stroomdiagram: Verbindingslijn 52"/>
          <p:cNvSpPr/>
          <p:nvPr/>
        </p:nvSpPr>
        <p:spPr>
          <a:xfrm>
            <a:off x="6586600" y="4762503"/>
            <a:ext cx="179941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Stroomdiagram: Verbindingslijn 53"/>
          <p:cNvSpPr/>
          <p:nvPr/>
        </p:nvSpPr>
        <p:spPr>
          <a:xfrm>
            <a:off x="7807197" y="4762503"/>
            <a:ext cx="179941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Stroomdiagram: Verbindingslijn 54"/>
          <p:cNvSpPr/>
          <p:nvPr/>
        </p:nvSpPr>
        <p:spPr>
          <a:xfrm>
            <a:off x="4482029" y="4741850"/>
            <a:ext cx="179941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Stroomdiagram: Verbindingslijn 55"/>
          <p:cNvSpPr/>
          <p:nvPr/>
        </p:nvSpPr>
        <p:spPr>
          <a:xfrm>
            <a:off x="949736" y="4741850"/>
            <a:ext cx="179941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7" name="Tekstvak 3076"/>
          <p:cNvSpPr txBox="1"/>
          <p:nvPr/>
        </p:nvSpPr>
        <p:spPr>
          <a:xfrm>
            <a:off x="2159653" y="188640"/>
            <a:ext cx="5124755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Luxe en noodzakelijke goederen</a:t>
            </a:r>
            <a:endParaRPr lang="nl-NL" sz="2400" dirty="0"/>
          </a:p>
        </p:txBody>
      </p:sp>
      <p:sp>
        <p:nvSpPr>
          <p:cNvPr id="3079" name="Linkeraccolade 3078"/>
          <p:cNvSpPr/>
          <p:nvPr/>
        </p:nvSpPr>
        <p:spPr>
          <a:xfrm rot="10800000">
            <a:off x="1992736" y="2686260"/>
            <a:ext cx="547264" cy="2079609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9" name="Linkeraccolade 58"/>
          <p:cNvSpPr/>
          <p:nvPr/>
        </p:nvSpPr>
        <p:spPr>
          <a:xfrm rot="10800000">
            <a:off x="3613923" y="2319164"/>
            <a:ext cx="547264" cy="2401391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0" name="Linkeraccolade 59"/>
          <p:cNvSpPr/>
          <p:nvPr/>
        </p:nvSpPr>
        <p:spPr>
          <a:xfrm rot="10800000">
            <a:off x="6822036" y="4230652"/>
            <a:ext cx="273631" cy="601951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Linkeraccolade 60"/>
          <p:cNvSpPr/>
          <p:nvPr/>
        </p:nvSpPr>
        <p:spPr>
          <a:xfrm rot="10800000">
            <a:off x="7987138" y="3068957"/>
            <a:ext cx="329278" cy="1664511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2" name="Linkeraccolade 61"/>
          <p:cNvSpPr/>
          <p:nvPr/>
        </p:nvSpPr>
        <p:spPr>
          <a:xfrm rot="16200000">
            <a:off x="1407504" y="4673603"/>
            <a:ext cx="311290" cy="904983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Linkeraccolade 63"/>
          <p:cNvSpPr/>
          <p:nvPr/>
        </p:nvSpPr>
        <p:spPr>
          <a:xfrm rot="16200000">
            <a:off x="2142149" y="4179299"/>
            <a:ext cx="369334" cy="2574215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Linkeraccolade 64"/>
          <p:cNvSpPr/>
          <p:nvPr/>
        </p:nvSpPr>
        <p:spPr>
          <a:xfrm rot="16200000">
            <a:off x="5464759" y="4212891"/>
            <a:ext cx="282271" cy="2108676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6" name="Linkeraccolade 65"/>
          <p:cNvSpPr/>
          <p:nvPr/>
        </p:nvSpPr>
        <p:spPr>
          <a:xfrm rot="16200000">
            <a:off x="6025768" y="3848255"/>
            <a:ext cx="437916" cy="3304886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/>
          <p:cNvSpPr txBox="1"/>
          <p:nvPr/>
        </p:nvSpPr>
        <p:spPr>
          <a:xfrm>
            <a:off x="4806538" y="4904446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drempel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1594492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3074" grpId="0"/>
      <p:bldP spid="36" grpId="0"/>
      <p:bldP spid="43" grpId="0"/>
      <p:bldP spid="44" grpId="0"/>
      <p:bldP spid="307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3079" grpId="0" animBg="1"/>
      <p:bldP spid="59" grpId="0" animBg="1"/>
      <p:bldP spid="60" grpId="0" animBg="1"/>
      <p:bldP spid="61" grpId="0" animBg="1"/>
      <p:bldP spid="62" grpId="0" animBg="1"/>
      <p:bldP spid="64" grpId="0" animBg="1"/>
      <p:bldP spid="65" grpId="0" animBg="1"/>
      <p:bldP spid="6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1412776"/>
            <a:ext cx="8629650" cy="521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Rechte verbindingslijn 2"/>
          <p:cNvCxnSpPr/>
          <p:nvPr/>
        </p:nvCxnSpPr>
        <p:spPr>
          <a:xfrm flipV="1">
            <a:off x="1619672" y="5697252"/>
            <a:ext cx="648072" cy="25202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flipV="1">
            <a:off x="1619672" y="5157192"/>
            <a:ext cx="90010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V="1">
            <a:off x="1619672" y="2060848"/>
            <a:ext cx="4464496" cy="388843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" name="Linkeraccolade 10"/>
          <p:cNvSpPr/>
          <p:nvPr/>
        </p:nvSpPr>
        <p:spPr>
          <a:xfrm rot="5400000">
            <a:off x="4407016" y="324711"/>
            <a:ext cx="576064" cy="252028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ekstvak 11"/>
          <p:cNvSpPr txBox="1"/>
          <p:nvPr/>
        </p:nvSpPr>
        <p:spPr>
          <a:xfrm>
            <a:off x="5980656" y="127287"/>
            <a:ext cx="3015335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Inferieure </a:t>
            </a:r>
            <a:r>
              <a:rPr lang="nl-NL" sz="2400" dirty="0" smtClean="0"/>
              <a:t>goederen</a:t>
            </a:r>
          </a:p>
          <a:p>
            <a:r>
              <a:rPr lang="nl-NL" sz="2400" dirty="0" smtClean="0"/>
              <a:t>EIV = negatief</a:t>
            </a:r>
            <a:endParaRPr lang="nl-NL" sz="2400" dirty="0"/>
          </a:p>
        </p:txBody>
      </p:sp>
      <p:sp>
        <p:nvSpPr>
          <p:cNvPr id="2" name="Stroomdiagram: Verbindingslijn 1"/>
          <p:cNvSpPr/>
          <p:nvPr/>
        </p:nvSpPr>
        <p:spPr>
          <a:xfrm>
            <a:off x="2131295" y="5625244"/>
            <a:ext cx="198022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Stroomdiagram: Verbindingslijn 8"/>
          <p:cNvSpPr/>
          <p:nvPr/>
        </p:nvSpPr>
        <p:spPr>
          <a:xfrm>
            <a:off x="3347864" y="3645024"/>
            <a:ext cx="198022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Stroomdiagram: Verbindingslijn 9"/>
          <p:cNvSpPr/>
          <p:nvPr/>
        </p:nvSpPr>
        <p:spPr>
          <a:xfrm>
            <a:off x="2376992" y="5157192"/>
            <a:ext cx="198022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Stroomdiagram: Verbindingslijn 12"/>
          <p:cNvSpPr/>
          <p:nvPr/>
        </p:nvSpPr>
        <p:spPr>
          <a:xfrm>
            <a:off x="5985157" y="1974709"/>
            <a:ext cx="198022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Stroomdiagram: Verbindingslijn 13"/>
          <p:cNvSpPr/>
          <p:nvPr/>
        </p:nvSpPr>
        <p:spPr>
          <a:xfrm>
            <a:off x="7389313" y="2564904"/>
            <a:ext cx="198022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/>
          <p:cNvSpPr txBox="1"/>
          <p:nvPr/>
        </p:nvSpPr>
        <p:spPr>
          <a:xfrm>
            <a:off x="3434908" y="127287"/>
            <a:ext cx="2424235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Noodzakelijke goederen</a:t>
            </a:r>
            <a:endParaRPr lang="nl-NL" sz="2400" dirty="0"/>
          </a:p>
        </p:txBody>
      </p:sp>
      <p:sp>
        <p:nvSpPr>
          <p:cNvPr id="16" name="Tekstvak 15"/>
          <p:cNvSpPr txBox="1"/>
          <p:nvPr/>
        </p:nvSpPr>
        <p:spPr>
          <a:xfrm>
            <a:off x="1547934" y="127287"/>
            <a:ext cx="1800200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Luxe</a:t>
            </a:r>
          </a:p>
          <a:p>
            <a:r>
              <a:rPr lang="nl-NL" sz="2400" dirty="0" smtClean="0"/>
              <a:t>goederen</a:t>
            </a:r>
            <a:endParaRPr lang="nl-NL" sz="2400" dirty="0"/>
          </a:p>
        </p:txBody>
      </p:sp>
      <p:sp>
        <p:nvSpPr>
          <p:cNvPr id="17" name="Linkeraccolade 16"/>
          <p:cNvSpPr/>
          <p:nvPr/>
        </p:nvSpPr>
        <p:spPr>
          <a:xfrm rot="5400000">
            <a:off x="7253681" y="305036"/>
            <a:ext cx="576064" cy="252028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Linkeraccolade 17"/>
          <p:cNvSpPr/>
          <p:nvPr/>
        </p:nvSpPr>
        <p:spPr>
          <a:xfrm rot="5400000">
            <a:off x="2173324" y="723493"/>
            <a:ext cx="595737" cy="1703043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3237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 animBg="1"/>
      <p:bldP spid="9" grpId="0" animBg="1"/>
      <p:bldP spid="10" grpId="0" animBg="1"/>
      <p:bldP spid="13" grpId="0" animBg="1"/>
      <p:bldP spid="14" grpId="0" animBg="1"/>
      <p:bldP spid="15" grpId="0" animBg="1"/>
      <p:bldP spid="1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245</TotalTime>
  <Words>338</Words>
  <Application>Microsoft Office PowerPoint</Application>
  <PresentationFormat>Diavoorstelling (4:3)</PresentationFormat>
  <Paragraphs>82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Golfvorm</vt:lpstr>
      <vt:lpstr>Kruiselingse prijselasticiteit</vt:lpstr>
      <vt:lpstr>Kruiselingse prijselasticiteit</vt:lpstr>
      <vt:lpstr>Kruiselingse elasticiteit</vt:lpstr>
      <vt:lpstr>Inkomenselasticiteit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Prijselasticiteit</dc:title>
  <dc:creator>Paul</dc:creator>
  <cp:lastModifiedBy>H Vermeulen</cp:lastModifiedBy>
  <cp:revision>52</cp:revision>
  <dcterms:created xsi:type="dcterms:W3CDTF">2011-11-08T19:12:00Z</dcterms:created>
  <dcterms:modified xsi:type="dcterms:W3CDTF">2014-11-09T20:37:15Z</dcterms:modified>
</cp:coreProperties>
</file>