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6" r:id="rId3"/>
    <p:sldId id="258" r:id="rId4"/>
    <p:sldId id="259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5"/>
    <p:restoredTop sz="94745"/>
  </p:normalViewPr>
  <p:slideViewPr>
    <p:cSldViewPr snapToGrid="0" snapToObjects="1">
      <p:cViewPr varScale="1">
        <p:scale>
          <a:sx n="87" d="100"/>
          <a:sy n="87" d="100"/>
        </p:scale>
        <p:origin x="20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9AD773A-895F-DD40-94B8-782BA940E8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8A2B08A-CFE1-E54D-B831-A7BBB8EE35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FDC677F-5AD4-1946-B130-10199A6605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FCF14-3DC9-8A4D-A057-D0C268F9CD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2A638-865A-444D-83D0-6E22027110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56968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D7182-E701-C245-846B-93C9F7165C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49522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C90B54-421D-1047-A690-2FFC19B93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4C2982-BD9B-5143-A82A-F007500B3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75F9F7-89F9-C94D-AFE6-0F148596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8234B0-00C7-9D42-A31E-024FEAFF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49C8F5-E350-994F-AD7B-5D7F8977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5C01-F27E-9C42-8308-3F5A709C6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557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283A9D-C8A7-E343-A648-0E47C5ED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7A06CE2-EC38-2F4E-9EDF-0F71D24B6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3CA09E-6E14-DE40-8823-37A9B77B4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408BAD-1C23-3748-BD5D-47D6E1D08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E73EA2-AB50-7847-AFAD-A3E30B47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5C01-F27E-9C42-8308-3F5A709C6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10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35EF3CF-E89D-8349-9C34-807A08113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1BA0F40-F70E-574C-BC04-176A31ED2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D4F4A2-3224-DC4C-89BD-72CEF864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53F325-DC5F-8A43-968B-DD7BD7E57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84FCE2-EFC0-EE4A-A529-BEFD024C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5C01-F27E-9C42-8308-3F5A709C6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510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D7B818-A4B7-4C4B-8FC3-AAF6D38F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24E2A3-A094-5A49-BE39-74F27BF4A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234C11-5948-6046-8856-C219E308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A208B8-E4D3-CA49-95A9-A7551EDA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8753D7-0DE1-154E-B9FA-7C126651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5C01-F27E-9C42-8308-3F5A709C6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37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D521A-E03D-794E-AEA3-4CB5CBE9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DD243F-E169-2641-AF8F-6D38C3225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6F45DE-3E29-654F-BFD7-4B0246A1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086CE8-3DB7-CF49-973E-A70F210A4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9F8EF9-B639-4540-A555-4889D558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5C01-F27E-9C42-8308-3F5A709C6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2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5A9E6A-CEF7-1D42-8E5F-E0A045D8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5B50C5-7F51-4248-A64B-17E31CE1C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3D9807-78B3-C947-8236-FF2B7F1E5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80E261-DA64-B04E-AB9D-EC59E7C3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95B22A3-1AC2-D34D-8564-A6C5AED1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2C0789-7E34-564F-965B-6F604229E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5C01-F27E-9C42-8308-3F5A709C6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57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BE5BF8-7569-7749-8D59-3A796C912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ACBE8E-9128-3642-9459-85CCBED04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EDE4C-AE69-F448-915E-8C45EB39A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6350067-4742-EC48-87FE-134A03883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295A7F5-DD6F-A345-AE35-2B811496D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1ECB-5A25-D84B-98AE-4AFFF06E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F53B328-22A0-9145-B5AA-8CC8FE43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B3D2DED-E3AD-574E-BA31-636F5667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5C01-F27E-9C42-8308-3F5A709C6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23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C9F969-1D1F-0E45-BB39-EBA4BBA02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E0F3A53-2BC0-6044-9E14-338C836B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E89280D-EE63-F243-9870-2BDB87693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33A547-FA98-B54F-B810-BE34752F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5C01-F27E-9C42-8308-3F5A709C6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978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DA0189-6D61-1647-A8B6-14AF75D61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1B5240B-2A1A-2B44-88DE-863EBD0BB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BC1743-0636-784D-A4E9-57D5CF32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5C01-F27E-9C42-8308-3F5A709C6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66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A35E9-15DB-634A-B3FB-1A61AB212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F0334-C0A0-E040-98F0-7A17DE3ED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9D6AA5-3210-4143-9A62-161304B8D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2C7DAA-917C-7346-A55D-DB81FF08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D84877B-CC56-724B-9CD3-AEE0984BE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46C628-1ECB-5841-A73E-7BD28BAD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5C01-F27E-9C42-8308-3F5A709C6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85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46712-E6AF-0F45-9174-0F6C1442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77C0B85-D7BC-5143-A885-4C645051E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DDC2A3-A85A-CA47-90A2-3928D90F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CE5FDE-70CA-5F48-9B56-4E7C7715C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F9FEC5-4168-DA4D-A494-FF186352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471333-A192-C540-9779-B98EEAC2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5C01-F27E-9C42-8308-3F5A709C6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779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088C4E3-8B98-7D48-A911-ACB3BB3ED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2D6F3B-AB84-8040-A58D-44681E4C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F49728-BDB3-E347-A23D-9F9237DBF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EFC947-318E-244C-AEBA-7B6654C7D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Economie integraal vwo (Hans Vermeulen)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B43E18-50DD-4E4A-9060-7E66FF40F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5C01-F27E-9C42-8308-3F5A709C6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13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CCD825E-0528-0F4D-A3FC-C6311AB72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11DC049-12C1-B049-A6E1-27503AA0BC25}"/>
              </a:ext>
            </a:extLst>
          </p:cNvPr>
          <p:cNvSpPr txBox="1"/>
          <p:nvPr/>
        </p:nvSpPr>
        <p:spPr>
          <a:xfrm>
            <a:off x="4495800" y="237067"/>
            <a:ext cx="346286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1.1 Inkomen en welvaart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FF6F3CC-D401-B14C-A3E4-19B6FF2F2ADA}"/>
              </a:ext>
            </a:extLst>
          </p:cNvPr>
          <p:cNvSpPr txBox="1">
            <a:spLocks/>
          </p:cNvSpPr>
          <p:nvPr/>
        </p:nvSpPr>
        <p:spPr>
          <a:xfrm>
            <a:off x="535441" y="2047330"/>
            <a:ext cx="9150424" cy="40770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Economie </a:t>
            </a:r>
            <a:r>
              <a:rPr lang="nl-NL" dirty="0">
                <a:sym typeface="Wingdings" pitchFamily="2" charset="2"/>
              </a:rPr>
              <a:t> </a:t>
            </a:r>
            <a:r>
              <a:rPr lang="nl-NL" dirty="0" err="1">
                <a:sym typeface="Wingdings" pitchFamily="2" charset="2"/>
              </a:rPr>
              <a:t>oikos</a:t>
            </a:r>
            <a:r>
              <a:rPr lang="nl-NL" dirty="0">
                <a:sym typeface="Wingdings" pitchFamily="2" charset="2"/>
              </a:rPr>
              <a:t> en </a:t>
            </a:r>
            <a:r>
              <a:rPr lang="nl-NL" dirty="0" err="1">
                <a:sym typeface="Wingdings" pitchFamily="2" charset="2"/>
              </a:rPr>
              <a:t>nomos</a:t>
            </a:r>
            <a:r>
              <a:rPr lang="nl-NL" dirty="0">
                <a:sym typeface="Wingdings" pitchFamily="2" charset="2"/>
              </a:rPr>
              <a:t> (huis en regel/wet – Huishouden: financiën bijhouden</a:t>
            </a:r>
          </a:p>
          <a:p>
            <a:r>
              <a:rPr lang="nl-NL" dirty="0">
                <a:sym typeface="Wingdings" pitchFamily="2" charset="2"/>
              </a:rPr>
              <a:t>Economisch handelen - bevredigen van behoeften (gezin, bedrijf, EU) met zo weinig mogelijk middelen = homo-</a:t>
            </a:r>
            <a:r>
              <a:rPr lang="nl-NL" dirty="0" err="1">
                <a:sym typeface="Wingdings" pitchFamily="2" charset="2"/>
              </a:rPr>
              <a:t>economicus</a:t>
            </a:r>
            <a:endParaRPr lang="nl-NL" dirty="0">
              <a:sym typeface="Wingdings" pitchFamily="2" charset="2"/>
            </a:endParaRPr>
          </a:p>
          <a:p>
            <a:r>
              <a:rPr lang="nl-NL" dirty="0">
                <a:sym typeface="Wingdings" pitchFamily="2" charset="2"/>
              </a:rPr>
              <a:t>Homo-</a:t>
            </a:r>
            <a:r>
              <a:rPr lang="nl-NL" dirty="0" err="1">
                <a:sym typeface="Wingdings" pitchFamily="2" charset="2"/>
              </a:rPr>
              <a:t>economicus</a:t>
            </a:r>
            <a:r>
              <a:rPr lang="nl-NL" dirty="0">
                <a:sym typeface="Wingdings" pitchFamily="2" charset="2"/>
              </a:rPr>
              <a:t> (bestaat niet zegt Daniël </a:t>
            </a:r>
            <a:r>
              <a:rPr lang="nl-NL" dirty="0" err="1">
                <a:sym typeface="Wingdings" pitchFamily="2" charset="2"/>
              </a:rPr>
              <a:t>Kahneman</a:t>
            </a:r>
            <a:r>
              <a:rPr lang="nl-NL" dirty="0">
                <a:sym typeface="Wingdings" pitchFamily="2" charset="2"/>
              </a:rPr>
              <a:t>) - giften, </a:t>
            </a:r>
            <a:r>
              <a:rPr lang="nl-NL" dirty="0" err="1">
                <a:sym typeface="Wingdings" pitchFamily="2" charset="2"/>
              </a:rPr>
              <a:t>vrijwillerswerk</a:t>
            </a:r>
            <a:endParaRPr lang="nl-NL" dirty="0">
              <a:sym typeface="Wingdings" pitchFamily="2" charset="2"/>
            </a:endParaRPr>
          </a:p>
          <a:p>
            <a:r>
              <a:rPr lang="nl-NL" dirty="0">
                <a:sym typeface="Wingdings" pitchFamily="2" charset="2"/>
              </a:rPr>
              <a:t>Economie = de wetenschap die bestudeert hoe een samenleving haar </a:t>
            </a:r>
            <a:r>
              <a:rPr lang="nl-NL" u="sng" dirty="0">
                <a:sym typeface="Wingdings" pitchFamily="2" charset="2"/>
              </a:rPr>
              <a:t>schaarse</a:t>
            </a:r>
            <a:r>
              <a:rPr lang="nl-NL" dirty="0">
                <a:sym typeface="Wingdings" pitchFamily="2" charset="2"/>
              </a:rPr>
              <a:t> middelen gebruikt om in haar </a:t>
            </a:r>
            <a:r>
              <a:rPr lang="nl-NL" u="sng" dirty="0">
                <a:sym typeface="Wingdings" pitchFamily="2" charset="2"/>
              </a:rPr>
              <a:t>behoeften</a:t>
            </a:r>
            <a:r>
              <a:rPr lang="nl-NL" dirty="0">
                <a:sym typeface="Wingdings" pitchFamily="2" charset="2"/>
              </a:rPr>
              <a:t> te voorzien: consumenten, producenten, overheid)</a:t>
            </a:r>
          </a:p>
          <a:p>
            <a:r>
              <a:rPr lang="nl-NL" dirty="0">
                <a:sym typeface="Wingdings" pitchFamily="2" charset="2"/>
              </a:rPr>
              <a:t>Behoeften: primair en secundair  oneindig en dynamisch</a:t>
            </a:r>
          </a:p>
          <a:p>
            <a:r>
              <a:rPr lang="nl-NL" dirty="0">
                <a:sym typeface="Wingdings" pitchFamily="2" charset="2"/>
              </a:rPr>
              <a:t>Middelen nodig (geld en productiefactoren)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AC3C841-7C37-3F4C-8AE0-BDAFED61A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666" y="38474"/>
            <a:ext cx="3217333" cy="1975555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E9B820-9964-FB4B-83CF-6DFD50DE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5C01-F27E-9C42-8308-3F5A709C641C}" type="slidenum">
              <a:rPr lang="nl-NL" smtClean="0"/>
              <a:t>1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131202-63A4-DD40-90BB-DF03B55EC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723" y="2662982"/>
            <a:ext cx="2360277" cy="304441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07CCC93-AB29-DD41-A8E5-A6E8F2735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584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700" y="270771"/>
            <a:ext cx="5829300" cy="676251"/>
          </a:xfrm>
        </p:spPr>
        <p:txBody>
          <a:bodyPr>
            <a:normAutofit fontScale="90000"/>
          </a:bodyPr>
          <a:lstStyle/>
          <a:p>
            <a:r>
              <a:rPr lang="nl-NL" dirty="0"/>
              <a:t>Budgetverandering</a:t>
            </a:r>
          </a:p>
        </p:txBody>
      </p:sp>
      <p:grpSp>
        <p:nvGrpSpPr>
          <p:cNvPr id="37" name="Groep 36"/>
          <p:cNvGrpSpPr/>
          <p:nvPr/>
        </p:nvGrpSpPr>
        <p:grpSpPr>
          <a:xfrm>
            <a:off x="6589188" y="2462402"/>
            <a:ext cx="4026270" cy="4134951"/>
            <a:chOff x="5065188" y="2637486"/>
            <a:chExt cx="4026270" cy="4134951"/>
          </a:xfrm>
        </p:grpSpPr>
        <p:grpSp>
          <p:nvGrpSpPr>
            <p:cNvPr id="4" name="Groep 3"/>
            <p:cNvGrpSpPr/>
            <p:nvPr/>
          </p:nvGrpSpPr>
          <p:grpSpPr>
            <a:xfrm>
              <a:off x="5065188" y="2637486"/>
              <a:ext cx="4026270" cy="4134951"/>
              <a:chOff x="4462683" y="2379764"/>
              <a:chExt cx="4637144" cy="4394037"/>
            </a:xfrm>
          </p:grpSpPr>
          <p:grpSp>
            <p:nvGrpSpPr>
              <p:cNvPr id="5" name="Groep 4"/>
              <p:cNvGrpSpPr/>
              <p:nvPr/>
            </p:nvGrpSpPr>
            <p:grpSpPr>
              <a:xfrm>
                <a:off x="4462683" y="2523780"/>
                <a:ext cx="4515993" cy="4250021"/>
                <a:chOff x="4462683" y="2523780"/>
                <a:chExt cx="4515993" cy="4250021"/>
              </a:xfrm>
            </p:grpSpPr>
            <p:cxnSp>
              <p:nvCxnSpPr>
                <p:cNvPr id="20" name="Rechte verbindingslijn 19"/>
                <p:cNvCxnSpPr/>
                <p:nvPr/>
              </p:nvCxnSpPr>
              <p:spPr>
                <a:xfrm>
                  <a:off x="5291884" y="2523780"/>
                  <a:ext cx="0" cy="3528392"/>
                </a:xfrm>
                <a:prstGeom prst="lin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Rechte verbindingslijn 20"/>
                <p:cNvCxnSpPr/>
                <p:nvPr/>
              </p:nvCxnSpPr>
              <p:spPr>
                <a:xfrm flipH="1">
                  <a:off x="5291884" y="6052172"/>
                  <a:ext cx="3592016" cy="0"/>
                </a:xfrm>
                <a:prstGeom prst="lin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Rechte verbindingslijn 21"/>
                <p:cNvCxnSpPr/>
                <p:nvPr/>
              </p:nvCxnSpPr>
              <p:spPr>
                <a:xfrm>
                  <a:off x="5291884" y="2523780"/>
                  <a:ext cx="3592016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Rechte verbindingslijn 22"/>
                <p:cNvCxnSpPr/>
                <p:nvPr/>
              </p:nvCxnSpPr>
              <p:spPr>
                <a:xfrm>
                  <a:off x="5291884" y="3243860"/>
                  <a:ext cx="3592016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Rechte verbindingslijn 23"/>
                <p:cNvCxnSpPr/>
                <p:nvPr/>
              </p:nvCxnSpPr>
              <p:spPr>
                <a:xfrm>
                  <a:off x="5291884" y="3963940"/>
                  <a:ext cx="3592016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Rechte verbindingslijn 24"/>
                <p:cNvCxnSpPr/>
                <p:nvPr/>
              </p:nvCxnSpPr>
              <p:spPr>
                <a:xfrm>
                  <a:off x="5291884" y="4684020"/>
                  <a:ext cx="3592016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Rechte verbindingslijn 25"/>
                <p:cNvCxnSpPr/>
                <p:nvPr/>
              </p:nvCxnSpPr>
              <p:spPr>
                <a:xfrm>
                  <a:off x="5291884" y="5404100"/>
                  <a:ext cx="3592016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Rechte verbindingslijn 26"/>
                <p:cNvCxnSpPr/>
                <p:nvPr/>
              </p:nvCxnSpPr>
              <p:spPr>
                <a:xfrm>
                  <a:off x="6011964" y="2523780"/>
                  <a:ext cx="0" cy="352839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Rechte verbindingslijn 27"/>
                <p:cNvCxnSpPr/>
                <p:nvPr/>
              </p:nvCxnSpPr>
              <p:spPr>
                <a:xfrm>
                  <a:off x="6732044" y="2523780"/>
                  <a:ext cx="0" cy="352839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Rechte verbindingslijn 28"/>
                <p:cNvCxnSpPr/>
                <p:nvPr/>
              </p:nvCxnSpPr>
              <p:spPr>
                <a:xfrm>
                  <a:off x="7452124" y="2523780"/>
                  <a:ext cx="0" cy="352839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Rechte verbindingslijn 29"/>
                <p:cNvCxnSpPr/>
                <p:nvPr/>
              </p:nvCxnSpPr>
              <p:spPr>
                <a:xfrm>
                  <a:off x="8172204" y="2523780"/>
                  <a:ext cx="0" cy="352839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Rechte verbindingslijn 30"/>
                <p:cNvCxnSpPr/>
                <p:nvPr/>
              </p:nvCxnSpPr>
              <p:spPr>
                <a:xfrm>
                  <a:off x="8892284" y="2523780"/>
                  <a:ext cx="0" cy="352839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kstvak 31"/>
                <p:cNvSpPr txBox="1"/>
                <p:nvPr/>
              </p:nvSpPr>
              <p:spPr>
                <a:xfrm>
                  <a:off x="7294929" y="6381328"/>
                  <a:ext cx="1683747" cy="3924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chocolade (C)</a:t>
                  </a:r>
                </a:p>
              </p:txBody>
            </p:sp>
            <p:sp>
              <p:nvSpPr>
                <p:cNvPr id="33" name="Tekstvak 32"/>
                <p:cNvSpPr txBox="1"/>
                <p:nvPr/>
              </p:nvSpPr>
              <p:spPr>
                <a:xfrm rot="16200000">
                  <a:off x="3836864" y="4006161"/>
                  <a:ext cx="1677006" cy="425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zakjes drop (D)</a:t>
                  </a:r>
                </a:p>
              </p:txBody>
            </p:sp>
          </p:grpSp>
          <p:grpSp>
            <p:nvGrpSpPr>
              <p:cNvPr id="6" name="Groep 5"/>
              <p:cNvGrpSpPr/>
              <p:nvPr/>
            </p:nvGrpSpPr>
            <p:grpSpPr>
              <a:xfrm>
                <a:off x="4787828" y="2379764"/>
                <a:ext cx="4311999" cy="4136889"/>
                <a:chOff x="4787828" y="2379764"/>
                <a:chExt cx="4311999" cy="4136889"/>
              </a:xfrm>
            </p:grpSpPr>
            <p:sp>
              <p:nvSpPr>
                <p:cNvPr id="10" name="Tekstvak 9"/>
                <p:cNvSpPr txBox="1"/>
                <p:nvPr/>
              </p:nvSpPr>
              <p:spPr>
                <a:xfrm>
                  <a:off x="4787828" y="5188076"/>
                  <a:ext cx="347458" cy="3924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5</a:t>
                  </a:r>
                </a:p>
              </p:txBody>
            </p:sp>
            <p:sp>
              <p:nvSpPr>
                <p:cNvPr id="11" name="Tekstvak 10"/>
                <p:cNvSpPr txBox="1"/>
                <p:nvPr/>
              </p:nvSpPr>
              <p:spPr>
                <a:xfrm>
                  <a:off x="4787828" y="4467996"/>
                  <a:ext cx="482231" cy="3924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10</a:t>
                  </a:r>
                </a:p>
              </p:txBody>
            </p:sp>
            <p:sp>
              <p:nvSpPr>
                <p:cNvPr id="12" name="Tekstvak 11"/>
                <p:cNvSpPr txBox="1"/>
                <p:nvPr/>
              </p:nvSpPr>
              <p:spPr>
                <a:xfrm>
                  <a:off x="4787828" y="3819924"/>
                  <a:ext cx="482231" cy="3924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15</a:t>
                  </a:r>
                </a:p>
              </p:txBody>
            </p:sp>
            <p:sp>
              <p:nvSpPr>
                <p:cNvPr id="13" name="Tekstvak 12"/>
                <p:cNvSpPr txBox="1"/>
                <p:nvPr/>
              </p:nvSpPr>
              <p:spPr>
                <a:xfrm>
                  <a:off x="4787828" y="3090552"/>
                  <a:ext cx="482231" cy="3924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20</a:t>
                  </a:r>
                </a:p>
              </p:txBody>
            </p:sp>
            <p:sp>
              <p:nvSpPr>
                <p:cNvPr id="14" name="Tekstvak 13"/>
                <p:cNvSpPr txBox="1"/>
                <p:nvPr/>
              </p:nvSpPr>
              <p:spPr>
                <a:xfrm>
                  <a:off x="4787828" y="2379764"/>
                  <a:ext cx="482231" cy="3924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25</a:t>
                  </a:r>
                </a:p>
              </p:txBody>
            </p:sp>
            <p:sp>
              <p:nvSpPr>
                <p:cNvPr id="15" name="Tekstvak 14"/>
                <p:cNvSpPr txBox="1"/>
                <p:nvPr/>
              </p:nvSpPr>
              <p:spPr>
                <a:xfrm>
                  <a:off x="5795939" y="6124180"/>
                  <a:ext cx="347458" cy="3924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2</a:t>
                  </a:r>
                </a:p>
              </p:txBody>
            </p:sp>
            <p:sp>
              <p:nvSpPr>
                <p:cNvPr id="16" name="Tekstvak 15"/>
                <p:cNvSpPr txBox="1"/>
                <p:nvPr/>
              </p:nvSpPr>
              <p:spPr>
                <a:xfrm>
                  <a:off x="6529364" y="6124180"/>
                  <a:ext cx="347458" cy="3924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4</a:t>
                  </a:r>
                </a:p>
              </p:txBody>
            </p:sp>
            <p:sp>
              <p:nvSpPr>
                <p:cNvPr id="17" name="Tekstvak 16"/>
                <p:cNvSpPr txBox="1"/>
                <p:nvPr/>
              </p:nvSpPr>
              <p:spPr>
                <a:xfrm>
                  <a:off x="7249444" y="6124180"/>
                  <a:ext cx="347458" cy="3924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6</a:t>
                  </a:r>
                </a:p>
              </p:txBody>
            </p:sp>
            <p:sp>
              <p:nvSpPr>
                <p:cNvPr id="18" name="Tekstvak 17"/>
                <p:cNvSpPr txBox="1"/>
                <p:nvPr/>
              </p:nvSpPr>
              <p:spPr>
                <a:xfrm>
                  <a:off x="7969524" y="6124180"/>
                  <a:ext cx="347458" cy="3924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8</a:t>
                  </a:r>
                </a:p>
              </p:txBody>
            </p:sp>
            <p:sp>
              <p:nvSpPr>
                <p:cNvPr id="19" name="Tekstvak 18"/>
                <p:cNvSpPr txBox="1"/>
                <p:nvPr/>
              </p:nvSpPr>
              <p:spPr>
                <a:xfrm>
                  <a:off x="8617596" y="6124180"/>
                  <a:ext cx="482231" cy="3924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10</a:t>
                  </a:r>
                </a:p>
              </p:txBody>
            </p:sp>
          </p:grpSp>
          <p:sp>
            <p:nvSpPr>
              <p:cNvPr id="7" name="Ovaal 6"/>
              <p:cNvSpPr/>
              <p:nvPr/>
            </p:nvSpPr>
            <p:spPr>
              <a:xfrm>
                <a:off x="5219106" y="3154497"/>
                <a:ext cx="191074" cy="178725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Ovaal 7"/>
              <p:cNvSpPr/>
              <p:nvPr/>
            </p:nvSpPr>
            <p:spPr>
              <a:xfrm>
                <a:off x="8796747" y="5945455"/>
                <a:ext cx="191074" cy="178725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9" name="Rechte verbindingslijn 8"/>
              <p:cNvCxnSpPr>
                <a:stCxn id="7" idx="5"/>
                <a:endCxn id="8" idx="1"/>
              </p:cNvCxnSpPr>
              <p:nvPr/>
            </p:nvCxnSpPr>
            <p:spPr>
              <a:xfrm>
                <a:off x="5382198" y="3307048"/>
                <a:ext cx="3442531" cy="2664581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4" name="Ovaal 33"/>
            <p:cNvSpPr/>
            <p:nvPr/>
          </p:nvSpPr>
          <p:spPr>
            <a:xfrm>
              <a:off x="5715739" y="3357988"/>
              <a:ext cx="165903" cy="16818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Ovaal 34"/>
            <p:cNvSpPr/>
            <p:nvPr/>
          </p:nvSpPr>
          <p:spPr>
            <a:xfrm>
              <a:off x="8215942" y="6021288"/>
              <a:ext cx="165903" cy="16818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6" name="Rechte verbindingslijn 35"/>
            <p:cNvCxnSpPr>
              <a:stCxn id="7" idx="5"/>
              <a:endCxn id="35" idx="1"/>
            </p:cNvCxnSpPr>
            <p:nvPr/>
          </p:nvCxnSpPr>
          <p:spPr>
            <a:xfrm>
              <a:off x="5863571" y="3510095"/>
              <a:ext cx="2376667" cy="253582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8" name="Tekstvak 37"/>
          <p:cNvSpPr txBox="1"/>
          <p:nvPr/>
        </p:nvSpPr>
        <p:spPr>
          <a:xfrm>
            <a:off x="10138400" y="5401876"/>
            <a:ext cx="301686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b="1" dirty="0"/>
              <a:t>1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9192344" y="5435932"/>
            <a:ext cx="301686" cy="36933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b="1" dirty="0"/>
              <a:t>2</a:t>
            </a:r>
          </a:p>
        </p:txBody>
      </p:sp>
      <p:sp>
        <p:nvSpPr>
          <p:cNvPr id="40" name="Tijdelijke aanduiding voor inhoud 2"/>
          <p:cNvSpPr txBox="1">
            <a:spLocks/>
          </p:cNvSpPr>
          <p:nvPr/>
        </p:nvSpPr>
        <p:spPr>
          <a:xfrm>
            <a:off x="1981200" y="1285860"/>
            <a:ext cx="8229600" cy="1207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/>
              <a:t>Onze snoepliefhebber heeft  voortaan  € 30 per maand te besteden.</a:t>
            </a:r>
          </a:p>
          <a:p>
            <a:r>
              <a:rPr lang="nl-NL" sz="2000" dirty="0"/>
              <a:t>De dropjes kosten nog steeds € 1,25 per zakje,</a:t>
            </a:r>
          </a:p>
          <a:p>
            <a:r>
              <a:rPr lang="nl-NL" sz="2000" dirty="0"/>
              <a:t>de chocolade blijft € 3,13 per reep kosten.</a:t>
            </a:r>
          </a:p>
        </p:txBody>
      </p:sp>
      <p:sp>
        <p:nvSpPr>
          <p:cNvPr id="41" name="Tijdelijke aanduiding voor inhoud 2"/>
          <p:cNvSpPr txBox="1">
            <a:spLocks/>
          </p:cNvSpPr>
          <p:nvPr/>
        </p:nvSpPr>
        <p:spPr>
          <a:xfrm>
            <a:off x="1985370" y="2582004"/>
            <a:ext cx="4603818" cy="3983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/>
              <a:t>Wanneer hij zijn hele budget uitgeeft aan drop, kan hij 24 zakjes kopen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Wanneer hij zijn hele budget aan chocolade uitgeeft, kan hij 9,5 repen kopen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We kunnen nu de budgetlijn tekenen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De budgetlijn verschuift </a:t>
            </a:r>
            <a:r>
              <a:rPr lang="nl-NL" sz="2000" b="1" dirty="0"/>
              <a:t>EVENWIJDIG</a:t>
            </a:r>
            <a:r>
              <a:rPr lang="nl-NL" sz="2000" dirty="0"/>
              <a:t> bij een budgetverandering (t.o.v. 2)</a:t>
            </a:r>
          </a:p>
        </p:txBody>
      </p:sp>
      <p:cxnSp>
        <p:nvCxnSpPr>
          <p:cNvPr id="45" name="Rechte verbindingslijn 44"/>
          <p:cNvCxnSpPr>
            <a:stCxn id="42" idx="1"/>
            <a:endCxn id="43" idx="1"/>
          </p:cNvCxnSpPr>
          <p:nvPr/>
        </p:nvCxnSpPr>
        <p:spPr>
          <a:xfrm>
            <a:off x="7257911" y="2647029"/>
            <a:ext cx="2944955" cy="321618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2" name="Ovaal 41"/>
          <p:cNvSpPr/>
          <p:nvPr/>
        </p:nvSpPr>
        <p:spPr>
          <a:xfrm>
            <a:off x="7233615" y="2622399"/>
            <a:ext cx="165903" cy="16818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al 42"/>
          <p:cNvSpPr/>
          <p:nvPr/>
        </p:nvSpPr>
        <p:spPr>
          <a:xfrm>
            <a:off x="10178570" y="5838588"/>
            <a:ext cx="165903" cy="16818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1AE962-3271-6C42-B558-ABB0072D1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6F8DA362-E1B1-F546-A1D0-1738D1870C30}"/>
              </a:ext>
            </a:extLst>
          </p:cNvPr>
          <p:cNvSpPr txBox="1"/>
          <p:nvPr/>
        </p:nvSpPr>
        <p:spPr>
          <a:xfrm>
            <a:off x="7604487" y="143879"/>
            <a:ext cx="341206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1.2 Schaarste en kiezen</a:t>
            </a:r>
          </a:p>
        </p:txBody>
      </p:sp>
      <p:sp>
        <p:nvSpPr>
          <p:cNvPr id="47" name="Tijdelijke aanduiding voor dianummer 46">
            <a:extLst>
              <a:ext uri="{FF2B5EF4-FFF2-40B4-BE49-F238E27FC236}">
                <a16:creationId xmlns:a16="http://schemas.microsoft.com/office/drawing/2014/main" id="{D30AE308-E680-AD45-B200-943118BC2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5C01-F27E-9C42-8308-3F5A709C641C}" type="slidenum">
              <a:rPr lang="nl-NL" smtClean="0"/>
              <a:t>10</a:t>
            </a:fld>
            <a:endParaRPr lang="nl-NL"/>
          </a:p>
        </p:txBody>
      </p:sp>
      <p:sp>
        <p:nvSpPr>
          <p:cNvPr id="44" name="Tijdelijke aanduiding voor datum 43">
            <a:extLst>
              <a:ext uri="{FF2B5EF4-FFF2-40B4-BE49-F238E27FC236}">
                <a16:creationId xmlns:a16="http://schemas.microsoft.com/office/drawing/2014/main" id="{0F825A8F-3D92-5F43-8B32-3BE99A9E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964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1" grpId="0" build="p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285860"/>
            <a:ext cx="8229600" cy="1567076"/>
          </a:xfrm>
        </p:spPr>
        <p:txBody>
          <a:bodyPr>
            <a:normAutofit lnSpcReduction="10000"/>
          </a:bodyPr>
          <a:lstStyle/>
          <a:p>
            <a:r>
              <a:rPr lang="nl-NL" sz="2000" dirty="0"/>
              <a:t>Je krijgt een budget van € 180,-</a:t>
            </a:r>
          </a:p>
          <a:p>
            <a:r>
              <a:rPr lang="nl-NL" sz="2000" dirty="0" err="1"/>
              <a:t>CD’s</a:t>
            </a:r>
            <a:r>
              <a:rPr lang="nl-NL" sz="2000" dirty="0"/>
              <a:t> kosten € 15,-</a:t>
            </a:r>
          </a:p>
          <a:p>
            <a:r>
              <a:rPr lang="nl-NL" sz="2000" dirty="0"/>
              <a:t>Boeken kosten € 11,25</a:t>
            </a:r>
          </a:p>
          <a:p>
            <a:r>
              <a:rPr lang="nl-NL" sz="2000" dirty="0"/>
              <a:t>Je geeft je hele budget uit aan boeken en cd’s.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653336" cy="608896"/>
          </a:xfrm>
        </p:spPr>
        <p:txBody>
          <a:bodyPr>
            <a:normAutofit fontScale="90000"/>
          </a:bodyPr>
          <a:lstStyle/>
          <a:p>
            <a:r>
              <a:rPr lang="nl-NL" dirty="0"/>
              <a:t>Opdracht</a:t>
            </a:r>
          </a:p>
        </p:txBody>
      </p:sp>
      <p:grpSp>
        <p:nvGrpSpPr>
          <p:cNvPr id="4" name="Groep 3"/>
          <p:cNvGrpSpPr/>
          <p:nvPr/>
        </p:nvGrpSpPr>
        <p:grpSpPr>
          <a:xfrm>
            <a:off x="6491537" y="2930184"/>
            <a:ext cx="3645117" cy="3175421"/>
            <a:chOff x="4450333" y="2523780"/>
            <a:chExt cx="4441951" cy="4365270"/>
          </a:xfrm>
        </p:grpSpPr>
        <p:cxnSp>
          <p:nvCxnSpPr>
            <p:cNvPr id="5" name="Rechte verbindingslijn 4"/>
            <p:cNvCxnSpPr/>
            <p:nvPr/>
          </p:nvCxnSpPr>
          <p:spPr>
            <a:xfrm>
              <a:off x="5291884" y="2523780"/>
              <a:ext cx="0" cy="3528392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Rechte verbindingslijn 5"/>
            <p:cNvCxnSpPr/>
            <p:nvPr/>
          </p:nvCxnSpPr>
          <p:spPr>
            <a:xfrm flipH="1">
              <a:off x="5291884" y="6052172"/>
              <a:ext cx="359201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Rechte verbindingslijn 6"/>
            <p:cNvCxnSpPr/>
            <p:nvPr/>
          </p:nvCxnSpPr>
          <p:spPr>
            <a:xfrm>
              <a:off x="5291884" y="252378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/>
            <p:cNvCxnSpPr/>
            <p:nvPr/>
          </p:nvCxnSpPr>
          <p:spPr>
            <a:xfrm>
              <a:off x="5291884" y="32438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>
            <a:xfrm>
              <a:off x="5291884" y="396394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>
            <a:xfrm>
              <a:off x="5291884" y="468402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5291884" y="540410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6011964" y="2523780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6732044" y="2523780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>
              <a:off x="7452124" y="2523780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>
              <a:off x="8172204" y="2523780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>
              <a:off x="8892284" y="2523780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vak 16"/>
            <p:cNvSpPr txBox="1"/>
            <p:nvPr/>
          </p:nvSpPr>
          <p:spPr>
            <a:xfrm>
              <a:off x="7812360" y="6381327"/>
              <a:ext cx="655180" cy="507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cd’s</a:t>
              </a:r>
            </a:p>
          </p:txBody>
        </p:sp>
        <p:sp>
          <p:nvSpPr>
            <p:cNvPr id="18" name="Tekstvak 17"/>
            <p:cNvSpPr txBox="1"/>
            <p:nvPr/>
          </p:nvSpPr>
          <p:spPr>
            <a:xfrm rot="16200000">
              <a:off x="4072050" y="3033199"/>
              <a:ext cx="1206636" cy="450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boeken</a:t>
              </a:r>
            </a:p>
          </p:txBody>
        </p:sp>
      </p:grpSp>
      <p:sp>
        <p:nvSpPr>
          <p:cNvPr id="19" name="Rechthoek 18"/>
          <p:cNvSpPr/>
          <p:nvPr/>
        </p:nvSpPr>
        <p:spPr>
          <a:xfrm>
            <a:off x="1919536" y="316477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400" dirty="0"/>
              <a:t>Teken de budgetlijn </a:t>
            </a:r>
            <a:br>
              <a:rPr lang="nl-NL" sz="2400" dirty="0"/>
            </a:br>
            <a:r>
              <a:rPr lang="nl-NL" sz="2400" dirty="0"/>
              <a:t>(boeken op de y-as)</a:t>
            </a:r>
          </a:p>
          <a:p>
            <a:endParaRPr lang="nl-NL" sz="2400" dirty="0"/>
          </a:p>
          <a:p>
            <a:pPr marL="457200" indent="-457200">
              <a:buFont typeface="+mj-lt"/>
              <a:buAutoNum type="arabicPeriod" startAt="2"/>
            </a:pPr>
            <a:r>
              <a:rPr lang="nl-NL" sz="2400" dirty="0"/>
              <a:t>Stel de budgetfunctie op</a:t>
            </a:r>
          </a:p>
        </p:txBody>
      </p:sp>
      <p:sp>
        <p:nvSpPr>
          <p:cNvPr id="20" name="Tijdelijke aanduiding voor voettekst 19">
            <a:extLst>
              <a:ext uri="{FF2B5EF4-FFF2-40B4-BE49-F238E27FC236}">
                <a16:creationId xmlns:a16="http://schemas.microsoft.com/office/drawing/2014/main" id="{B2780C81-82EF-284F-A736-F305E29A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1475581-D2C6-2D46-A1AC-FB1A2CBE1EA0}"/>
              </a:ext>
            </a:extLst>
          </p:cNvPr>
          <p:cNvSpPr txBox="1"/>
          <p:nvPr/>
        </p:nvSpPr>
        <p:spPr>
          <a:xfrm>
            <a:off x="7544422" y="217705"/>
            <a:ext cx="341206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1.2 Schaarste en kiezen</a:t>
            </a:r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FEA5C7D9-787D-C740-856E-ACBBA3DD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5C01-F27E-9C42-8308-3F5A709C641C}" type="slidenum">
              <a:rPr lang="nl-NL" smtClean="0"/>
              <a:t>11</a:t>
            </a:fld>
            <a:endParaRPr lang="nl-NL"/>
          </a:p>
        </p:txBody>
      </p:sp>
      <p:sp>
        <p:nvSpPr>
          <p:cNvPr id="21" name="Tijdelijke aanduiding voor datum 20">
            <a:extLst>
              <a:ext uri="{FF2B5EF4-FFF2-40B4-BE49-F238E27FC236}">
                <a16:creationId xmlns:a16="http://schemas.microsoft.com/office/drawing/2014/main" id="{D7C02A4F-E4A2-0345-80DB-6B243CC4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Uitwerking opdracht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981200" y="1285860"/>
            <a:ext cx="8229600" cy="1423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Je krijgt een budget van € 180,-</a:t>
            </a:r>
          </a:p>
          <a:p>
            <a:r>
              <a:rPr lang="nl-NL" sz="1800" dirty="0" err="1"/>
              <a:t>CD’s</a:t>
            </a:r>
            <a:r>
              <a:rPr lang="nl-NL" sz="1800" dirty="0"/>
              <a:t> kosten € 15,-</a:t>
            </a:r>
          </a:p>
          <a:p>
            <a:r>
              <a:rPr lang="nl-NL" sz="1800" dirty="0"/>
              <a:t>Boeken kosten € 11,25</a:t>
            </a:r>
          </a:p>
          <a:p>
            <a:r>
              <a:rPr lang="nl-NL" sz="1800" dirty="0"/>
              <a:t>Je geeft je hele budget uit aan boeken en cd’s.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43178" y="4905254"/>
            <a:ext cx="4398662" cy="135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/>
              <a:t>Hele budget aan boeken:  16 stuks</a:t>
            </a:r>
          </a:p>
          <a:p>
            <a:pPr marL="0" indent="0">
              <a:buNone/>
            </a:pPr>
            <a:r>
              <a:rPr lang="nl-NL" sz="2000" dirty="0"/>
              <a:t>Hele budget aan </a:t>
            </a:r>
            <a:r>
              <a:rPr lang="nl-NL" sz="2000" dirty="0" err="1"/>
              <a:t>CD’s</a:t>
            </a:r>
            <a:r>
              <a:rPr lang="nl-NL" sz="2000" dirty="0"/>
              <a:t>:  12 stuks</a:t>
            </a:r>
          </a:p>
          <a:p>
            <a:pPr marL="0" indent="0">
              <a:buNone/>
            </a:pPr>
            <a:r>
              <a:rPr lang="nl-NL" sz="2000" dirty="0"/>
              <a:t>We kunnen nu de budgetlijn tekenen</a:t>
            </a:r>
          </a:p>
        </p:txBody>
      </p:sp>
      <p:grpSp>
        <p:nvGrpSpPr>
          <p:cNvPr id="7" name="Groep 6"/>
          <p:cNvGrpSpPr/>
          <p:nvPr/>
        </p:nvGrpSpPr>
        <p:grpSpPr>
          <a:xfrm>
            <a:off x="6589190" y="2773011"/>
            <a:ext cx="3846067" cy="3999427"/>
            <a:chOff x="4462684" y="2523780"/>
            <a:chExt cx="4429600" cy="4250021"/>
          </a:xfrm>
        </p:grpSpPr>
        <p:cxnSp>
          <p:nvCxnSpPr>
            <p:cNvPr id="22" name="Rechte verbindingslijn 21"/>
            <p:cNvCxnSpPr/>
            <p:nvPr/>
          </p:nvCxnSpPr>
          <p:spPr>
            <a:xfrm>
              <a:off x="5291884" y="2523780"/>
              <a:ext cx="0" cy="3528392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Rechte verbindingslijn 22"/>
            <p:cNvCxnSpPr/>
            <p:nvPr/>
          </p:nvCxnSpPr>
          <p:spPr>
            <a:xfrm flipH="1">
              <a:off x="5291884" y="6052172"/>
              <a:ext cx="359201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Rechte verbindingslijn 23"/>
            <p:cNvCxnSpPr/>
            <p:nvPr/>
          </p:nvCxnSpPr>
          <p:spPr>
            <a:xfrm>
              <a:off x="5291884" y="252378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/>
            <p:cNvCxnSpPr/>
            <p:nvPr/>
          </p:nvCxnSpPr>
          <p:spPr>
            <a:xfrm>
              <a:off x="5291884" y="32438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/>
            <p:cNvCxnSpPr/>
            <p:nvPr/>
          </p:nvCxnSpPr>
          <p:spPr>
            <a:xfrm>
              <a:off x="5291884" y="396394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/>
            <p:cNvCxnSpPr/>
            <p:nvPr/>
          </p:nvCxnSpPr>
          <p:spPr>
            <a:xfrm>
              <a:off x="5291884" y="468402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/>
            <p:cNvCxnSpPr/>
            <p:nvPr/>
          </p:nvCxnSpPr>
          <p:spPr>
            <a:xfrm>
              <a:off x="5291884" y="540410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/>
            <p:cNvCxnSpPr/>
            <p:nvPr/>
          </p:nvCxnSpPr>
          <p:spPr>
            <a:xfrm>
              <a:off x="6011964" y="2523780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/>
            <p:cNvCxnSpPr/>
            <p:nvPr/>
          </p:nvCxnSpPr>
          <p:spPr>
            <a:xfrm>
              <a:off x="6732044" y="2523780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/>
            <p:cNvCxnSpPr/>
            <p:nvPr/>
          </p:nvCxnSpPr>
          <p:spPr>
            <a:xfrm>
              <a:off x="7452124" y="2523780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/>
            <p:nvPr/>
          </p:nvCxnSpPr>
          <p:spPr>
            <a:xfrm>
              <a:off x="8172204" y="2523780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/>
            <p:cNvCxnSpPr/>
            <p:nvPr/>
          </p:nvCxnSpPr>
          <p:spPr>
            <a:xfrm>
              <a:off x="8892284" y="2523780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vak 33"/>
            <p:cNvSpPr txBox="1"/>
            <p:nvPr/>
          </p:nvSpPr>
          <p:spPr>
            <a:xfrm>
              <a:off x="7294929" y="6381328"/>
              <a:ext cx="619221" cy="392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cd’s</a:t>
              </a:r>
            </a:p>
          </p:txBody>
        </p:sp>
        <p:sp>
          <p:nvSpPr>
            <p:cNvPr id="35" name="Tekstvak 34"/>
            <p:cNvSpPr txBox="1"/>
            <p:nvPr/>
          </p:nvSpPr>
          <p:spPr>
            <a:xfrm rot="16200000">
              <a:off x="4208999" y="4006161"/>
              <a:ext cx="932738" cy="425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boeken</a:t>
              </a:r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6871500" y="2637487"/>
            <a:ext cx="3743958" cy="3892965"/>
            <a:chOff x="4787828" y="2379764"/>
            <a:chExt cx="4311999" cy="4136889"/>
          </a:xfrm>
        </p:grpSpPr>
        <p:sp>
          <p:nvSpPr>
            <p:cNvPr id="12" name="Tekstvak 11"/>
            <p:cNvSpPr txBox="1"/>
            <p:nvPr/>
          </p:nvSpPr>
          <p:spPr>
            <a:xfrm>
              <a:off x="4787828" y="5188076"/>
              <a:ext cx="347458" cy="392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4</a:t>
              </a: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4787828" y="4467996"/>
              <a:ext cx="347458" cy="392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8</a:t>
              </a: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4787828" y="3819924"/>
              <a:ext cx="482231" cy="392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12</a:t>
              </a: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4787828" y="3090552"/>
              <a:ext cx="482231" cy="392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16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4787828" y="2379764"/>
              <a:ext cx="482231" cy="392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5795939" y="6124180"/>
              <a:ext cx="347458" cy="392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4</a:t>
              </a: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6529364" y="6124180"/>
              <a:ext cx="347458" cy="392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8</a:t>
              </a: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7249444" y="6124180"/>
              <a:ext cx="482231" cy="392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12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7969524" y="6124180"/>
              <a:ext cx="482231" cy="392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16</a:t>
              </a:r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8617596" y="6124180"/>
              <a:ext cx="482231" cy="392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</p:grpSp>
      <p:sp>
        <p:nvSpPr>
          <p:cNvPr id="9" name="Ovaal 8"/>
          <p:cNvSpPr/>
          <p:nvPr/>
        </p:nvSpPr>
        <p:spPr>
          <a:xfrm>
            <a:off x="7245965" y="3366539"/>
            <a:ext cx="165903" cy="16818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9135236" y="5992934"/>
            <a:ext cx="165903" cy="16818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10"/>
          <p:cNvCxnSpPr>
            <a:stCxn id="9" idx="5"/>
            <a:endCxn id="10" idx="1"/>
          </p:cNvCxnSpPr>
          <p:nvPr/>
        </p:nvCxnSpPr>
        <p:spPr>
          <a:xfrm>
            <a:off x="7387571" y="3510095"/>
            <a:ext cx="1771960" cy="25074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665659" y="2791424"/>
            <a:ext cx="46082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itchFamily="34" charset="0"/>
                <a:cs typeface="Arial" pitchFamily="34" charset="0"/>
              </a:rPr>
              <a:t>Budget = (bedrag boeken) +(bedrag cd)</a:t>
            </a:r>
          </a:p>
          <a:p>
            <a:endParaRPr lang="nl-NL" dirty="0">
              <a:latin typeface="Arial" pitchFamily="34" charset="0"/>
              <a:cs typeface="Arial" pitchFamily="34" charset="0"/>
            </a:endParaRPr>
          </a:p>
          <a:p>
            <a:r>
              <a:rPr lang="nl-NL" dirty="0">
                <a:latin typeface="Arial" pitchFamily="34" charset="0"/>
                <a:cs typeface="Arial" pitchFamily="34" charset="0"/>
              </a:rPr>
              <a:t>180 = 11,25B + 15C</a:t>
            </a:r>
          </a:p>
          <a:p>
            <a:endParaRPr lang="nl-NL" dirty="0">
              <a:latin typeface="Arial" pitchFamily="34" charset="0"/>
              <a:cs typeface="Arial" pitchFamily="34" charset="0"/>
            </a:endParaRPr>
          </a:p>
          <a:p>
            <a:r>
              <a:rPr lang="nl-NL" dirty="0">
                <a:latin typeface="Arial" pitchFamily="34" charset="0"/>
                <a:cs typeface="Arial" pitchFamily="34" charset="0"/>
              </a:rPr>
              <a:t>-11,25B = 15C – 180  (delen door -11,25)</a:t>
            </a:r>
          </a:p>
          <a:p>
            <a:endParaRPr lang="nl-NL" dirty="0">
              <a:latin typeface="Arial" pitchFamily="34" charset="0"/>
              <a:cs typeface="Arial" pitchFamily="34" charset="0"/>
            </a:endParaRPr>
          </a:p>
          <a:p>
            <a:r>
              <a:rPr lang="nl-NL" dirty="0">
                <a:latin typeface="Arial" pitchFamily="34" charset="0"/>
                <a:cs typeface="Arial" pitchFamily="34" charset="0"/>
              </a:rPr>
              <a:t>B = -1,33C + 16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F98E0E59-8D7C-9040-A342-9FE4A44EA808}"/>
              </a:ext>
            </a:extLst>
          </p:cNvPr>
          <p:cNvSpPr txBox="1"/>
          <p:nvPr/>
        </p:nvSpPr>
        <p:spPr>
          <a:xfrm>
            <a:off x="7544422" y="217705"/>
            <a:ext cx="341206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1.2 Schaarste en kiezen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E968C8-CCE8-4F42-81D1-E09552A1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2E15F1-D62A-1C41-A6BC-227918CC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5C01-F27E-9C42-8308-3F5A709C641C}" type="slidenum">
              <a:rPr lang="nl-NL" smtClean="0"/>
              <a:t>12</a:t>
            </a:fld>
            <a:endParaRPr lang="nl-NL"/>
          </a:p>
        </p:txBody>
      </p:sp>
      <p:sp>
        <p:nvSpPr>
          <p:cNvPr id="37" name="Tijdelijke aanduiding voor datum 36">
            <a:extLst>
              <a:ext uri="{FF2B5EF4-FFF2-40B4-BE49-F238E27FC236}">
                <a16:creationId xmlns:a16="http://schemas.microsoft.com/office/drawing/2014/main" id="{35B80051-D30C-F34F-BC65-48A9E2ABB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2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4903" y="5568023"/>
            <a:ext cx="8323473" cy="984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Bepaal nog even de budgetlijnfunctie van het eerste voorbeeld uit deze </a:t>
            </a:r>
            <a:r>
              <a:rPr lang="nl-NL" dirty="0" err="1"/>
              <a:t>powerpoint</a:t>
            </a:r>
            <a:r>
              <a:rPr lang="nl-NL" dirty="0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budgetlijn</a:t>
            </a:r>
          </a:p>
        </p:txBody>
      </p:sp>
      <p:grpSp>
        <p:nvGrpSpPr>
          <p:cNvPr id="73" name="Groep 72"/>
          <p:cNvGrpSpPr/>
          <p:nvPr/>
        </p:nvGrpSpPr>
        <p:grpSpPr>
          <a:xfrm>
            <a:off x="3649801" y="1137884"/>
            <a:ext cx="4696659" cy="4209984"/>
            <a:chOff x="2125800" y="1152207"/>
            <a:chExt cx="4696659" cy="4209984"/>
          </a:xfrm>
        </p:grpSpPr>
        <p:cxnSp>
          <p:nvCxnSpPr>
            <p:cNvPr id="38" name="Rechte verbindingslijn 37"/>
            <p:cNvCxnSpPr/>
            <p:nvPr/>
          </p:nvCxnSpPr>
          <p:spPr>
            <a:xfrm>
              <a:off x="2992639" y="1286776"/>
              <a:ext cx="3557868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/>
            <p:cNvCxnSpPr/>
            <p:nvPr/>
          </p:nvCxnSpPr>
          <p:spPr>
            <a:xfrm>
              <a:off x="2992639" y="1959620"/>
              <a:ext cx="3557868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/>
            <p:cNvCxnSpPr/>
            <p:nvPr/>
          </p:nvCxnSpPr>
          <p:spPr>
            <a:xfrm>
              <a:off x="2992639" y="2632464"/>
              <a:ext cx="3557868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/>
            <p:cNvCxnSpPr/>
            <p:nvPr/>
          </p:nvCxnSpPr>
          <p:spPr>
            <a:xfrm>
              <a:off x="2992639" y="3305307"/>
              <a:ext cx="3557868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/>
            <p:cNvCxnSpPr/>
            <p:nvPr/>
          </p:nvCxnSpPr>
          <p:spPr>
            <a:xfrm>
              <a:off x="2992639" y="3978151"/>
              <a:ext cx="3557868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/>
            <p:cNvCxnSpPr/>
            <p:nvPr/>
          </p:nvCxnSpPr>
          <p:spPr>
            <a:xfrm>
              <a:off x="3705874" y="1286776"/>
              <a:ext cx="0" cy="329693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/>
            <p:cNvCxnSpPr/>
            <p:nvPr/>
          </p:nvCxnSpPr>
          <p:spPr>
            <a:xfrm>
              <a:off x="4419108" y="1286776"/>
              <a:ext cx="0" cy="329693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/>
            <p:cNvCxnSpPr/>
            <p:nvPr/>
          </p:nvCxnSpPr>
          <p:spPr>
            <a:xfrm>
              <a:off x="5132343" y="1286776"/>
              <a:ext cx="0" cy="329693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/>
            <p:cNvCxnSpPr/>
            <p:nvPr/>
          </p:nvCxnSpPr>
          <p:spPr>
            <a:xfrm>
              <a:off x="5845577" y="1286776"/>
              <a:ext cx="0" cy="329693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/>
            <p:cNvCxnSpPr/>
            <p:nvPr/>
          </p:nvCxnSpPr>
          <p:spPr>
            <a:xfrm>
              <a:off x="6558811" y="1286776"/>
              <a:ext cx="0" cy="329693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kstvak 47"/>
            <p:cNvSpPr txBox="1"/>
            <p:nvPr/>
          </p:nvSpPr>
          <p:spPr>
            <a:xfrm>
              <a:off x="5739525" y="4992859"/>
              <a:ext cx="864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sms’jes</a:t>
              </a:r>
            </a:p>
          </p:txBody>
        </p:sp>
        <p:sp>
          <p:nvSpPr>
            <p:cNvPr id="49" name="Tekstvak 48"/>
            <p:cNvSpPr txBox="1"/>
            <p:nvPr/>
          </p:nvSpPr>
          <p:spPr>
            <a:xfrm rot="16200000">
              <a:off x="1676767" y="2068989"/>
              <a:ext cx="1267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belminuten</a:t>
              </a:r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2493375" y="377629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10</a:t>
              </a:r>
            </a:p>
          </p:txBody>
        </p:sp>
        <p:sp>
          <p:nvSpPr>
            <p:cNvPr id="51" name="Tekstvak 50"/>
            <p:cNvSpPr txBox="1"/>
            <p:nvPr/>
          </p:nvSpPr>
          <p:spPr>
            <a:xfrm>
              <a:off x="2493375" y="310345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52" name="Tekstvak 51"/>
            <p:cNvSpPr txBox="1"/>
            <p:nvPr/>
          </p:nvSpPr>
          <p:spPr>
            <a:xfrm>
              <a:off x="2493375" y="249789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30</a:t>
              </a:r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2493375" y="181636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40</a:t>
              </a:r>
            </a:p>
          </p:txBody>
        </p:sp>
        <p:sp>
          <p:nvSpPr>
            <p:cNvPr id="54" name="Tekstvak 53"/>
            <p:cNvSpPr txBox="1"/>
            <p:nvPr/>
          </p:nvSpPr>
          <p:spPr>
            <a:xfrm>
              <a:off x="2493375" y="115220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50</a:t>
              </a:r>
            </a:p>
          </p:txBody>
        </p:sp>
        <p:sp>
          <p:nvSpPr>
            <p:cNvPr id="55" name="Tekstvak 54"/>
            <p:cNvSpPr txBox="1"/>
            <p:nvPr/>
          </p:nvSpPr>
          <p:spPr>
            <a:xfrm>
              <a:off x="3491903" y="465099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4218355" y="465099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40</a:t>
              </a:r>
            </a:p>
          </p:txBody>
        </p:sp>
        <p:sp>
          <p:nvSpPr>
            <p:cNvPr id="57" name="Tekstvak 56"/>
            <p:cNvSpPr txBox="1"/>
            <p:nvPr/>
          </p:nvSpPr>
          <p:spPr>
            <a:xfrm>
              <a:off x="4931590" y="465099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60</a:t>
              </a:r>
            </a:p>
          </p:txBody>
        </p:sp>
        <p:sp>
          <p:nvSpPr>
            <p:cNvPr id="58" name="Tekstvak 57"/>
            <p:cNvSpPr txBox="1"/>
            <p:nvPr/>
          </p:nvSpPr>
          <p:spPr>
            <a:xfrm>
              <a:off x="5644824" y="465099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80</a:t>
              </a:r>
            </a:p>
          </p:txBody>
        </p:sp>
        <p:sp>
          <p:nvSpPr>
            <p:cNvPr id="59" name="Tekstvak 58"/>
            <p:cNvSpPr txBox="1"/>
            <p:nvPr/>
          </p:nvSpPr>
          <p:spPr>
            <a:xfrm>
              <a:off x="6286735" y="465099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100</a:t>
              </a:r>
            </a:p>
          </p:txBody>
        </p:sp>
        <p:cxnSp>
          <p:nvCxnSpPr>
            <p:cNvPr id="60" name="Rechte verbindingslijn 59"/>
            <p:cNvCxnSpPr/>
            <p:nvPr/>
          </p:nvCxnSpPr>
          <p:spPr>
            <a:xfrm>
              <a:off x="2992639" y="1959620"/>
              <a:ext cx="3566172" cy="262409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Rechte verbindingslijn 36"/>
            <p:cNvCxnSpPr/>
            <p:nvPr/>
          </p:nvCxnSpPr>
          <p:spPr>
            <a:xfrm flipH="1">
              <a:off x="2992639" y="4583711"/>
              <a:ext cx="355786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Rechte verbindingslijn 35"/>
            <p:cNvCxnSpPr/>
            <p:nvPr/>
          </p:nvCxnSpPr>
          <p:spPr>
            <a:xfrm>
              <a:off x="2992639" y="1286776"/>
              <a:ext cx="0" cy="3296935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Ovaal 3"/>
          <p:cNvSpPr/>
          <p:nvPr/>
        </p:nvSpPr>
        <p:spPr>
          <a:xfrm>
            <a:off x="4439816" y="1844824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/>
          <p:nvPr/>
        </p:nvSpPr>
        <p:spPr>
          <a:xfrm>
            <a:off x="5303912" y="249289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/>
          <p:nvPr/>
        </p:nvSpPr>
        <p:spPr>
          <a:xfrm>
            <a:off x="6168008" y="3140968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/>
          <p:nvPr/>
        </p:nvSpPr>
        <p:spPr>
          <a:xfrm>
            <a:off x="7032104" y="378904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/>
          <p:nvPr/>
        </p:nvSpPr>
        <p:spPr>
          <a:xfrm>
            <a:off x="7896200" y="4437112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2350D4B1-4994-C44A-ABDB-E20C9C7B9237}"/>
              </a:ext>
            </a:extLst>
          </p:cNvPr>
          <p:cNvSpPr txBox="1"/>
          <p:nvPr/>
        </p:nvSpPr>
        <p:spPr>
          <a:xfrm>
            <a:off x="7544422" y="217705"/>
            <a:ext cx="341206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1.2 Schaarste en kiezen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2D180B3-B16A-7946-9BE7-1B88D740A651}"/>
              </a:ext>
            </a:extLst>
          </p:cNvPr>
          <p:cNvSpPr txBox="1"/>
          <p:nvPr/>
        </p:nvSpPr>
        <p:spPr>
          <a:xfrm>
            <a:off x="8839592" y="4545124"/>
            <a:ext cx="3086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Y = -0,4X + 40</a:t>
            </a:r>
          </a:p>
          <a:p>
            <a:r>
              <a:rPr lang="nl-NL" sz="2400" dirty="0"/>
              <a:t>Waarbij </a:t>
            </a:r>
          </a:p>
          <a:p>
            <a:r>
              <a:rPr lang="nl-NL" sz="2400" dirty="0"/>
              <a:t>Y = aantal belminuten</a:t>
            </a:r>
          </a:p>
          <a:p>
            <a:r>
              <a:rPr lang="nl-NL" sz="2400" dirty="0"/>
              <a:t>X = aantal sms’jes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12B9A0-8606-8C40-9C50-09B698858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B35E85-C558-8A47-91EF-393CEA75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5C01-F27E-9C42-8308-3F5A709C641C}" type="slidenum">
              <a:rPr lang="nl-NL" smtClean="0"/>
              <a:t>13</a:t>
            </a:fld>
            <a:endParaRPr lang="nl-NL"/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02A184F0-0E1C-C347-ADC4-DBA342607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31" grpId="0" animBg="1"/>
      <p:bldP spid="32" grpId="0" animBg="1"/>
      <p:bldP spid="33" grpId="0" animBg="1"/>
      <p:bldP spid="3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7DF2B55-421F-5348-AAA9-CE58CF07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B6B56A2-3864-F147-8677-781253166E0D}"/>
              </a:ext>
            </a:extLst>
          </p:cNvPr>
          <p:cNvSpPr txBox="1"/>
          <p:nvPr/>
        </p:nvSpPr>
        <p:spPr>
          <a:xfrm>
            <a:off x="4495800" y="237067"/>
            <a:ext cx="3378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1.1 Inkomen en welvaart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9CB19C-AB27-E14D-9AFD-267D802B6BE3}"/>
              </a:ext>
            </a:extLst>
          </p:cNvPr>
          <p:cNvSpPr txBox="1"/>
          <p:nvPr/>
        </p:nvSpPr>
        <p:spPr>
          <a:xfrm>
            <a:off x="1964267" y="1388533"/>
            <a:ext cx="265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Inkomen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0FEEDA2-7FF4-F841-A97F-A2163EE954C4}"/>
              </a:ext>
            </a:extLst>
          </p:cNvPr>
          <p:cNvSpPr txBox="1"/>
          <p:nvPr/>
        </p:nvSpPr>
        <p:spPr>
          <a:xfrm>
            <a:off x="7874000" y="1388533"/>
            <a:ext cx="265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Welvaart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964A59C-F02F-2442-8F2E-9847326E683B}"/>
              </a:ext>
            </a:extLst>
          </p:cNvPr>
          <p:cNvSpPr txBox="1"/>
          <p:nvPr/>
        </p:nvSpPr>
        <p:spPr>
          <a:xfrm>
            <a:off x="635000" y="2967335"/>
            <a:ext cx="2658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Nominaal</a:t>
            </a:r>
          </a:p>
          <a:p>
            <a:r>
              <a:rPr lang="nl-NL" sz="2400" dirty="0"/>
              <a:t>Inkomen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445D704-DF98-BE4F-BF49-A5E637FEAA20}"/>
              </a:ext>
            </a:extLst>
          </p:cNvPr>
          <p:cNvSpPr txBox="1"/>
          <p:nvPr/>
        </p:nvSpPr>
        <p:spPr>
          <a:xfrm>
            <a:off x="3640667" y="2967334"/>
            <a:ext cx="2658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Reeel</a:t>
            </a:r>
            <a:endParaRPr lang="nl-NL" sz="2400" dirty="0"/>
          </a:p>
          <a:p>
            <a:r>
              <a:rPr lang="nl-NL" sz="2400" dirty="0"/>
              <a:t>Inkomen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20F8E70-D5F3-9C43-A7E6-7B4B45466260}"/>
              </a:ext>
            </a:extLst>
          </p:cNvPr>
          <p:cNvSpPr txBox="1"/>
          <p:nvPr/>
        </p:nvSpPr>
        <p:spPr>
          <a:xfrm>
            <a:off x="6239936" y="2967334"/>
            <a:ext cx="265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In enge zin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AD8937A-5239-854C-9FE6-7B8B974D2526}"/>
              </a:ext>
            </a:extLst>
          </p:cNvPr>
          <p:cNvSpPr txBox="1"/>
          <p:nvPr/>
        </p:nvSpPr>
        <p:spPr>
          <a:xfrm>
            <a:off x="9347200" y="2967334"/>
            <a:ext cx="2658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In ruime zin</a:t>
            </a:r>
          </a:p>
          <a:p>
            <a:r>
              <a:rPr lang="nl-NL" sz="2400" dirty="0"/>
              <a:t>HDI = human development index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5C12590-1DBF-E548-A194-00CB5C91D1C4}"/>
              </a:ext>
            </a:extLst>
          </p:cNvPr>
          <p:cNvSpPr txBox="1"/>
          <p:nvPr/>
        </p:nvSpPr>
        <p:spPr>
          <a:xfrm>
            <a:off x="9347200" y="4431009"/>
            <a:ext cx="2658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Inkomen</a:t>
            </a:r>
          </a:p>
          <a:p>
            <a:r>
              <a:rPr lang="nl-NL" sz="2400" dirty="0"/>
              <a:t>koopkracht, onderwijs,</a:t>
            </a:r>
          </a:p>
          <a:p>
            <a:r>
              <a:rPr lang="nl-NL" sz="2400" dirty="0"/>
              <a:t>gezondheidszorg</a:t>
            </a:r>
          </a:p>
          <a:p>
            <a:r>
              <a:rPr lang="nl-NL" sz="2400" dirty="0"/>
              <a:t>Veiligheid</a:t>
            </a:r>
          </a:p>
          <a:p>
            <a:r>
              <a:rPr lang="nl-NL" sz="2400" dirty="0"/>
              <a:t>Inkomensverdeling</a:t>
            </a:r>
          </a:p>
        </p:txBody>
      </p:sp>
      <p:sp>
        <p:nvSpPr>
          <p:cNvPr id="15" name="Kader 14">
            <a:extLst>
              <a:ext uri="{FF2B5EF4-FFF2-40B4-BE49-F238E27FC236}">
                <a16:creationId xmlns:a16="http://schemas.microsoft.com/office/drawing/2014/main" id="{17C7EBA6-D806-7A4F-BC97-20CB049E2C9C}"/>
              </a:ext>
            </a:extLst>
          </p:cNvPr>
          <p:cNvSpPr/>
          <p:nvPr/>
        </p:nvSpPr>
        <p:spPr>
          <a:xfrm>
            <a:off x="1625600" y="1253067"/>
            <a:ext cx="2015067" cy="77893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Kader 15">
            <a:extLst>
              <a:ext uri="{FF2B5EF4-FFF2-40B4-BE49-F238E27FC236}">
                <a16:creationId xmlns:a16="http://schemas.microsoft.com/office/drawing/2014/main" id="{A20CD086-3D37-9C43-8280-48DA1CA5FC2A}"/>
              </a:ext>
            </a:extLst>
          </p:cNvPr>
          <p:cNvSpPr/>
          <p:nvPr/>
        </p:nvSpPr>
        <p:spPr>
          <a:xfrm>
            <a:off x="7603066" y="1281692"/>
            <a:ext cx="2015067" cy="77893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Kader 16">
            <a:extLst>
              <a:ext uri="{FF2B5EF4-FFF2-40B4-BE49-F238E27FC236}">
                <a16:creationId xmlns:a16="http://schemas.microsoft.com/office/drawing/2014/main" id="{D00A4D34-ECD5-FC4A-87F3-F5523C278762}"/>
              </a:ext>
            </a:extLst>
          </p:cNvPr>
          <p:cNvSpPr/>
          <p:nvPr/>
        </p:nvSpPr>
        <p:spPr>
          <a:xfrm>
            <a:off x="444500" y="2785532"/>
            <a:ext cx="2015067" cy="120032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Kader 17">
            <a:extLst>
              <a:ext uri="{FF2B5EF4-FFF2-40B4-BE49-F238E27FC236}">
                <a16:creationId xmlns:a16="http://schemas.microsoft.com/office/drawing/2014/main" id="{C65497D4-42FD-C04B-BE1A-1A4907E7667F}"/>
              </a:ext>
            </a:extLst>
          </p:cNvPr>
          <p:cNvSpPr/>
          <p:nvPr/>
        </p:nvSpPr>
        <p:spPr>
          <a:xfrm>
            <a:off x="5939372" y="2779804"/>
            <a:ext cx="2015067" cy="11972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Kader 18">
            <a:extLst>
              <a:ext uri="{FF2B5EF4-FFF2-40B4-BE49-F238E27FC236}">
                <a16:creationId xmlns:a16="http://schemas.microsoft.com/office/drawing/2014/main" id="{6792EFA3-704A-F04D-B24E-054AEA3418EC}"/>
              </a:ext>
            </a:extLst>
          </p:cNvPr>
          <p:cNvSpPr/>
          <p:nvPr/>
        </p:nvSpPr>
        <p:spPr>
          <a:xfrm>
            <a:off x="3191936" y="2788565"/>
            <a:ext cx="2015067" cy="11972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Kader 19">
            <a:extLst>
              <a:ext uri="{FF2B5EF4-FFF2-40B4-BE49-F238E27FC236}">
                <a16:creationId xmlns:a16="http://schemas.microsoft.com/office/drawing/2014/main" id="{16A4D3C7-E601-9245-A9C2-B24C31713249}"/>
              </a:ext>
            </a:extLst>
          </p:cNvPr>
          <p:cNvSpPr/>
          <p:nvPr/>
        </p:nvSpPr>
        <p:spPr>
          <a:xfrm>
            <a:off x="8898469" y="2788565"/>
            <a:ext cx="3293531" cy="154406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8C69E4FB-8E60-8A47-93D6-9A04D15A035A}"/>
              </a:ext>
            </a:extLst>
          </p:cNvPr>
          <p:cNvCxnSpPr/>
          <p:nvPr/>
        </p:nvCxnSpPr>
        <p:spPr>
          <a:xfrm flipH="1">
            <a:off x="1625600" y="2184400"/>
            <a:ext cx="833967" cy="389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996DE759-96D6-6F42-A64E-AD9F9E180EAA}"/>
              </a:ext>
            </a:extLst>
          </p:cNvPr>
          <p:cNvCxnSpPr>
            <a:cxnSpLocks/>
          </p:cNvCxnSpPr>
          <p:nvPr/>
        </p:nvCxnSpPr>
        <p:spPr>
          <a:xfrm>
            <a:off x="2948518" y="2184400"/>
            <a:ext cx="692149" cy="413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21A491E5-A712-194A-A0D9-BB9B182F91AE}"/>
              </a:ext>
            </a:extLst>
          </p:cNvPr>
          <p:cNvCxnSpPr/>
          <p:nvPr/>
        </p:nvCxnSpPr>
        <p:spPr>
          <a:xfrm flipH="1">
            <a:off x="7457016" y="2196467"/>
            <a:ext cx="833967" cy="389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947F2B23-2ACD-EA44-8A35-3C2BB5F1F828}"/>
              </a:ext>
            </a:extLst>
          </p:cNvPr>
          <p:cNvCxnSpPr>
            <a:cxnSpLocks/>
          </p:cNvCxnSpPr>
          <p:nvPr/>
        </p:nvCxnSpPr>
        <p:spPr>
          <a:xfrm>
            <a:off x="8831796" y="2184400"/>
            <a:ext cx="1548337" cy="494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7AE8A332-DF4E-7E4F-8F44-E8B7A51520E5}"/>
              </a:ext>
            </a:extLst>
          </p:cNvPr>
          <p:cNvSpPr txBox="1"/>
          <p:nvPr/>
        </p:nvSpPr>
        <p:spPr>
          <a:xfrm>
            <a:off x="762000" y="4572000"/>
            <a:ext cx="1697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Geldbedrag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DF5D37B8-08B2-8041-8CE8-46037967AF06}"/>
              </a:ext>
            </a:extLst>
          </p:cNvPr>
          <p:cNvSpPr txBox="1"/>
          <p:nvPr/>
        </p:nvSpPr>
        <p:spPr>
          <a:xfrm>
            <a:off x="3460749" y="4608010"/>
            <a:ext cx="1697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Koopkracht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12D269D-6664-CD4A-93AF-8CF1855502D9}"/>
              </a:ext>
            </a:extLst>
          </p:cNvPr>
          <p:cNvSpPr txBox="1"/>
          <p:nvPr/>
        </p:nvSpPr>
        <p:spPr>
          <a:xfrm>
            <a:off x="6008162" y="4202836"/>
            <a:ext cx="2015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Koopkracht =</a:t>
            </a:r>
          </a:p>
          <a:p>
            <a:r>
              <a:rPr lang="nl-NL" sz="2400" dirty="0"/>
              <a:t>(Economische behoeften)</a:t>
            </a:r>
          </a:p>
        </p:txBody>
      </p:sp>
      <p:sp>
        <p:nvSpPr>
          <p:cNvPr id="31" name="Pijl links 30">
            <a:extLst>
              <a:ext uri="{FF2B5EF4-FFF2-40B4-BE49-F238E27FC236}">
                <a16:creationId xmlns:a16="http://schemas.microsoft.com/office/drawing/2014/main" id="{32C94EDE-2BB7-9D41-9550-ACCDBA2C6D37}"/>
              </a:ext>
            </a:extLst>
          </p:cNvPr>
          <p:cNvSpPr/>
          <p:nvPr/>
        </p:nvSpPr>
        <p:spPr>
          <a:xfrm>
            <a:off x="2633133" y="4608011"/>
            <a:ext cx="558803" cy="425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55FDCEA9-29F0-1C41-A336-7CA16EAAC9B6}"/>
              </a:ext>
            </a:extLst>
          </p:cNvPr>
          <p:cNvSpPr txBox="1"/>
          <p:nvPr/>
        </p:nvSpPr>
        <p:spPr>
          <a:xfrm>
            <a:off x="2440518" y="5198391"/>
            <a:ext cx="169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Inflatie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FF688F6-CB13-9945-81F6-F0752876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5C01-F27E-9C42-8308-3F5A709C641C}" type="slidenum">
              <a:rPr lang="nl-NL" smtClean="0"/>
              <a:t>2</a:t>
            </a:fld>
            <a:endParaRPr lang="nl-NL"/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97517926-B9D2-C14D-B716-B1B8BFA1D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68" y="5534722"/>
            <a:ext cx="4991100" cy="812800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1BFBC88-4C75-9547-BB4B-3109D3FD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96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28" grpId="0"/>
      <p:bldP spid="29" grpId="0"/>
      <p:bldP spid="30" grpId="0"/>
      <p:bldP spid="31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70BA2C4-B710-4B42-A8AA-BDAB35EBD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FF6F7BB-F9D9-C94A-A54D-2A0C8568FF71}"/>
              </a:ext>
            </a:extLst>
          </p:cNvPr>
          <p:cNvSpPr txBox="1">
            <a:spLocks/>
          </p:cNvSpPr>
          <p:nvPr/>
        </p:nvSpPr>
        <p:spPr>
          <a:xfrm>
            <a:off x="369134" y="1731433"/>
            <a:ext cx="11396146" cy="42333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Productiefactoren (arbeid, kapitaal, natuur) en geld = beperkt aanwezig</a:t>
            </a:r>
          </a:p>
          <a:p>
            <a:r>
              <a:rPr lang="nl-NL" dirty="0"/>
              <a:t>Je kunt ze maar één keer inzetten</a:t>
            </a:r>
          </a:p>
          <a:p>
            <a:r>
              <a:rPr lang="nl-NL" dirty="0"/>
              <a:t>Mensen hebben oneindige behoeften en beperkte middelen </a:t>
            </a:r>
            <a:r>
              <a:rPr lang="nl-NL" dirty="0">
                <a:sym typeface="Wingdings" pitchFamily="2" charset="2"/>
              </a:rPr>
              <a:t> schaarste</a:t>
            </a:r>
          </a:p>
          <a:p>
            <a:r>
              <a:rPr lang="nl-NL" dirty="0">
                <a:sym typeface="Wingdings" pitchFamily="2" charset="2"/>
              </a:rPr>
              <a:t>Je moet productiefactoren (geld) opofferen om product te maken/kopen</a:t>
            </a:r>
          </a:p>
          <a:p>
            <a:r>
              <a:rPr lang="nl-NL" dirty="0">
                <a:sym typeface="Wingdings" pitchFamily="2" charset="2"/>
              </a:rPr>
              <a:t>VB Drinkwater: productie, vervoer – kost geld</a:t>
            </a:r>
          </a:p>
          <a:p>
            <a:r>
              <a:rPr lang="nl-NL" dirty="0">
                <a:sym typeface="Wingdings" pitchFamily="2" charset="2"/>
              </a:rPr>
              <a:t>Je betaalt daarom een prijs. </a:t>
            </a:r>
          </a:p>
          <a:p>
            <a:r>
              <a:rPr lang="nl-NL" dirty="0">
                <a:sym typeface="Wingdings" pitchFamily="2" charset="2"/>
              </a:rPr>
              <a:t>Is drinkwater dus schaars? Ja</a:t>
            </a:r>
          </a:p>
          <a:p>
            <a:endParaRPr lang="nl-NL" dirty="0">
              <a:sym typeface="Wingdings" pitchFamily="2" charset="2"/>
            </a:endParaRPr>
          </a:p>
          <a:p>
            <a:r>
              <a:rPr lang="nl-NL" dirty="0">
                <a:sym typeface="Wingdings" pitchFamily="2" charset="2"/>
              </a:rPr>
              <a:t>Conclusie: iets is economisch schaars, als je er een prijs voor betaalt.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3EC8E3C-82F6-6348-BEB3-7B00B4ED18E6}"/>
              </a:ext>
            </a:extLst>
          </p:cNvPr>
          <p:cNvSpPr txBox="1">
            <a:spLocks/>
          </p:cNvSpPr>
          <p:nvPr/>
        </p:nvSpPr>
        <p:spPr>
          <a:xfrm>
            <a:off x="348814" y="864831"/>
            <a:ext cx="8348133" cy="70050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                        Schaarste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5334DB2-BB96-7346-9D98-322FF9B661C9}"/>
              </a:ext>
            </a:extLst>
          </p:cNvPr>
          <p:cNvSpPr txBox="1"/>
          <p:nvPr/>
        </p:nvSpPr>
        <p:spPr>
          <a:xfrm>
            <a:off x="4495800" y="237067"/>
            <a:ext cx="37846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1.1 Inkomen en welvaart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255888B-88B2-724F-8F5B-E40D00BE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5C01-F27E-9C42-8308-3F5A709C641C}" type="slidenum">
              <a:rPr lang="nl-NL" smtClean="0"/>
              <a:t>3</a:t>
            </a:fld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0B59084-31F8-9147-8E2E-48099957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4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3BD5881-7551-EA4D-AFF3-F5386C5D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C7D7B26B-3F5C-E54E-A4FD-CA33CF333716}"/>
              </a:ext>
            </a:extLst>
          </p:cNvPr>
          <p:cNvSpPr txBox="1">
            <a:spLocks/>
          </p:cNvSpPr>
          <p:nvPr/>
        </p:nvSpPr>
        <p:spPr>
          <a:xfrm>
            <a:off x="539387" y="1675405"/>
            <a:ext cx="4752528" cy="43204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Consumptiegoederen of investeringsgoederen</a:t>
            </a:r>
          </a:p>
          <a:p>
            <a:r>
              <a:rPr lang="nl-NL"/>
              <a:t>Schaars is dus niet hetzelfde als zeldzaam</a:t>
            </a:r>
          </a:p>
          <a:p>
            <a:r>
              <a:rPr lang="nl-NL"/>
              <a:t>Vrije goederen zijn niet schaars</a:t>
            </a:r>
          </a:p>
          <a:p>
            <a:r>
              <a:rPr lang="nl-NL"/>
              <a:t>Economische goederen zijn alternatief aanwendbaar</a:t>
            </a:r>
          </a:p>
          <a:p>
            <a:r>
              <a:rPr lang="nl-NL"/>
              <a:t>Schaarste leidt tot keuzes maken</a:t>
            </a:r>
          </a:p>
          <a:p>
            <a:r>
              <a:rPr lang="nl-NL"/>
              <a:t>Economische keuzes: 2 soorten kosten</a:t>
            </a:r>
          </a:p>
          <a:p>
            <a:r>
              <a:rPr lang="nl-NL"/>
              <a:t>Werkelijke kosten en opofferingskosten (niet altijd gemakkelijk in geld uit te drukken) </a:t>
            </a:r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0120D06-DBB8-F346-92CD-2C9F602B75C4}"/>
              </a:ext>
            </a:extLst>
          </p:cNvPr>
          <p:cNvSpPr txBox="1">
            <a:spLocks/>
          </p:cNvSpPr>
          <p:nvPr/>
        </p:nvSpPr>
        <p:spPr>
          <a:xfrm>
            <a:off x="539387" y="862115"/>
            <a:ext cx="5774266" cy="597266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Economische goederen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97E539C-F9B0-1A42-B0BC-35524F5EA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972" y="994165"/>
            <a:ext cx="1675656" cy="257086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A2583A3-D1B9-D44C-AA02-B0518483D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869" y="994165"/>
            <a:ext cx="1440160" cy="257086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6BD0C0C-54DB-164B-8595-65C08586D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1900" y="3835645"/>
            <a:ext cx="3328144" cy="237428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DB1CACB-C7F8-8747-9376-49C0FCE1F540}"/>
              </a:ext>
            </a:extLst>
          </p:cNvPr>
          <p:cNvSpPr txBox="1"/>
          <p:nvPr/>
        </p:nvSpPr>
        <p:spPr>
          <a:xfrm>
            <a:off x="4495800" y="237067"/>
            <a:ext cx="36576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1.1 Inkomen en welvaart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4E7AC482-C54E-FD44-92C9-7B14E49E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5C01-F27E-9C42-8308-3F5A709C641C}" type="slidenum">
              <a:rPr lang="nl-NL" smtClean="0"/>
              <a:t>4</a:t>
            </a:fld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5B92E56-2371-2C49-9A01-8845ED6FF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307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55F91EB-FF03-D846-9987-CAF28AFD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D5E02E1-7268-824C-8835-59912F279E6F}"/>
              </a:ext>
            </a:extLst>
          </p:cNvPr>
          <p:cNvSpPr txBox="1"/>
          <p:nvPr/>
        </p:nvSpPr>
        <p:spPr>
          <a:xfrm>
            <a:off x="4495800" y="237067"/>
            <a:ext cx="341206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1.2 Schaarste en kiezen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29CE0CF-CE0E-5043-889A-8AB76018229D}"/>
              </a:ext>
            </a:extLst>
          </p:cNvPr>
          <p:cNvSpPr txBox="1">
            <a:spLocks/>
          </p:cNvSpPr>
          <p:nvPr/>
        </p:nvSpPr>
        <p:spPr>
          <a:xfrm>
            <a:off x="683568" y="763686"/>
            <a:ext cx="2516832" cy="461665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Budgetlijn</a:t>
            </a:r>
            <a:endParaRPr lang="nl-NL" dirty="0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8421A579-F739-B04C-A25B-AA0D9485AF14}"/>
              </a:ext>
            </a:extLst>
          </p:cNvPr>
          <p:cNvSpPr txBox="1">
            <a:spLocks/>
          </p:cNvSpPr>
          <p:nvPr/>
        </p:nvSpPr>
        <p:spPr>
          <a:xfrm>
            <a:off x="683568" y="1417809"/>
            <a:ext cx="7992888" cy="2219961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30225"/>
            <a:r>
              <a:rPr lang="nl-NL" dirty="0"/>
              <a:t>de verschillende combinaties van twee bestedingsmogelijkheden bij een bepaald budget</a:t>
            </a:r>
          </a:p>
          <a:p>
            <a:pPr marL="542925" indent="-530225"/>
            <a:r>
              <a:rPr lang="nl-NL" dirty="0"/>
              <a:t>Voorbeeld: belbundel  10 euro</a:t>
            </a:r>
          </a:p>
          <a:p>
            <a:pPr marL="542925" indent="-530225"/>
            <a:r>
              <a:rPr lang="nl-NL" dirty="0"/>
              <a:t>1 minuut bellen kost € 0,25</a:t>
            </a:r>
          </a:p>
          <a:p>
            <a:pPr marL="542925" indent="-530225"/>
            <a:r>
              <a:rPr lang="nl-NL" dirty="0"/>
              <a:t>1 sms kost € 0,10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9E36200C-5D61-B244-A8E3-3D84B78A7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126732"/>
              </p:ext>
            </p:extLst>
          </p:nvPr>
        </p:nvGraphicFramePr>
        <p:xfrm>
          <a:off x="1632012" y="3830228"/>
          <a:ext cx="6096000" cy="233132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7128">
                <a:tc>
                  <a:txBody>
                    <a:bodyPr/>
                    <a:lstStyle/>
                    <a:p>
                      <a:r>
                        <a:rPr lang="nl-NL" baseline="0" dirty="0"/>
                        <a:t>sms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bedrag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Belmin</a:t>
                      </a:r>
                      <a:r>
                        <a:rPr lang="nl-N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bedrag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totaal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€ 10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€ 2,50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€ 7,50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€ 10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€ 7,50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€ 2,50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€ 10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988B71E-3421-7643-B02C-3FDB9F57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5C01-F27E-9C42-8308-3F5A709C641C}" type="slidenum">
              <a:rPr lang="nl-NL" smtClean="0"/>
              <a:t>5</a:t>
            </a:fld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E52B193-7367-C943-A2C9-873585009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82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4103" y="5208597"/>
            <a:ext cx="8323473" cy="984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Deze budgetlijn laat zien hoeveel belminuten en sms’jes je je hebt met een belbundel van € 10.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36" y="325606"/>
            <a:ext cx="3033514" cy="705475"/>
          </a:xfrm>
        </p:spPr>
        <p:txBody>
          <a:bodyPr>
            <a:normAutofit fontScale="90000"/>
          </a:bodyPr>
          <a:lstStyle/>
          <a:p>
            <a:r>
              <a:rPr lang="nl-NL" dirty="0"/>
              <a:t>Een budgetlijn</a:t>
            </a:r>
          </a:p>
        </p:txBody>
      </p:sp>
      <p:grpSp>
        <p:nvGrpSpPr>
          <p:cNvPr id="73" name="Groep 72"/>
          <p:cNvGrpSpPr/>
          <p:nvPr/>
        </p:nvGrpSpPr>
        <p:grpSpPr>
          <a:xfrm>
            <a:off x="3649801" y="1137884"/>
            <a:ext cx="4696659" cy="4209984"/>
            <a:chOff x="2125800" y="1152207"/>
            <a:chExt cx="4696659" cy="4209984"/>
          </a:xfrm>
        </p:grpSpPr>
        <p:cxnSp>
          <p:nvCxnSpPr>
            <p:cNvPr id="38" name="Rechte verbindingslijn 37"/>
            <p:cNvCxnSpPr/>
            <p:nvPr/>
          </p:nvCxnSpPr>
          <p:spPr>
            <a:xfrm>
              <a:off x="2992639" y="1286776"/>
              <a:ext cx="3557868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/>
            <p:cNvCxnSpPr/>
            <p:nvPr/>
          </p:nvCxnSpPr>
          <p:spPr>
            <a:xfrm>
              <a:off x="2992639" y="1959620"/>
              <a:ext cx="3557868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/>
            <p:cNvCxnSpPr/>
            <p:nvPr/>
          </p:nvCxnSpPr>
          <p:spPr>
            <a:xfrm>
              <a:off x="2992639" y="2632464"/>
              <a:ext cx="3557868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/>
            <p:cNvCxnSpPr/>
            <p:nvPr/>
          </p:nvCxnSpPr>
          <p:spPr>
            <a:xfrm>
              <a:off x="2992639" y="3305307"/>
              <a:ext cx="3557868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/>
            <p:cNvCxnSpPr/>
            <p:nvPr/>
          </p:nvCxnSpPr>
          <p:spPr>
            <a:xfrm>
              <a:off x="2992639" y="3978151"/>
              <a:ext cx="3557868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/>
            <p:cNvCxnSpPr/>
            <p:nvPr/>
          </p:nvCxnSpPr>
          <p:spPr>
            <a:xfrm>
              <a:off x="3705874" y="1286776"/>
              <a:ext cx="0" cy="329693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/>
            <p:cNvCxnSpPr/>
            <p:nvPr/>
          </p:nvCxnSpPr>
          <p:spPr>
            <a:xfrm>
              <a:off x="4419108" y="1286776"/>
              <a:ext cx="0" cy="329693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/>
            <p:cNvCxnSpPr/>
            <p:nvPr/>
          </p:nvCxnSpPr>
          <p:spPr>
            <a:xfrm>
              <a:off x="5132343" y="1286776"/>
              <a:ext cx="0" cy="329693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/>
            <p:cNvCxnSpPr/>
            <p:nvPr/>
          </p:nvCxnSpPr>
          <p:spPr>
            <a:xfrm>
              <a:off x="5845577" y="1286776"/>
              <a:ext cx="0" cy="329693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/>
            <p:cNvCxnSpPr/>
            <p:nvPr/>
          </p:nvCxnSpPr>
          <p:spPr>
            <a:xfrm>
              <a:off x="6558811" y="1286776"/>
              <a:ext cx="0" cy="329693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kstvak 47"/>
            <p:cNvSpPr txBox="1"/>
            <p:nvPr/>
          </p:nvSpPr>
          <p:spPr>
            <a:xfrm>
              <a:off x="5739525" y="4992859"/>
              <a:ext cx="864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sms’jes</a:t>
              </a:r>
            </a:p>
          </p:txBody>
        </p:sp>
        <p:sp>
          <p:nvSpPr>
            <p:cNvPr id="49" name="Tekstvak 48"/>
            <p:cNvSpPr txBox="1"/>
            <p:nvPr/>
          </p:nvSpPr>
          <p:spPr>
            <a:xfrm rot="16200000">
              <a:off x="1676767" y="2068989"/>
              <a:ext cx="1267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belminuten</a:t>
              </a:r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2493375" y="377629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10</a:t>
              </a:r>
            </a:p>
          </p:txBody>
        </p:sp>
        <p:sp>
          <p:nvSpPr>
            <p:cNvPr id="51" name="Tekstvak 50"/>
            <p:cNvSpPr txBox="1"/>
            <p:nvPr/>
          </p:nvSpPr>
          <p:spPr>
            <a:xfrm>
              <a:off x="2493375" y="310345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52" name="Tekstvak 51"/>
            <p:cNvSpPr txBox="1"/>
            <p:nvPr/>
          </p:nvSpPr>
          <p:spPr>
            <a:xfrm>
              <a:off x="2493375" y="249789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30</a:t>
              </a:r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2493375" y="181636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40</a:t>
              </a:r>
            </a:p>
          </p:txBody>
        </p:sp>
        <p:sp>
          <p:nvSpPr>
            <p:cNvPr id="54" name="Tekstvak 53"/>
            <p:cNvSpPr txBox="1"/>
            <p:nvPr/>
          </p:nvSpPr>
          <p:spPr>
            <a:xfrm>
              <a:off x="2493375" y="115220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50</a:t>
              </a:r>
            </a:p>
          </p:txBody>
        </p:sp>
        <p:sp>
          <p:nvSpPr>
            <p:cNvPr id="55" name="Tekstvak 54"/>
            <p:cNvSpPr txBox="1"/>
            <p:nvPr/>
          </p:nvSpPr>
          <p:spPr>
            <a:xfrm>
              <a:off x="3491903" y="465099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4218355" y="465099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40</a:t>
              </a:r>
            </a:p>
          </p:txBody>
        </p:sp>
        <p:sp>
          <p:nvSpPr>
            <p:cNvPr id="57" name="Tekstvak 56"/>
            <p:cNvSpPr txBox="1"/>
            <p:nvPr/>
          </p:nvSpPr>
          <p:spPr>
            <a:xfrm>
              <a:off x="4931590" y="465099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60</a:t>
              </a:r>
            </a:p>
          </p:txBody>
        </p:sp>
        <p:sp>
          <p:nvSpPr>
            <p:cNvPr id="58" name="Tekstvak 57"/>
            <p:cNvSpPr txBox="1"/>
            <p:nvPr/>
          </p:nvSpPr>
          <p:spPr>
            <a:xfrm>
              <a:off x="5644824" y="465099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80</a:t>
              </a:r>
            </a:p>
          </p:txBody>
        </p:sp>
        <p:sp>
          <p:nvSpPr>
            <p:cNvPr id="59" name="Tekstvak 58"/>
            <p:cNvSpPr txBox="1"/>
            <p:nvPr/>
          </p:nvSpPr>
          <p:spPr>
            <a:xfrm>
              <a:off x="6286735" y="465099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100</a:t>
              </a:r>
            </a:p>
          </p:txBody>
        </p:sp>
        <p:cxnSp>
          <p:nvCxnSpPr>
            <p:cNvPr id="60" name="Rechte verbindingslijn 59"/>
            <p:cNvCxnSpPr/>
            <p:nvPr/>
          </p:nvCxnSpPr>
          <p:spPr>
            <a:xfrm>
              <a:off x="2992639" y="1959620"/>
              <a:ext cx="3566172" cy="262409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Rechte verbindingslijn 36"/>
            <p:cNvCxnSpPr/>
            <p:nvPr/>
          </p:nvCxnSpPr>
          <p:spPr>
            <a:xfrm flipH="1">
              <a:off x="2992639" y="4583711"/>
              <a:ext cx="355786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Rechte verbindingslijn 35"/>
            <p:cNvCxnSpPr/>
            <p:nvPr/>
          </p:nvCxnSpPr>
          <p:spPr>
            <a:xfrm>
              <a:off x="2992639" y="1286776"/>
              <a:ext cx="0" cy="3296935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Ovaal 3"/>
          <p:cNvSpPr/>
          <p:nvPr/>
        </p:nvSpPr>
        <p:spPr>
          <a:xfrm>
            <a:off x="4439816" y="1844824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/>
          <p:nvPr/>
        </p:nvSpPr>
        <p:spPr>
          <a:xfrm>
            <a:off x="5303912" y="249289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/>
          <p:nvPr/>
        </p:nvSpPr>
        <p:spPr>
          <a:xfrm>
            <a:off x="6168008" y="3140968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/>
          <p:nvPr/>
        </p:nvSpPr>
        <p:spPr>
          <a:xfrm>
            <a:off x="7032104" y="378904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/>
          <p:nvPr/>
        </p:nvSpPr>
        <p:spPr>
          <a:xfrm>
            <a:off x="7896200" y="4437112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0A5DF3-8BD5-D044-A25B-8EF46969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6422120E-ECEE-D248-A489-CB32D1F563D1}"/>
              </a:ext>
            </a:extLst>
          </p:cNvPr>
          <p:cNvSpPr txBox="1"/>
          <p:nvPr/>
        </p:nvSpPr>
        <p:spPr>
          <a:xfrm>
            <a:off x="4495800" y="237067"/>
            <a:ext cx="341206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1.2 Schaarste en kiezen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BC8086F-0440-A848-8D61-CACBBA05BDDD}"/>
              </a:ext>
            </a:extLst>
          </p:cNvPr>
          <p:cNvSpPr txBox="1"/>
          <p:nvPr/>
        </p:nvSpPr>
        <p:spPr>
          <a:xfrm>
            <a:off x="8817576" y="1272453"/>
            <a:ext cx="3164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Rechts van de lijn = onbetaalbaar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1B5A927B-5215-E44C-B6CF-D932FA50966A}"/>
              </a:ext>
            </a:extLst>
          </p:cNvPr>
          <p:cNvSpPr txBox="1"/>
          <p:nvPr/>
        </p:nvSpPr>
        <p:spPr>
          <a:xfrm>
            <a:off x="8817576" y="2336608"/>
            <a:ext cx="3164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Links van de lijn = houd je geld over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2D8B40E5-227F-2F4D-9DFB-65636FF6667B}"/>
              </a:ext>
            </a:extLst>
          </p:cNvPr>
          <p:cNvSpPr txBox="1"/>
          <p:nvPr/>
        </p:nvSpPr>
        <p:spPr>
          <a:xfrm>
            <a:off x="8817576" y="3484976"/>
            <a:ext cx="3164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Op de lijn is je totale budget verbruikt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176DD9FA-F4F9-B747-8158-399DE861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5C01-F27E-9C42-8308-3F5A709C641C}" type="slidenum">
              <a:rPr lang="nl-NL" smtClean="0"/>
              <a:t>6</a:t>
            </a:fld>
            <a:endParaRPr lang="nl-NL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5B36606F-337B-6845-98C4-335E87772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31" grpId="0" animBg="1"/>
      <p:bldP spid="32" grpId="0" animBg="1"/>
      <p:bldP spid="33" grpId="0" animBg="1"/>
      <p:bldP spid="34" grpId="0" animBg="1"/>
      <p:bldP spid="7" grpId="0"/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285860"/>
            <a:ext cx="8229600" cy="1207036"/>
          </a:xfrm>
        </p:spPr>
        <p:txBody>
          <a:bodyPr>
            <a:normAutofit/>
          </a:bodyPr>
          <a:lstStyle/>
          <a:p>
            <a:r>
              <a:rPr lang="nl-NL" sz="2000" dirty="0"/>
              <a:t>Een snoepliefhebber heeft € 25 per maand te besteden aan snoep.</a:t>
            </a:r>
          </a:p>
          <a:p>
            <a:r>
              <a:rPr lang="nl-NL" sz="2000" dirty="0"/>
              <a:t>Hij houdt van dropjes, die € 1,25 per zakje kosten</a:t>
            </a:r>
          </a:p>
          <a:p>
            <a:r>
              <a:rPr lang="nl-NL" sz="2000" dirty="0"/>
              <a:t>en van chocolade, die € 2,50 per reep kost.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686" y="382173"/>
            <a:ext cx="5775314" cy="753338"/>
          </a:xfrm>
        </p:spPr>
        <p:txBody>
          <a:bodyPr/>
          <a:lstStyle/>
          <a:p>
            <a:r>
              <a:rPr lang="nl-NL" dirty="0"/>
              <a:t>Een budgetlijn opstellen</a:t>
            </a:r>
          </a:p>
        </p:txBody>
      </p:sp>
      <p:grpSp>
        <p:nvGrpSpPr>
          <p:cNvPr id="28" name="Groep 27"/>
          <p:cNvGrpSpPr/>
          <p:nvPr/>
        </p:nvGrpSpPr>
        <p:grpSpPr>
          <a:xfrm>
            <a:off x="6014700" y="2523780"/>
            <a:ext cx="4466204" cy="4226880"/>
            <a:chOff x="4490700" y="2523780"/>
            <a:chExt cx="4466204" cy="4226880"/>
          </a:xfrm>
        </p:grpSpPr>
        <p:cxnSp>
          <p:nvCxnSpPr>
            <p:cNvPr id="4" name="Rechte verbindingslijn 3"/>
            <p:cNvCxnSpPr/>
            <p:nvPr/>
          </p:nvCxnSpPr>
          <p:spPr>
            <a:xfrm>
              <a:off x="5291884" y="2523780"/>
              <a:ext cx="0" cy="3528392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Rechte verbindingslijn 4"/>
            <p:cNvCxnSpPr/>
            <p:nvPr/>
          </p:nvCxnSpPr>
          <p:spPr>
            <a:xfrm flipH="1">
              <a:off x="5291884" y="6052172"/>
              <a:ext cx="359201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Rechte verbindingslijn 5"/>
            <p:cNvCxnSpPr/>
            <p:nvPr/>
          </p:nvCxnSpPr>
          <p:spPr>
            <a:xfrm>
              <a:off x="5291884" y="252378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/>
            <p:cNvCxnSpPr/>
            <p:nvPr/>
          </p:nvCxnSpPr>
          <p:spPr>
            <a:xfrm>
              <a:off x="5291884" y="32438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/>
            <p:cNvCxnSpPr/>
            <p:nvPr/>
          </p:nvCxnSpPr>
          <p:spPr>
            <a:xfrm>
              <a:off x="5291884" y="396394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>
            <a:xfrm>
              <a:off x="5291884" y="468402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>
            <a:xfrm>
              <a:off x="5291884" y="540410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6011964" y="2523780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6732044" y="2523780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7452124" y="2523780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>
              <a:off x="8172204" y="2523780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>
              <a:off x="8892284" y="2523780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vak 15"/>
            <p:cNvSpPr txBox="1"/>
            <p:nvPr/>
          </p:nvSpPr>
          <p:spPr>
            <a:xfrm>
              <a:off x="7812360" y="6381328"/>
              <a:ext cx="1144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chocolade</a:t>
              </a:r>
            </a:p>
          </p:txBody>
        </p:sp>
        <p:sp>
          <p:nvSpPr>
            <p:cNvPr id="17" name="Tekstvak 16"/>
            <p:cNvSpPr txBox="1"/>
            <p:nvPr/>
          </p:nvSpPr>
          <p:spPr>
            <a:xfrm rot="16200000">
              <a:off x="4054619" y="3073567"/>
              <a:ext cx="1241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zakjes drop</a:t>
              </a:r>
            </a:p>
          </p:txBody>
        </p:sp>
      </p:grpSp>
      <p:grpSp>
        <p:nvGrpSpPr>
          <p:cNvPr id="29" name="Groep 28"/>
          <p:cNvGrpSpPr/>
          <p:nvPr/>
        </p:nvGrpSpPr>
        <p:grpSpPr>
          <a:xfrm>
            <a:off x="6311828" y="2379764"/>
            <a:ext cx="4248472" cy="4113748"/>
            <a:chOff x="4787828" y="2379764"/>
            <a:chExt cx="4248472" cy="4113748"/>
          </a:xfrm>
        </p:grpSpPr>
        <p:sp>
          <p:nvSpPr>
            <p:cNvPr id="18" name="Tekstvak 17"/>
            <p:cNvSpPr txBox="1"/>
            <p:nvPr/>
          </p:nvSpPr>
          <p:spPr>
            <a:xfrm>
              <a:off x="4787828" y="51880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5</a:t>
              </a: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4787828" y="446799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10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4787828" y="381992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15</a:t>
              </a:r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4787828" y="309055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4787828" y="237976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25</a:t>
              </a:r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5795940" y="61241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</a:t>
              </a:r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6529364" y="61241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4</a:t>
              </a:r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7249444" y="61241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6</a:t>
              </a: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7969524" y="61241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8</a:t>
              </a:r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8617596" y="612418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10</a:t>
              </a:r>
            </a:p>
          </p:txBody>
        </p:sp>
      </p:grpSp>
      <p:sp>
        <p:nvSpPr>
          <p:cNvPr id="30" name="Tijdelijke aanduiding voor inhoud 2"/>
          <p:cNvSpPr txBox="1">
            <a:spLocks/>
          </p:cNvSpPr>
          <p:nvPr/>
        </p:nvSpPr>
        <p:spPr>
          <a:xfrm>
            <a:off x="1985370" y="2582004"/>
            <a:ext cx="4029330" cy="3983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/>
              <a:t>Wanneer hij zijn hele budget uitgeeft aan drop, kan hij 20 zakjes kopen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Wanneer hij zijn hele budget aan chocolade uitgeeft, kan hij 10 repen kopen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We kunnen nu de assen verdelen</a:t>
            </a:r>
          </a:p>
          <a:p>
            <a:pPr marL="0" indent="0">
              <a:buNone/>
            </a:pPr>
            <a:r>
              <a:rPr lang="nl-NL" sz="2000" dirty="0"/>
              <a:t>De punten intekenen</a:t>
            </a:r>
          </a:p>
          <a:p>
            <a:pPr marL="0" indent="0">
              <a:buNone/>
            </a:pPr>
            <a:r>
              <a:rPr lang="nl-NL" sz="2000" dirty="0"/>
              <a:t>De budgetlijn tekenen</a:t>
            </a:r>
          </a:p>
        </p:txBody>
      </p:sp>
      <p:sp>
        <p:nvSpPr>
          <p:cNvPr id="31" name="Ovaal 30"/>
          <p:cNvSpPr/>
          <p:nvPr/>
        </p:nvSpPr>
        <p:spPr>
          <a:xfrm>
            <a:off x="6743106" y="3154498"/>
            <a:ext cx="191074" cy="17872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/>
          <p:nvPr/>
        </p:nvSpPr>
        <p:spPr>
          <a:xfrm>
            <a:off x="10320747" y="5945456"/>
            <a:ext cx="191074" cy="17872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6" name="Rechte verbindingslijn 35"/>
          <p:cNvCxnSpPr>
            <a:stCxn id="31" idx="5"/>
            <a:endCxn id="32" idx="1"/>
          </p:cNvCxnSpPr>
          <p:nvPr/>
        </p:nvCxnSpPr>
        <p:spPr>
          <a:xfrm>
            <a:off x="6906199" y="3307049"/>
            <a:ext cx="3442531" cy="26645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ijdelijke aanduiding voor voettekst 32">
            <a:extLst>
              <a:ext uri="{FF2B5EF4-FFF2-40B4-BE49-F238E27FC236}">
                <a16:creationId xmlns:a16="http://schemas.microsoft.com/office/drawing/2014/main" id="{7707B23F-CA2E-C44E-906B-1F3D3CFC4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E09D89FB-9260-A44E-812A-ACEBD38EEEC9}"/>
              </a:ext>
            </a:extLst>
          </p:cNvPr>
          <p:cNvSpPr txBox="1"/>
          <p:nvPr/>
        </p:nvSpPr>
        <p:spPr>
          <a:xfrm>
            <a:off x="7787490" y="143943"/>
            <a:ext cx="341206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1.2 Schaarste en kiezen</a:t>
            </a:r>
          </a:p>
        </p:txBody>
      </p:sp>
      <p:sp>
        <p:nvSpPr>
          <p:cNvPr id="35" name="Tijdelijke aanduiding voor dianummer 34">
            <a:extLst>
              <a:ext uri="{FF2B5EF4-FFF2-40B4-BE49-F238E27FC236}">
                <a16:creationId xmlns:a16="http://schemas.microsoft.com/office/drawing/2014/main" id="{E8152F8F-34D9-684B-8263-3B1E9044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5C01-F27E-9C42-8308-3F5A709C641C}" type="slidenum">
              <a:rPr lang="nl-NL" smtClean="0"/>
              <a:t>7</a:t>
            </a:fld>
            <a:endParaRPr lang="nl-NL"/>
          </a:p>
        </p:txBody>
      </p:sp>
      <p:sp>
        <p:nvSpPr>
          <p:cNvPr id="34" name="Tijdelijke aanduiding voor datum 33">
            <a:extLst>
              <a:ext uri="{FF2B5EF4-FFF2-40B4-BE49-F238E27FC236}">
                <a16:creationId xmlns:a16="http://schemas.microsoft.com/office/drawing/2014/main" id="{70F4623B-0217-984D-BFA8-CF7DC1BB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0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" grpId="0" build="p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52171" y="2636912"/>
            <a:ext cx="8464309" cy="432048"/>
          </a:xfrm>
        </p:spPr>
        <p:txBody>
          <a:bodyPr>
            <a:normAutofit/>
          </a:bodyPr>
          <a:lstStyle/>
          <a:p>
            <a:pPr marL="0" indent="0" defTabSz="900113">
              <a:buNone/>
              <a:tabLst>
                <a:tab pos="536575" algn="l"/>
              </a:tabLst>
            </a:pPr>
            <a:r>
              <a:rPr lang="nl-NL" sz="2000" dirty="0"/>
              <a:t>Budget  = (bedrag drop) + (bedrag </a:t>
            </a:r>
            <a:r>
              <a:rPr lang="nl-NL" sz="2000" dirty="0" err="1"/>
              <a:t>chocol</a:t>
            </a:r>
            <a:r>
              <a:rPr lang="nl-NL" sz="2000" dirty="0"/>
              <a:t>.)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334986" cy="663376"/>
          </a:xfrm>
        </p:spPr>
        <p:txBody>
          <a:bodyPr>
            <a:normAutofit fontScale="90000"/>
          </a:bodyPr>
          <a:lstStyle/>
          <a:p>
            <a:r>
              <a:rPr lang="nl-NL" dirty="0"/>
              <a:t>De budgetlijn in formule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981200" y="1285860"/>
            <a:ext cx="8229600" cy="1207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/>
              <a:t>Een snoepliefhebber heeft € 25 per maand te besteden aan snoep.</a:t>
            </a:r>
          </a:p>
          <a:p>
            <a:r>
              <a:rPr lang="nl-NL" sz="2000" dirty="0"/>
              <a:t>Hij houdt van dropjes, die € 1,25 per zakje kosten</a:t>
            </a:r>
          </a:p>
          <a:p>
            <a:r>
              <a:rPr lang="nl-NL" sz="2000" dirty="0"/>
              <a:t>en van chocolade, die € 2,50 per reep kost.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948565" y="3068960"/>
            <a:ext cx="8464309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00113">
              <a:buNone/>
              <a:tabLst>
                <a:tab pos="536575" algn="l"/>
              </a:tabLst>
            </a:pPr>
            <a:r>
              <a:rPr lang="nl-NL" sz="2000" dirty="0"/>
              <a:t>Budget = (prijs x aantal) + (prijs x aantal)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1847528" y="3501008"/>
            <a:ext cx="453650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00113">
              <a:buNone/>
              <a:tabLst>
                <a:tab pos="536575" algn="l"/>
              </a:tabLst>
            </a:pPr>
            <a:r>
              <a:rPr lang="nl-NL" sz="2000" dirty="0"/>
              <a:t> € 25     = (€1,25 x D) + (€2,50 x C)</a:t>
            </a: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1948565" y="3933056"/>
            <a:ext cx="8464309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00113">
              <a:buNone/>
              <a:tabLst>
                <a:tab pos="536575" algn="l"/>
              </a:tabLst>
            </a:pPr>
            <a:r>
              <a:rPr lang="nl-NL" sz="2000" dirty="0"/>
              <a:t> 25     =   1,25D   +   2,5C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1847529" y="4365104"/>
            <a:ext cx="8565345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00113">
              <a:buNone/>
              <a:tabLst>
                <a:tab pos="536575" algn="l"/>
              </a:tabLst>
            </a:pPr>
            <a:r>
              <a:rPr lang="nl-NL" sz="2000" dirty="0"/>
              <a:t>-1,25D =   2,5C  - 25     (delen door -1,25)</a:t>
            </a: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1948003" y="4797152"/>
            <a:ext cx="8464309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00113">
              <a:buNone/>
              <a:tabLst>
                <a:tab pos="536575" algn="l"/>
              </a:tabLst>
            </a:pPr>
            <a:r>
              <a:rPr lang="nl-NL" sz="2000" dirty="0"/>
              <a:t>       D =   -2C  +  20</a:t>
            </a:r>
          </a:p>
        </p:txBody>
      </p:sp>
      <p:grpSp>
        <p:nvGrpSpPr>
          <p:cNvPr id="40" name="Groep 39"/>
          <p:cNvGrpSpPr/>
          <p:nvPr/>
        </p:nvGrpSpPr>
        <p:grpSpPr>
          <a:xfrm>
            <a:off x="6589188" y="2637487"/>
            <a:ext cx="4026270" cy="4134951"/>
            <a:chOff x="4462683" y="2379764"/>
            <a:chExt cx="4637144" cy="4394037"/>
          </a:xfrm>
        </p:grpSpPr>
        <p:grpSp>
          <p:nvGrpSpPr>
            <p:cNvPr id="11" name="Groep 10"/>
            <p:cNvGrpSpPr/>
            <p:nvPr/>
          </p:nvGrpSpPr>
          <p:grpSpPr>
            <a:xfrm>
              <a:off x="4462683" y="2523780"/>
              <a:ext cx="4515993" cy="4250021"/>
              <a:chOff x="4462683" y="2523780"/>
              <a:chExt cx="4515993" cy="4250021"/>
            </a:xfrm>
          </p:grpSpPr>
          <p:cxnSp>
            <p:nvCxnSpPr>
              <p:cNvPr id="12" name="Rechte verbindingslijn 11"/>
              <p:cNvCxnSpPr/>
              <p:nvPr/>
            </p:nvCxnSpPr>
            <p:spPr>
              <a:xfrm>
                <a:off x="5291884" y="2523780"/>
                <a:ext cx="0" cy="3528392"/>
              </a:xfrm>
              <a:prstGeom prst="line">
                <a:avLst/>
              </a:prstGeom>
              <a:ln w="381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Rechte verbindingslijn 12"/>
              <p:cNvCxnSpPr/>
              <p:nvPr/>
            </p:nvCxnSpPr>
            <p:spPr>
              <a:xfrm flipH="1">
                <a:off x="5291884" y="6052172"/>
                <a:ext cx="3592016" cy="0"/>
              </a:xfrm>
              <a:prstGeom prst="line">
                <a:avLst/>
              </a:prstGeom>
              <a:ln w="381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Rechte verbindingslijn 13"/>
              <p:cNvCxnSpPr/>
              <p:nvPr/>
            </p:nvCxnSpPr>
            <p:spPr>
              <a:xfrm>
                <a:off x="5291884" y="2523780"/>
                <a:ext cx="3592016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chte verbindingslijn 14"/>
              <p:cNvCxnSpPr/>
              <p:nvPr/>
            </p:nvCxnSpPr>
            <p:spPr>
              <a:xfrm>
                <a:off x="5291884" y="3243860"/>
                <a:ext cx="3592016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/>
              <p:cNvCxnSpPr/>
              <p:nvPr/>
            </p:nvCxnSpPr>
            <p:spPr>
              <a:xfrm>
                <a:off x="5291884" y="3963940"/>
                <a:ext cx="3592016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16"/>
              <p:cNvCxnSpPr/>
              <p:nvPr/>
            </p:nvCxnSpPr>
            <p:spPr>
              <a:xfrm>
                <a:off x="5291884" y="4684020"/>
                <a:ext cx="3592016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/>
              <p:cNvCxnSpPr/>
              <p:nvPr/>
            </p:nvCxnSpPr>
            <p:spPr>
              <a:xfrm>
                <a:off x="5291884" y="5404100"/>
                <a:ext cx="3592016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/>
              <p:cNvCxnSpPr/>
              <p:nvPr/>
            </p:nvCxnSpPr>
            <p:spPr>
              <a:xfrm>
                <a:off x="6011964" y="2523780"/>
                <a:ext cx="0" cy="352839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/>
              <p:cNvCxnSpPr/>
              <p:nvPr/>
            </p:nvCxnSpPr>
            <p:spPr>
              <a:xfrm>
                <a:off x="6732044" y="2523780"/>
                <a:ext cx="0" cy="352839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20"/>
              <p:cNvCxnSpPr/>
              <p:nvPr/>
            </p:nvCxnSpPr>
            <p:spPr>
              <a:xfrm>
                <a:off x="7452124" y="2523780"/>
                <a:ext cx="0" cy="352839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/>
              <p:cNvCxnSpPr/>
              <p:nvPr/>
            </p:nvCxnSpPr>
            <p:spPr>
              <a:xfrm>
                <a:off x="8172204" y="2523780"/>
                <a:ext cx="0" cy="352839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22"/>
              <p:cNvCxnSpPr/>
              <p:nvPr/>
            </p:nvCxnSpPr>
            <p:spPr>
              <a:xfrm>
                <a:off x="8892284" y="2523780"/>
                <a:ext cx="0" cy="352839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kstvak 23"/>
              <p:cNvSpPr txBox="1"/>
              <p:nvPr/>
            </p:nvSpPr>
            <p:spPr>
              <a:xfrm>
                <a:off x="7294929" y="6381328"/>
                <a:ext cx="1683747" cy="39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chocolade (C)</a:t>
                </a:r>
              </a:p>
            </p:txBody>
          </p:sp>
          <p:sp>
            <p:nvSpPr>
              <p:cNvPr id="25" name="Tekstvak 24"/>
              <p:cNvSpPr txBox="1"/>
              <p:nvPr/>
            </p:nvSpPr>
            <p:spPr>
              <a:xfrm rot="16200000">
                <a:off x="3836864" y="4006161"/>
                <a:ext cx="1677006" cy="425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zakjes drop (D)</a:t>
                </a:r>
              </a:p>
            </p:txBody>
          </p:sp>
        </p:grpSp>
        <p:grpSp>
          <p:nvGrpSpPr>
            <p:cNvPr id="26" name="Groep 25"/>
            <p:cNvGrpSpPr/>
            <p:nvPr/>
          </p:nvGrpSpPr>
          <p:grpSpPr>
            <a:xfrm>
              <a:off x="4787828" y="2379764"/>
              <a:ext cx="4311999" cy="4136889"/>
              <a:chOff x="4787828" y="2379764"/>
              <a:chExt cx="4311999" cy="4136889"/>
            </a:xfrm>
          </p:grpSpPr>
          <p:sp>
            <p:nvSpPr>
              <p:cNvPr id="27" name="Tekstvak 26"/>
              <p:cNvSpPr txBox="1"/>
              <p:nvPr/>
            </p:nvSpPr>
            <p:spPr>
              <a:xfrm>
                <a:off x="4787828" y="5188076"/>
                <a:ext cx="347458" cy="39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5</a:t>
                </a:r>
              </a:p>
            </p:txBody>
          </p:sp>
          <p:sp>
            <p:nvSpPr>
              <p:cNvPr id="28" name="Tekstvak 27"/>
              <p:cNvSpPr txBox="1"/>
              <p:nvPr/>
            </p:nvSpPr>
            <p:spPr>
              <a:xfrm>
                <a:off x="4787828" y="4467996"/>
                <a:ext cx="482231" cy="39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10</a:t>
                </a:r>
              </a:p>
            </p:txBody>
          </p:sp>
          <p:sp>
            <p:nvSpPr>
              <p:cNvPr id="29" name="Tekstvak 28"/>
              <p:cNvSpPr txBox="1"/>
              <p:nvPr/>
            </p:nvSpPr>
            <p:spPr>
              <a:xfrm>
                <a:off x="4787828" y="3819924"/>
                <a:ext cx="482231" cy="39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15</a:t>
                </a: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>
                <a:off x="4787828" y="3090552"/>
                <a:ext cx="482231" cy="39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20</a:t>
                </a:r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>
                <a:off x="4787828" y="2379764"/>
                <a:ext cx="482231" cy="39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25</a:t>
                </a:r>
              </a:p>
            </p:txBody>
          </p:sp>
          <p:sp>
            <p:nvSpPr>
              <p:cNvPr id="32" name="Tekstvak 31"/>
              <p:cNvSpPr txBox="1"/>
              <p:nvPr/>
            </p:nvSpPr>
            <p:spPr>
              <a:xfrm>
                <a:off x="5795939" y="6124180"/>
                <a:ext cx="347458" cy="39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2</a:t>
                </a:r>
              </a:p>
            </p:txBody>
          </p:sp>
          <p:sp>
            <p:nvSpPr>
              <p:cNvPr id="33" name="Tekstvak 32"/>
              <p:cNvSpPr txBox="1"/>
              <p:nvPr/>
            </p:nvSpPr>
            <p:spPr>
              <a:xfrm>
                <a:off x="6529364" y="6124180"/>
                <a:ext cx="347458" cy="39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4</a:t>
                </a:r>
              </a:p>
            </p:txBody>
          </p:sp>
          <p:sp>
            <p:nvSpPr>
              <p:cNvPr id="34" name="Tekstvak 33"/>
              <p:cNvSpPr txBox="1"/>
              <p:nvPr/>
            </p:nvSpPr>
            <p:spPr>
              <a:xfrm>
                <a:off x="7249444" y="6124180"/>
                <a:ext cx="347458" cy="39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6</a:t>
                </a:r>
              </a:p>
            </p:txBody>
          </p:sp>
          <p:sp>
            <p:nvSpPr>
              <p:cNvPr id="35" name="Tekstvak 34"/>
              <p:cNvSpPr txBox="1"/>
              <p:nvPr/>
            </p:nvSpPr>
            <p:spPr>
              <a:xfrm>
                <a:off x="7969524" y="6124180"/>
                <a:ext cx="347458" cy="39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8</a:t>
                </a:r>
              </a:p>
            </p:txBody>
          </p:sp>
          <p:sp>
            <p:nvSpPr>
              <p:cNvPr id="36" name="Tekstvak 35"/>
              <p:cNvSpPr txBox="1"/>
              <p:nvPr/>
            </p:nvSpPr>
            <p:spPr>
              <a:xfrm>
                <a:off x="8617596" y="6124180"/>
                <a:ext cx="482231" cy="39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10</a:t>
                </a:r>
              </a:p>
            </p:txBody>
          </p:sp>
        </p:grpSp>
        <p:sp>
          <p:nvSpPr>
            <p:cNvPr id="37" name="Ovaal 36"/>
            <p:cNvSpPr/>
            <p:nvPr/>
          </p:nvSpPr>
          <p:spPr>
            <a:xfrm>
              <a:off x="5219106" y="3154497"/>
              <a:ext cx="191074" cy="178725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Ovaal 37"/>
            <p:cNvSpPr/>
            <p:nvPr/>
          </p:nvSpPr>
          <p:spPr>
            <a:xfrm>
              <a:off x="8796747" y="5945455"/>
              <a:ext cx="191074" cy="178725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9" name="Rechte verbindingslijn 38"/>
            <p:cNvCxnSpPr>
              <a:stCxn id="37" idx="5"/>
              <a:endCxn id="38" idx="1"/>
            </p:cNvCxnSpPr>
            <p:nvPr/>
          </p:nvCxnSpPr>
          <p:spPr>
            <a:xfrm>
              <a:off x="5382198" y="3307048"/>
              <a:ext cx="3442531" cy="266458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85AC0C-114C-1B4E-ABC7-8314EB43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50437368-EE6D-FD45-885D-1ACB97615CA2}"/>
              </a:ext>
            </a:extLst>
          </p:cNvPr>
          <p:cNvSpPr txBox="1"/>
          <p:nvPr/>
        </p:nvSpPr>
        <p:spPr>
          <a:xfrm>
            <a:off x="7746808" y="215409"/>
            <a:ext cx="341206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1.2 Schaarste en kiezen</a:t>
            </a:r>
          </a:p>
        </p:txBody>
      </p:sp>
      <p:sp>
        <p:nvSpPr>
          <p:cNvPr id="43" name="Tijdelijke aanduiding voor dianummer 42">
            <a:extLst>
              <a:ext uri="{FF2B5EF4-FFF2-40B4-BE49-F238E27FC236}">
                <a16:creationId xmlns:a16="http://schemas.microsoft.com/office/drawing/2014/main" id="{E8F29F4F-0874-F148-8351-34F5CC85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5C01-F27E-9C42-8308-3F5A709C641C}" type="slidenum">
              <a:rPr lang="nl-NL" smtClean="0"/>
              <a:t>8</a:t>
            </a:fld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DBDD4151-FF0A-9D46-8C47-5283DE980337}"/>
              </a:ext>
            </a:extLst>
          </p:cNvPr>
          <p:cNvSpPr txBox="1"/>
          <p:nvPr/>
        </p:nvSpPr>
        <p:spPr>
          <a:xfrm>
            <a:off x="2475826" y="5280212"/>
            <a:ext cx="2020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Y = -2X + 20</a:t>
            </a:r>
          </a:p>
        </p:txBody>
      </p:sp>
      <p:sp>
        <p:nvSpPr>
          <p:cNvPr id="44" name="Tijdelijke aanduiding voor datum 43">
            <a:extLst>
              <a:ext uri="{FF2B5EF4-FFF2-40B4-BE49-F238E27FC236}">
                <a16:creationId xmlns:a16="http://schemas.microsoft.com/office/drawing/2014/main" id="{EFF788DE-3D80-FF4D-9BD6-433A7CB7C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4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/>
      <p:bldP spid="7" grpId="0"/>
      <p:bldP spid="8" grpId="0"/>
      <p:bldP spid="9" grpId="0"/>
      <p:bldP spid="1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762500" cy="461666"/>
          </a:xfrm>
        </p:spPr>
        <p:txBody>
          <a:bodyPr>
            <a:normAutofit fontScale="90000"/>
          </a:bodyPr>
          <a:lstStyle/>
          <a:p>
            <a:r>
              <a:rPr lang="nl-NL" dirty="0"/>
              <a:t>Prijsveranderingen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981200" y="1285860"/>
            <a:ext cx="8229600" cy="1207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/>
              <a:t>Onze snoepliefhebber heeft  nog steeds € 25 per maand te besteden.</a:t>
            </a:r>
          </a:p>
          <a:p>
            <a:r>
              <a:rPr lang="nl-NL" sz="2000" dirty="0"/>
              <a:t>De dropjes kosten nog steeds € 1,25 per zakje,</a:t>
            </a:r>
          </a:p>
          <a:p>
            <a:r>
              <a:rPr lang="nl-NL" sz="2000" dirty="0"/>
              <a:t>maar chocolade wordt duurder, die kost voortaan € 3,13 per reep.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985370" y="2582004"/>
            <a:ext cx="4398662" cy="39839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/>
              <a:t>Wanneer hij zijn hele budget uitgeeft aan drop, kan hij nog steeds 20 zakjes kopen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Wanneer hij zijn hele budget aan chocolade uitgeeft, kan hij nog maar 8 repen kopen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We kunnen nu de budgetlijn tekenen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De </a:t>
            </a:r>
            <a:r>
              <a:rPr lang="nl-NL" sz="2000" b="1" dirty="0"/>
              <a:t>HELLING</a:t>
            </a:r>
            <a:r>
              <a:rPr lang="nl-NL" sz="2000" dirty="0"/>
              <a:t> van de budgetlijn verandert bij een prijsverandering.</a:t>
            </a:r>
          </a:p>
        </p:txBody>
      </p:sp>
      <p:grpSp>
        <p:nvGrpSpPr>
          <p:cNvPr id="7" name="Groep 6"/>
          <p:cNvGrpSpPr/>
          <p:nvPr/>
        </p:nvGrpSpPr>
        <p:grpSpPr>
          <a:xfrm>
            <a:off x="6589188" y="2637487"/>
            <a:ext cx="4026270" cy="4134951"/>
            <a:chOff x="4462683" y="2379764"/>
            <a:chExt cx="4637144" cy="4394037"/>
          </a:xfrm>
        </p:grpSpPr>
        <p:grpSp>
          <p:nvGrpSpPr>
            <p:cNvPr id="8" name="Groep 7"/>
            <p:cNvGrpSpPr/>
            <p:nvPr/>
          </p:nvGrpSpPr>
          <p:grpSpPr>
            <a:xfrm>
              <a:off x="4462683" y="2523780"/>
              <a:ext cx="4515993" cy="4250021"/>
              <a:chOff x="4462683" y="2523780"/>
              <a:chExt cx="4515993" cy="4250021"/>
            </a:xfrm>
          </p:grpSpPr>
          <p:cxnSp>
            <p:nvCxnSpPr>
              <p:cNvPr id="23" name="Rechte verbindingslijn 22"/>
              <p:cNvCxnSpPr/>
              <p:nvPr/>
            </p:nvCxnSpPr>
            <p:spPr>
              <a:xfrm>
                <a:off x="5291884" y="2523780"/>
                <a:ext cx="0" cy="3528392"/>
              </a:xfrm>
              <a:prstGeom prst="line">
                <a:avLst/>
              </a:prstGeom>
              <a:ln w="381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/>
              <p:cNvCxnSpPr/>
              <p:nvPr/>
            </p:nvCxnSpPr>
            <p:spPr>
              <a:xfrm flipH="1">
                <a:off x="5291884" y="6052172"/>
                <a:ext cx="3592016" cy="0"/>
              </a:xfrm>
              <a:prstGeom prst="line">
                <a:avLst/>
              </a:prstGeom>
              <a:ln w="381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/>
            </p:nvCxnSpPr>
            <p:spPr>
              <a:xfrm>
                <a:off x="5291884" y="2523780"/>
                <a:ext cx="3592016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/>
              <p:cNvCxnSpPr/>
              <p:nvPr/>
            </p:nvCxnSpPr>
            <p:spPr>
              <a:xfrm>
                <a:off x="5291884" y="3243860"/>
                <a:ext cx="3592016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/>
              <p:cNvCxnSpPr/>
              <p:nvPr/>
            </p:nvCxnSpPr>
            <p:spPr>
              <a:xfrm>
                <a:off x="5291884" y="3963940"/>
                <a:ext cx="3592016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/>
            </p:nvCxnSpPr>
            <p:spPr>
              <a:xfrm>
                <a:off x="5291884" y="4684020"/>
                <a:ext cx="3592016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/>
              <p:cNvCxnSpPr/>
              <p:nvPr/>
            </p:nvCxnSpPr>
            <p:spPr>
              <a:xfrm>
                <a:off x="5291884" y="5404100"/>
                <a:ext cx="3592016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>
              <a:xfrm>
                <a:off x="6011964" y="2523780"/>
                <a:ext cx="0" cy="352839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0"/>
              <p:cNvCxnSpPr/>
              <p:nvPr/>
            </p:nvCxnSpPr>
            <p:spPr>
              <a:xfrm>
                <a:off x="6732044" y="2523780"/>
                <a:ext cx="0" cy="352839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1"/>
              <p:cNvCxnSpPr/>
              <p:nvPr/>
            </p:nvCxnSpPr>
            <p:spPr>
              <a:xfrm>
                <a:off x="7452124" y="2523780"/>
                <a:ext cx="0" cy="352839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/>
              <p:cNvCxnSpPr/>
              <p:nvPr/>
            </p:nvCxnSpPr>
            <p:spPr>
              <a:xfrm>
                <a:off x="8172204" y="2523780"/>
                <a:ext cx="0" cy="352839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/>
            </p:nvCxnSpPr>
            <p:spPr>
              <a:xfrm>
                <a:off x="8892284" y="2523780"/>
                <a:ext cx="0" cy="352839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kstvak 34"/>
              <p:cNvSpPr txBox="1"/>
              <p:nvPr/>
            </p:nvSpPr>
            <p:spPr>
              <a:xfrm>
                <a:off x="7294929" y="6381328"/>
                <a:ext cx="1683747" cy="39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chocolade (C)</a:t>
                </a:r>
              </a:p>
            </p:txBody>
          </p:sp>
          <p:sp>
            <p:nvSpPr>
              <p:cNvPr id="36" name="Tekstvak 35"/>
              <p:cNvSpPr txBox="1"/>
              <p:nvPr/>
            </p:nvSpPr>
            <p:spPr>
              <a:xfrm rot="16200000">
                <a:off x="3836864" y="4006161"/>
                <a:ext cx="1677006" cy="425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zakjes drop (D)</a:t>
                </a:r>
              </a:p>
            </p:txBody>
          </p:sp>
        </p:grpSp>
        <p:grpSp>
          <p:nvGrpSpPr>
            <p:cNvPr id="9" name="Groep 8"/>
            <p:cNvGrpSpPr/>
            <p:nvPr/>
          </p:nvGrpSpPr>
          <p:grpSpPr>
            <a:xfrm>
              <a:off x="4787828" y="2379764"/>
              <a:ext cx="4311999" cy="4136889"/>
              <a:chOff x="4787828" y="2379764"/>
              <a:chExt cx="4311999" cy="4136889"/>
            </a:xfrm>
          </p:grpSpPr>
          <p:sp>
            <p:nvSpPr>
              <p:cNvPr id="13" name="Tekstvak 12"/>
              <p:cNvSpPr txBox="1"/>
              <p:nvPr/>
            </p:nvSpPr>
            <p:spPr>
              <a:xfrm>
                <a:off x="4787828" y="5188076"/>
                <a:ext cx="347458" cy="39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5</a:t>
                </a:r>
              </a:p>
            </p:txBody>
          </p:sp>
          <p:sp>
            <p:nvSpPr>
              <p:cNvPr id="14" name="Tekstvak 13"/>
              <p:cNvSpPr txBox="1"/>
              <p:nvPr/>
            </p:nvSpPr>
            <p:spPr>
              <a:xfrm>
                <a:off x="4787828" y="4467996"/>
                <a:ext cx="482231" cy="39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10</a:t>
                </a:r>
              </a:p>
            </p:txBody>
          </p:sp>
          <p:sp>
            <p:nvSpPr>
              <p:cNvPr id="15" name="Tekstvak 14"/>
              <p:cNvSpPr txBox="1"/>
              <p:nvPr/>
            </p:nvSpPr>
            <p:spPr>
              <a:xfrm>
                <a:off x="4787828" y="3819924"/>
                <a:ext cx="482231" cy="39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15</a:t>
                </a:r>
              </a:p>
            </p:txBody>
          </p:sp>
          <p:sp>
            <p:nvSpPr>
              <p:cNvPr id="16" name="Tekstvak 15"/>
              <p:cNvSpPr txBox="1"/>
              <p:nvPr/>
            </p:nvSpPr>
            <p:spPr>
              <a:xfrm>
                <a:off x="4787828" y="3090552"/>
                <a:ext cx="482231" cy="39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20</a:t>
                </a:r>
              </a:p>
            </p:txBody>
          </p:sp>
          <p:sp>
            <p:nvSpPr>
              <p:cNvPr id="17" name="Tekstvak 16"/>
              <p:cNvSpPr txBox="1"/>
              <p:nvPr/>
            </p:nvSpPr>
            <p:spPr>
              <a:xfrm>
                <a:off x="4787828" y="2379764"/>
                <a:ext cx="482231" cy="39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25</a:t>
                </a:r>
              </a:p>
            </p:txBody>
          </p:sp>
          <p:sp>
            <p:nvSpPr>
              <p:cNvPr id="18" name="Tekstvak 17"/>
              <p:cNvSpPr txBox="1"/>
              <p:nvPr/>
            </p:nvSpPr>
            <p:spPr>
              <a:xfrm>
                <a:off x="5795939" y="6124180"/>
                <a:ext cx="347458" cy="39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2</a:t>
                </a:r>
              </a:p>
            </p:txBody>
          </p:sp>
          <p:sp>
            <p:nvSpPr>
              <p:cNvPr id="19" name="Tekstvak 18"/>
              <p:cNvSpPr txBox="1"/>
              <p:nvPr/>
            </p:nvSpPr>
            <p:spPr>
              <a:xfrm>
                <a:off x="6529364" y="6124180"/>
                <a:ext cx="347458" cy="39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4</a:t>
                </a:r>
              </a:p>
            </p:txBody>
          </p:sp>
          <p:sp>
            <p:nvSpPr>
              <p:cNvPr id="20" name="Tekstvak 19"/>
              <p:cNvSpPr txBox="1"/>
              <p:nvPr/>
            </p:nvSpPr>
            <p:spPr>
              <a:xfrm>
                <a:off x="7249444" y="6124180"/>
                <a:ext cx="347458" cy="39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6</a:t>
                </a:r>
              </a:p>
            </p:txBody>
          </p:sp>
          <p:sp>
            <p:nvSpPr>
              <p:cNvPr id="21" name="Tekstvak 20"/>
              <p:cNvSpPr txBox="1"/>
              <p:nvPr/>
            </p:nvSpPr>
            <p:spPr>
              <a:xfrm>
                <a:off x="7969524" y="6124180"/>
                <a:ext cx="347458" cy="39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8</a:t>
                </a:r>
              </a:p>
            </p:txBody>
          </p:sp>
          <p:sp>
            <p:nvSpPr>
              <p:cNvPr id="22" name="Tekstvak 21"/>
              <p:cNvSpPr txBox="1"/>
              <p:nvPr/>
            </p:nvSpPr>
            <p:spPr>
              <a:xfrm>
                <a:off x="8617596" y="6124180"/>
                <a:ext cx="482231" cy="39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10</a:t>
                </a:r>
              </a:p>
            </p:txBody>
          </p:sp>
        </p:grpSp>
        <p:sp>
          <p:nvSpPr>
            <p:cNvPr id="10" name="Ovaal 9"/>
            <p:cNvSpPr/>
            <p:nvPr/>
          </p:nvSpPr>
          <p:spPr>
            <a:xfrm>
              <a:off x="5219106" y="3154497"/>
              <a:ext cx="191074" cy="178725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Ovaal 10"/>
            <p:cNvSpPr/>
            <p:nvPr/>
          </p:nvSpPr>
          <p:spPr>
            <a:xfrm>
              <a:off x="8796747" y="5945455"/>
              <a:ext cx="191074" cy="178725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2" name="Rechte verbindingslijn 11"/>
            <p:cNvCxnSpPr>
              <a:stCxn id="10" idx="5"/>
              <a:endCxn id="11" idx="1"/>
            </p:cNvCxnSpPr>
            <p:nvPr/>
          </p:nvCxnSpPr>
          <p:spPr>
            <a:xfrm>
              <a:off x="5382198" y="3307048"/>
              <a:ext cx="3442531" cy="266458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" name="Ovaal 36"/>
          <p:cNvSpPr/>
          <p:nvPr/>
        </p:nvSpPr>
        <p:spPr>
          <a:xfrm>
            <a:off x="7239740" y="3357989"/>
            <a:ext cx="165903" cy="16818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/>
          <p:nvPr/>
        </p:nvSpPr>
        <p:spPr>
          <a:xfrm>
            <a:off x="9739943" y="6021289"/>
            <a:ext cx="165903" cy="16818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0" name="Rechte verbindingslijn 39"/>
          <p:cNvCxnSpPr>
            <a:stCxn id="10" idx="5"/>
            <a:endCxn id="38" idx="1"/>
          </p:cNvCxnSpPr>
          <p:nvPr/>
        </p:nvCxnSpPr>
        <p:spPr>
          <a:xfrm>
            <a:off x="7387572" y="3510096"/>
            <a:ext cx="2376667" cy="253582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C3791A6-88D4-3745-B160-1ACCB9BF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991D9A8C-69C3-4240-AE69-116723ABB6C6}"/>
              </a:ext>
            </a:extLst>
          </p:cNvPr>
          <p:cNvSpPr txBox="1"/>
          <p:nvPr/>
        </p:nvSpPr>
        <p:spPr>
          <a:xfrm>
            <a:off x="7148090" y="179854"/>
            <a:ext cx="341206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1.2 Schaarste en kiezen</a:t>
            </a:r>
          </a:p>
        </p:txBody>
      </p:sp>
      <p:sp>
        <p:nvSpPr>
          <p:cNvPr id="39" name="Tijdelijke aanduiding voor dianummer 38">
            <a:extLst>
              <a:ext uri="{FF2B5EF4-FFF2-40B4-BE49-F238E27FC236}">
                <a16:creationId xmlns:a16="http://schemas.microsoft.com/office/drawing/2014/main" id="{CEFBDB32-D06D-644D-97CA-C6738476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5C01-F27E-9C42-8308-3F5A709C641C}" type="slidenum">
              <a:rPr lang="nl-NL" smtClean="0"/>
              <a:t>9</a:t>
            </a:fld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A7B168-0893-7A42-AEBD-6462A9C0D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66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{588A6C3D-7FF5-1143-9EB2-F3893E7F9256}tf10001073</Template>
  <TotalTime>123</TotalTime>
  <Words>1130</Words>
  <Application>Microsoft Macintosh PowerPoint</Application>
  <PresentationFormat>Breedbeeld</PresentationFormat>
  <Paragraphs>283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Een budgetlijn</vt:lpstr>
      <vt:lpstr>Een budgetlijn opstellen</vt:lpstr>
      <vt:lpstr>De budgetlijn in formule</vt:lpstr>
      <vt:lpstr>Prijsveranderingen</vt:lpstr>
      <vt:lpstr>Budgetverandering</vt:lpstr>
      <vt:lpstr>Opdracht</vt:lpstr>
      <vt:lpstr>Uitwerking opdracht</vt:lpstr>
      <vt:lpstr>Een budgetlijn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Microsoft Office User</cp:lastModifiedBy>
  <cp:revision>17</cp:revision>
  <cp:lastPrinted>2019-06-28T11:51:59Z</cp:lastPrinted>
  <dcterms:created xsi:type="dcterms:W3CDTF">2019-04-16T09:22:39Z</dcterms:created>
  <dcterms:modified xsi:type="dcterms:W3CDTF">2019-09-06T05:24:46Z</dcterms:modified>
</cp:coreProperties>
</file>