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0" r:id="rId3"/>
    <p:sldId id="268" r:id="rId4"/>
    <p:sldId id="256" r:id="rId5"/>
    <p:sldId id="257" r:id="rId6"/>
    <p:sldId id="269" r:id="rId7"/>
    <p:sldId id="261" r:id="rId8"/>
    <p:sldId id="270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8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876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593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315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47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9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877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23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492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91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313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70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FF312-665F-41FE-9690-73246B2A5979}" type="datetimeFigureOut">
              <a:rPr lang="nl-NL" smtClean="0"/>
              <a:t>14-08-17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4D5A-7FB6-488B-820E-49661DC72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02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0463" y="2276872"/>
            <a:ext cx="424847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1. Economische orde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271330" y="3198167"/>
            <a:ext cx="424847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2. Onderhandelen</a:t>
            </a:r>
            <a:endParaRPr lang="nl-NL" sz="2400" dirty="0"/>
          </a:p>
        </p:txBody>
      </p:sp>
      <p:sp>
        <p:nvSpPr>
          <p:cNvPr id="4" name="Tekstvak 3"/>
          <p:cNvSpPr txBox="1"/>
          <p:nvPr/>
        </p:nvSpPr>
        <p:spPr>
          <a:xfrm>
            <a:off x="271331" y="4149080"/>
            <a:ext cx="4248471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200" dirty="0" smtClean="0"/>
              <a:t>3.  Arbeidsvoorwaardenoverleg</a:t>
            </a:r>
            <a:endParaRPr lang="nl-NL" sz="2200" dirty="0"/>
          </a:p>
        </p:txBody>
      </p:sp>
      <p:sp>
        <p:nvSpPr>
          <p:cNvPr id="9" name="Tekstvak 8"/>
          <p:cNvSpPr txBox="1"/>
          <p:nvPr/>
        </p:nvSpPr>
        <p:spPr>
          <a:xfrm>
            <a:off x="5004048" y="563488"/>
            <a:ext cx="388843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D</a:t>
            </a:r>
            <a:r>
              <a:rPr lang="nl-NL" dirty="0" smtClean="0"/>
              <a:t>e </a:t>
            </a:r>
            <a:r>
              <a:rPr lang="nl-NL" dirty="0"/>
              <a:t>manier waarop het economisch leven is georganiseerd</a:t>
            </a:r>
          </a:p>
        </p:txBody>
      </p:sp>
      <p:sp>
        <p:nvSpPr>
          <p:cNvPr id="10" name="Rechthoek 9"/>
          <p:cNvSpPr/>
          <p:nvPr/>
        </p:nvSpPr>
        <p:spPr>
          <a:xfrm>
            <a:off x="221843" y="404664"/>
            <a:ext cx="4277091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nl-NL" sz="2800" dirty="0" smtClean="0"/>
              <a:t>Samenwerken en onderhandelen - Inhoud</a:t>
            </a:r>
            <a:endParaRPr lang="nl-NL" sz="2800" dirty="0"/>
          </a:p>
        </p:txBody>
      </p:sp>
      <p:sp>
        <p:nvSpPr>
          <p:cNvPr id="11" name="Tekstvak 10"/>
          <p:cNvSpPr txBox="1"/>
          <p:nvPr/>
        </p:nvSpPr>
        <p:spPr>
          <a:xfrm>
            <a:off x="4995398" y="1307375"/>
            <a:ext cx="3888432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D</a:t>
            </a:r>
            <a:r>
              <a:rPr lang="nl-NL" dirty="0" smtClean="0"/>
              <a:t>e </a:t>
            </a:r>
            <a:r>
              <a:rPr lang="nl-NL" dirty="0"/>
              <a:t>manier waarop de </a:t>
            </a:r>
            <a:r>
              <a:rPr lang="nl-NL" b="1" i="1" dirty="0"/>
              <a:t>beslissingen</a:t>
            </a:r>
            <a:r>
              <a:rPr lang="nl-NL" dirty="0"/>
              <a:t> van consumenten, producenten, overheid en belangenorganisaties op elkaar zijn afgestemd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5004048" y="2636912"/>
            <a:ext cx="3888432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Het betreft de manier waarop het </a:t>
            </a:r>
            <a:r>
              <a:rPr lang="nl-NL" b="1" i="1" dirty="0"/>
              <a:t>allocatieprobleem</a:t>
            </a:r>
            <a:r>
              <a:rPr lang="nl-NL" dirty="0"/>
              <a:t> wordt opgelost en de eigendom van de productiefactoren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965084" y="4149080"/>
            <a:ext cx="3897082" cy="23083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4800" dirty="0" smtClean="0"/>
              <a:t>Kapitalisme versus socialisme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766590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547664" y="836712"/>
            <a:ext cx="244827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Individuele goederen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4932040" y="836712"/>
            <a:ext cx="244827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Collectieve goederen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741443" y="2915326"/>
            <a:ext cx="147222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Gebruiker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3741443" y="2252662"/>
            <a:ext cx="1469263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Betaler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707904" y="1591236"/>
            <a:ext cx="1469263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Beslisser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5796136" y="1591236"/>
            <a:ext cx="244827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Overheid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810948" y="2252661"/>
            <a:ext cx="243346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Belastingbetaler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868144" y="2915326"/>
            <a:ext cx="2376264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Iedereen, niemand is uit te sluiten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1547664" y="1591236"/>
            <a:ext cx="151216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Jij (individu)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547664" y="2260714"/>
            <a:ext cx="151315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Jij (individu)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1547664" y="2915326"/>
            <a:ext cx="153682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Jij (individu)</a:t>
            </a:r>
            <a:endParaRPr lang="nl-NL" dirty="0"/>
          </a:p>
        </p:txBody>
      </p:sp>
      <p:sp>
        <p:nvSpPr>
          <p:cNvPr id="13" name="PIJL-OMLAAG 12"/>
          <p:cNvSpPr/>
          <p:nvPr/>
        </p:nvSpPr>
        <p:spPr>
          <a:xfrm>
            <a:off x="4355976" y="836712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PIJL-RECHTS 13"/>
          <p:cNvSpPr/>
          <p:nvPr/>
        </p:nvSpPr>
        <p:spPr>
          <a:xfrm>
            <a:off x="5218599" y="1705437"/>
            <a:ext cx="510464" cy="1409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RECHTS 14"/>
          <p:cNvSpPr/>
          <p:nvPr/>
        </p:nvSpPr>
        <p:spPr>
          <a:xfrm>
            <a:off x="5269973" y="2360183"/>
            <a:ext cx="507956" cy="170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-RECHTS 15"/>
          <p:cNvSpPr/>
          <p:nvPr/>
        </p:nvSpPr>
        <p:spPr>
          <a:xfrm>
            <a:off x="5269973" y="3014795"/>
            <a:ext cx="507956" cy="170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PIJL-RECHTS 16"/>
          <p:cNvSpPr/>
          <p:nvPr/>
        </p:nvSpPr>
        <p:spPr>
          <a:xfrm rot="10800000">
            <a:off x="3132527" y="1705437"/>
            <a:ext cx="510464" cy="1409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RECHTS 18"/>
          <p:cNvSpPr/>
          <p:nvPr/>
        </p:nvSpPr>
        <p:spPr>
          <a:xfrm rot="10800000">
            <a:off x="3109085" y="2379230"/>
            <a:ext cx="510464" cy="1409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RECHTS 19"/>
          <p:cNvSpPr/>
          <p:nvPr/>
        </p:nvSpPr>
        <p:spPr>
          <a:xfrm rot="10800000">
            <a:off x="3171184" y="3026444"/>
            <a:ext cx="510464" cy="1409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vak 20"/>
          <p:cNvSpPr txBox="1"/>
          <p:nvPr/>
        </p:nvSpPr>
        <p:spPr>
          <a:xfrm>
            <a:off x="683568" y="3785940"/>
            <a:ext cx="7776864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400" b="1" dirty="0" smtClean="0"/>
              <a:t>Gemeenschappelijke </a:t>
            </a:r>
            <a:r>
              <a:rPr lang="nl-NL" sz="1400" b="1" dirty="0"/>
              <a:t>goederen</a:t>
            </a:r>
            <a:r>
              <a:rPr lang="nl-NL" sz="1400" dirty="0"/>
              <a:t>, </a:t>
            </a:r>
            <a:r>
              <a:rPr lang="nl-NL" sz="1400" dirty="0" smtClean="0"/>
              <a:t>dat zijn goederen waarvan </a:t>
            </a:r>
            <a:r>
              <a:rPr lang="nl-NL" sz="1400" dirty="0"/>
              <a:t>je </a:t>
            </a:r>
            <a:r>
              <a:rPr lang="nl-NL" sz="1400" dirty="0" smtClean="0"/>
              <a:t>ook niemand </a:t>
            </a:r>
            <a:r>
              <a:rPr lang="nl-NL" sz="1400" dirty="0"/>
              <a:t>kunt uitsluiten, maar waarbij mensen wel een rivaliserend gedrag </a:t>
            </a:r>
            <a:r>
              <a:rPr lang="nl-NL" sz="1400" dirty="0" smtClean="0"/>
              <a:t>vertonen (vissen in de zee)</a:t>
            </a:r>
            <a:endParaRPr lang="nl-NL" sz="1400" dirty="0"/>
          </a:p>
        </p:txBody>
      </p:sp>
      <p:sp>
        <p:nvSpPr>
          <p:cNvPr id="22" name="Tekstvak 21"/>
          <p:cNvSpPr txBox="1"/>
          <p:nvPr/>
        </p:nvSpPr>
        <p:spPr>
          <a:xfrm>
            <a:off x="683568" y="4568470"/>
            <a:ext cx="7776864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400" b="1" dirty="0" smtClean="0"/>
              <a:t>Clubgoederen, </a:t>
            </a:r>
            <a:r>
              <a:rPr lang="nl-NL" sz="1400" dirty="0" smtClean="0"/>
              <a:t>dat </a:t>
            </a:r>
            <a:r>
              <a:rPr lang="nl-NL" sz="1400" dirty="0"/>
              <a:t>zijn goederen waarvoor je een </a:t>
            </a:r>
            <a:r>
              <a:rPr lang="nl-NL" sz="1400" dirty="0" smtClean="0"/>
              <a:t>marktconforme prijs </a:t>
            </a:r>
            <a:r>
              <a:rPr lang="nl-NL" sz="1400" dirty="0"/>
              <a:t>betaalt, maar waarvan meer mensen gebruik kunnen </a:t>
            </a:r>
            <a:r>
              <a:rPr lang="nl-NL" sz="1400" dirty="0" smtClean="0"/>
              <a:t>maken (centrale antenne kabel, satellietnavigatie)</a:t>
            </a:r>
            <a:endParaRPr lang="nl-NL" sz="1400" dirty="0"/>
          </a:p>
        </p:txBody>
      </p:sp>
      <p:sp>
        <p:nvSpPr>
          <p:cNvPr id="23" name="Tekstvak 22"/>
          <p:cNvSpPr txBox="1"/>
          <p:nvPr/>
        </p:nvSpPr>
        <p:spPr>
          <a:xfrm>
            <a:off x="679203" y="5301208"/>
            <a:ext cx="7776864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400" b="1" dirty="0" smtClean="0"/>
              <a:t>Semi collectieve goederen</a:t>
            </a:r>
            <a:r>
              <a:rPr lang="nl-NL" sz="1400" dirty="0" smtClean="0"/>
              <a:t>, dat </a:t>
            </a:r>
            <a:r>
              <a:rPr lang="nl-NL" sz="1400" dirty="0"/>
              <a:t>zijn goederen </a:t>
            </a:r>
            <a:r>
              <a:rPr lang="nl-NL" sz="1400" dirty="0" smtClean="0"/>
              <a:t>die grotendeels door de overheid worden voortgebracht, maar waarvoor je wel een prijs moet betalen (profijtbeginsel). (openbaar vervoer, zwembaden)</a:t>
            </a:r>
            <a:endParaRPr lang="nl-NL" sz="1400" dirty="0"/>
          </a:p>
        </p:txBody>
      </p:sp>
      <p:sp>
        <p:nvSpPr>
          <p:cNvPr id="24" name="Tekstvak 23"/>
          <p:cNvSpPr txBox="1"/>
          <p:nvPr/>
        </p:nvSpPr>
        <p:spPr>
          <a:xfrm>
            <a:off x="179512" y="116632"/>
            <a:ext cx="2448272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Vrije markteconomie (kapitalisme)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3251938" y="116632"/>
            <a:ext cx="24482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Gemengde economie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6300192" y="116632"/>
            <a:ext cx="2736304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Centraal geleide economie (socialisme)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179512" y="764704"/>
            <a:ext cx="1224136" cy="1477328"/>
          </a:xfrm>
          <a:prstGeom prst="rect">
            <a:avLst/>
          </a:prstGeom>
          <a:gradFill>
            <a:gsLst>
              <a:gs pos="0">
                <a:schemeClr val="accent5">
                  <a:tint val="50000"/>
                  <a:satMod val="300000"/>
                  <a:alpha val="18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Wie, </a:t>
            </a:r>
          </a:p>
          <a:p>
            <a:r>
              <a:rPr lang="nl-NL" dirty="0"/>
              <a:t>W</a:t>
            </a:r>
            <a:r>
              <a:rPr lang="nl-NL" dirty="0" smtClean="0"/>
              <a:t>at</a:t>
            </a:r>
          </a:p>
          <a:p>
            <a:r>
              <a:rPr lang="nl-NL" dirty="0" smtClean="0"/>
              <a:t>Waar, Hoeveel</a:t>
            </a:r>
          </a:p>
          <a:p>
            <a:r>
              <a:rPr lang="nl-NL" dirty="0" smtClean="0"/>
              <a:t>Welke prijs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4971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1560" y="548680"/>
            <a:ext cx="3960440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Een samenleving zonder overheid is overgeleverd aan het recht van de </a:t>
            </a:r>
            <a:r>
              <a:rPr lang="nl-NL" dirty="0" smtClean="0"/>
              <a:t>sterkste.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611560" y="1628800"/>
            <a:ext cx="3960440" cy="14773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Zonder </a:t>
            </a:r>
            <a:r>
              <a:rPr lang="nl-NL" dirty="0" smtClean="0"/>
              <a:t>overheid geen minimumloon</a:t>
            </a:r>
            <a:r>
              <a:rPr lang="nl-NL" dirty="0"/>
              <a:t>, geen wet op de kinderarbeid</a:t>
            </a:r>
            <a:r>
              <a:rPr lang="nl-NL" dirty="0" smtClean="0"/>
              <a:t>, geen </a:t>
            </a:r>
            <a:r>
              <a:rPr lang="nl-NL" dirty="0"/>
              <a:t>sociale voorzieningen, </a:t>
            </a:r>
            <a:r>
              <a:rPr lang="nl-NL" dirty="0" smtClean="0"/>
              <a:t>geen bescherming </a:t>
            </a:r>
            <a:r>
              <a:rPr lang="nl-NL" dirty="0"/>
              <a:t>van materieel en </a:t>
            </a:r>
            <a:r>
              <a:rPr lang="nl-NL" dirty="0" smtClean="0"/>
              <a:t>geestelijk eigendom en geen onderwijs.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11560" y="4725144"/>
            <a:ext cx="396044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De overheid moet aan </a:t>
            </a:r>
            <a:r>
              <a:rPr lang="nl-NL" b="1" i="1" dirty="0" smtClean="0"/>
              <a:t>zelfbinding</a:t>
            </a:r>
            <a:r>
              <a:rPr lang="nl-NL" dirty="0" smtClean="0"/>
              <a:t> doen. Zij moet </a:t>
            </a:r>
          </a:p>
          <a:p>
            <a:pPr marL="342900" indent="-342900">
              <a:buAutoNum type="arabicPeriod"/>
            </a:pPr>
            <a:r>
              <a:rPr lang="nl-NL" dirty="0" smtClean="0"/>
              <a:t>private eigendom beschermen, </a:t>
            </a:r>
          </a:p>
          <a:p>
            <a:pPr marL="342900" indent="-342900">
              <a:buAutoNum type="arabicPeriod"/>
            </a:pPr>
            <a:r>
              <a:rPr lang="nl-NL" dirty="0" smtClean="0"/>
              <a:t>de privacy garanderen, </a:t>
            </a:r>
          </a:p>
          <a:p>
            <a:pPr marL="342900" indent="-342900">
              <a:buAutoNum type="arabicPeriod"/>
            </a:pPr>
            <a:r>
              <a:rPr lang="nl-NL" dirty="0" smtClean="0"/>
              <a:t>het geweldsmonopolie verantwoord hanteren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11560" y="3284984"/>
            <a:ext cx="3960440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Acceptatie van de </a:t>
            </a:r>
            <a:r>
              <a:rPr lang="nl-NL" dirty="0"/>
              <a:t>overheid </a:t>
            </a:r>
            <a:r>
              <a:rPr lang="nl-NL" dirty="0" smtClean="0"/>
              <a:t>hangt</a:t>
            </a:r>
            <a:endParaRPr lang="nl-NL" dirty="0"/>
          </a:p>
          <a:p>
            <a:r>
              <a:rPr lang="nl-NL" dirty="0" smtClean="0"/>
              <a:t>in </a:t>
            </a:r>
            <a:r>
              <a:rPr lang="nl-NL" dirty="0"/>
              <a:t>grote mate af van </a:t>
            </a:r>
            <a:r>
              <a:rPr lang="nl-NL" dirty="0" smtClean="0"/>
              <a:t>haar </a:t>
            </a:r>
            <a:r>
              <a:rPr lang="nl-NL" b="1" dirty="0"/>
              <a:t>democratische </a:t>
            </a:r>
            <a:r>
              <a:rPr lang="nl-NL" b="1" dirty="0" smtClean="0"/>
              <a:t>legitimering</a:t>
            </a:r>
            <a:r>
              <a:rPr lang="nl-NL" dirty="0"/>
              <a:t> </a:t>
            </a:r>
            <a:r>
              <a:rPr lang="nl-NL" dirty="0" smtClean="0"/>
              <a:t>en het  </a:t>
            </a:r>
            <a:r>
              <a:rPr lang="nl-NL" b="1" dirty="0" smtClean="0"/>
              <a:t>vertrouwen </a:t>
            </a:r>
            <a:r>
              <a:rPr lang="nl-NL" dirty="0" smtClean="0"/>
              <a:t>in haar (niet corrupt zijn).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798" y="260648"/>
            <a:ext cx="14859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162" y="2345689"/>
            <a:ext cx="3877072" cy="217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4836220" y="4725144"/>
            <a:ext cx="4055318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Het </a:t>
            </a:r>
            <a:r>
              <a:rPr lang="nl-NL" dirty="0"/>
              <a:t>doel van </a:t>
            </a:r>
            <a:r>
              <a:rPr lang="nl-NL" dirty="0" smtClean="0"/>
              <a:t>deze </a:t>
            </a:r>
            <a:r>
              <a:rPr lang="nl-NL" b="1" dirty="0" smtClean="0"/>
              <a:t>zelfbinding is </a:t>
            </a:r>
            <a:r>
              <a:rPr lang="nl-NL" dirty="0" smtClean="0"/>
              <a:t>het </a:t>
            </a:r>
            <a:r>
              <a:rPr lang="nl-NL" dirty="0"/>
              <a:t>bereiken van een hoger gezamenlijk rendement en – ook niet onbelangrijk – </a:t>
            </a:r>
            <a:r>
              <a:rPr lang="nl-NL" dirty="0" smtClean="0"/>
              <a:t>het hebben </a:t>
            </a:r>
            <a:r>
              <a:rPr lang="nl-NL" dirty="0"/>
              <a:t>van een stabiele op continuïteit (voortbestaan) gerichte samenwerking.</a:t>
            </a:r>
          </a:p>
        </p:txBody>
      </p:sp>
    </p:spTree>
    <p:extLst>
      <p:ext uri="{BB962C8B-B14F-4D97-AF65-F5344CB8AC3E}">
        <p14:creationId xmlns:p14="http://schemas.microsoft.com/office/powerpoint/2010/main" val="257359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582" y="1704100"/>
            <a:ext cx="5767236" cy="431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3273285" y="332656"/>
            <a:ext cx="3456384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Onderhandelen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8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19872" y="476672"/>
            <a:ext cx="252028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Onderhandelen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689302" y="2744914"/>
            <a:ext cx="517619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factoren die een </a:t>
            </a:r>
            <a:r>
              <a:rPr lang="nl-NL" sz="2400" dirty="0" smtClean="0"/>
              <a:t>onderhandelingspositie </a:t>
            </a:r>
            <a:r>
              <a:rPr lang="nl-NL" sz="2400" dirty="0"/>
              <a:t>sterker maken </a:t>
            </a:r>
            <a:r>
              <a:rPr lang="nl-NL" sz="2400" dirty="0" smtClean="0"/>
              <a:t>zijn:</a:t>
            </a:r>
            <a:endParaRPr lang="nl-NL" sz="2400" dirty="0"/>
          </a:p>
        </p:txBody>
      </p:sp>
      <p:sp>
        <p:nvSpPr>
          <p:cNvPr id="4" name="Tekstvak 3"/>
          <p:cNvSpPr txBox="1"/>
          <p:nvPr/>
        </p:nvSpPr>
        <p:spPr>
          <a:xfrm>
            <a:off x="674593" y="2116671"/>
            <a:ext cx="647233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b="1" dirty="0" smtClean="0"/>
              <a:t>win-winsituatie</a:t>
            </a:r>
            <a:r>
              <a:rPr lang="nl-NL" sz="2400" dirty="0"/>
              <a:t> </a:t>
            </a:r>
            <a:r>
              <a:rPr lang="nl-NL" sz="2400" dirty="0" smtClean="0"/>
              <a:t>versus </a:t>
            </a:r>
            <a:r>
              <a:rPr lang="en-US" sz="2400" dirty="0"/>
              <a:t>‘the winner takes it </a:t>
            </a:r>
            <a:r>
              <a:rPr lang="en-US" sz="2400" dirty="0" smtClean="0"/>
              <a:t>all’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674593" y="1099114"/>
            <a:ext cx="7192416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een spel, waarbij het mes </a:t>
            </a:r>
            <a:r>
              <a:rPr lang="nl-NL" sz="2400" dirty="0" smtClean="0"/>
              <a:t>vaak op </a:t>
            </a:r>
            <a:r>
              <a:rPr lang="nl-NL" sz="2400" dirty="0"/>
              <a:t>de tafel ligt en dat de onderhandelaars op het scherpst </a:t>
            </a:r>
            <a:r>
              <a:rPr lang="nl-NL" sz="2400" dirty="0" smtClean="0"/>
              <a:t>van de </a:t>
            </a:r>
            <a:r>
              <a:rPr lang="nl-NL" sz="2400" dirty="0"/>
              <a:t>snede </a:t>
            </a:r>
            <a:r>
              <a:rPr lang="nl-NL" sz="2400" dirty="0" smtClean="0"/>
              <a:t>voeren.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3717489" y="4221088"/>
            <a:ext cx="4704795" cy="193899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b="1" dirty="0" smtClean="0"/>
              <a:t>1. Marktmacht,</a:t>
            </a:r>
          </a:p>
          <a:p>
            <a:r>
              <a:rPr lang="nl-NL" sz="2400" b="1" dirty="0" smtClean="0"/>
              <a:t>2. Goede informatie</a:t>
            </a:r>
            <a:r>
              <a:rPr lang="nl-NL" sz="2400" dirty="0"/>
              <a:t>, </a:t>
            </a:r>
            <a:endParaRPr lang="nl-NL" sz="2400" dirty="0" smtClean="0"/>
          </a:p>
          <a:p>
            <a:r>
              <a:rPr lang="nl-NL" sz="2400" b="1" dirty="0" smtClean="0"/>
              <a:t>3. vertrouwen</a:t>
            </a:r>
            <a:r>
              <a:rPr lang="nl-NL" sz="2400" b="1" dirty="0"/>
              <a:t>, </a:t>
            </a:r>
            <a:endParaRPr lang="nl-NL" sz="2400" b="1" dirty="0" smtClean="0"/>
          </a:p>
          <a:p>
            <a:r>
              <a:rPr lang="nl-NL" sz="2400" b="1" dirty="0" smtClean="0"/>
              <a:t>4. creativiteit</a:t>
            </a:r>
            <a:r>
              <a:rPr lang="nl-NL" sz="2400" b="1" dirty="0"/>
              <a:t>, </a:t>
            </a:r>
            <a:endParaRPr lang="nl-NL" sz="2400" b="1" dirty="0" smtClean="0"/>
          </a:p>
          <a:p>
            <a:r>
              <a:rPr lang="nl-NL" sz="2400" b="1" dirty="0" smtClean="0"/>
              <a:t>5. reputatie </a:t>
            </a:r>
            <a:r>
              <a:rPr lang="nl-NL" sz="2400" b="1" dirty="0"/>
              <a:t>en naamsbekendheid</a:t>
            </a:r>
            <a:r>
              <a:rPr lang="nl-NL" sz="2400" dirty="0"/>
              <a:t>.</a:t>
            </a:r>
          </a:p>
        </p:txBody>
      </p:sp>
      <p:pic>
        <p:nvPicPr>
          <p:cNvPr id="2050" name="Picture 2" descr="https://encrypted-tbn1.gstatic.com/images?q=tbn:ANd9GcQSeR69fnPr15dDZt0lAhmhMV5eVkW98nrII2dnJd-5cXC_xfczs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147581"/>
            <a:ext cx="1563123" cy="148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begripscode.nl/wp-content/uploads/imb0880648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707" y="260647"/>
            <a:ext cx="1114367" cy="166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106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1560" y="2348880"/>
            <a:ext cx="252028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Afhankelijkheidsdilemma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611560" y="2838226"/>
            <a:ext cx="252028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Vertrouwensdilemma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11560" y="3356992"/>
            <a:ext cx="252419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Informatiedilemma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11560" y="3926035"/>
            <a:ext cx="252419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Pressiedilemma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11560" y="4453353"/>
            <a:ext cx="252419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Concessiedilemma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11560" y="4972526"/>
            <a:ext cx="252419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Impassedilemma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11560" y="5476582"/>
            <a:ext cx="2549865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Achterbandilemma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79512" y="1196752"/>
            <a:ext cx="3168352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Dilemma’s bij onder handelen. Je zou zelfs kunnen spreken over strategieën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3452431" y="2327422"/>
            <a:ext cx="208823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gemeenschappelijk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5940152" y="1484784"/>
            <a:ext cx="144016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B</a:t>
            </a:r>
            <a:endParaRPr lang="nl-NL" dirty="0"/>
          </a:p>
        </p:txBody>
      </p:sp>
      <p:sp>
        <p:nvSpPr>
          <p:cNvPr id="12" name="PIJL-LINKS en -RECHTS 11"/>
          <p:cNvSpPr/>
          <p:nvPr/>
        </p:nvSpPr>
        <p:spPr>
          <a:xfrm>
            <a:off x="5076056" y="1628800"/>
            <a:ext cx="864096" cy="10714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5108615" y="16415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versus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3455389" y="2822321"/>
            <a:ext cx="208823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Vertrouwen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3455389" y="3354273"/>
            <a:ext cx="208823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Open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452431" y="3934960"/>
            <a:ext cx="208823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Buigzaam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3441572" y="4453353"/>
            <a:ext cx="208823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Wel concessies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3441572" y="4953302"/>
            <a:ext cx="208823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Voortgang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3455389" y="5464883"/>
            <a:ext cx="208823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Onderhandelaars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707904" y="1484784"/>
            <a:ext cx="136815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A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5936213" y="2348880"/>
            <a:ext cx="144016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Eigenbelang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936213" y="2838226"/>
            <a:ext cx="144016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Wantrouwen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5936213" y="3383862"/>
            <a:ext cx="144016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Gesloten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5932282" y="3926035"/>
            <a:ext cx="144016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Hard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5954964" y="4453353"/>
            <a:ext cx="144016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Geen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972711" y="4972526"/>
            <a:ext cx="144016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Stagnatie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5972711" y="5464883"/>
            <a:ext cx="144016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Achterban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5391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987824" y="476672"/>
            <a:ext cx="2736304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Verzonken kosten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1043608" y="1161618"/>
            <a:ext cx="7704856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Verzonken kosten zijn al gemaakte kosten, die je niet meer hoeft terug te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verdienen of die je niet meer terug kan verdienen.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619402" y="2420888"/>
            <a:ext cx="5129061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Verzonken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kosten kunnen een concurrentievoordeel opleveren. (veiling UMTS frequenties, toetreding energiebedrijven, enz.)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010623" y="4509120"/>
            <a:ext cx="5217561" cy="10772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Verzonken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kosten kunnen een dilemma veroorzaken bij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de vraag of je een project moet voortzetten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misschien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wel moet stoppen, omdat de kosten</a:t>
            </a:r>
          </a:p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daarvan de pan uit rijzen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(Noord-Zuidlijn in A’dam)</a:t>
            </a:r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097" y="2202632"/>
            <a:ext cx="1614856" cy="209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Afbeeldingsresultaat voor noord-zuidlij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705" y="4247629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926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95536" y="448431"/>
            <a:ext cx="5112568" cy="618630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steenrijke dame liet een prachtig huis bouwen in Louisiana met alle Grandeur die bij dat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soort huizen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past.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huis had grote zuilen en brede trappen en ze wilde ook een uniek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gietijzeren toegangshek.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liet dat speciaal voor haar huis maken en ontwerpen door een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plaatselijke smederij. Toen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hek af was, schrok ze, zo afschuwelijk vond ze het.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zei tegen de smid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dat ze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hek nooit meer wilde zien en verscheurde de rekening van 1.400 dollar (voor die tijd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vermogen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). De smid nam het hek terug, maar wist niet wat hij er mee moest doen. Voor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hem had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nu alleen nog maar schrootwaarde.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Hij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zette het hek op zijn terrein en bood het te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koop aan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voor 190 dollar.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rijke dame hoorde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dat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hek voor 190 dollar te koop stond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 Zij liet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één van haar personeelsleden het hek kopen voor dat bedrag. Sinds die tijd vorm het hek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toegangspoort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tot haar landgoed.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5940152" y="448431"/>
            <a:ext cx="3024336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Verzonken kosten en het berovingsprobleem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940152" y="2132856"/>
            <a:ext cx="3024336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De kern van het probleem is dat contracten niet alles </a:t>
            </a:r>
            <a:r>
              <a:rPr lang="nl-NL" dirty="0" smtClean="0"/>
              <a:t>kunnen dekken </a:t>
            </a:r>
            <a:r>
              <a:rPr lang="nl-NL" dirty="0"/>
              <a:t>en dat er investeringen gedaan worden die alleen (of voornamelijk) binnen de </a:t>
            </a:r>
            <a:r>
              <a:rPr lang="nl-NL" dirty="0" smtClean="0"/>
              <a:t>transactie waarde </a:t>
            </a:r>
            <a:r>
              <a:rPr lang="nl-NL" dirty="0"/>
              <a:t>bezitten en niet daarbuiten.</a:t>
            </a:r>
          </a:p>
        </p:txBody>
      </p:sp>
    </p:spTree>
    <p:extLst>
      <p:ext uri="{BB962C8B-B14F-4D97-AF65-F5344CB8AC3E}">
        <p14:creationId xmlns:p14="http://schemas.microsoft.com/office/powerpoint/2010/main" val="2124799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710</Words>
  <Application>Microsoft Macintosh PowerPoint</Application>
  <PresentationFormat>Diavoorstelling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Kien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Vermeulen, H.</dc:creator>
  <cp:lastModifiedBy>Hans Vermeulen</cp:lastModifiedBy>
  <cp:revision>26</cp:revision>
  <dcterms:created xsi:type="dcterms:W3CDTF">2015-03-31T11:32:29Z</dcterms:created>
  <dcterms:modified xsi:type="dcterms:W3CDTF">2017-08-14T18:05:37Z</dcterms:modified>
</cp:coreProperties>
</file>