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sldIdLst>
    <p:sldId id="266" r:id="rId2"/>
    <p:sldId id="269" r:id="rId3"/>
    <p:sldId id="270" r:id="rId4"/>
    <p:sldId id="267" r:id="rId5"/>
    <p:sldId id="268" r:id="rId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2072"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12-11-15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‹nr.›</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12-11-15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12-11-15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‹nr.›</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12-11-15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‹nr.›</a:t>
            </a:fld>
            <a:endParaRPr lang="en-US"/>
          </a:p>
        </p:txBody>
      </p:sp>
      <p:sp>
        <p:nvSpPr>
          <p:cNvPr id="7" name="Title 6"/>
          <p:cNvSpPr>
            <a:spLocks noGrp="1"/>
          </p:cNvSpPr>
          <p:nvPr>
            <p:ph type="title"/>
          </p:nvPr>
        </p:nvSpPr>
        <p:spPr/>
        <p:txBody>
          <a:bodyPr/>
          <a:lstStyle/>
          <a:p>
            <a:r>
              <a:rPr lang="nl-NL" smtClean="0"/>
              <a:t>Klik om de stijl te bewerken</a:t>
            </a:r>
            <a:endParaRPr lang="en-US"/>
          </a:p>
        </p:txBody>
      </p:sp>
    </p:spTree>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7B8AEBBE-F8B2-42CF-9895-E86A608384EB}" type="datetime1">
              <a:rPr lang="en-US" smtClean="0"/>
              <a:pPr/>
              <a:t>12-11-15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‹nr.›</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12-11-15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‹nr.›</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12-11-15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‹nr.›</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12-11-15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‹nr.›</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12-11-15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‹nr.›</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12-11-15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‹nr.›</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nl-NL" smtClean="0"/>
              <a:t>Klik om de stijl te bewerken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nl-NL" smtClean="0"/>
              <a:t>Klik om de stijl te bewerken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88856D55-EFBE-4F9B-8A5F-09D42CA22A9B}" type="datetime1">
              <a:rPr lang="en-US" smtClean="0"/>
              <a:pPr/>
              <a:t>12-11-15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‹nr.›</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12-11-15</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‹nr.›</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899592" y="1988840"/>
            <a:ext cx="7408333" cy="4425355"/>
          </a:xfrm>
        </p:spPr>
        <p:txBody>
          <a:bodyPr/>
          <a:lstStyle/>
          <a:p>
            <a:r>
              <a:rPr lang="nl-NL" dirty="0" smtClean="0"/>
              <a:t>Verschijnsel </a:t>
            </a:r>
            <a:r>
              <a:rPr lang="nl-NL" dirty="0"/>
              <a:t>dat een </a:t>
            </a:r>
            <a:r>
              <a:rPr lang="nl-NL" b="1" dirty="0"/>
              <a:t>producent hetzelfde product voor verschillende prijzen </a:t>
            </a:r>
            <a:r>
              <a:rPr lang="nl-NL" dirty="0" smtClean="0"/>
              <a:t>verkoopt,</a:t>
            </a:r>
          </a:p>
          <a:p>
            <a:r>
              <a:rPr lang="nl-NL" dirty="0" smtClean="0"/>
              <a:t>Telefoonmaatschappijen, Energiemaatschappijen, Openbaar vervoer</a:t>
            </a:r>
          </a:p>
          <a:p>
            <a:r>
              <a:rPr lang="nl-NL" dirty="0" smtClean="0"/>
              <a:t>Doel = 1 gelijkmatige spreiding van de vraag over de tijd en Doel 2 meer winst</a:t>
            </a:r>
          </a:p>
          <a:p>
            <a:r>
              <a:rPr lang="nl-NL" dirty="0" smtClean="0"/>
              <a:t>Voorwaarde: deelmarkten zijn te scheiden (leeftijd, grens, tijdstip, </a:t>
            </a:r>
            <a:r>
              <a:rPr lang="nl-NL" dirty="0" err="1" smtClean="0"/>
              <a:t>enz</a:t>
            </a:r>
            <a:endParaRPr lang="nl-NL" dirty="0"/>
          </a:p>
          <a:p>
            <a:endParaRPr lang="nl-NL" dirty="0"/>
          </a:p>
        </p:txBody>
      </p:sp>
      <p:sp>
        <p:nvSpPr>
          <p:cNvPr id="3" name="Titel 2"/>
          <p:cNvSpPr>
            <a:spLocks noGrp="1"/>
          </p:cNvSpPr>
          <p:nvPr>
            <p:ph type="title"/>
          </p:nvPr>
        </p:nvSpPr>
        <p:spPr>
          <a:xfrm>
            <a:off x="457200" y="338328"/>
            <a:ext cx="8229600" cy="786416"/>
          </a:xfrm>
        </p:spPr>
        <p:txBody>
          <a:bodyPr/>
          <a:lstStyle/>
          <a:p>
            <a:r>
              <a:rPr lang="nl-NL" dirty="0" smtClean="0"/>
              <a:t>Prijsdiscriminatie</a:t>
            </a:r>
            <a:endParaRPr lang="nl-NL" dirty="0"/>
          </a:p>
        </p:txBody>
      </p:sp>
    </p:spTree>
    <p:extLst>
      <p:ext uri="{BB962C8B-B14F-4D97-AF65-F5344CB8AC3E}">
        <p14:creationId xmlns:p14="http://schemas.microsoft.com/office/powerpoint/2010/main" val="2122644908"/>
      </p:ext>
    </p:extLst>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411760" y="620688"/>
            <a:ext cx="5040560" cy="1508105"/>
          </a:xfrm>
          <a:prstGeom prst="rect">
            <a:avLst/>
          </a:prstGeom>
          <a:noFill/>
        </p:spPr>
        <p:txBody>
          <a:bodyPr wrap="square" rtlCol="0">
            <a:spAutoFit/>
          </a:bodyPr>
          <a:lstStyle/>
          <a:p>
            <a:r>
              <a:rPr lang="nl-NL" sz="2800" dirty="0" smtClean="0">
                <a:latin typeface="Arial" panose="020B0604020202020204" pitchFamily="34" charset="0"/>
                <a:cs typeface="Arial" panose="020B0604020202020204" pitchFamily="34" charset="0"/>
              </a:rPr>
              <a:t>Voorbeeld:</a:t>
            </a:r>
          </a:p>
          <a:p>
            <a:endParaRPr lang="nl-NL" sz="2800" dirty="0" smtClean="0">
              <a:latin typeface="Arial" panose="020B0604020202020204" pitchFamily="34" charset="0"/>
              <a:cs typeface="Arial" panose="020B0604020202020204" pitchFamily="34" charset="0"/>
            </a:endParaRPr>
          </a:p>
          <a:p>
            <a:r>
              <a:rPr lang="nl-NL" dirty="0" smtClean="0">
                <a:latin typeface="Arial" panose="020B0604020202020204" pitchFamily="34" charset="0"/>
                <a:cs typeface="Arial" panose="020B0604020202020204" pitchFamily="34" charset="0"/>
              </a:rPr>
              <a:t>Verkoop voorgebakken frites aan Belgische en </a:t>
            </a:r>
            <a:r>
              <a:rPr lang="nl-NL" dirty="0" err="1" smtClean="0">
                <a:latin typeface="Arial" panose="020B0604020202020204" pitchFamily="34" charset="0"/>
                <a:cs typeface="Arial" panose="020B0604020202020204" pitchFamily="34" charset="0"/>
              </a:rPr>
              <a:t>nederlandse</a:t>
            </a:r>
            <a:r>
              <a:rPr lang="nl-NL" dirty="0" smtClean="0">
                <a:latin typeface="Arial" panose="020B0604020202020204" pitchFamily="34" charset="0"/>
                <a:cs typeface="Arial" panose="020B0604020202020204" pitchFamily="34" charset="0"/>
              </a:rPr>
              <a:t> afnemers</a:t>
            </a:r>
            <a:endParaRPr lang="nl-NL" dirty="0">
              <a:latin typeface="Arial" panose="020B0604020202020204" pitchFamily="34" charset="0"/>
              <a:cs typeface="Arial" panose="020B0604020202020204" pitchFamily="34" charset="0"/>
            </a:endParaRPr>
          </a:p>
        </p:txBody>
      </p:sp>
      <p:sp>
        <p:nvSpPr>
          <p:cNvPr id="3" name="Tekstvak 2"/>
          <p:cNvSpPr txBox="1"/>
          <p:nvPr/>
        </p:nvSpPr>
        <p:spPr>
          <a:xfrm>
            <a:off x="1187624" y="2708920"/>
            <a:ext cx="1224136" cy="369332"/>
          </a:xfrm>
          <a:prstGeom prst="rect">
            <a:avLst/>
          </a:prstGeom>
          <a:noFill/>
        </p:spPr>
        <p:txBody>
          <a:bodyPr wrap="square" rtlCol="0">
            <a:spAutoFit/>
          </a:bodyPr>
          <a:lstStyle/>
          <a:p>
            <a:r>
              <a:rPr lang="nl-NL" dirty="0" smtClean="0"/>
              <a:t>prijs</a:t>
            </a:r>
            <a:endParaRPr lang="nl-NL" dirty="0"/>
          </a:p>
        </p:txBody>
      </p:sp>
      <p:sp>
        <p:nvSpPr>
          <p:cNvPr id="4" name="Tekstvak 3"/>
          <p:cNvSpPr txBox="1"/>
          <p:nvPr/>
        </p:nvSpPr>
        <p:spPr>
          <a:xfrm>
            <a:off x="2536356" y="2708920"/>
            <a:ext cx="1459579" cy="646331"/>
          </a:xfrm>
          <a:prstGeom prst="rect">
            <a:avLst/>
          </a:prstGeom>
          <a:noFill/>
        </p:spPr>
        <p:txBody>
          <a:bodyPr wrap="square" rtlCol="0">
            <a:spAutoFit/>
          </a:bodyPr>
          <a:lstStyle/>
          <a:p>
            <a:r>
              <a:rPr lang="nl-NL" dirty="0" smtClean="0"/>
              <a:t>Hoeveelheid in België</a:t>
            </a:r>
            <a:endParaRPr lang="nl-NL" dirty="0"/>
          </a:p>
        </p:txBody>
      </p:sp>
      <p:sp>
        <p:nvSpPr>
          <p:cNvPr id="5" name="Tekstvak 4"/>
          <p:cNvSpPr txBox="1"/>
          <p:nvPr/>
        </p:nvSpPr>
        <p:spPr>
          <a:xfrm>
            <a:off x="4319972" y="2708920"/>
            <a:ext cx="1980220" cy="646331"/>
          </a:xfrm>
          <a:prstGeom prst="rect">
            <a:avLst/>
          </a:prstGeom>
          <a:noFill/>
        </p:spPr>
        <p:txBody>
          <a:bodyPr wrap="square" rtlCol="0">
            <a:spAutoFit/>
          </a:bodyPr>
          <a:lstStyle/>
          <a:p>
            <a:r>
              <a:rPr lang="nl-NL" dirty="0" smtClean="0"/>
              <a:t>Hoeveelheid in Nederland</a:t>
            </a:r>
            <a:endParaRPr lang="nl-NL" dirty="0"/>
          </a:p>
        </p:txBody>
      </p:sp>
      <p:sp>
        <p:nvSpPr>
          <p:cNvPr id="6" name="Tekstvak 5"/>
          <p:cNvSpPr txBox="1"/>
          <p:nvPr/>
        </p:nvSpPr>
        <p:spPr>
          <a:xfrm>
            <a:off x="1172836" y="3717032"/>
            <a:ext cx="6999564" cy="369332"/>
          </a:xfrm>
          <a:prstGeom prst="rect">
            <a:avLst/>
          </a:prstGeom>
          <a:noFill/>
        </p:spPr>
        <p:txBody>
          <a:bodyPr wrap="square" rtlCol="0">
            <a:spAutoFit/>
          </a:bodyPr>
          <a:lstStyle/>
          <a:p>
            <a:r>
              <a:rPr lang="nl-NL" dirty="0"/>
              <a:t> </a:t>
            </a:r>
            <a:r>
              <a:rPr lang="nl-NL" dirty="0" smtClean="0"/>
              <a:t>   4		  0		  0		  0</a:t>
            </a:r>
            <a:endParaRPr lang="nl-NL" dirty="0"/>
          </a:p>
        </p:txBody>
      </p:sp>
      <p:sp>
        <p:nvSpPr>
          <p:cNvPr id="7" name="Tekstvak 6"/>
          <p:cNvSpPr txBox="1"/>
          <p:nvPr/>
        </p:nvSpPr>
        <p:spPr>
          <a:xfrm>
            <a:off x="1172836" y="4221088"/>
            <a:ext cx="6567516" cy="369332"/>
          </a:xfrm>
          <a:prstGeom prst="rect">
            <a:avLst/>
          </a:prstGeom>
          <a:noFill/>
        </p:spPr>
        <p:txBody>
          <a:bodyPr wrap="square" rtlCol="0">
            <a:spAutoFit/>
          </a:bodyPr>
          <a:lstStyle/>
          <a:p>
            <a:r>
              <a:rPr lang="nl-NL" dirty="0"/>
              <a:t> </a:t>
            </a:r>
            <a:r>
              <a:rPr lang="nl-NL" dirty="0" smtClean="0"/>
              <a:t>   3		10		  0		10</a:t>
            </a:r>
            <a:endParaRPr lang="nl-NL" dirty="0"/>
          </a:p>
        </p:txBody>
      </p:sp>
      <p:sp>
        <p:nvSpPr>
          <p:cNvPr id="8" name="Tekstvak 7"/>
          <p:cNvSpPr txBox="1"/>
          <p:nvPr/>
        </p:nvSpPr>
        <p:spPr>
          <a:xfrm>
            <a:off x="1187624" y="4797152"/>
            <a:ext cx="6552728" cy="369332"/>
          </a:xfrm>
          <a:prstGeom prst="rect">
            <a:avLst/>
          </a:prstGeom>
          <a:noFill/>
        </p:spPr>
        <p:txBody>
          <a:bodyPr wrap="square" rtlCol="0">
            <a:spAutoFit/>
          </a:bodyPr>
          <a:lstStyle/>
          <a:p>
            <a:r>
              <a:rPr lang="nl-NL" dirty="0"/>
              <a:t> </a:t>
            </a:r>
            <a:r>
              <a:rPr lang="nl-NL" dirty="0" smtClean="0"/>
              <a:t>   2		20		10		30</a:t>
            </a:r>
            <a:endParaRPr lang="nl-NL" dirty="0"/>
          </a:p>
        </p:txBody>
      </p:sp>
      <p:sp>
        <p:nvSpPr>
          <p:cNvPr id="9" name="Tekstvak 8"/>
          <p:cNvSpPr txBox="1"/>
          <p:nvPr/>
        </p:nvSpPr>
        <p:spPr>
          <a:xfrm>
            <a:off x="1172836" y="5363271"/>
            <a:ext cx="7971164" cy="369332"/>
          </a:xfrm>
          <a:prstGeom prst="rect">
            <a:avLst/>
          </a:prstGeom>
          <a:noFill/>
        </p:spPr>
        <p:txBody>
          <a:bodyPr wrap="square" rtlCol="0">
            <a:spAutoFit/>
          </a:bodyPr>
          <a:lstStyle/>
          <a:p>
            <a:r>
              <a:rPr lang="nl-NL" dirty="0"/>
              <a:t> </a:t>
            </a:r>
            <a:r>
              <a:rPr lang="nl-NL" dirty="0" smtClean="0"/>
              <a:t>   1		30		20		50</a:t>
            </a:r>
            <a:endParaRPr lang="nl-NL" dirty="0"/>
          </a:p>
        </p:txBody>
      </p:sp>
      <p:sp>
        <p:nvSpPr>
          <p:cNvPr id="10" name="Tekstvak 9"/>
          <p:cNvSpPr txBox="1"/>
          <p:nvPr/>
        </p:nvSpPr>
        <p:spPr>
          <a:xfrm>
            <a:off x="1143012" y="5914896"/>
            <a:ext cx="7749468" cy="369332"/>
          </a:xfrm>
          <a:prstGeom prst="rect">
            <a:avLst/>
          </a:prstGeom>
          <a:noFill/>
        </p:spPr>
        <p:txBody>
          <a:bodyPr wrap="square" rtlCol="0">
            <a:spAutoFit/>
          </a:bodyPr>
          <a:lstStyle/>
          <a:p>
            <a:r>
              <a:rPr lang="nl-NL" dirty="0"/>
              <a:t> </a:t>
            </a:r>
            <a:r>
              <a:rPr lang="nl-NL" dirty="0" smtClean="0"/>
              <a:t>   0		40		</a:t>
            </a:r>
            <a:r>
              <a:rPr lang="nl-NL" dirty="0" smtClean="0"/>
              <a:t>30</a:t>
            </a:r>
            <a:r>
              <a:rPr lang="nl-NL" dirty="0" smtClean="0"/>
              <a:t>		70</a:t>
            </a:r>
            <a:endParaRPr lang="nl-NL" dirty="0"/>
          </a:p>
        </p:txBody>
      </p:sp>
      <p:sp>
        <p:nvSpPr>
          <p:cNvPr id="11" name="Tekstvak 10"/>
          <p:cNvSpPr txBox="1"/>
          <p:nvPr/>
        </p:nvSpPr>
        <p:spPr>
          <a:xfrm>
            <a:off x="6300192" y="2708920"/>
            <a:ext cx="1224136" cy="646331"/>
          </a:xfrm>
          <a:prstGeom prst="rect">
            <a:avLst/>
          </a:prstGeom>
          <a:noFill/>
        </p:spPr>
        <p:txBody>
          <a:bodyPr wrap="square" rtlCol="0">
            <a:spAutoFit/>
          </a:bodyPr>
          <a:lstStyle/>
          <a:p>
            <a:r>
              <a:rPr lang="nl-NL" dirty="0" smtClean="0"/>
              <a:t>Totale</a:t>
            </a:r>
          </a:p>
          <a:p>
            <a:r>
              <a:rPr lang="nl-NL" dirty="0" smtClean="0"/>
              <a:t>vraag</a:t>
            </a:r>
            <a:endParaRPr lang="nl-NL" dirty="0"/>
          </a:p>
        </p:txBody>
      </p:sp>
    </p:spTree>
    <p:extLst>
      <p:ext uri="{BB962C8B-B14F-4D97-AF65-F5344CB8AC3E}">
        <p14:creationId xmlns:p14="http://schemas.microsoft.com/office/powerpoint/2010/main" val="226999474"/>
      </p:ext>
    </p:extLst>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103" y="2062121"/>
            <a:ext cx="72961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kstvak 2"/>
          <p:cNvSpPr txBox="1"/>
          <p:nvPr/>
        </p:nvSpPr>
        <p:spPr>
          <a:xfrm>
            <a:off x="4516589" y="2708920"/>
            <a:ext cx="3648075" cy="338554"/>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nl-NL" sz="1600" dirty="0" smtClean="0">
                <a:latin typeface="Arial" panose="020B0604020202020204" pitchFamily="34" charset="0"/>
                <a:cs typeface="Arial" panose="020B0604020202020204" pitchFamily="34" charset="0"/>
              </a:rPr>
              <a:t>TO =2,25 x 25.000 = 56.250</a:t>
            </a:r>
            <a:endParaRPr lang="nl-NL" sz="1600" dirty="0">
              <a:latin typeface="Arial" panose="020B0604020202020204" pitchFamily="34" charset="0"/>
              <a:cs typeface="Arial" panose="020B0604020202020204" pitchFamily="34" charset="0"/>
            </a:endParaRPr>
          </a:p>
        </p:txBody>
      </p:sp>
      <p:sp>
        <p:nvSpPr>
          <p:cNvPr id="4" name="Tekstvak 3"/>
          <p:cNvSpPr txBox="1"/>
          <p:nvPr/>
        </p:nvSpPr>
        <p:spPr>
          <a:xfrm>
            <a:off x="923925" y="836712"/>
            <a:ext cx="7536507"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nl-NL" sz="2800" dirty="0" smtClean="0">
                <a:latin typeface="Arial" panose="020B0604020202020204" pitchFamily="34" charset="0"/>
                <a:cs typeface="Arial" panose="020B0604020202020204" pitchFamily="34" charset="0"/>
              </a:rPr>
              <a:t>België en Nederland vormen één afzetgebied</a:t>
            </a:r>
            <a:endParaRPr lang="nl-NL" sz="2800" dirty="0">
              <a:latin typeface="Arial" panose="020B0604020202020204" pitchFamily="34" charset="0"/>
              <a:cs typeface="Arial" panose="020B0604020202020204" pitchFamily="34" charset="0"/>
            </a:endParaRPr>
          </a:p>
        </p:txBody>
      </p:sp>
      <p:sp>
        <p:nvSpPr>
          <p:cNvPr id="5" name="Ovaal 4"/>
          <p:cNvSpPr/>
          <p:nvPr/>
        </p:nvSpPr>
        <p:spPr>
          <a:xfrm>
            <a:off x="3014365" y="4266914"/>
            <a:ext cx="215188" cy="2332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p:cNvSpPr/>
          <p:nvPr/>
        </p:nvSpPr>
        <p:spPr>
          <a:xfrm>
            <a:off x="1367226" y="3737248"/>
            <a:ext cx="1799150" cy="1275928"/>
          </a:xfrm>
          <a:prstGeom prst="rect">
            <a:avLst/>
          </a:prstGeom>
          <a:solidFill>
            <a:schemeClr val="accent5">
              <a:alpha val="52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nl-NL"/>
          </a:p>
        </p:txBody>
      </p:sp>
      <p:cxnSp>
        <p:nvCxnSpPr>
          <p:cNvPr id="7" name="Rechte verbindingslijn 6"/>
          <p:cNvCxnSpPr/>
          <p:nvPr/>
        </p:nvCxnSpPr>
        <p:spPr>
          <a:xfrm>
            <a:off x="1320358" y="3172219"/>
            <a:ext cx="1872208"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31039116"/>
      </p:ext>
    </p:extLst>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4" presetClass="path" presetSubtype="0" accel="50000" decel="50000" fill="hold" grpId="0" nodeType="clickEffect">
                                  <p:stCondLst>
                                    <p:cond delay="0"/>
                                  </p:stCondLst>
                                  <p:childTnLst>
                                    <p:animMotion origin="layout" path="M 5.55556E-7 -3.7037E-7 L 0.00121 -0.10764 " pathEditMode="relative" rAng="0" ptsTypes="AA">
                                      <p:cBhvr>
                                        <p:cTn id="13" dur="2000" fill="hold"/>
                                        <p:tgtEl>
                                          <p:spTgt spid="5"/>
                                        </p:tgtEl>
                                        <p:attrNameLst>
                                          <p:attrName>ppt_x</p:attrName>
                                          <p:attrName>ppt_y</p:attrName>
                                        </p:attrNameLst>
                                      </p:cBhvr>
                                      <p:rCtr x="52" y="-5394"/>
                                    </p:animMotion>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70" y="1666568"/>
            <a:ext cx="7552134" cy="2854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kstvak 1"/>
          <p:cNvSpPr txBox="1"/>
          <p:nvPr/>
        </p:nvSpPr>
        <p:spPr>
          <a:xfrm>
            <a:off x="2094909" y="2204864"/>
            <a:ext cx="2425807" cy="276999"/>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nl-NL" sz="1200" dirty="0" smtClean="0">
                <a:latin typeface="Arial" panose="020B0604020202020204" pitchFamily="34" charset="0"/>
                <a:cs typeface="Arial" panose="020B0604020202020204" pitchFamily="34" charset="0"/>
              </a:rPr>
              <a:t>TO = 2,5 x 15.000 = 37.500</a:t>
            </a:r>
            <a:endParaRPr lang="nl-NL" sz="1200" dirty="0">
              <a:latin typeface="Arial" panose="020B0604020202020204" pitchFamily="34" charset="0"/>
              <a:cs typeface="Arial" panose="020B0604020202020204" pitchFamily="34" charset="0"/>
            </a:endParaRPr>
          </a:p>
        </p:txBody>
      </p:sp>
      <p:sp>
        <p:nvSpPr>
          <p:cNvPr id="5" name="Tekstvak 4"/>
          <p:cNvSpPr txBox="1"/>
          <p:nvPr/>
        </p:nvSpPr>
        <p:spPr>
          <a:xfrm>
            <a:off x="6049870" y="2204863"/>
            <a:ext cx="2195034" cy="276999"/>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nl-NL" sz="1200" dirty="0" smtClean="0">
                <a:latin typeface="Arial" panose="020B0604020202020204" pitchFamily="34" charset="0"/>
                <a:cs typeface="Arial" panose="020B0604020202020204" pitchFamily="34" charset="0"/>
              </a:rPr>
              <a:t>TO = 2 x 10.000 =20.000</a:t>
            </a:r>
            <a:endParaRPr lang="nl-NL" sz="1200" dirty="0">
              <a:latin typeface="Arial" panose="020B0604020202020204" pitchFamily="34" charset="0"/>
              <a:cs typeface="Arial" panose="020B0604020202020204" pitchFamily="34" charset="0"/>
            </a:endParaRPr>
          </a:p>
        </p:txBody>
      </p:sp>
      <p:sp>
        <p:nvSpPr>
          <p:cNvPr id="11" name="Ovaal 10"/>
          <p:cNvSpPr/>
          <p:nvPr/>
        </p:nvSpPr>
        <p:spPr>
          <a:xfrm>
            <a:off x="1948701" y="3770158"/>
            <a:ext cx="146208" cy="1826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Ovaal 11"/>
          <p:cNvSpPr/>
          <p:nvPr/>
        </p:nvSpPr>
        <p:spPr>
          <a:xfrm>
            <a:off x="5643889" y="3770158"/>
            <a:ext cx="160478" cy="1417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p:cNvSpPr/>
          <p:nvPr/>
        </p:nvSpPr>
        <p:spPr>
          <a:xfrm>
            <a:off x="1256276" y="3212976"/>
            <a:ext cx="765529" cy="1034559"/>
          </a:xfrm>
          <a:prstGeom prst="rect">
            <a:avLst/>
          </a:prstGeom>
          <a:solidFill>
            <a:schemeClr val="accent5">
              <a:alpha val="48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14" name="Rechthoek 13"/>
          <p:cNvSpPr/>
          <p:nvPr/>
        </p:nvSpPr>
        <p:spPr>
          <a:xfrm>
            <a:off x="5250426" y="3421626"/>
            <a:ext cx="516193" cy="834520"/>
          </a:xfrm>
          <a:prstGeom prst="rect">
            <a:avLst/>
          </a:prstGeom>
          <a:solidFill>
            <a:schemeClr val="accent5">
              <a:alpha val="46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651936902"/>
      </p:ext>
    </p:extLst>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5.55556E-7 -2.96296E-6 L 0.00139 -0.09027 " pathEditMode="relative" rAng="0" ptsTypes="AA">
                                      <p:cBhvr>
                                        <p:cTn id="6" dur="2000" fill="hold"/>
                                        <p:tgtEl>
                                          <p:spTgt spid="11"/>
                                        </p:tgtEl>
                                        <p:attrNameLst>
                                          <p:attrName>ppt_x</p:attrName>
                                          <p:attrName>ppt_y</p:attrName>
                                        </p:attrNameLst>
                                      </p:cBhvr>
                                      <p:rCtr x="69" y="-4514"/>
                                    </p:animMotion>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1000"/>
                                        <p:tgtEl>
                                          <p:spTgt spid="2"/>
                                        </p:tgtEl>
                                      </p:cBhvr>
                                    </p:animEffect>
                                    <p:anim calcmode="lin" valueType="num">
                                      <p:cBhvr>
                                        <p:cTn id="19" dur="1000" fill="hold"/>
                                        <p:tgtEl>
                                          <p:spTgt spid="2"/>
                                        </p:tgtEl>
                                        <p:attrNameLst>
                                          <p:attrName>ppt_x</p:attrName>
                                        </p:attrNameLst>
                                      </p:cBhvr>
                                      <p:tavLst>
                                        <p:tav tm="0">
                                          <p:val>
                                            <p:strVal val="#ppt_x"/>
                                          </p:val>
                                        </p:tav>
                                        <p:tav tm="100000">
                                          <p:val>
                                            <p:strVal val="#ppt_x"/>
                                          </p:val>
                                        </p:tav>
                                      </p:tavLst>
                                    </p:anim>
                                    <p:anim calcmode="lin" valueType="num">
                                      <p:cBhvr>
                                        <p:cTn id="2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4" presetClass="path" presetSubtype="0" accel="50000" decel="50000" fill="hold" grpId="0" nodeType="clickEffect">
                                  <p:stCondLst>
                                    <p:cond delay="0"/>
                                  </p:stCondLst>
                                  <p:childTnLst>
                                    <p:animMotion origin="layout" path="M -1.66667E-6 -7.40741E-7 L -1.66667E-6 -0.07199 " pathEditMode="relative" rAng="0" ptsTypes="AA">
                                      <p:cBhvr>
                                        <p:cTn id="24" dur="2000" fill="hold"/>
                                        <p:tgtEl>
                                          <p:spTgt spid="12"/>
                                        </p:tgtEl>
                                        <p:attrNameLst>
                                          <p:attrName>ppt_x</p:attrName>
                                          <p:attrName>ppt_y</p:attrName>
                                        </p:attrNameLst>
                                      </p:cBhvr>
                                      <p:rCtr x="0" y="-3611"/>
                                    </p:animMotion>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1000"/>
                                        <p:tgtEl>
                                          <p:spTgt spid="14"/>
                                        </p:tgtEl>
                                      </p:cBhvr>
                                    </p:animEffect>
                                    <p:anim calcmode="lin" valueType="num">
                                      <p:cBhvr>
                                        <p:cTn id="30" dur="1000" fill="hold"/>
                                        <p:tgtEl>
                                          <p:spTgt spid="14"/>
                                        </p:tgtEl>
                                        <p:attrNameLst>
                                          <p:attrName>ppt_x</p:attrName>
                                        </p:attrNameLst>
                                      </p:cBhvr>
                                      <p:tavLst>
                                        <p:tav tm="0">
                                          <p:val>
                                            <p:strVal val="#ppt_x"/>
                                          </p:val>
                                        </p:tav>
                                        <p:tav tm="100000">
                                          <p:val>
                                            <p:strVal val="#ppt_x"/>
                                          </p:val>
                                        </p:tav>
                                      </p:tavLst>
                                    </p:anim>
                                    <p:anim calcmode="lin" valueType="num">
                                      <p:cBhvr>
                                        <p:cTn id="3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1000"/>
                                        <p:tgtEl>
                                          <p:spTgt spid="5"/>
                                        </p:tgtEl>
                                      </p:cBhvr>
                                    </p:animEffect>
                                    <p:anim calcmode="lin" valueType="num">
                                      <p:cBhvr>
                                        <p:cTn id="37" dur="1000" fill="hold"/>
                                        <p:tgtEl>
                                          <p:spTgt spid="5"/>
                                        </p:tgtEl>
                                        <p:attrNameLst>
                                          <p:attrName>ppt_x</p:attrName>
                                        </p:attrNameLst>
                                      </p:cBhvr>
                                      <p:tavLst>
                                        <p:tav tm="0">
                                          <p:val>
                                            <p:strVal val="#ppt_x"/>
                                          </p:val>
                                        </p:tav>
                                        <p:tav tm="100000">
                                          <p:val>
                                            <p:strVal val="#ppt_x"/>
                                          </p:val>
                                        </p:tav>
                                      </p:tavLst>
                                    </p:anim>
                                    <p:anim calcmode="lin" valueType="num">
                                      <p:cBhvr>
                                        <p:cTn id="3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1187624" y="548680"/>
            <a:ext cx="4824536" cy="203132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b="1" i="1" dirty="0" smtClean="0">
                <a:latin typeface="Arial" panose="020B0604020202020204" pitchFamily="34" charset="0"/>
                <a:cs typeface="Arial" panose="020B0604020202020204" pitchFamily="34" charset="0"/>
              </a:rPr>
              <a:t>Productdifferentiatie </a:t>
            </a:r>
            <a:r>
              <a:rPr lang="nl-NL" dirty="0" smtClean="0">
                <a:latin typeface="Arial" panose="020B0604020202020204" pitchFamily="34" charset="0"/>
                <a:cs typeface="Arial" panose="020B0604020202020204" pitchFamily="34" charset="0"/>
              </a:rPr>
              <a:t>is </a:t>
            </a:r>
            <a:r>
              <a:rPr lang="nl-NL" dirty="0">
                <a:latin typeface="Arial" panose="020B0604020202020204" pitchFamily="34" charset="0"/>
                <a:cs typeface="Arial" panose="020B0604020202020204" pitchFamily="34" charset="0"/>
              </a:rPr>
              <a:t>het </a:t>
            </a:r>
            <a:r>
              <a:rPr lang="nl-NL" dirty="0" smtClean="0">
                <a:latin typeface="Arial" panose="020B0604020202020204" pitchFamily="34" charset="0"/>
                <a:cs typeface="Arial" panose="020B0604020202020204" pitchFamily="34" charset="0"/>
              </a:rPr>
              <a:t>streven </a:t>
            </a:r>
            <a:r>
              <a:rPr lang="nl-NL" dirty="0">
                <a:latin typeface="Arial" panose="020B0604020202020204" pitchFamily="34" charset="0"/>
                <a:cs typeface="Arial" panose="020B0604020202020204" pitchFamily="34" charset="0"/>
              </a:rPr>
              <a:t>van de producenten om hun producten te onderscheiden van die van de concurrenten. Hierbij is het voeren van een duidelijke merknaam onontbeerlijk. De verschillen kunnen bijvoorbeeld ontstaan door verschil in kwaliteit, vormgeving of service. </a:t>
            </a:r>
          </a:p>
        </p:txBody>
      </p:sp>
      <p:sp>
        <p:nvSpPr>
          <p:cNvPr id="3" name="Tekstvak 2"/>
          <p:cNvSpPr txBox="1"/>
          <p:nvPr/>
        </p:nvSpPr>
        <p:spPr>
          <a:xfrm>
            <a:off x="1187624" y="2996952"/>
            <a:ext cx="5328592" cy="120032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b="1" i="1" dirty="0" smtClean="0">
                <a:latin typeface="Arial" panose="020B0604020202020204" pitchFamily="34" charset="0"/>
                <a:cs typeface="Arial" panose="020B0604020202020204" pitchFamily="34" charset="0"/>
              </a:rPr>
              <a:t>Prijsdifferentiatie </a:t>
            </a:r>
            <a:r>
              <a:rPr lang="nl-NL" dirty="0" smtClean="0">
                <a:latin typeface="Arial" panose="020B0604020202020204" pitchFamily="34" charset="0"/>
                <a:cs typeface="Arial" panose="020B0604020202020204" pitchFamily="34" charset="0"/>
              </a:rPr>
              <a:t>is het </a:t>
            </a:r>
            <a:r>
              <a:rPr lang="nl-NL" dirty="0">
                <a:latin typeface="Arial" panose="020B0604020202020204" pitchFamily="34" charset="0"/>
                <a:cs typeface="Arial" panose="020B0604020202020204" pitchFamily="34" charset="0"/>
              </a:rPr>
              <a:t>verschijnsel dat een ondernemer meer varianten van een product met verschillende prijzen op de markt brengt om verschillende groepen consumenten te bereiken.</a:t>
            </a:r>
          </a:p>
        </p:txBody>
      </p:sp>
      <p:sp>
        <p:nvSpPr>
          <p:cNvPr id="4" name="Tekstvak 3"/>
          <p:cNvSpPr txBox="1"/>
          <p:nvPr/>
        </p:nvSpPr>
        <p:spPr>
          <a:xfrm>
            <a:off x="1175447" y="5122195"/>
            <a:ext cx="4752528" cy="9233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nl-NL" b="1" i="1" dirty="0">
                <a:latin typeface="Arial" panose="020B0604020202020204" pitchFamily="34" charset="0"/>
                <a:cs typeface="Arial" panose="020B0604020202020204" pitchFamily="34" charset="0"/>
              </a:rPr>
              <a:t>Prijsdiscriminatie</a:t>
            </a:r>
            <a:r>
              <a:rPr lang="nl-NL" dirty="0">
                <a:latin typeface="Arial" panose="020B0604020202020204" pitchFamily="34" charset="0"/>
                <a:cs typeface="Arial" panose="020B0604020202020204" pitchFamily="34" charset="0"/>
              </a:rPr>
              <a:t> is het vragen van verschillende prijzen voor gelijke producten aan verschillende afnemersgroepen.</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2731" y="4602625"/>
            <a:ext cx="2826253" cy="18807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719" y="332656"/>
            <a:ext cx="2400300" cy="1419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6719" y="2800349"/>
            <a:ext cx="2666868" cy="13969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8583052"/>
      </p:ext>
    </p:extLst>
  </p:cSld>
  <p:clrMapOvr>
    <a:masterClrMapping/>
  </p:clrMapOvr>
  <mc:AlternateContent xmlns:mc="http://schemas.openxmlformats.org/markup-compatibility/2006" xmlns:p14="http://schemas.microsoft.com/office/powerpoint/2010/main">
    <mc:Choice Requires="p14">
      <p:transition spd="slow" p14:dur="1500">
        <p:blinds/>
      </p:transition>
    </mc:Choice>
    <mc:Fallback xmlns="">
      <p:transition spd="slow">
        <p:blinds/>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olfvorm">
  <a:themeElements>
    <a:clrScheme name="Golfv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Golfv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olfv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165</TotalTime>
  <Words>186</Words>
  <Application>Microsoft Macintosh PowerPoint</Application>
  <PresentationFormat>Diavoorstelling (4:3)</PresentationFormat>
  <Paragraphs>25</Paragraphs>
  <Slides>5</Slides>
  <Notes>0</Notes>
  <HiddenSlides>0</HiddenSlides>
  <MMClips>0</MMClips>
  <ScaleCrop>false</ScaleCrop>
  <HeadingPairs>
    <vt:vector size="4" baseType="variant">
      <vt:variant>
        <vt:lpstr>Thema</vt:lpstr>
      </vt:variant>
      <vt:variant>
        <vt:i4>1</vt:i4>
      </vt:variant>
      <vt:variant>
        <vt:lpstr>Diatitels</vt:lpstr>
      </vt:variant>
      <vt:variant>
        <vt:i4>5</vt:i4>
      </vt:variant>
    </vt:vector>
  </HeadingPairs>
  <TitlesOfParts>
    <vt:vector size="6" baseType="lpstr">
      <vt:lpstr>Golfvorm</vt:lpstr>
      <vt:lpstr>Prijsdiscriminatie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Marktvormen</dc:title>
  <dc:creator>Paul</dc:creator>
  <cp:lastModifiedBy>Hans Vermeulen</cp:lastModifiedBy>
  <cp:revision>29</cp:revision>
  <dcterms:created xsi:type="dcterms:W3CDTF">2011-10-01T07:18:25Z</dcterms:created>
  <dcterms:modified xsi:type="dcterms:W3CDTF">2015-11-12T09:38:24Z</dcterms:modified>
</cp:coreProperties>
</file>