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80" r:id="rId4"/>
    <p:sldId id="281" r:id="rId5"/>
    <p:sldId id="263" r:id="rId6"/>
    <p:sldId id="264" r:id="rId7"/>
    <p:sldId id="265" r:id="rId8"/>
    <p:sldId id="266" r:id="rId9"/>
    <p:sldId id="269" r:id="rId10"/>
    <p:sldId id="270" r:id="rId11"/>
    <p:sldId id="271" r:id="rId12"/>
    <p:sldId id="272" r:id="rId13"/>
    <p:sldId id="273" r:id="rId14"/>
    <p:sldId id="274" r:id="rId15"/>
    <p:sldId id="268" r:id="rId16"/>
    <p:sldId id="275" r:id="rId17"/>
    <p:sldId id="257" r:id="rId18"/>
    <p:sldId id="276" r:id="rId19"/>
    <p:sldId id="278" r:id="rId20"/>
    <p:sldId id="279" r:id="rId21"/>
    <p:sldId id="258" r:id="rId22"/>
    <p:sldId id="259"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9"/>
    <p:restoredTop sz="95884"/>
  </p:normalViewPr>
  <p:slideViewPr>
    <p:cSldViewPr snapToGrid="0" snapToObjects="1">
      <p:cViewPr varScale="1">
        <p:scale>
          <a:sx n="113" d="100"/>
          <a:sy n="113" d="100"/>
        </p:scale>
        <p:origin x="2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DB342-8E09-EB4C-A2A2-896D0D33BC6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0D71B39-D793-7346-A388-264AF27E4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EC6013E-D70F-0448-8549-ABC0132FDDC1}"/>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5" name="Tijdelijke aanduiding voor voettekst 4">
            <a:extLst>
              <a:ext uri="{FF2B5EF4-FFF2-40B4-BE49-F238E27FC236}">
                <a16:creationId xmlns:a16="http://schemas.microsoft.com/office/drawing/2014/main" id="{E39FE7A5-5893-FA4F-84A9-ACE6A84D2A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0A9675-48E1-3348-AAA4-55B70A069356}"/>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380031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48C26-8753-5644-8271-27A096851C3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87E5E7E-DA4C-F244-B4A7-8CF2F0B257B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735D8B-BF7E-B747-B858-39C842258880}"/>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5" name="Tijdelijke aanduiding voor voettekst 4">
            <a:extLst>
              <a:ext uri="{FF2B5EF4-FFF2-40B4-BE49-F238E27FC236}">
                <a16:creationId xmlns:a16="http://schemas.microsoft.com/office/drawing/2014/main" id="{CA7C377F-98AA-C54F-AD6A-739A827C49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A48A85-CEA6-7046-85A8-AA7F350FB64D}"/>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6147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DD1828A-666D-0B4E-8F51-03B44237707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2A68126-805A-E749-B7C9-41529188106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0D1E54-0D6B-DB43-A934-7631437E9F12}"/>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5" name="Tijdelijke aanduiding voor voettekst 4">
            <a:extLst>
              <a:ext uri="{FF2B5EF4-FFF2-40B4-BE49-F238E27FC236}">
                <a16:creationId xmlns:a16="http://schemas.microsoft.com/office/drawing/2014/main" id="{54A347DA-1BD2-9441-8894-34CC650A4F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8D27CD-C4DB-1743-B63D-C581CFF79644}"/>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235220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AA8FA-FBFA-6141-9509-89FC9E093D6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E6F1A06-6ACA-0D41-9B67-B7EBD99DE54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5EF6A5-6CC8-3247-BD88-D05AEEBBE3EE}"/>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5" name="Tijdelijke aanduiding voor voettekst 4">
            <a:extLst>
              <a:ext uri="{FF2B5EF4-FFF2-40B4-BE49-F238E27FC236}">
                <a16:creationId xmlns:a16="http://schemas.microsoft.com/office/drawing/2014/main" id="{67F282DB-5E48-C844-A2EE-FBFC0C04D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0C8D1F-3029-E94D-AE52-1AF92F7DB473}"/>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297497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F77B0-EAB9-E449-8980-C83EDAC794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B359893-9151-FF4C-A6E6-B4AE3A627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5A6952E-CC35-1A46-A290-8E4DB62179AE}"/>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5" name="Tijdelijke aanduiding voor voettekst 4">
            <a:extLst>
              <a:ext uri="{FF2B5EF4-FFF2-40B4-BE49-F238E27FC236}">
                <a16:creationId xmlns:a16="http://schemas.microsoft.com/office/drawing/2014/main" id="{7A1DC0EE-FB99-0742-8DCC-81B77631D8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7C47EC-671A-FF4C-83B3-572A59F4F985}"/>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304105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06696-8838-B840-AE16-1FDC8FD17B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D4E4AA-6E44-9E43-A0C8-E199B8DDEF7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7CBD6F-436C-0442-9298-04561AB42D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DF61744-E792-444E-AC36-4F084EDEDB03}"/>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6" name="Tijdelijke aanduiding voor voettekst 5">
            <a:extLst>
              <a:ext uri="{FF2B5EF4-FFF2-40B4-BE49-F238E27FC236}">
                <a16:creationId xmlns:a16="http://schemas.microsoft.com/office/drawing/2014/main" id="{59FE594A-C257-8641-B52E-3DC9351C72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1EA459-6D5A-9941-ACF4-5B2DCCC33032}"/>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2988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C90D5-B416-B54B-896B-ECC6209C55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A39A91E-6264-0E4C-ADE5-DD526B599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854783-6C4F-1F46-94BA-FBB835850E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14F2281-EB32-774C-8F69-DFC9C51E2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4561CD1-A347-3F4C-93F4-EEAB6202A76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2F16511-B9A9-764D-85CA-62A19457C282}"/>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8" name="Tijdelijke aanduiding voor voettekst 7">
            <a:extLst>
              <a:ext uri="{FF2B5EF4-FFF2-40B4-BE49-F238E27FC236}">
                <a16:creationId xmlns:a16="http://schemas.microsoft.com/office/drawing/2014/main" id="{F860F439-DB57-7343-A6BE-29C4F6946F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697349B-A797-D041-BA98-8FEBE0ACB0E9}"/>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360617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3C5B0-ECFD-A84F-B283-0A7585090F5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AD997D1-4548-E744-B2A5-4F7EF36C0E6D}"/>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4" name="Tijdelijke aanduiding voor voettekst 3">
            <a:extLst>
              <a:ext uri="{FF2B5EF4-FFF2-40B4-BE49-F238E27FC236}">
                <a16:creationId xmlns:a16="http://schemas.microsoft.com/office/drawing/2014/main" id="{98EB969B-3C04-F04D-95C6-EFAB9388FFA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5411FCC-4F7D-E049-9CF9-FB1D15CB8710}"/>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395979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6A5CAA1-0743-8645-BD21-FBFA6FD680CC}"/>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3" name="Tijdelijke aanduiding voor voettekst 2">
            <a:extLst>
              <a:ext uri="{FF2B5EF4-FFF2-40B4-BE49-F238E27FC236}">
                <a16:creationId xmlns:a16="http://schemas.microsoft.com/office/drawing/2014/main" id="{A93D5167-99F0-7344-BC4B-0C69C9FC2F4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D2B279-E453-FE4F-B040-14811618064D}"/>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223397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93993-E21F-064A-869F-E8CB17694D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1068C71-5225-4140-B936-1F60F0659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3E5E96-C543-B140-AB0F-F0F051DB1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18EACE-1198-484D-BB56-BC7DDE58335D}"/>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6" name="Tijdelijke aanduiding voor voettekst 5">
            <a:extLst>
              <a:ext uri="{FF2B5EF4-FFF2-40B4-BE49-F238E27FC236}">
                <a16:creationId xmlns:a16="http://schemas.microsoft.com/office/drawing/2014/main" id="{37BBB54C-85FA-8A46-AAEB-DD29262CF2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2D66C9-EB29-1A43-A96E-BEAFE29D09B5}"/>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280903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B380D-8F1B-9446-B2E5-B9E23147FB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D2AA5E2-7EAE-9842-A15D-19E4C2053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E6864FA-F9C1-AF42-986A-EA94EDDD9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75D92A-0FD8-B84D-84C5-D35B9B77B70E}"/>
              </a:ext>
            </a:extLst>
          </p:cNvPr>
          <p:cNvSpPr>
            <a:spLocks noGrp="1"/>
          </p:cNvSpPr>
          <p:nvPr>
            <p:ph type="dt" sz="half" idx="10"/>
          </p:nvPr>
        </p:nvSpPr>
        <p:spPr/>
        <p:txBody>
          <a:bodyPr/>
          <a:lstStyle/>
          <a:p>
            <a:fld id="{DBD24B09-A793-3A40-BBED-9C0A2464C9F4}" type="datetimeFigureOut">
              <a:rPr lang="nl-NL" smtClean="0"/>
              <a:t>20-09-2020</a:t>
            </a:fld>
            <a:endParaRPr lang="nl-NL"/>
          </a:p>
        </p:txBody>
      </p:sp>
      <p:sp>
        <p:nvSpPr>
          <p:cNvPr id="6" name="Tijdelijke aanduiding voor voettekst 5">
            <a:extLst>
              <a:ext uri="{FF2B5EF4-FFF2-40B4-BE49-F238E27FC236}">
                <a16:creationId xmlns:a16="http://schemas.microsoft.com/office/drawing/2014/main" id="{E465CA0F-FA67-5D4D-8293-15E3C38A61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67BE1E-9E49-4949-921D-81BFE8D10495}"/>
              </a:ext>
            </a:extLst>
          </p:cNvPr>
          <p:cNvSpPr>
            <a:spLocks noGrp="1"/>
          </p:cNvSpPr>
          <p:nvPr>
            <p:ph type="sldNum" sz="quarter" idx="12"/>
          </p:nvPr>
        </p:nvSpPr>
        <p:spPr/>
        <p:txBody>
          <a:bodyPr/>
          <a:lstStyle/>
          <a:p>
            <a:fld id="{48A7FC8E-2A99-6744-9DB5-0FFB8E83563B}" type="slidenum">
              <a:rPr lang="nl-NL" smtClean="0"/>
              <a:t>‹nr.›</a:t>
            </a:fld>
            <a:endParaRPr lang="nl-NL"/>
          </a:p>
        </p:txBody>
      </p:sp>
    </p:spTree>
    <p:extLst>
      <p:ext uri="{BB962C8B-B14F-4D97-AF65-F5344CB8AC3E}">
        <p14:creationId xmlns:p14="http://schemas.microsoft.com/office/powerpoint/2010/main" val="358921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0D9CCE-B462-F84C-B981-006DD1448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BCA0F04-5DD5-114F-92BB-015761C29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AB3830-5776-A443-8147-513F7F10B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24B09-A793-3A40-BBED-9C0A2464C9F4}" type="datetimeFigureOut">
              <a:rPr lang="nl-NL" smtClean="0"/>
              <a:t>20-09-2020</a:t>
            </a:fld>
            <a:endParaRPr lang="nl-NL"/>
          </a:p>
        </p:txBody>
      </p:sp>
      <p:sp>
        <p:nvSpPr>
          <p:cNvPr id="5" name="Tijdelijke aanduiding voor voettekst 4">
            <a:extLst>
              <a:ext uri="{FF2B5EF4-FFF2-40B4-BE49-F238E27FC236}">
                <a16:creationId xmlns:a16="http://schemas.microsoft.com/office/drawing/2014/main" id="{55C5A1AE-E6D8-4B49-84C6-A64732BFE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4E566D3-7778-C942-9323-9D18622C1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7FC8E-2A99-6744-9DB5-0FFB8E83563B}" type="slidenum">
              <a:rPr lang="nl-NL" smtClean="0"/>
              <a:t>‹nr.›</a:t>
            </a:fld>
            <a:endParaRPr lang="nl-NL"/>
          </a:p>
        </p:txBody>
      </p:sp>
    </p:spTree>
    <p:extLst>
      <p:ext uri="{BB962C8B-B14F-4D97-AF65-F5344CB8AC3E}">
        <p14:creationId xmlns:p14="http://schemas.microsoft.com/office/powerpoint/2010/main" val="325311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kaart&#10;&#10;Automatisch gegenereerde beschrijving">
            <a:extLst>
              <a:ext uri="{FF2B5EF4-FFF2-40B4-BE49-F238E27FC236}">
                <a16:creationId xmlns:a16="http://schemas.microsoft.com/office/drawing/2014/main" id="{BDB80D71-7B87-024A-8207-0290FFBE17E6}"/>
              </a:ext>
            </a:extLst>
          </p:cNvPr>
          <p:cNvPicPr>
            <a:picLocks noChangeAspect="1"/>
          </p:cNvPicPr>
          <p:nvPr/>
        </p:nvPicPr>
        <p:blipFill>
          <a:blip r:embed="rId2"/>
          <a:stretch>
            <a:fillRect/>
          </a:stretch>
        </p:blipFill>
        <p:spPr>
          <a:xfrm>
            <a:off x="948267" y="694265"/>
            <a:ext cx="10486487" cy="6134400"/>
          </a:xfrm>
          <a:prstGeom prst="rect">
            <a:avLst/>
          </a:prstGeom>
        </p:spPr>
      </p:pic>
      <p:sp>
        <p:nvSpPr>
          <p:cNvPr id="4" name="Tekstvak 3">
            <a:extLst>
              <a:ext uri="{FF2B5EF4-FFF2-40B4-BE49-F238E27FC236}">
                <a16:creationId xmlns:a16="http://schemas.microsoft.com/office/drawing/2014/main" id="{B031DE98-94AC-4E48-93A5-A949C6FD75FF}"/>
              </a:ext>
            </a:extLst>
          </p:cNvPr>
          <p:cNvSpPr txBox="1"/>
          <p:nvPr/>
        </p:nvSpPr>
        <p:spPr>
          <a:xfrm>
            <a:off x="3356125" y="171046"/>
            <a:ext cx="5666015" cy="523220"/>
          </a:xfrm>
          <a:prstGeom prst="rect">
            <a:avLst/>
          </a:prstGeom>
          <a:solidFill>
            <a:schemeClr val="accent6">
              <a:lumMod val="60000"/>
              <a:lumOff val="40000"/>
            </a:schemeClr>
          </a:solidFill>
        </p:spPr>
        <p:txBody>
          <a:bodyPr wrap="square" rtlCol="0">
            <a:spAutoFit/>
          </a:bodyPr>
          <a:lstStyle/>
          <a:p>
            <a:r>
              <a:rPr lang="nl-NL" sz="2800" dirty="0"/>
              <a:t>15.1 Conjunctuur en bestedingen</a:t>
            </a:r>
          </a:p>
        </p:txBody>
      </p:sp>
      <p:sp>
        <p:nvSpPr>
          <p:cNvPr id="5" name="Rechthoek 4">
            <a:extLst>
              <a:ext uri="{FF2B5EF4-FFF2-40B4-BE49-F238E27FC236}">
                <a16:creationId xmlns:a16="http://schemas.microsoft.com/office/drawing/2014/main" id="{2F6555FC-B1F7-B94B-B0E9-F97A54F0BB13}"/>
              </a:ext>
            </a:extLst>
          </p:cNvPr>
          <p:cNvSpPr/>
          <p:nvPr/>
        </p:nvSpPr>
        <p:spPr>
          <a:xfrm>
            <a:off x="948267" y="694266"/>
            <a:ext cx="4910666" cy="2116667"/>
          </a:xfrm>
          <a:prstGeom prst="rect">
            <a:avLst/>
          </a:prstGeom>
          <a:solidFill>
            <a:schemeClr val="accent2">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4A390AD-D04C-BB48-A547-9AA6C838B9B3}"/>
              </a:ext>
            </a:extLst>
          </p:cNvPr>
          <p:cNvSpPr/>
          <p:nvPr/>
        </p:nvSpPr>
        <p:spPr>
          <a:xfrm>
            <a:off x="948267" y="2810933"/>
            <a:ext cx="4910666" cy="3876021"/>
          </a:xfrm>
          <a:prstGeom prst="rect">
            <a:avLst/>
          </a:prstGeom>
          <a:solidFill>
            <a:schemeClr val="tx2">
              <a:lumMod val="20000"/>
              <a:lumOff val="8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73A1F9E-0399-9440-AD5D-8FD605BF0A43}"/>
              </a:ext>
            </a:extLst>
          </p:cNvPr>
          <p:cNvSpPr/>
          <p:nvPr/>
        </p:nvSpPr>
        <p:spPr>
          <a:xfrm>
            <a:off x="6566807" y="585075"/>
            <a:ext cx="4910666" cy="2116667"/>
          </a:xfrm>
          <a:prstGeom prst="rect">
            <a:avLst/>
          </a:prstGeom>
          <a:solidFill>
            <a:schemeClr val="accent2">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64184A2-EF89-C143-BBA3-9E8B2E4677FB}"/>
              </a:ext>
            </a:extLst>
          </p:cNvPr>
          <p:cNvSpPr/>
          <p:nvPr/>
        </p:nvSpPr>
        <p:spPr>
          <a:xfrm>
            <a:off x="8134596" y="3690610"/>
            <a:ext cx="3295403" cy="1392030"/>
          </a:xfrm>
          <a:prstGeom prst="rect">
            <a:avLst/>
          </a:prstGeom>
          <a:solidFill>
            <a:schemeClr val="accent4">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923D463-D319-0C44-BA87-F57C97FAA5C0}"/>
              </a:ext>
            </a:extLst>
          </p:cNvPr>
          <p:cNvSpPr/>
          <p:nvPr/>
        </p:nvSpPr>
        <p:spPr>
          <a:xfrm>
            <a:off x="6198919" y="5082640"/>
            <a:ext cx="5231080" cy="1746025"/>
          </a:xfrm>
          <a:prstGeom prst="rect">
            <a:avLst/>
          </a:prstGeom>
          <a:solidFill>
            <a:schemeClr val="accent4">
              <a:lumMod val="5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lus 9">
            <a:extLst>
              <a:ext uri="{FF2B5EF4-FFF2-40B4-BE49-F238E27FC236}">
                <a16:creationId xmlns:a16="http://schemas.microsoft.com/office/drawing/2014/main" id="{10403F81-495F-9647-8A12-C9EF811C8B01}"/>
              </a:ext>
            </a:extLst>
          </p:cNvPr>
          <p:cNvSpPr/>
          <p:nvPr/>
        </p:nvSpPr>
        <p:spPr>
          <a:xfrm>
            <a:off x="6096000" y="2470068"/>
            <a:ext cx="316675" cy="34086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lus 10">
            <a:extLst>
              <a:ext uri="{FF2B5EF4-FFF2-40B4-BE49-F238E27FC236}">
                <a16:creationId xmlns:a16="http://schemas.microsoft.com/office/drawing/2014/main" id="{2DC37157-8303-2B44-A8A8-D24F94AC7A57}"/>
              </a:ext>
            </a:extLst>
          </p:cNvPr>
          <p:cNvSpPr/>
          <p:nvPr/>
        </p:nvSpPr>
        <p:spPr>
          <a:xfrm>
            <a:off x="5973288" y="3690610"/>
            <a:ext cx="281049" cy="35645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lus 11">
            <a:extLst>
              <a:ext uri="{FF2B5EF4-FFF2-40B4-BE49-F238E27FC236}">
                <a16:creationId xmlns:a16="http://schemas.microsoft.com/office/drawing/2014/main" id="{31598618-F4D0-B54B-A858-93BD13C3ABF9}"/>
              </a:ext>
            </a:extLst>
          </p:cNvPr>
          <p:cNvSpPr/>
          <p:nvPr/>
        </p:nvSpPr>
        <p:spPr>
          <a:xfrm>
            <a:off x="8091877" y="2810933"/>
            <a:ext cx="292102" cy="2642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lus 12">
            <a:extLst>
              <a:ext uri="{FF2B5EF4-FFF2-40B4-BE49-F238E27FC236}">
                <a16:creationId xmlns:a16="http://schemas.microsoft.com/office/drawing/2014/main" id="{79AC3D8A-A196-364F-ABC4-731584267530}"/>
              </a:ext>
            </a:extLst>
          </p:cNvPr>
          <p:cNvSpPr/>
          <p:nvPr/>
        </p:nvSpPr>
        <p:spPr>
          <a:xfrm>
            <a:off x="7790213" y="3737314"/>
            <a:ext cx="249382" cy="30975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Min 13">
            <a:extLst>
              <a:ext uri="{FF2B5EF4-FFF2-40B4-BE49-F238E27FC236}">
                <a16:creationId xmlns:a16="http://schemas.microsoft.com/office/drawing/2014/main" id="{67518714-34B0-5A49-A3BC-3D692867DC7F}"/>
              </a:ext>
            </a:extLst>
          </p:cNvPr>
          <p:cNvSpPr/>
          <p:nvPr/>
        </p:nvSpPr>
        <p:spPr>
          <a:xfrm>
            <a:off x="7469579" y="4610326"/>
            <a:ext cx="325031" cy="13861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021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260648"/>
            <a:ext cx="7772400" cy="1368152"/>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nl-NL" dirty="0"/>
              <a:t>Verkeersvergelijking van Fisher</a:t>
            </a:r>
            <a:br>
              <a:rPr lang="nl-NL" dirty="0"/>
            </a:br>
            <a:r>
              <a:rPr lang="nl-NL" dirty="0"/>
              <a:t>M x V = P x T</a:t>
            </a:r>
          </a:p>
        </p:txBody>
      </p:sp>
      <p:sp>
        <p:nvSpPr>
          <p:cNvPr id="3" name="Ondertitel 2"/>
          <p:cNvSpPr>
            <a:spLocks noGrp="1"/>
          </p:cNvSpPr>
          <p:nvPr>
            <p:ph type="subTitle" idx="1"/>
          </p:nvPr>
        </p:nvSpPr>
        <p:spPr>
          <a:xfrm>
            <a:off x="2351584" y="1844824"/>
            <a:ext cx="7560840" cy="352839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l"/>
            <a:r>
              <a:rPr lang="nl-NL" dirty="0">
                <a:solidFill>
                  <a:schemeClr val="tx1"/>
                </a:solidFill>
              </a:rPr>
              <a:t>Vraag naar goederen hangt af van de hoeveelheid geld (M). </a:t>
            </a:r>
          </a:p>
          <a:p>
            <a:pPr algn="l"/>
            <a:r>
              <a:rPr lang="nl-NL" dirty="0">
                <a:solidFill>
                  <a:schemeClr val="tx1"/>
                </a:solidFill>
              </a:rPr>
              <a:t>V is de omloopsnelheid (afhankelijk van betalingsgewoonten en vertrouwen in de economie. Op korte termijn is V constant.</a:t>
            </a:r>
          </a:p>
          <a:p>
            <a:pPr algn="l"/>
            <a:endParaRPr lang="nl-NL" dirty="0">
              <a:solidFill>
                <a:schemeClr val="tx1"/>
              </a:solidFill>
            </a:endParaRPr>
          </a:p>
          <a:p>
            <a:pPr algn="l"/>
            <a:r>
              <a:rPr lang="nl-NL" dirty="0">
                <a:solidFill>
                  <a:schemeClr val="tx1"/>
                </a:solidFill>
              </a:rPr>
              <a:t>P = prijsniveau</a:t>
            </a:r>
          </a:p>
          <a:p>
            <a:pPr algn="l"/>
            <a:r>
              <a:rPr lang="nl-NL" dirty="0">
                <a:solidFill>
                  <a:schemeClr val="tx1"/>
                </a:solidFill>
              </a:rPr>
              <a:t>T = aantal transacties, de geproduceerde hoeveelheid (</a:t>
            </a:r>
            <a:r>
              <a:rPr lang="nl-NL" dirty="0" err="1">
                <a:solidFill>
                  <a:schemeClr val="tx1"/>
                </a:solidFill>
              </a:rPr>
              <a:t>Yr</a:t>
            </a:r>
            <a:r>
              <a:rPr lang="nl-NL" dirty="0">
                <a:solidFill>
                  <a:schemeClr val="tx1"/>
                </a:solidFill>
              </a:rPr>
              <a:t>)  </a:t>
            </a:r>
          </a:p>
          <a:p>
            <a:pPr algn="l"/>
            <a:r>
              <a:rPr lang="nl-NL" dirty="0">
                <a:solidFill>
                  <a:schemeClr val="tx1"/>
                </a:solidFill>
              </a:rPr>
              <a:t>Waarbij je  </a:t>
            </a:r>
            <a:r>
              <a:rPr lang="nl-NL" dirty="0" err="1">
                <a:solidFill>
                  <a:schemeClr val="tx1"/>
                </a:solidFill>
              </a:rPr>
              <a:t>Yr</a:t>
            </a:r>
            <a:r>
              <a:rPr lang="nl-NL" dirty="0">
                <a:solidFill>
                  <a:schemeClr val="tx1"/>
                </a:solidFill>
              </a:rPr>
              <a:t> ook wel het reëel nationaal inkomen noemt</a:t>
            </a:r>
          </a:p>
          <a:p>
            <a:pPr algn="l"/>
            <a:endParaRPr lang="nl-NL" dirty="0">
              <a:solidFill>
                <a:schemeClr val="tx1"/>
              </a:solidFill>
            </a:endParaRPr>
          </a:p>
          <a:p>
            <a:pPr algn="l"/>
            <a:r>
              <a:rPr lang="nl-NL" dirty="0">
                <a:solidFill>
                  <a:schemeClr val="tx1"/>
                </a:solidFill>
              </a:rPr>
              <a:t>P x T = nominaal nationaal inkomen (Y)</a:t>
            </a:r>
          </a:p>
        </p:txBody>
      </p:sp>
    </p:spTree>
    <p:extLst>
      <p:ext uri="{BB962C8B-B14F-4D97-AF65-F5344CB8AC3E}">
        <p14:creationId xmlns:p14="http://schemas.microsoft.com/office/powerpoint/2010/main" val="375752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423593" y="1484784"/>
            <a:ext cx="7408333" cy="4248472"/>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nl-NL" sz="2000" dirty="0"/>
              <a:t>M x V = P x T</a:t>
            </a:r>
          </a:p>
          <a:p>
            <a:pPr marL="0" indent="0">
              <a:buNone/>
            </a:pPr>
            <a:r>
              <a:rPr lang="nl-NL" sz="2000" dirty="0"/>
              <a:t>M = geldhoeveelheid (€ 200 miljard)</a:t>
            </a:r>
          </a:p>
          <a:p>
            <a:pPr marL="0" indent="0">
              <a:buNone/>
            </a:pPr>
            <a:r>
              <a:rPr lang="nl-NL" sz="2000" dirty="0"/>
              <a:t>V = omloopsnelheid van geld (4) (hangt af van economische situatie en de mate van  oppotten en </a:t>
            </a:r>
            <a:r>
              <a:rPr lang="nl-NL" sz="2000" dirty="0" err="1"/>
              <a:t>ontpotten</a:t>
            </a:r>
            <a:r>
              <a:rPr lang="nl-NL" sz="2000" dirty="0"/>
              <a:t>)</a:t>
            </a:r>
          </a:p>
          <a:p>
            <a:pPr marL="0" indent="0">
              <a:buNone/>
            </a:pPr>
            <a:r>
              <a:rPr lang="nl-NL" sz="2000" dirty="0"/>
              <a:t>P = prijsniveau</a:t>
            </a:r>
          </a:p>
          <a:p>
            <a:pPr marL="0" indent="0">
              <a:buNone/>
            </a:pPr>
            <a:r>
              <a:rPr lang="nl-NL" sz="2000" dirty="0"/>
              <a:t>T = aantal transacties (reëel nationaal product)</a:t>
            </a:r>
          </a:p>
          <a:p>
            <a:pPr marL="0" indent="0">
              <a:buNone/>
            </a:pPr>
            <a:r>
              <a:rPr lang="nl-NL" sz="2000" dirty="0"/>
              <a:t>P x T = nominaal nationaal product (inkomen) = € 800 miljard)</a:t>
            </a:r>
          </a:p>
          <a:p>
            <a:pPr marL="0" indent="0">
              <a:buNone/>
            </a:pPr>
            <a:r>
              <a:rPr lang="nl-NL" sz="2000" dirty="0"/>
              <a:t>Als M stijgt naar 220 </a:t>
            </a:r>
            <a:r>
              <a:rPr lang="nl-NL" sz="2000" dirty="0">
                <a:sym typeface="Wingdings" panose="05000000000000000000" pitchFamily="2" charset="2"/>
              </a:rPr>
              <a:t> stijgt (P x T) 4 x 220 = 880 	</a:t>
            </a:r>
          </a:p>
          <a:p>
            <a:pPr marL="0" indent="0">
              <a:buNone/>
            </a:pPr>
            <a:r>
              <a:rPr lang="nl-NL" sz="2000" dirty="0">
                <a:sym typeface="Wingdings" panose="05000000000000000000" pitchFamily="2" charset="2"/>
              </a:rPr>
              <a:t>Maar stijgt dan P of stijgt dan T of stijgen zij allebei</a:t>
            </a:r>
          </a:p>
          <a:p>
            <a:pPr marL="0" indent="0">
              <a:buNone/>
            </a:pPr>
            <a:r>
              <a:rPr lang="nl-NL" sz="2000" dirty="0">
                <a:sym typeface="Wingdings" panose="05000000000000000000" pitchFamily="2" charset="2"/>
              </a:rPr>
              <a:t>Bij een maximale bezetting van de productiecapaciteit kan T niet meer stijgen. Gevolg is dan dat P stijgt  bestedingsinflatie</a:t>
            </a:r>
            <a:r>
              <a:rPr lang="nl-NL" sz="2000" dirty="0"/>
              <a:t> </a:t>
            </a:r>
          </a:p>
        </p:txBody>
      </p:sp>
      <p:sp>
        <p:nvSpPr>
          <p:cNvPr id="2" name="Titel 1"/>
          <p:cNvSpPr>
            <a:spLocks noGrp="1"/>
          </p:cNvSpPr>
          <p:nvPr>
            <p:ph type="title"/>
          </p:nvPr>
        </p:nvSpPr>
        <p:spPr>
          <a:xfrm>
            <a:off x="1981200" y="338328"/>
            <a:ext cx="8229600" cy="114645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nl-NL" sz="3200" dirty="0"/>
              <a:t>Verkeersvergelijking van Fisher </a:t>
            </a:r>
            <a:br>
              <a:rPr lang="nl-NL" sz="3200" dirty="0"/>
            </a:br>
            <a:r>
              <a:rPr lang="nl-NL" sz="3200" dirty="0"/>
              <a:t>getallenvoorbeeld</a:t>
            </a:r>
          </a:p>
        </p:txBody>
      </p:sp>
      <mc:AlternateContent xmlns:mc="http://schemas.openxmlformats.org/markup-compatibility/2006" xmlns:a14="http://schemas.microsoft.com/office/drawing/2010/main">
        <mc:Choice Requires="a14">
          <p:sp>
            <p:nvSpPr>
              <p:cNvPr id="4" name="Tekstvak 3"/>
              <p:cNvSpPr txBox="1"/>
              <p:nvPr/>
            </p:nvSpPr>
            <p:spPr>
              <a:xfrm>
                <a:off x="2944150" y="5967694"/>
                <a:ext cx="6336704" cy="617157"/>
              </a:xfrm>
              <a:prstGeom prst="rect">
                <a:avLst/>
              </a:prstGeom>
              <a:noFill/>
            </p:spPr>
            <p:txBody>
              <a:bodyPr wrap="square" rtlCol="0">
                <a:spAutoFit/>
              </a:bodyPr>
              <a:lstStyle/>
              <a:p>
                <a14:m>
                  <m:oMath xmlns:m="http://schemas.openxmlformats.org/officeDocument/2006/math">
                    <m:r>
                      <a:rPr lang="nl-NL" sz="2400" i="1">
                        <a:latin typeface="Cambria Math"/>
                      </a:rPr>
                      <m:t>𝑁𝐿𝑄</m:t>
                    </m:r>
                    <m:r>
                      <a:rPr lang="nl-NL" sz="2400" i="1">
                        <a:latin typeface="Cambria Math"/>
                      </a:rPr>
                      <m:t>=</m:t>
                    </m:r>
                    <m:f>
                      <m:fPr>
                        <m:ctrlPr>
                          <a:rPr lang="nl-NL" sz="2400" i="1">
                            <a:latin typeface="Cambria Math" panose="02040503050406030204" pitchFamily="18" charset="0"/>
                          </a:rPr>
                        </m:ctrlPr>
                      </m:fPr>
                      <m:num>
                        <m:r>
                          <a:rPr lang="nl-NL" sz="2400" i="1">
                            <a:latin typeface="Cambria Math"/>
                          </a:rPr>
                          <m:t>𝑀</m:t>
                        </m:r>
                      </m:num>
                      <m:den>
                        <m:r>
                          <a:rPr lang="nl-NL" sz="2400" i="1">
                            <a:latin typeface="Cambria Math"/>
                          </a:rPr>
                          <m:t>𝑌</m:t>
                        </m:r>
                      </m:den>
                    </m:f>
                  </m:oMath>
                </a14:m>
                <a:r>
                  <a:rPr lang="nl-NL" sz="2400" dirty="0"/>
                  <a:t> x 100% = </a:t>
                </a:r>
                <a14:m>
                  <m:oMath xmlns:m="http://schemas.openxmlformats.org/officeDocument/2006/math">
                    <m:r>
                      <a:rPr lang="nl-NL" sz="2400" i="1">
                        <a:latin typeface="Cambria Math"/>
                      </a:rPr>
                      <m:t>𝑁𝐿𝑄</m:t>
                    </m:r>
                    <m:r>
                      <a:rPr lang="nl-NL" sz="2400" i="1">
                        <a:latin typeface="Cambria Math"/>
                      </a:rPr>
                      <m:t>=</m:t>
                    </m:r>
                    <m:f>
                      <m:fPr>
                        <m:ctrlPr>
                          <a:rPr lang="nl-NL" sz="2400" i="1">
                            <a:latin typeface="Cambria Math" panose="02040503050406030204" pitchFamily="18" charset="0"/>
                          </a:rPr>
                        </m:ctrlPr>
                      </m:fPr>
                      <m:num>
                        <m:r>
                          <a:rPr lang="nl-NL" sz="2400" i="1">
                            <a:latin typeface="Cambria Math"/>
                          </a:rPr>
                          <m:t>200</m:t>
                        </m:r>
                      </m:num>
                      <m:den>
                        <m:r>
                          <a:rPr lang="nl-NL" sz="2400" i="1">
                            <a:latin typeface="Cambria Math"/>
                          </a:rPr>
                          <m:t>800</m:t>
                        </m:r>
                      </m:den>
                    </m:f>
                  </m:oMath>
                </a14:m>
                <a:r>
                  <a:rPr lang="nl-NL" sz="2400" dirty="0"/>
                  <a:t> x 100% = 25% </a:t>
                </a:r>
              </a:p>
            </p:txBody>
          </p:sp>
        </mc:Choice>
        <mc:Fallback xmlns="">
          <p:sp>
            <p:nvSpPr>
              <p:cNvPr id="4" name="Tekstvak 3"/>
              <p:cNvSpPr txBox="1">
                <a:spLocks noRot="1" noChangeAspect="1" noMove="1" noResize="1" noEditPoints="1" noAdjustHandles="1" noChangeArrowheads="1" noChangeShapeType="1" noTextEdit="1"/>
              </p:cNvSpPr>
              <p:nvPr/>
            </p:nvSpPr>
            <p:spPr>
              <a:xfrm>
                <a:off x="2944150" y="5967694"/>
                <a:ext cx="6336704" cy="617157"/>
              </a:xfrm>
              <a:prstGeom prst="rect">
                <a:avLst/>
              </a:prstGeom>
              <a:blipFill>
                <a:blip r:embed="rId2"/>
                <a:stretch>
                  <a:fillRect l="-601" b="-10204"/>
                </a:stretch>
              </a:blipFill>
            </p:spPr>
            <p:txBody>
              <a:bodyPr/>
              <a:lstStyle/>
              <a:p>
                <a:r>
                  <a:rPr lang="nl-NL">
                    <a:noFill/>
                  </a:rPr>
                  <a:t> </a:t>
                </a:r>
              </a:p>
            </p:txBody>
          </p:sp>
        </mc:Fallback>
      </mc:AlternateContent>
    </p:spTree>
    <p:extLst>
      <p:ext uri="{BB962C8B-B14F-4D97-AF65-F5344CB8AC3E}">
        <p14:creationId xmlns:p14="http://schemas.microsoft.com/office/powerpoint/2010/main" val="31873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15680" y="4149080"/>
            <a:ext cx="720080" cy="1440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5" name="Rechthoek 4"/>
          <p:cNvSpPr/>
          <p:nvPr/>
        </p:nvSpPr>
        <p:spPr>
          <a:xfrm>
            <a:off x="3215680" y="2708920"/>
            <a:ext cx="720080" cy="1440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6" name="Rechthoek 5"/>
          <p:cNvSpPr/>
          <p:nvPr/>
        </p:nvSpPr>
        <p:spPr>
          <a:xfrm>
            <a:off x="3215680" y="1988840"/>
            <a:ext cx="720080" cy="72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7" name="PIJL-RECHTS 6"/>
          <p:cNvSpPr/>
          <p:nvPr/>
        </p:nvSpPr>
        <p:spPr>
          <a:xfrm>
            <a:off x="5447928" y="4797152"/>
            <a:ext cx="10801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RECHTS 7"/>
          <p:cNvSpPr/>
          <p:nvPr/>
        </p:nvSpPr>
        <p:spPr>
          <a:xfrm>
            <a:off x="5447928" y="2204864"/>
            <a:ext cx="10801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a:off x="5447928" y="3356992"/>
            <a:ext cx="10801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OMHOOG 11"/>
          <p:cNvSpPr/>
          <p:nvPr/>
        </p:nvSpPr>
        <p:spPr>
          <a:xfrm>
            <a:off x="4583832" y="4509120"/>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OMHOOG 12"/>
          <p:cNvSpPr/>
          <p:nvPr/>
        </p:nvSpPr>
        <p:spPr>
          <a:xfrm>
            <a:off x="4583832" y="1988840"/>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HOOG 13"/>
          <p:cNvSpPr/>
          <p:nvPr/>
        </p:nvSpPr>
        <p:spPr>
          <a:xfrm>
            <a:off x="4583832" y="3140968"/>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4655840" y="4725144"/>
            <a:ext cx="50405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M</a:t>
            </a:r>
          </a:p>
        </p:txBody>
      </p:sp>
      <p:sp>
        <p:nvSpPr>
          <p:cNvPr id="16" name="Tekstvak 15"/>
          <p:cNvSpPr txBox="1"/>
          <p:nvPr/>
        </p:nvSpPr>
        <p:spPr>
          <a:xfrm>
            <a:off x="4655840" y="2132856"/>
            <a:ext cx="50405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M</a:t>
            </a:r>
          </a:p>
        </p:txBody>
      </p:sp>
      <p:sp>
        <p:nvSpPr>
          <p:cNvPr id="17" name="Tekstvak 16"/>
          <p:cNvSpPr txBox="1"/>
          <p:nvPr/>
        </p:nvSpPr>
        <p:spPr>
          <a:xfrm>
            <a:off x="4655840" y="3284984"/>
            <a:ext cx="50405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M</a:t>
            </a:r>
          </a:p>
        </p:txBody>
      </p:sp>
      <p:sp>
        <p:nvSpPr>
          <p:cNvPr id="19" name="PIJL-OMHOOG 18"/>
          <p:cNvSpPr/>
          <p:nvPr/>
        </p:nvSpPr>
        <p:spPr>
          <a:xfrm>
            <a:off x="6744072" y="1988840"/>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OMHOOG 19"/>
          <p:cNvSpPr/>
          <p:nvPr/>
        </p:nvSpPr>
        <p:spPr>
          <a:xfrm>
            <a:off x="6744072" y="3140968"/>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OMHOOG 20"/>
          <p:cNvSpPr/>
          <p:nvPr/>
        </p:nvSpPr>
        <p:spPr>
          <a:xfrm>
            <a:off x="6744072" y="4581128"/>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p:nvSpPr>
        <p:spPr>
          <a:xfrm>
            <a:off x="6960096" y="3284984"/>
            <a:ext cx="36004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dirty="0"/>
              <a:t>P</a:t>
            </a:r>
          </a:p>
        </p:txBody>
      </p:sp>
      <p:sp>
        <p:nvSpPr>
          <p:cNvPr id="24" name="Tekstvak 23"/>
          <p:cNvSpPr txBox="1"/>
          <p:nvPr/>
        </p:nvSpPr>
        <p:spPr>
          <a:xfrm>
            <a:off x="6960096" y="2132856"/>
            <a:ext cx="36004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dirty="0"/>
              <a:t>P</a:t>
            </a:r>
          </a:p>
        </p:txBody>
      </p:sp>
      <p:sp>
        <p:nvSpPr>
          <p:cNvPr id="25" name="Tekstvak 24"/>
          <p:cNvSpPr txBox="1"/>
          <p:nvPr/>
        </p:nvSpPr>
        <p:spPr>
          <a:xfrm>
            <a:off x="6960096" y="4797152"/>
            <a:ext cx="36004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dirty="0"/>
              <a:t>T</a:t>
            </a:r>
          </a:p>
        </p:txBody>
      </p:sp>
      <p:sp>
        <p:nvSpPr>
          <p:cNvPr id="26" name="Tekstvak 25"/>
          <p:cNvSpPr txBox="1"/>
          <p:nvPr/>
        </p:nvSpPr>
        <p:spPr>
          <a:xfrm>
            <a:off x="7176120" y="3284984"/>
            <a:ext cx="86409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dirty="0"/>
              <a:t>en  T</a:t>
            </a:r>
          </a:p>
        </p:txBody>
      </p:sp>
      <p:sp>
        <p:nvSpPr>
          <p:cNvPr id="27" name="Tekstvak 26"/>
          <p:cNvSpPr txBox="1"/>
          <p:nvPr/>
        </p:nvSpPr>
        <p:spPr>
          <a:xfrm>
            <a:off x="7464152" y="4797153"/>
            <a:ext cx="2736304"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nl-NL" dirty="0"/>
              <a:t>In geen enkele sector is de productiecapaciteit bezet</a:t>
            </a:r>
          </a:p>
        </p:txBody>
      </p:sp>
      <p:sp>
        <p:nvSpPr>
          <p:cNvPr id="28" name="Tekstvak 27"/>
          <p:cNvSpPr txBox="1"/>
          <p:nvPr/>
        </p:nvSpPr>
        <p:spPr>
          <a:xfrm>
            <a:off x="7824192" y="2996952"/>
            <a:ext cx="2736304"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nl-NL" dirty="0"/>
              <a:t>In sommige sectoren is de productiecapaciteit al bezet, in andere niet</a:t>
            </a:r>
          </a:p>
        </p:txBody>
      </p:sp>
      <p:sp>
        <p:nvSpPr>
          <p:cNvPr id="29" name="Tekstvak 28"/>
          <p:cNvSpPr txBox="1"/>
          <p:nvPr/>
        </p:nvSpPr>
        <p:spPr>
          <a:xfrm>
            <a:off x="7464152" y="1988841"/>
            <a:ext cx="2736304"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nl-NL" dirty="0"/>
              <a:t>In alle sectoren is de productiecapaciteit bezet</a:t>
            </a:r>
          </a:p>
        </p:txBody>
      </p:sp>
      <p:sp>
        <p:nvSpPr>
          <p:cNvPr id="30" name="Tekstvak 29"/>
          <p:cNvSpPr txBox="1"/>
          <p:nvPr/>
        </p:nvSpPr>
        <p:spPr>
          <a:xfrm>
            <a:off x="7536160" y="5445224"/>
            <a:ext cx="19442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dirty="0"/>
              <a:t>Onderbesteding</a:t>
            </a:r>
          </a:p>
        </p:txBody>
      </p:sp>
      <p:sp>
        <p:nvSpPr>
          <p:cNvPr id="31" name="Tekstvak 30"/>
          <p:cNvSpPr txBox="1"/>
          <p:nvPr/>
        </p:nvSpPr>
        <p:spPr>
          <a:xfrm>
            <a:off x="7536160" y="1556792"/>
            <a:ext cx="19442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dirty="0"/>
              <a:t>Overbesteding</a:t>
            </a:r>
          </a:p>
        </p:txBody>
      </p:sp>
      <p:sp>
        <p:nvSpPr>
          <p:cNvPr id="32" name="Tekstvak 31"/>
          <p:cNvSpPr txBox="1"/>
          <p:nvPr/>
        </p:nvSpPr>
        <p:spPr>
          <a:xfrm>
            <a:off x="3287688" y="5085184"/>
            <a:ext cx="576064" cy="369332"/>
          </a:xfrm>
          <a:prstGeom prst="rect">
            <a:avLst/>
          </a:prstGeom>
          <a:noFill/>
        </p:spPr>
        <p:txBody>
          <a:bodyPr wrap="square" rtlCol="0">
            <a:spAutoFit/>
          </a:bodyPr>
          <a:lstStyle/>
          <a:p>
            <a:r>
              <a:rPr lang="nl-NL" dirty="0"/>
              <a:t>M</a:t>
            </a:r>
          </a:p>
        </p:txBody>
      </p:sp>
      <p:sp>
        <p:nvSpPr>
          <p:cNvPr id="33" name="Tekstvak 32"/>
          <p:cNvSpPr txBox="1"/>
          <p:nvPr/>
        </p:nvSpPr>
        <p:spPr>
          <a:xfrm>
            <a:off x="1703512" y="2708920"/>
            <a:ext cx="864096"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nl-NL" dirty="0"/>
          </a:p>
          <a:p>
            <a:r>
              <a:rPr lang="nl-NL" dirty="0"/>
              <a:t>Rente</a:t>
            </a:r>
          </a:p>
          <a:p>
            <a:endParaRPr lang="nl-NL" dirty="0"/>
          </a:p>
        </p:txBody>
      </p:sp>
      <p:sp>
        <p:nvSpPr>
          <p:cNvPr id="34" name="PIJL-RECHTS 33"/>
          <p:cNvSpPr/>
          <p:nvPr/>
        </p:nvSpPr>
        <p:spPr>
          <a:xfrm>
            <a:off x="2639616" y="306896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p:cNvSpPr txBox="1"/>
          <p:nvPr/>
        </p:nvSpPr>
        <p:spPr>
          <a:xfrm>
            <a:off x="1631504" y="4149080"/>
            <a:ext cx="1224136" cy="86177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nl-NL" sz="1600" dirty="0" err="1"/>
              <a:t>Dekkings-percentage</a:t>
            </a:r>
            <a:endParaRPr lang="nl-NL" sz="1600" dirty="0"/>
          </a:p>
          <a:p>
            <a:endParaRPr lang="nl-NL" dirty="0"/>
          </a:p>
        </p:txBody>
      </p:sp>
      <p:sp>
        <p:nvSpPr>
          <p:cNvPr id="36" name="PIJL-RECHTS 35"/>
          <p:cNvSpPr/>
          <p:nvPr/>
        </p:nvSpPr>
        <p:spPr>
          <a:xfrm>
            <a:off x="2855640" y="450912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p:nvSpPr>
        <p:spPr>
          <a:xfrm>
            <a:off x="3935760" y="404664"/>
            <a:ext cx="4572508"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nl-NL" sz="2800" dirty="0"/>
              <a:t>Schematisch weergegeven</a:t>
            </a:r>
          </a:p>
        </p:txBody>
      </p:sp>
    </p:spTree>
    <p:extLst>
      <p:ext uri="{BB962C8B-B14F-4D97-AF65-F5344CB8AC3E}">
        <p14:creationId xmlns:p14="http://schemas.microsoft.com/office/powerpoint/2010/main" val="31227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1000"/>
                                        <p:tgtEl>
                                          <p:spTgt spid="16"/>
                                        </p:tgtEl>
                                      </p:cBhvr>
                                    </p:animEffect>
                                    <p:anim calcmode="lin" valueType="num">
                                      <p:cBhvr>
                                        <p:cTn id="113" dur="1000" fill="hold"/>
                                        <p:tgtEl>
                                          <p:spTgt spid="16"/>
                                        </p:tgtEl>
                                        <p:attrNameLst>
                                          <p:attrName>ppt_x</p:attrName>
                                        </p:attrNameLst>
                                      </p:cBhvr>
                                      <p:tavLst>
                                        <p:tav tm="0">
                                          <p:val>
                                            <p:strVal val="#ppt_x"/>
                                          </p:val>
                                        </p:tav>
                                        <p:tav tm="100000">
                                          <p:val>
                                            <p:strVal val="#ppt_x"/>
                                          </p:val>
                                        </p:tav>
                                      </p:tavLst>
                                    </p:anim>
                                    <p:anim calcmode="lin" valueType="num">
                                      <p:cBhvr>
                                        <p:cTn id="1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1000"/>
                                        <p:tgtEl>
                                          <p:spTgt spid="6"/>
                                        </p:tgtEl>
                                      </p:cBhvr>
                                    </p:animEffect>
                                    <p:anim calcmode="lin" valueType="num">
                                      <p:cBhvr>
                                        <p:cTn id="120" dur="1000" fill="hold"/>
                                        <p:tgtEl>
                                          <p:spTgt spid="6"/>
                                        </p:tgtEl>
                                        <p:attrNameLst>
                                          <p:attrName>ppt_x</p:attrName>
                                        </p:attrNameLst>
                                      </p:cBhvr>
                                      <p:tavLst>
                                        <p:tav tm="0">
                                          <p:val>
                                            <p:strVal val="#ppt_x"/>
                                          </p:val>
                                        </p:tav>
                                        <p:tav tm="100000">
                                          <p:val>
                                            <p:strVal val="#ppt_x"/>
                                          </p:val>
                                        </p:tav>
                                      </p:tavLst>
                                    </p:anim>
                                    <p:anim calcmode="lin" valueType="num">
                                      <p:cBhvr>
                                        <p:cTn id="1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fade">
                                      <p:cBhvr>
                                        <p:cTn id="126" dur="1000"/>
                                        <p:tgtEl>
                                          <p:spTgt spid="8"/>
                                        </p:tgtEl>
                                      </p:cBhvr>
                                    </p:animEffect>
                                    <p:anim calcmode="lin" valueType="num">
                                      <p:cBhvr>
                                        <p:cTn id="127" dur="1000" fill="hold"/>
                                        <p:tgtEl>
                                          <p:spTgt spid="8"/>
                                        </p:tgtEl>
                                        <p:attrNameLst>
                                          <p:attrName>ppt_x</p:attrName>
                                        </p:attrNameLst>
                                      </p:cBhvr>
                                      <p:tavLst>
                                        <p:tav tm="0">
                                          <p:val>
                                            <p:strVal val="#ppt_x"/>
                                          </p:val>
                                        </p:tav>
                                        <p:tav tm="100000">
                                          <p:val>
                                            <p:strVal val="#ppt_x"/>
                                          </p:val>
                                        </p:tav>
                                      </p:tavLst>
                                    </p:anim>
                                    <p:anim calcmode="lin" valueType="num">
                                      <p:cBhvr>
                                        <p:cTn id="1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fade">
                                      <p:cBhvr>
                                        <p:cTn id="140" dur="1000"/>
                                        <p:tgtEl>
                                          <p:spTgt spid="24"/>
                                        </p:tgtEl>
                                      </p:cBhvr>
                                    </p:animEffect>
                                    <p:anim calcmode="lin" valueType="num">
                                      <p:cBhvr>
                                        <p:cTn id="141" dur="1000" fill="hold"/>
                                        <p:tgtEl>
                                          <p:spTgt spid="24"/>
                                        </p:tgtEl>
                                        <p:attrNameLst>
                                          <p:attrName>ppt_x</p:attrName>
                                        </p:attrNameLst>
                                      </p:cBhvr>
                                      <p:tavLst>
                                        <p:tav tm="0">
                                          <p:val>
                                            <p:strVal val="#ppt_x"/>
                                          </p:val>
                                        </p:tav>
                                        <p:tav tm="100000">
                                          <p:val>
                                            <p:strVal val="#ppt_x"/>
                                          </p:val>
                                        </p:tav>
                                      </p:tavLst>
                                    </p:anim>
                                    <p:anim calcmode="lin" valueType="num">
                                      <p:cBhvr>
                                        <p:cTn id="1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1000"/>
                                        <p:tgtEl>
                                          <p:spTgt spid="30"/>
                                        </p:tgtEl>
                                      </p:cBhvr>
                                    </p:animEffect>
                                    <p:anim calcmode="lin" valueType="num">
                                      <p:cBhvr>
                                        <p:cTn id="148" dur="1000" fill="hold"/>
                                        <p:tgtEl>
                                          <p:spTgt spid="30"/>
                                        </p:tgtEl>
                                        <p:attrNameLst>
                                          <p:attrName>ppt_x</p:attrName>
                                        </p:attrNameLst>
                                      </p:cBhvr>
                                      <p:tavLst>
                                        <p:tav tm="0">
                                          <p:val>
                                            <p:strVal val="#ppt_x"/>
                                          </p:val>
                                        </p:tav>
                                        <p:tav tm="100000">
                                          <p:val>
                                            <p:strVal val="#ppt_x"/>
                                          </p:val>
                                        </p:tav>
                                      </p:tavLst>
                                    </p:anim>
                                    <p:anim calcmode="lin" valueType="num">
                                      <p:cBhvr>
                                        <p:cTn id="1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1000"/>
                                        <p:tgtEl>
                                          <p:spTgt spid="31"/>
                                        </p:tgtEl>
                                      </p:cBhvr>
                                    </p:animEffect>
                                    <p:anim calcmode="lin" valueType="num">
                                      <p:cBhvr>
                                        <p:cTn id="155" dur="1000" fill="hold"/>
                                        <p:tgtEl>
                                          <p:spTgt spid="31"/>
                                        </p:tgtEl>
                                        <p:attrNameLst>
                                          <p:attrName>ppt_x</p:attrName>
                                        </p:attrNameLst>
                                      </p:cBhvr>
                                      <p:tavLst>
                                        <p:tav tm="0">
                                          <p:val>
                                            <p:strVal val="#ppt_x"/>
                                          </p:val>
                                        </p:tav>
                                        <p:tav tm="100000">
                                          <p:val>
                                            <p:strVal val="#ppt_x"/>
                                          </p:val>
                                        </p:tav>
                                      </p:tavLst>
                                    </p:anim>
                                    <p:anim calcmode="lin" valueType="num">
                                      <p:cBhvr>
                                        <p:cTn id="15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1000"/>
                                        <p:tgtEl>
                                          <p:spTgt spid="33"/>
                                        </p:tgtEl>
                                      </p:cBhvr>
                                    </p:animEffect>
                                    <p:anim calcmode="lin" valueType="num">
                                      <p:cBhvr>
                                        <p:cTn id="162" dur="1000" fill="hold"/>
                                        <p:tgtEl>
                                          <p:spTgt spid="33"/>
                                        </p:tgtEl>
                                        <p:attrNameLst>
                                          <p:attrName>ppt_x</p:attrName>
                                        </p:attrNameLst>
                                      </p:cBhvr>
                                      <p:tavLst>
                                        <p:tav tm="0">
                                          <p:val>
                                            <p:strVal val="#ppt_x"/>
                                          </p:val>
                                        </p:tav>
                                        <p:tav tm="100000">
                                          <p:val>
                                            <p:strVal val="#ppt_x"/>
                                          </p:val>
                                        </p:tav>
                                      </p:tavLst>
                                    </p:anim>
                                    <p:anim calcmode="lin" valueType="num">
                                      <p:cBhvr>
                                        <p:cTn id="1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1000"/>
                                        <p:tgtEl>
                                          <p:spTgt spid="34"/>
                                        </p:tgtEl>
                                      </p:cBhvr>
                                    </p:animEffect>
                                    <p:anim calcmode="lin" valueType="num">
                                      <p:cBhvr>
                                        <p:cTn id="169" dur="1000" fill="hold"/>
                                        <p:tgtEl>
                                          <p:spTgt spid="34"/>
                                        </p:tgtEl>
                                        <p:attrNameLst>
                                          <p:attrName>ppt_x</p:attrName>
                                        </p:attrNameLst>
                                      </p:cBhvr>
                                      <p:tavLst>
                                        <p:tav tm="0">
                                          <p:val>
                                            <p:strVal val="#ppt_x"/>
                                          </p:val>
                                        </p:tav>
                                        <p:tav tm="100000">
                                          <p:val>
                                            <p:strVal val="#ppt_x"/>
                                          </p:val>
                                        </p:tav>
                                      </p:tavLst>
                                    </p:anim>
                                    <p:anim calcmode="lin" valueType="num">
                                      <p:cBhvr>
                                        <p:cTn id="1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fade">
                                      <p:cBhvr>
                                        <p:cTn id="175" dur="1000"/>
                                        <p:tgtEl>
                                          <p:spTgt spid="35"/>
                                        </p:tgtEl>
                                      </p:cBhvr>
                                    </p:animEffect>
                                    <p:anim calcmode="lin" valueType="num">
                                      <p:cBhvr>
                                        <p:cTn id="176" dur="1000" fill="hold"/>
                                        <p:tgtEl>
                                          <p:spTgt spid="35"/>
                                        </p:tgtEl>
                                        <p:attrNameLst>
                                          <p:attrName>ppt_x</p:attrName>
                                        </p:attrNameLst>
                                      </p:cBhvr>
                                      <p:tavLst>
                                        <p:tav tm="0">
                                          <p:val>
                                            <p:strVal val="#ppt_x"/>
                                          </p:val>
                                        </p:tav>
                                        <p:tav tm="100000">
                                          <p:val>
                                            <p:strVal val="#ppt_x"/>
                                          </p:val>
                                        </p:tav>
                                      </p:tavLst>
                                    </p:anim>
                                    <p:anim calcmode="lin" valueType="num">
                                      <p:cBhvr>
                                        <p:cTn id="1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36"/>
                                        </p:tgtEl>
                                        <p:attrNameLst>
                                          <p:attrName>style.visibility</p:attrName>
                                        </p:attrNameLst>
                                      </p:cBhvr>
                                      <p:to>
                                        <p:strVal val="visible"/>
                                      </p:to>
                                    </p:set>
                                    <p:animEffect transition="in" filter="fade">
                                      <p:cBhvr>
                                        <p:cTn id="182" dur="1000"/>
                                        <p:tgtEl>
                                          <p:spTgt spid="36"/>
                                        </p:tgtEl>
                                      </p:cBhvr>
                                    </p:animEffect>
                                    <p:anim calcmode="lin" valueType="num">
                                      <p:cBhvr>
                                        <p:cTn id="183" dur="1000" fill="hold"/>
                                        <p:tgtEl>
                                          <p:spTgt spid="36"/>
                                        </p:tgtEl>
                                        <p:attrNameLst>
                                          <p:attrName>ppt_x</p:attrName>
                                        </p:attrNameLst>
                                      </p:cBhvr>
                                      <p:tavLst>
                                        <p:tav tm="0">
                                          <p:val>
                                            <p:strVal val="#ppt_x"/>
                                          </p:val>
                                        </p:tav>
                                        <p:tav tm="100000">
                                          <p:val>
                                            <p:strVal val="#ppt_x"/>
                                          </p:val>
                                        </p:tav>
                                      </p:tavLst>
                                    </p:anim>
                                    <p:anim calcmode="lin" valueType="num">
                                      <p:cBhvr>
                                        <p:cTn id="18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P spid="14" grpId="0" animBg="1"/>
      <p:bldP spid="15" grpId="0" animBg="1"/>
      <p:bldP spid="16" grpId="0" animBg="1"/>
      <p:bldP spid="17"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p:nvPr/>
        </p:nvCxnSpPr>
        <p:spPr>
          <a:xfrm>
            <a:off x="3287688" y="2420888"/>
            <a:ext cx="0" cy="2736304"/>
          </a:xfrm>
          <a:prstGeom prst="line">
            <a:avLst/>
          </a:prstGeom>
        </p:spPr>
        <p:style>
          <a:lnRef idx="3">
            <a:schemeClr val="dk1"/>
          </a:lnRef>
          <a:fillRef idx="0">
            <a:schemeClr val="dk1"/>
          </a:fillRef>
          <a:effectRef idx="2">
            <a:schemeClr val="dk1"/>
          </a:effectRef>
          <a:fontRef idx="minor">
            <a:schemeClr val="tx1"/>
          </a:fontRef>
        </p:style>
      </p:cxnSp>
      <p:cxnSp>
        <p:nvCxnSpPr>
          <p:cNvPr id="5" name="Rechte verbindingslijn 4"/>
          <p:cNvCxnSpPr/>
          <p:nvPr/>
        </p:nvCxnSpPr>
        <p:spPr>
          <a:xfrm>
            <a:off x="3287688" y="5157192"/>
            <a:ext cx="3456384" cy="0"/>
          </a:xfrm>
          <a:prstGeom prst="line">
            <a:avLst/>
          </a:prstGeom>
        </p:spPr>
        <p:style>
          <a:lnRef idx="3">
            <a:schemeClr val="dk1"/>
          </a:lnRef>
          <a:fillRef idx="0">
            <a:schemeClr val="dk1"/>
          </a:fillRef>
          <a:effectRef idx="2">
            <a:schemeClr val="dk1"/>
          </a:effectRef>
          <a:fontRef idx="minor">
            <a:schemeClr val="tx1"/>
          </a:fontRef>
        </p:style>
      </p:cxnSp>
      <p:cxnSp>
        <p:nvCxnSpPr>
          <p:cNvPr id="7" name="Rechte verbindingslijn 6"/>
          <p:cNvCxnSpPr/>
          <p:nvPr/>
        </p:nvCxnSpPr>
        <p:spPr>
          <a:xfrm>
            <a:off x="3287688" y="2924944"/>
            <a:ext cx="2232248" cy="2232248"/>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Rechte verbindingslijn 8"/>
          <p:cNvCxnSpPr/>
          <p:nvPr/>
        </p:nvCxnSpPr>
        <p:spPr>
          <a:xfrm>
            <a:off x="3935760" y="2924944"/>
            <a:ext cx="2016224" cy="1944216"/>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Rechte verbindingslijn 10"/>
          <p:cNvCxnSpPr/>
          <p:nvPr/>
        </p:nvCxnSpPr>
        <p:spPr>
          <a:xfrm>
            <a:off x="3287688" y="3915278"/>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295800" y="3915278"/>
            <a:ext cx="0" cy="124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943872" y="3915278"/>
            <a:ext cx="0" cy="124191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JL-RECHTS 15"/>
          <p:cNvSpPr/>
          <p:nvPr/>
        </p:nvSpPr>
        <p:spPr>
          <a:xfrm>
            <a:off x="3935760" y="321297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p:cNvSpPr txBox="1"/>
          <p:nvPr/>
        </p:nvSpPr>
        <p:spPr>
          <a:xfrm>
            <a:off x="2855640" y="2029490"/>
            <a:ext cx="936104" cy="369332"/>
          </a:xfrm>
          <a:prstGeom prst="rect">
            <a:avLst/>
          </a:prstGeom>
          <a:noFill/>
        </p:spPr>
        <p:txBody>
          <a:bodyPr wrap="square" rtlCol="0">
            <a:spAutoFit/>
          </a:bodyPr>
          <a:lstStyle/>
          <a:p>
            <a:r>
              <a:rPr lang="nl-NL" dirty="0"/>
              <a:t>Prijs</a:t>
            </a:r>
          </a:p>
        </p:txBody>
      </p:sp>
      <p:sp>
        <p:nvSpPr>
          <p:cNvPr id="19" name="Tekstvak 18"/>
          <p:cNvSpPr txBox="1"/>
          <p:nvPr/>
        </p:nvSpPr>
        <p:spPr>
          <a:xfrm>
            <a:off x="5159896" y="5215660"/>
            <a:ext cx="2556284" cy="369332"/>
          </a:xfrm>
          <a:prstGeom prst="rect">
            <a:avLst/>
          </a:prstGeom>
          <a:noFill/>
        </p:spPr>
        <p:txBody>
          <a:bodyPr wrap="square" rtlCol="0">
            <a:spAutoFit/>
          </a:bodyPr>
          <a:lstStyle/>
          <a:p>
            <a:r>
              <a:rPr lang="nl-NL" dirty="0"/>
              <a:t>Gevraagde hoeveelheid</a:t>
            </a:r>
          </a:p>
        </p:txBody>
      </p:sp>
      <p:sp>
        <p:nvSpPr>
          <p:cNvPr id="20" name="Tekstvak 19"/>
          <p:cNvSpPr txBox="1"/>
          <p:nvPr/>
        </p:nvSpPr>
        <p:spPr>
          <a:xfrm>
            <a:off x="2567608" y="1023819"/>
            <a:ext cx="7416824" cy="461665"/>
          </a:xfrm>
          <a:prstGeom prst="rect">
            <a:avLst/>
          </a:prstGeom>
          <a:noFill/>
        </p:spPr>
        <p:txBody>
          <a:bodyPr wrap="square" rtlCol="0">
            <a:spAutoFit/>
          </a:bodyPr>
          <a:lstStyle/>
          <a:p>
            <a:r>
              <a:rPr lang="nl-NL" sz="2400" dirty="0"/>
              <a:t>Verband tussen de prijs en de gevraagde hoeveelheid</a:t>
            </a:r>
          </a:p>
        </p:txBody>
      </p:sp>
      <p:sp>
        <p:nvSpPr>
          <p:cNvPr id="21" name="Tekstvak 20"/>
          <p:cNvSpPr txBox="1"/>
          <p:nvPr/>
        </p:nvSpPr>
        <p:spPr>
          <a:xfrm>
            <a:off x="2207568" y="3671736"/>
            <a:ext cx="936104" cy="369332"/>
          </a:xfrm>
          <a:prstGeom prst="rect">
            <a:avLst/>
          </a:prstGeom>
          <a:noFill/>
        </p:spPr>
        <p:txBody>
          <a:bodyPr wrap="square" rtlCol="0">
            <a:spAutoFit/>
          </a:bodyPr>
          <a:lstStyle/>
          <a:p>
            <a:r>
              <a:rPr lang="nl-NL" dirty="0"/>
              <a:t>Prijs</a:t>
            </a:r>
          </a:p>
        </p:txBody>
      </p:sp>
      <p:sp>
        <p:nvSpPr>
          <p:cNvPr id="22" name="Tekstvak 21"/>
          <p:cNvSpPr txBox="1"/>
          <p:nvPr/>
        </p:nvSpPr>
        <p:spPr>
          <a:xfrm>
            <a:off x="4005567" y="5170917"/>
            <a:ext cx="531059" cy="369332"/>
          </a:xfrm>
          <a:prstGeom prst="rect">
            <a:avLst/>
          </a:prstGeom>
          <a:noFill/>
        </p:spPr>
        <p:txBody>
          <a:bodyPr wrap="square" rtlCol="0">
            <a:spAutoFit/>
          </a:bodyPr>
          <a:lstStyle/>
          <a:p>
            <a:r>
              <a:rPr lang="nl-NL" dirty="0"/>
              <a:t>Q1</a:t>
            </a:r>
          </a:p>
        </p:txBody>
      </p:sp>
      <p:sp>
        <p:nvSpPr>
          <p:cNvPr id="23" name="Tekstvak 22"/>
          <p:cNvSpPr txBox="1"/>
          <p:nvPr/>
        </p:nvSpPr>
        <p:spPr>
          <a:xfrm>
            <a:off x="4640312" y="5170917"/>
            <a:ext cx="523538" cy="369332"/>
          </a:xfrm>
          <a:prstGeom prst="rect">
            <a:avLst/>
          </a:prstGeom>
          <a:noFill/>
        </p:spPr>
        <p:txBody>
          <a:bodyPr wrap="square" rtlCol="0">
            <a:spAutoFit/>
          </a:bodyPr>
          <a:lstStyle/>
          <a:p>
            <a:r>
              <a:rPr lang="nl-NL" dirty="0"/>
              <a:t>Q2</a:t>
            </a:r>
          </a:p>
        </p:txBody>
      </p:sp>
      <p:sp>
        <p:nvSpPr>
          <p:cNvPr id="24" name="Tekstvak 23"/>
          <p:cNvSpPr txBox="1"/>
          <p:nvPr/>
        </p:nvSpPr>
        <p:spPr>
          <a:xfrm>
            <a:off x="5735960" y="2740279"/>
            <a:ext cx="4248472" cy="646331"/>
          </a:xfrm>
          <a:prstGeom prst="rect">
            <a:avLst/>
          </a:prstGeom>
          <a:noFill/>
        </p:spPr>
        <p:txBody>
          <a:bodyPr wrap="square" rtlCol="0">
            <a:spAutoFit/>
          </a:bodyPr>
          <a:lstStyle/>
          <a:p>
            <a:r>
              <a:rPr lang="nl-NL" dirty="0"/>
              <a:t>Een stijging van M doet de vraag naar goederen toenemen</a:t>
            </a:r>
          </a:p>
        </p:txBody>
      </p:sp>
      <p:sp>
        <p:nvSpPr>
          <p:cNvPr id="25" name="Tekstvak 24"/>
          <p:cNvSpPr txBox="1"/>
          <p:nvPr/>
        </p:nvSpPr>
        <p:spPr>
          <a:xfrm>
            <a:off x="5735960" y="3477962"/>
            <a:ext cx="4104456" cy="369332"/>
          </a:xfrm>
          <a:prstGeom prst="rect">
            <a:avLst/>
          </a:prstGeom>
          <a:noFill/>
        </p:spPr>
        <p:txBody>
          <a:bodyPr wrap="square" rtlCol="0">
            <a:spAutoFit/>
          </a:bodyPr>
          <a:lstStyle/>
          <a:p>
            <a:r>
              <a:rPr lang="nl-NL" dirty="0"/>
              <a:t>Bij elke prijs wordt er dan meer gevraagd</a:t>
            </a:r>
          </a:p>
        </p:txBody>
      </p:sp>
      <p:sp>
        <p:nvSpPr>
          <p:cNvPr id="26" name="Tekstvak 25"/>
          <p:cNvSpPr txBox="1"/>
          <p:nvPr/>
        </p:nvSpPr>
        <p:spPr>
          <a:xfrm>
            <a:off x="2675620" y="377177"/>
            <a:ext cx="6948772" cy="461665"/>
          </a:xfrm>
          <a:prstGeom prst="rect">
            <a:avLst/>
          </a:prstGeom>
          <a:noFill/>
        </p:spPr>
        <p:txBody>
          <a:bodyPr wrap="square" rtlCol="0">
            <a:spAutoFit/>
          </a:bodyPr>
          <a:lstStyle/>
          <a:p>
            <a:r>
              <a:rPr lang="nl-NL" sz="2400" dirty="0"/>
              <a:t>Grafische voorstelling van het monetaire beleid</a:t>
            </a:r>
          </a:p>
        </p:txBody>
      </p:sp>
      <p:sp>
        <p:nvSpPr>
          <p:cNvPr id="27" name="Tekstvak 26"/>
          <p:cNvSpPr txBox="1"/>
          <p:nvPr/>
        </p:nvSpPr>
        <p:spPr>
          <a:xfrm>
            <a:off x="5735960" y="4124293"/>
            <a:ext cx="4464496" cy="369332"/>
          </a:xfrm>
          <a:prstGeom prst="rect">
            <a:avLst/>
          </a:prstGeom>
          <a:noFill/>
        </p:spPr>
        <p:txBody>
          <a:bodyPr wrap="square" rtlCol="0">
            <a:spAutoFit/>
          </a:bodyPr>
          <a:lstStyle/>
          <a:p>
            <a:r>
              <a:rPr lang="nl-NL" dirty="0"/>
              <a:t>Maar stijgt de productie  dan ook altijd</a:t>
            </a:r>
          </a:p>
        </p:txBody>
      </p:sp>
    </p:spTree>
    <p:extLst>
      <p:ext uri="{BB962C8B-B14F-4D97-AF65-F5344CB8AC3E}">
        <p14:creationId xmlns:p14="http://schemas.microsoft.com/office/powerpoint/2010/main" val="1875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000"/>
                                        <p:tgtEl>
                                          <p:spTgt spid="15"/>
                                        </p:tgtEl>
                                      </p:cBhvr>
                                    </p:animEffect>
                                    <p:anim calcmode="lin" valueType="num">
                                      <p:cBhvr>
                                        <p:cTn id="106" dur="1000" fill="hold"/>
                                        <p:tgtEl>
                                          <p:spTgt spid="15"/>
                                        </p:tgtEl>
                                        <p:attrNameLst>
                                          <p:attrName>ppt_x</p:attrName>
                                        </p:attrNameLst>
                                      </p:cBhvr>
                                      <p:tavLst>
                                        <p:tav tm="0">
                                          <p:val>
                                            <p:strVal val="#ppt_x"/>
                                          </p:val>
                                        </p:tav>
                                        <p:tav tm="100000">
                                          <p:val>
                                            <p:strVal val="#ppt_x"/>
                                          </p:val>
                                        </p:tav>
                                      </p:tavLst>
                                    </p:anim>
                                    <p:anim calcmode="lin" valueType="num">
                                      <p:cBhvr>
                                        <p:cTn id="10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1000"/>
                                        <p:tgtEl>
                                          <p:spTgt spid="27"/>
                                        </p:tgtEl>
                                      </p:cBhvr>
                                    </p:animEffect>
                                    <p:anim calcmode="lin" valueType="num">
                                      <p:cBhvr>
                                        <p:cTn id="120" dur="1000" fill="hold"/>
                                        <p:tgtEl>
                                          <p:spTgt spid="27"/>
                                        </p:tgtEl>
                                        <p:attrNameLst>
                                          <p:attrName>ppt_x</p:attrName>
                                        </p:attrNameLst>
                                      </p:cBhvr>
                                      <p:tavLst>
                                        <p:tav tm="0">
                                          <p:val>
                                            <p:strVal val="#ppt_x"/>
                                          </p:val>
                                        </p:tav>
                                        <p:tav tm="100000">
                                          <p:val>
                                            <p:strVal val="#ppt_x"/>
                                          </p:val>
                                        </p:tav>
                                      </p:tavLst>
                                    </p:anim>
                                    <p:anim calcmode="lin" valueType="num">
                                      <p:cBhvr>
                                        <p:cTn id="1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p:bldP spid="21" grpId="0"/>
      <p:bldP spid="22" grpId="0"/>
      <p:bldP spid="23" grpId="0"/>
      <p:bldP spid="24"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719736" y="613080"/>
            <a:ext cx="5328592" cy="400110"/>
          </a:xfrm>
          <a:prstGeom prst="rect">
            <a:avLst/>
          </a:prstGeom>
          <a:noFill/>
        </p:spPr>
        <p:txBody>
          <a:bodyPr wrap="square" rtlCol="0">
            <a:spAutoFit/>
          </a:bodyPr>
          <a:lstStyle/>
          <a:p>
            <a:r>
              <a:rPr lang="nl-NL" sz="2000" dirty="0"/>
              <a:t>Grafische voorstelling van het monetaire beleid</a:t>
            </a:r>
          </a:p>
        </p:txBody>
      </p:sp>
      <p:cxnSp>
        <p:nvCxnSpPr>
          <p:cNvPr id="4" name="Rechte verbindingslijn 3"/>
          <p:cNvCxnSpPr/>
          <p:nvPr/>
        </p:nvCxnSpPr>
        <p:spPr>
          <a:xfrm>
            <a:off x="2783632" y="2132856"/>
            <a:ext cx="0" cy="2808312"/>
          </a:xfrm>
          <a:prstGeom prst="line">
            <a:avLst/>
          </a:prstGeom>
        </p:spPr>
        <p:style>
          <a:lnRef idx="3">
            <a:schemeClr val="dk1"/>
          </a:lnRef>
          <a:fillRef idx="0">
            <a:schemeClr val="dk1"/>
          </a:fillRef>
          <a:effectRef idx="2">
            <a:schemeClr val="dk1"/>
          </a:effectRef>
          <a:fontRef idx="minor">
            <a:schemeClr val="tx1"/>
          </a:fontRef>
        </p:style>
      </p:cxnSp>
      <p:cxnSp>
        <p:nvCxnSpPr>
          <p:cNvPr id="6" name="Rechte verbindingslijn 5"/>
          <p:cNvCxnSpPr/>
          <p:nvPr/>
        </p:nvCxnSpPr>
        <p:spPr>
          <a:xfrm>
            <a:off x="2783632" y="4941168"/>
            <a:ext cx="3168352" cy="0"/>
          </a:xfrm>
          <a:prstGeom prst="line">
            <a:avLst/>
          </a:prstGeom>
        </p:spPr>
        <p:style>
          <a:lnRef idx="3">
            <a:schemeClr val="dk1"/>
          </a:lnRef>
          <a:fillRef idx="0">
            <a:schemeClr val="dk1"/>
          </a:fillRef>
          <a:effectRef idx="2">
            <a:schemeClr val="dk1"/>
          </a:effectRef>
          <a:fontRef idx="minor">
            <a:schemeClr val="tx1"/>
          </a:fontRef>
        </p:style>
      </p:cxnSp>
      <p:cxnSp>
        <p:nvCxnSpPr>
          <p:cNvPr id="8" name="Rechte verbindingslijn 7"/>
          <p:cNvCxnSpPr/>
          <p:nvPr/>
        </p:nvCxnSpPr>
        <p:spPr>
          <a:xfrm>
            <a:off x="2783632" y="4365104"/>
            <a:ext cx="12961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Rechte verbindingslijn 9"/>
          <p:cNvCxnSpPr/>
          <p:nvPr/>
        </p:nvCxnSpPr>
        <p:spPr>
          <a:xfrm flipV="1">
            <a:off x="4079776" y="3537012"/>
            <a:ext cx="1224136" cy="828092"/>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Rechte verbindingslijn 11"/>
          <p:cNvCxnSpPr/>
          <p:nvPr/>
        </p:nvCxnSpPr>
        <p:spPr>
          <a:xfrm flipV="1">
            <a:off x="5303912" y="2276872"/>
            <a:ext cx="0" cy="1260140"/>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kstvak 12"/>
          <p:cNvSpPr txBox="1"/>
          <p:nvPr/>
        </p:nvSpPr>
        <p:spPr>
          <a:xfrm>
            <a:off x="2063552" y="2092206"/>
            <a:ext cx="1008112" cy="369332"/>
          </a:xfrm>
          <a:prstGeom prst="rect">
            <a:avLst/>
          </a:prstGeom>
          <a:noFill/>
        </p:spPr>
        <p:txBody>
          <a:bodyPr wrap="square" rtlCol="0">
            <a:spAutoFit/>
          </a:bodyPr>
          <a:lstStyle/>
          <a:p>
            <a:r>
              <a:rPr lang="nl-NL" dirty="0"/>
              <a:t>Prijs</a:t>
            </a:r>
          </a:p>
        </p:txBody>
      </p:sp>
      <p:sp>
        <p:nvSpPr>
          <p:cNvPr id="14" name="Tekstvak 13"/>
          <p:cNvSpPr txBox="1"/>
          <p:nvPr/>
        </p:nvSpPr>
        <p:spPr>
          <a:xfrm>
            <a:off x="4187788" y="5213101"/>
            <a:ext cx="2232248" cy="646331"/>
          </a:xfrm>
          <a:prstGeom prst="rect">
            <a:avLst/>
          </a:prstGeom>
          <a:noFill/>
        </p:spPr>
        <p:txBody>
          <a:bodyPr wrap="square" rtlCol="0">
            <a:spAutoFit/>
          </a:bodyPr>
          <a:lstStyle/>
          <a:p>
            <a:r>
              <a:rPr lang="nl-NL" dirty="0"/>
              <a:t>Geproduceerde</a:t>
            </a:r>
          </a:p>
          <a:p>
            <a:r>
              <a:rPr lang="nl-NL" dirty="0"/>
              <a:t>hoeveelheid</a:t>
            </a:r>
          </a:p>
        </p:txBody>
      </p:sp>
      <p:sp>
        <p:nvSpPr>
          <p:cNvPr id="15" name="Tekstvak 14"/>
          <p:cNvSpPr txBox="1"/>
          <p:nvPr/>
        </p:nvSpPr>
        <p:spPr>
          <a:xfrm>
            <a:off x="2567608" y="5021004"/>
            <a:ext cx="3816424" cy="369332"/>
          </a:xfrm>
          <a:prstGeom prst="rect">
            <a:avLst/>
          </a:prstGeom>
          <a:noFill/>
        </p:spPr>
        <p:txBody>
          <a:bodyPr wrap="square" rtlCol="0">
            <a:spAutoFit/>
          </a:bodyPr>
          <a:lstStyle/>
          <a:p>
            <a:r>
              <a:rPr lang="nl-NL" dirty="0"/>
              <a:t>O                       A                        B </a:t>
            </a:r>
          </a:p>
        </p:txBody>
      </p:sp>
      <p:cxnSp>
        <p:nvCxnSpPr>
          <p:cNvPr id="21" name="Rechte verbindingslijn 20"/>
          <p:cNvCxnSpPr/>
          <p:nvPr/>
        </p:nvCxnSpPr>
        <p:spPr>
          <a:xfrm>
            <a:off x="4079776" y="436510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5303912" y="3537012"/>
            <a:ext cx="0" cy="140415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kstvak 24"/>
          <p:cNvSpPr txBox="1"/>
          <p:nvPr/>
        </p:nvSpPr>
        <p:spPr>
          <a:xfrm>
            <a:off x="5735961" y="4005065"/>
            <a:ext cx="4320481" cy="1015663"/>
          </a:xfrm>
          <a:prstGeom prst="rect">
            <a:avLst/>
          </a:prstGeom>
          <a:noFill/>
        </p:spPr>
        <p:txBody>
          <a:bodyPr wrap="square" rtlCol="0">
            <a:spAutoFit/>
          </a:bodyPr>
          <a:lstStyle/>
          <a:p>
            <a:r>
              <a:rPr lang="nl-NL" sz="2000" dirty="0"/>
              <a:t>Groter dan B – alle sectoren hebben hun productiecapaciteit bereikt</a:t>
            </a:r>
          </a:p>
          <a:p>
            <a:r>
              <a:rPr lang="nl-NL" sz="2000" dirty="0"/>
              <a:t>Alleen P stijgt.</a:t>
            </a:r>
          </a:p>
        </p:txBody>
      </p:sp>
      <p:sp>
        <p:nvSpPr>
          <p:cNvPr id="26" name="Tekstvak 25"/>
          <p:cNvSpPr txBox="1"/>
          <p:nvPr/>
        </p:nvSpPr>
        <p:spPr>
          <a:xfrm>
            <a:off x="3719736" y="1170383"/>
            <a:ext cx="5328592" cy="400110"/>
          </a:xfrm>
          <a:prstGeom prst="rect">
            <a:avLst/>
          </a:prstGeom>
          <a:noFill/>
        </p:spPr>
        <p:txBody>
          <a:bodyPr wrap="square" rtlCol="0">
            <a:spAutoFit/>
          </a:bodyPr>
          <a:lstStyle/>
          <a:p>
            <a:r>
              <a:rPr lang="nl-NL" sz="2000" dirty="0"/>
              <a:t>Kan de productie altijd aan de vraag voldoen?</a:t>
            </a:r>
          </a:p>
        </p:txBody>
      </p:sp>
      <p:sp>
        <p:nvSpPr>
          <p:cNvPr id="27" name="Tekstvak 26"/>
          <p:cNvSpPr txBox="1"/>
          <p:nvPr/>
        </p:nvSpPr>
        <p:spPr>
          <a:xfrm>
            <a:off x="5735960" y="1988840"/>
            <a:ext cx="4680520" cy="707886"/>
          </a:xfrm>
          <a:prstGeom prst="rect">
            <a:avLst/>
          </a:prstGeom>
          <a:noFill/>
        </p:spPr>
        <p:txBody>
          <a:bodyPr wrap="square" rtlCol="0">
            <a:spAutoFit/>
          </a:bodyPr>
          <a:lstStyle/>
          <a:p>
            <a:r>
              <a:rPr lang="nl-NL" sz="2000" dirty="0"/>
              <a:t>OA – alle sectoren hebben productiecapaciteit over. Alleen T stijgt</a:t>
            </a:r>
          </a:p>
        </p:txBody>
      </p:sp>
      <p:sp>
        <p:nvSpPr>
          <p:cNvPr id="28" name="Tekstvak 27"/>
          <p:cNvSpPr txBox="1"/>
          <p:nvPr/>
        </p:nvSpPr>
        <p:spPr>
          <a:xfrm>
            <a:off x="5735960" y="2852937"/>
            <a:ext cx="4685702" cy="1015663"/>
          </a:xfrm>
          <a:prstGeom prst="rect">
            <a:avLst/>
          </a:prstGeom>
          <a:noFill/>
        </p:spPr>
        <p:txBody>
          <a:bodyPr wrap="square" rtlCol="0">
            <a:spAutoFit/>
          </a:bodyPr>
          <a:lstStyle/>
          <a:p>
            <a:r>
              <a:rPr lang="nl-NL" sz="2000" dirty="0"/>
              <a:t>AB – in steeds meer sectoren begint de productiecapaciteit bereikt te worden.</a:t>
            </a:r>
          </a:p>
          <a:p>
            <a:r>
              <a:rPr lang="nl-NL" sz="2000" dirty="0"/>
              <a:t>P en T stijgen allebei.</a:t>
            </a:r>
          </a:p>
        </p:txBody>
      </p:sp>
      <p:cxnSp>
        <p:nvCxnSpPr>
          <p:cNvPr id="31" name="Rechte verbindingslijn 30"/>
          <p:cNvCxnSpPr/>
          <p:nvPr/>
        </p:nvCxnSpPr>
        <p:spPr>
          <a:xfrm>
            <a:off x="3067279" y="3951059"/>
            <a:ext cx="504056" cy="620251"/>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Rechte verbindingslijn 31"/>
          <p:cNvCxnSpPr/>
          <p:nvPr/>
        </p:nvCxnSpPr>
        <p:spPr>
          <a:xfrm>
            <a:off x="3323692" y="3951059"/>
            <a:ext cx="504056" cy="620251"/>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Rechte verbindingslijn 32"/>
          <p:cNvCxnSpPr/>
          <p:nvPr/>
        </p:nvCxnSpPr>
        <p:spPr>
          <a:xfrm>
            <a:off x="4273648" y="3771732"/>
            <a:ext cx="504056" cy="6202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Rechte verbindingslijn 33"/>
          <p:cNvCxnSpPr/>
          <p:nvPr/>
        </p:nvCxnSpPr>
        <p:spPr>
          <a:xfrm>
            <a:off x="4273648" y="3381218"/>
            <a:ext cx="670224" cy="857872"/>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Rechte verbindingslijn 34"/>
          <p:cNvCxnSpPr/>
          <p:nvPr/>
        </p:nvCxnSpPr>
        <p:spPr>
          <a:xfrm>
            <a:off x="5051884" y="2604216"/>
            <a:ext cx="504056" cy="6202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Rechte verbindingslijn 35"/>
          <p:cNvCxnSpPr/>
          <p:nvPr/>
        </p:nvCxnSpPr>
        <p:spPr>
          <a:xfrm>
            <a:off x="5071794" y="2275430"/>
            <a:ext cx="504056" cy="6202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Rechte verbindingslijn 37"/>
          <p:cNvCxnSpPr/>
          <p:nvPr/>
        </p:nvCxnSpPr>
        <p:spPr>
          <a:xfrm>
            <a:off x="3431704" y="436510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3719736" y="4386828"/>
            <a:ext cx="0" cy="554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4525676" y="4081856"/>
            <a:ext cx="0" cy="859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4777704" y="3951058"/>
            <a:ext cx="0" cy="990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flipH="1">
            <a:off x="2783632" y="4081856"/>
            <a:ext cx="17420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flipH="1">
            <a:off x="2783632" y="3951058"/>
            <a:ext cx="1994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H="1">
            <a:off x="2783632" y="2906942"/>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flipH="1">
            <a:off x="2783632" y="2585555"/>
            <a:ext cx="2520280" cy="18661"/>
          </a:xfrm>
          <a:prstGeom prst="line">
            <a:avLst/>
          </a:prstGeom>
        </p:spPr>
        <p:style>
          <a:lnRef idx="1">
            <a:schemeClr val="accent1"/>
          </a:lnRef>
          <a:fillRef idx="0">
            <a:schemeClr val="accent1"/>
          </a:fillRef>
          <a:effectRef idx="0">
            <a:schemeClr val="accent1"/>
          </a:effectRef>
          <a:fontRef idx="minor">
            <a:schemeClr val="tx1"/>
          </a:fontRef>
        </p:style>
      </p:cxnSp>
      <p:sp>
        <p:nvSpPr>
          <p:cNvPr id="53" name="PIJL-RECHTS 52"/>
          <p:cNvSpPr/>
          <p:nvPr/>
        </p:nvSpPr>
        <p:spPr>
          <a:xfrm>
            <a:off x="3431704" y="4653136"/>
            <a:ext cx="304554" cy="213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PIJL-RECHTS 53"/>
          <p:cNvSpPr/>
          <p:nvPr/>
        </p:nvSpPr>
        <p:spPr>
          <a:xfrm>
            <a:off x="4525676" y="4571310"/>
            <a:ext cx="252028" cy="225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PIJL-OMHOOG 54"/>
          <p:cNvSpPr/>
          <p:nvPr/>
        </p:nvSpPr>
        <p:spPr>
          <a:xfrm>
            <a:off x="3654654" y="3890956"/>
            <a:ext cx="173094" cy="1909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PIJL-OMHOOG 55"/>
          <p:cNvSpPr/>
          <p:nvPr/>
        </p:nvSpPr>
        <p:spPr>
          <a:xfrm>
            <a:off x="3827748" y="2604216"/>
            <a:ext cx="252028" cy="2914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804851" y="393547"/>
            <a:ext cx="184666"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267807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1000"/>
                                        <p:tgtEl>
                                          <p:spTgt spid="53"/>
                                        </p:tgtEl>
                                      </p:cBhvr>
                                    </p:animEffect>
                                    <p:anim calcmode="lin" valueType="num">
                                      <p:cBhvr>
                                        <p:cTn id="106" dur="1000" fill="hold"/>
                                        <p:tgtEl>
                                          <p:spTgt spid="53"/>
                                        </p:tgtEl>
                                        <p:attrNameLst>
                                          <p:attrName>ppt_x</p:attrName>
                                        </p:attrNameLst>
                                      </p:cBhvr>
                                      <p:tavLst>
                                        <p:tav tm="0">
                                          <p:val>
                                            <p:strVal val="#ppt_x"/>
                                          </p:val>
                                        </p:tav>
                                        <p:tav tm="100000">
                                          <p:val>
                                            <p:strVal val="#ppt_x"/>
                                          </p:val>
                                        </p:tav>
                                      </p:tavLst>
                                    </p:anim>
                                    <p:anim calcmode="lin" valueType="num">
                                      <p:cBhvr>
                                        <p:cTn id="10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1000"/>
                                        <p:tgtEl>
                                          <p:spTgt spid="34"/>
                                        </p:tgtEl>
                                      </p:cBhvr>
                                    </p:animEffect>
                                    <p:anim calcmode="lin" valueType="num">
                                      <p:cBhvr>
                                        <p:cTn id="120" dur="1000" fill="hold"/>
                                        <p:tgtEl>
                                          <p:spTgt spid="34"/>
                                        </p:tgtEl>
                                        <p:attrNameLst>
                                          <p:attrName>ppt_x</p:attrName>
                                        </p:attrNameLst>
                                      </p:cBhvr>
                                      <p:tavLst>
                                        <p:tav tm="0">
                                          <p:val>
                                            <p:strVal val="#ppt_x"/>
                                          </p:val>
                                        </p:tav>
                                        <p:tav tm="100000">
                                          <p:val>
                                            <p:strVal val="#ppt_x"/>
                                          </p:val>
                                        </p:tav>
                                      </p:tavLst>
                                    </p:anim>
                                    <p:anim calcmode="lin" valueType="num">
                                      <p:cBhvr>
                                        <p:cTn id="1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fade">
                                      <p:cBhvr>
                                        <p:cTn id="126" dur="1000"/>
                                        <p:tgtEl>
                                          <p:spTgt spid="54"/>
                                        </p:tgtEl>
                                      </p:cBhvr>
                                    </p:animEffect>
                                    <p:anim calcmode="lin" valueType="num">
                                      <p:cBhvr>
                                        <p:cTn id="127" dur="1000" fill="hold"/>
                                        <p:tgtEl>
                                          <p:spTgt spid="54"/>
                                        </p:tgtEl>
                                        <p:attrNameLst>
                                          <p:attrName>ppt_x</p:attrName>
                                        </p:attrNameLst>
                                      </p:cBhvr>
                                      <p:tavLst>
                                        <p:tav tm="0">
                                          <p:val>
                                            <p:strVal val="#ppt_x"/>
                                          </p:val>
                                        </p:tav>
                                        <p:tav tm="100000">
                                          <p:val>
                                            <p:strVal val="#ppt_x"/>
                                          </p:val>
                                        </p:tav>
                                      </p:tavLst>
                                    </p:anim>
                                    <p:anim calcmode="lin" valueType="num">
                                      <p:cBhvr>
                                        <p:cTn id="12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1000"/>
                                        <p:tgtEl>
                                          <p:spTgt spid="55"/>
                                        </p:tgtEl>
                                      </p:cBhvr>
                                    </p:animEffect>
                                    <p:anim calcmode="lin" valueType="num">
                                      <p:cBhvr>
                                        <p:cTn id="134" dur="1000" fill="hold"/>
                                        <p:tgtEl>
                                          <p:spTgt spid="55"/>
                                        </p:tgtEl>
                                        <p:attrNameLst>
                                          <p:attrName>ppt_x</p:attrName>
                                        </p:attrNameLst>
                                      </p:cBhvr>
                                      <p:tavLst>
                                        <p:tav tm="0">
                                          <p:val>
                                            <p:strVal val="#ppt_x"/>
                                          </p:val>
                                        </p:tav>
                                        <p:tav tm="100000">
                                          <p:val>
                                            <p:strVal val="#ppt_x"/>
                                          </p:val>
                                        </p:tav>
                                      </p:tavLst>
                                    </p:anim>
                                    <p:anim calcmode="lin" valueType="num">
                                      <p:cBhvr>
                                        <p:cTn id="1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1000"/>
                                        <p:tgtEl>
                                          <p:spTgt spid="35"/>
                                        </p:tgtEl>
                                      </p:cBhvr>
                                    </p:animEffect>
                                    <p:anim calcmode="lin" valueType="num">
                                      <p:cBhvr>
                                        <p:cTn id="141" dur="1000" fill="hold"/>
                                        <p:tgtEl>
                                          <p:spTgt spid="35"/>
                                        </p:tgtEl>
                                        <p:attrNameLst>
                                          <p:attrName>ppt_x</p:attrName>
                                        </p:attrNameLst>
                                      </p:cBhvr>
                                      <p:tavLst>
                                        <p:tav tm="0">
                                          <p:val>
                                            <p:strVal val="#ppt_x"/>
                                          </p:val>
                                        </p:tav>
                                        <p:tav tm="100000">
                                          <p:val>
                                            <p:strVal val="#ppt_x"/>
                                          </p:val>
                                        </p:tav>
                                      </p:tavLst>
                                    </p:anim>
                                    <p:anim calcmode="lin" valueType="num">
                                      <p:cBhvr>
                                        <p:cTn id="14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1000"/>
                                        <p:tgtEl>
                                          <p:spTgt spid="36"/>
                                        </p:tgtEl>
                                      </p:cBhvr>
                                    </p:animEffect>
                                    <p:anim calcmode="lin" valueType="num">
                                      <p:cBhvr>
                                        <p:cTn id="148" dur="1000" fill="hold"/>
                                        <p:tgtEl>
                                          <p:spTgt spid="36"/>
                                        </p:tgtEl>
                                        <p:attrNameLst>
                                          <p:attrName>ppt_x</p:attrName>
                                        </p:attrNameLst>
                                      </p:cBhvr>
                                      <p:tavLst>
                                        <p:tav tm="0">
                                          <p:val>
                                            <p:strVal val="#ppt_x"/>
                                          </p:val>
                                        </p:tav>
                                        <p:tav tm="100000">
                                          <p:val>
                                            <p:strVal val="#ppt_x"/>
                                          </p:val>
                                        </p:tav>
                                      </p:tavLst>
                                    </p:anim>
                                    <p:anim calcmode="lin" valueType="num">
                                      <p:cBhvr>
                                        <p:cTn id="14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fade">
                                      <p:cBhvr>
                                        <p:cTn id="154" dur="1000"/>
                                        <p:tgtEl>
                                          <p:spTgt spid="56"/>
                                        </p:tgtEl>
                                      </p:cBhvr>
                                    </p:animEffect>
                                    <p:anim calcmode="lin" valueType="num">
                                      <p:cBhvr>
                                        <p:cTn id="155" dur="1000" fill="hold"/>
                                        <p:tgtEl>
                                          <p:spTgt spid="56"/>
                                        </p:tgtEl>
                                        <p:attrNameLst>
                                          <p:attrName>ppt_x</p:attrName>
                                        </p:attrNameLst>
                                      </p:cBhvr>
                                      <p:tavLst>
                                        <p:tav tm="0">
                                          <p:val>
                                            <p:strVal val="#ppt_x"/>
                                          </p:val>
                                        </p:tav>
                                        <p:tav tm="100000">
                                          <p:val>
                                            <p:strVal val="#ppt_x"/>
                                          </p:val>
                                        </p:tav>
                                      </p:tavLst>
                                    </p:anim>
                                    <p:anim calcmode="lin" valueType="num">
                                      <p:cBhvr>
                                        <p:cTn id="15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5" grpId="0"/>
      <p:bldP spid="26" grpId="0"/>
      <p:bldP spid="27" grpId="0"/>
      <p:bldP spid="28" grpId="0"/>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18401" y="3087017"/>
            <a:ext cx="216024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a:t>Effectieve vraag</a:t>
            </a:r>
          </a:p>
          <a:p>
            <a:r>
              <a:rPr lang="nl-NL" dirty="0"/>
              <a:t>(C + I + O + E – M)</a:t>
            </a:r>
          </a:p>
        </p:txBody>
      </p:sp>
      <p:sp>
        <p:nvSpPr>
          <p:cNvPr id="3" name="Tekstvak 2"/>
          <p:cNvSpPr txBox="1"/>
          <p:nvPr/>
        </p:nvSpPr>
        <p:spPr>
          <a:xfrm>
            <a:off x="5280066" y="4722725"/>
            <a:ext cx="189605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Consumptie  (C)</a:t>
            </a:r>
          </a:p>
        </p:txBody>
      </p:sp>
      <p:sp>
        <p:nvSpPr>
          <p:cNvPr id="4" name="Tekstvak 3"/>
          <p:cNvSpPr txBox="1"/>
          <p:nvPr/>
        </p:nvSpPr>
        <p:spPr>
          <a:xfrm>
            <a:off x="1919536" y="4941168"/>
            <a:ext cx="216024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a:t>Sparen (S)</a:t>
            </a:r>
          </a:p>
        </p:txBody>
      </p:sp>
      <p:sp>
        <p:nvSpPr>
          <p:cNvPr id="5" name="Tekstvak 4"/>
          <p:cNvSpPr txBox="1"/>
          <p:nvPr/>
        </p:nvSpPr>
        <p:spPr>
          <a:xfrm>
            <a:off x="2240493" y="4103512"/>
            <a:ext cx="21602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Investeringen (I)</a:t>
            </a:r>
          </a:p>
        </p:txBody>
      </p:sp>
      <p:sp>
        <p:nvSpPr>
          <p:cNvPr id="6" name="Tekstvak 5"/>
          <p:cNvSpPr txBox="1"/>
          <p:nvPr/>
        </p:nvSpPr>
        <p:spPr>
          <a:xfrm>
            <a:off x="1902097" y="1340769"/>
            <a:ext cx="216024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err="1"/>
              <a:t>Overheids-bestedingen</a:t>
            </a:r>
            <a:r>
              <a:rPr lang="nl-NL" dirty="0"/>
              <a:t> (O)</a:t>
            </a:r>
          </a:p>
        </p:txBody>
      </p:sp>
      <p:sp>
        <p:nvSpPr>
          <p:cNvPr id="7" name="Tekstvak 6"/>
          <p:cNvSpPr txBox="1"/>
          <p:nvPr/>
        </p:nvSpPr>
        <p:spPr>
          <a:xfrm>
            <a:off x="2279576" y="2337446"/>
            <a:ext cx="21602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Export (E)</a:t>
            </a:r>
          </a:p>
        </p:txBody>
      </p:sp>
      <p:sp>
        <p:nvSpPr>
          <p:cNvPr id="8" name="Tekstvak 7"/>
          <p:cNvSpPr txBox="1"/>
          <p:nvPr/>
        </p:nvSpPr>
        <p:spPr>
          <a:xfrm>
            <a:off x="8507760" y="3971672"/>
            <a:ext cx="2016224"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nl-NL" dirty="0"/>
              <a:t>Inflatie bij overbesteding</a:t>
            </a:r>
          </a:p>
        </p:txBody>
      </p:sp>
      <p:sp>
        <p:nvSpPr>
          <p:cNvPr id="9" name="Tekstvak 8"/>
          <p:cNvSpPr txBox="1"/>
          <p:nvPr/>
        </p:nvSpPr>
        <p:spPr>
          <a:xfrm>
            <a:off x="8400256" y="2632100"/>
            <a:ext cx="2016224"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nl-NL" dirty="0"/>
              <a:t>Werkgelegenheid</a:t>
            </a:r>
          </a:p>
          <a:p>
            <a:r>
              <a:rPr lang="nl-NL" dirty="0"/>
              <a:t>(onderbesteding)</a:t>
            </a:r>
          </a:p>
        </p:txBody>
      </p:sp>
      <p:sp>
        <p:nvSpPr>
          <p:cNvPr id="10" name="Tekstvak 9"/>
          <p:cNvSpPr txBox="1"/>
          <p:nvPr/>
        </p:nvSpPr>
        <p:spPr>
          <a:xfrm>
            <a:off x="4859940" y="2337446"/>
            <a:ext cx="18841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Import (M)</a:t>
            </a:r>
          </a:p>
        </p:txBody>
      </p:sp>
      <p:sp>
        <p:nvSpPr>
          <p:cNvPr id="11" name="Tekstvak 10"/>
          <p:cNvSpPr txBox="1"/>
          <p:nvPr/>
        </p:nvSpPr>
        <p:spPr>
          <a:xfrm>
            <a:off x="4998521" y="1340769"/>
            <a:ext cx="216024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a:t>Belastingopbrengst (B)</a:t>
            </a:r>
          </a:p>
        </p:txBody>
      </p:sp>
      <p:sp>
        <p:nvSpPr>
          <p:cNvPr id="12" name="Tekstvak 11"/>
          <p:cNvSpPr txBox="1"/>
          <p:nvPr/>
        </p:nvSpPr>
        <p:spPr>
          <a:xfrm>
            <a:off x="6409104" y="3087017"/>
            <a:ext cx="1631112"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a:t>Nationaal</a:t>
            </a:r>
          </a:p>
          <a:p>
            <a:r>
              <a:rPr lang="nl-NL" dirty="0"/>
              <a:t>Inkomen (Y)</a:t>
            </a:r>
          </a:p>
        </p:txBody>
      </p:sp>
      <p:sp>
        <p:nvSpPr>
          <p:cNvPr id="13" name="Ovaal 12"/>
          <p:cNvSpPr/>
          <p:nvPr/>
        </p:nvSpPr>
        <p:spPr>
          <a:xfrm>
            <a:off x="5802006" y="3983880"/>
            <a:ext cx="576064" cy="501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p:cNvSpPr/>
          <p:nvPr/>
        </p:nvSpPr>
        <p:spPr>
          <a:xfrm>
            <a:off x="4704001" y="5769018"/>
            <a:ext cx="576064" cy="501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5461076" y="5769017"/>
            <a:ext cx="3155205" cy="369332"/>
          </a:xfrm>
          <a:prstGeom prst="rect">
            <a:avLst/>
          </a:prstGeom>
          <a:noFill/>
        </p:spPr>
        <p:txBody>
          <a:bodyPr wrap="square" rtlCol="0">
            <a:spAutoFit/>
          </a:bodyPr>
          <a:lstStyle/>
          <a:p>
            <a:r>
              <a:rPr lang="nl-NL" dirty="0"/>
              <a:t>Werking van de multiplier</a:t>
            </a:r>
          </a:p>
        </p:txBody>
      </p:sp>
      <p:sp>
        <p:nvSpPr>
          <p:cNvPr id="16" name="Tekstvak 15"/>
          <p:cNvSpPr txBox="1"/>
          <p:nvPr/>
        </p:nvSpPr>
        <p:spPr>
          <a:xfrm>
            <a:off x="2793738" y="318170"/>
            <a:ext cx="542649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sz="2400" dirty="0"/>
              <a:t>15.2	Een macro economisch model</a:t>
            </a:r>
          </a:p>
        </p:txBody>
      </p:sp>
      <p:cxnSp>
        <p:nvCxnSpPr>
          <p:cNvPr id="22" name="Rechte verbindingslijn met pijl 21"/>
          <p:cNvCxnSpPr>
            <a:stCxn id="12" idx="3"/>
          </p:cNvCxnSpPr>
          <p:nvPr/>
        </p:nvCxnSpPr>
        <p:spPr>
          <a:xfrm flipV="1">
            <a:off x="8040216" y="3087016"/>
            <a:ext cx="360040" cy="3231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Rechte verbindingslijn met pijl 23"/>
          <p:cNvCxnSpPr/>
          <p:nvPr/>
        </p:nvCxnSpPr>
        <p:spPr>
          <a:xfrm>
            <a:off x="2099557" y="3215145"/>
            <a:ext cx="181884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Rechte verbindingslijn met pijl 25"/>
          <p:cNvCxnSpPr/>
          <p:nvPr/>
        </p:nvCxnSpPr>
        <p:spPr>
          <a:xfrm>
            <a:off x="8040216" y="3562583"/>
            <a:ext cx="408620" cy="6222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Rechte verbindingslijn met pijl 26"/>
          <p:cNvCxnSpPr/>
          <p:nvPr/>
        </p:nvCxnSpPr>
        <p:spPr>
          <a:xfrm flipH="1">
            <a:off x="4079776" y="5236758"/>
            <a:ext cx="367240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Rechte verbindingslijn met pijl 27"/>
          <p:cNvCxnSpPr/>
          <p:nvPr/>
        </p:nvCxnSpPr>
        <p:spPr>
          <a:xfrm flipV="1">
            <a:off x="5461075" y="3733349"/>
            <a:ext cx="0" cy="9893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Rechte verbindingslijn met pijl 28"/>
          <p:cNvCxnSpPr/>
          <p:nvPr/>
        </p:nvCxnSpPr>
        <p:spPr>
          <a:xfrm>
            <a:off x="6888088" y="3733347"/>
            <a:ext cx="0" cy="98937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Rechte verbindingslijn met pijl 29"/>
          <p:cNvCxnSpPr/>
          <p:nvPr/>
        </p:nvCxnSpPr>
        <p:spPr>
          <a:xfrm flipV="1">
            <a:off x="7054303" y="1987434"/>
            <a:ext cx="0" cy="109991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Rechte verbindingslijn met pijl 30"/>
          <p:cNvCxnSpPr/>
          <p:nvPr/>
        </p:nvCxnSpPr>
        <p:spPr>
          <a:xfrm flipV="1">
            <a:off x="6528048" y="2706778"/>
            <a:ext cx="0" cy="3231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7" name="Rechte verbindingslijn met pijl 46"/>
          <p:cNvCxnSpPr/>
          <p:nvPr/>
        </p:nvCxnSpPr>
        <p:spPr>
          <a:xfrm flipV="1">
            <a:off x="4062337" y="3733348"/>
            <a:ext cx="0" cy="3701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8" name="Rechte verbindingslijn met pijl 47"/>
          <p:cNvCxnSpPr/>
          <p:nvPr/>
        </p:nvCxnSpPr>
        <p:spPr>
          <a:xfrm>
            <a:off x="5300412" y="2706778"/>
            <a:ext cx="0" cy="3802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3" name="Rechte verbindingslijn 52"/>
          <p:cNvCxnSpPr/>
          <p:nvPr/>
        </p:nvCxnSpPr>
        <p:spPr>
          <a:xfrm flipV="1">
            <a:off x="7752184" y="3733348"/>
            <a:ext cx="0" cy="15034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Rechte verbindingslijn 55"/>
          <p:cNvCxnSpPr/>
          <p:nvPr/>
        </p:nvCxnSpPr>
        <p:spPr>
          <a:xfrm flipV="1">
            <a:off x="2118669" y="1987434"/>
            <a:ext cx="0" cy="1227713"/>
          </a:xfrm>
          <a:prstGeom prst="line">
            <a:avLst/>
          </a:prstGeom>
        </p:spPr>
        <p:style>
          <a:lnRef idx="3">
            <a:schemeClr val="accent1"/>
          </a:lnRef>
          <a:fillRef idx="0">
            <a:schemeClr val="accent1"/>
          </a:fillRef>
          <a:effectRef idx="2">
            <a:schemeClr val="accent1"/>
          </a:effectRef>
          <a:fontRef idx="minor">
            <a:schemeClr val="tx1"/>
          </a:fontRef>
        </p:style>
      </p:cxnSp>
      <p:cxnSp>
        <p:nvCxnSpPr>
          <p:cNvPr id="65" name="Rechte verbindingslijn met pijl 64"/>
          <p:cNvCxnSpPr/>
          <p:nvPr/>
        </p:nvCxnSpPr>
        <p:spPr>
          <a:xfrm>
            <a:off x="4079776" y="2706778"/>
            <a:ext cx="0" cy="3802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9" name="Rechte verbindingslijn met pijl 68"/>
          <p:cNvCxnSpPr>
            <a:stCxn id="2" idx="3"/>
            <a:endCxn id="12" idx="1"/>
          </p:cNvCxnSpPr>
          <p:nvPr/>
        </p:nvCxnSpPr>
        <p:spPr>
          <a:xfrm>
            <a:off x="6078642" y="3410182"/>
            <a:ext cx="33046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2" name="PIJL-LINKS en -RECHTS 71"/>
          <p:cNvSpPr/>
          <p:nvPr/>
        </p:nvSpPr>
        <p:spPr>
          <a:xfrm>
            <a:off x="4079777" y="1573488"/>
            <a:ext cx="912257" cy="180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PIJL-LINKS en -RECHTS 72"/>
          <p:cNvSpPr/>
          <p:nvPr/>
        </p:nvSpPr>
        <p:spPr>
          <a:xfrm>
            <a:off x="4439817" y="2420399"/>
            <a:ext cx="420124" cy="180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PIJL-LINKS en -RECHTS 73"/>
          <p:cNvSpPr/>
          <p:nvPr/>
        </p:nvSpPr>
        <p:spPr>
          <a:xfrm rot="5400000">
            <a:off x="2847485" y="4615140"/>
            <a:ext cx="441066" cy="180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Tekstvak 74"/>
          <p:cNvSpPr txBox="1"/>
          <p:nvPr/>
        </p:nvSpPr>
        <p:spPr>
          <a:xfrm>
            <a:off x="4079777" y="1204155"/>
            <a:ext cx="912257"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a:t>(B – O) </a:t>
            </a:r>
          </a:p>
        </p:txBody>
      </p:sp>
      <p:sp>
        <p:nvSpPr>
          <p:cNvPr id="76" name="Tekstvak 75"/>
          <p:cNvSpPr txBox="1"/>
          <p:nvPr/>
        </p:nvSpPr>
        <p:spPr>
          <a:xfrm>
            <a:off x="4232176" y="1987433"/>
            <a:ext cx="912257"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a:t>(E – M) </a:t>
            </a:r>
          </a:p>
        </p:txBody>
      </p:sp>
      <p:sp>
        <p:nvSpPr>
          <p:cNvPr id="77" name="Tekstvak 76"/>
          <p:cNvSpPr txBox="1"/>
          <p:nvPr/>
        </p:nvSpPr>
        <p:spPr>
          <a:xfrm>
            <a:off x="3319919" y="4504295"/>
            <a:ext cx="912257"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a:t>(S – I) </a:t>
            </a:r>
          </a:p>
        </p:txBody>
      </p:sp>
      <p:sp>
        <p:nvSpPr>
          <p:cNvPr id="78" name="Tekstvak 77"/>
          <p:cNvSpPr txBox="1"/>
          <p:nvPr/>
        </p:nvSpPr>
        <p:spPr>
          <a:xfrm>
            <a:off x="7232726" y="1952030"/>
            <a:ext cx="3183754" cy="369332"/>
          </a:xfrm>
          <a:prstGeom prst="rect">
            <a:avLst/>
          </a:prstGeom>
          <a:noFill/>
        </p:spPr>
        <p:txBody>
          <a:bodyPr wrap="square" rtlCol="0">
            <a:spAutoFit/>
          </a:bodyPr>
          <a:lstStyle/>
          <a:p>
            <a:r>
              <a:rPr lang="nl-NL" dirty="0"/>
              <a:t>(Belastinglek  en inverdieneffect</a:t>
            </a:r>
          </a:p>
        </p:txBody>
      </p:sp>
      <p:sp>
        <p:nvSpPr>
          <p:cNvPr id="79" name="Tekstvak 78"/>
          <p:cNvSpPr txBox="1"/>
          <p:nvPr/>
        </p:nvSpPr>
        <p:spPr>
          <a:xfrm>
            <a:off x="6290473" y="2706778"/>
            <a:ext cx="1343080" cy="369332"/>
          </a:xfrm>
          <a:prstGeom prst="rect">
            <a:avLst/>
          </a:prstGeom>
          <a:noFill/>
        </p:spPr>
        <p:txBody>
          <a:bodyPr wrap="square" rtlCol="0">
            <a:spAutoFit/>
          </a:bodyPr>
          <a:lstStyle/>
          <a:p>
            <a:r>
              <a:rPr lang="nl-NL" dirty="0"/>
              <a:t>importlek </a:t>
            </a:r>
          </a:p>
        </p:txBody>
      </p:sp>
      <p:sp>
        <p:nvSpPr>
          <p:cNvPr id="81" name="Tekstvak 80"/>
          <p:cNvSpPr txBox="1"/>
          <p:nvPr/>
        </p:nvSpPr>
        <p:spPr>
          <a:xfrm>
            <a:off x="6960096" y="5310500"/>
            <a:ext cx="1260141"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a:t>spaarlek </a:t>
            </a:r>
          </a:p>
        </p:txBody>
      </p:sp>
      <p:sp>
        <p:nvSpPr>
          <p:cNvPr id="82" name="Tekstvak 81"/>
          <p:cNvSpPr txBox="1"/>
          <p:nvPr/>
        </p:nvSpPr>
        <p:spPr>
          <a:xfrm>
            <a:off x="8507760" y="3410181"/>
            <a:ext cx="17647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nl-NL" dirty="0"/>
              <a:t>(M x V = P x T</a:t>
            </a:r>
          </a:p>
        </p:txBody>
      </p:sp>
    </p:spTree>
    <p:extLst>
      <p:ext uri="{BB962C8B-B14F-4D97-AF65-F5344CB8AC3E}">
        <p14:creationId xmlns:p14="http://schemas.microsoft.com/office/powerpoint/2010/main" val="20523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anim calcmode="lin" valueType="num">
                                      <p:cBhvr>
                                        <p:cTn id="15" dur="1000" fill="hold"/>
                                        <p:tgtEl>
                                          <p:spTgt spid="69"/>
                                        </p:tgtEl>
                                        <p:attrNameLst>
                                          <p:attrName>ppt_x</p:attrName>
                                        </p:attrNameLst>
                                      </p:cBhvr>
                                      <p:tavLst>
                                        <p:tav tm="0">
                                          <p:val>
                                            <p:strVal val="#ppt_x"/>
                                          </p:val>
                                        </p:tav>
                                        <p:tav tm="100000">
                                          <p:val>
                                            <p:strVal val="#ppt_x"/>
                                          </p:val>
                                        </p:tav>
                                      </p:tavLst>
                                    </p:anim>
                                    <p:anim calcmode="lin" valueType="num">
                                      <p:cBhvr>
                                        <p:cTn id="1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1000"/>
                                        <p:tgtEl>
                                          <p:spTgt spid="56"/>
                                        </p:tgtEl>
                                      </p:cBhvr>
                                    </p:animEffect>
                                    <p:anim calcmode="lin" valueType="num">
                                      <p:cBhvr>
                                        <p:cTn id="64" dur="1000" fill="hold"/>
                                        <p:tgtEl>
                                          <p:spTgt spid="56"/>
                                        </p:tgtEl>
                                        <p:attrNameLst>
                                          <p:attrName>ppt_x</p:attrName>
                                        </p:attrNameLst>
                                      </p:cBhvr>
                                      <p:tavLst>
                                        <p:tav tm="0">
                                          <p:val>
                                            <p:strVal val="#ppt_x"/>
                                          </p:val>
                                        </p:tav>
                                        <p:tav tm="100000">
                                          <p:val>
                                            <p:strVal val="#ppt_x"/>
                                          </p:val>
                                        </p:tav>
                                      </p:tavLst>
                                    </p:anim>
                                    <p:anim calcmode="lin" valueType="num">
                                      <p:cBhvr>
                                        <p:cTn id="6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1000"/>
                                        <p:tgtEl>
                                          <p:spTgt spid="65"/>
                                        </p:tgtEl>
                                      </p:cBhvr>
                                    </p:animEffect>
                                    <p:anim calcmode="lin" valueType="num">
                                      <p:cBhvr>
                                        <p:cTn id="85" dur="1000" fill="hold"/>
                                        <p:tgtEl>
                                          <p:spTgt spid="65"/>
                                        </p:tgtEl>
                                        <p:attrNameLst>
                                          <p:attrName>ppt_x</p:attrName>
                                        </p:attrNameLst>
                                      </p:cBhvr>
                                      <p:tavLst>
                                        <p:tav tm="0">
                                          <p:val>
                                            <p:strVal val="#ppt_x"/>
                                          </p:val>
                                        </p:tav>
                                        <p:tav tm="100000">
                                          <p:val>
                                            <p:strVal val="#ppt_x"/>
                                          </p:val>
                                        </p:tav>
                                      </p:tavLst>
                                    </p:anim>
                                    <p:anim calcmode="lin" valueType="num">
                                      <p:cBhvr>
                                        <p:cTn id="8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1000"/>
                                        <p:tgtEl>
                                          <p:spTgt spid="10"/>
                                        </p:tgtEl>
                                      </p:cBhvr>
                                    </p:animEffect>
                                    <p:anim calcmode="lin" valueType="num">
                                      <p:cBhvr>
                                        <p:cTn id="92" dur="1000" fill="hold"/>
                                        <p:tgtEl>
                                          <p:spTgt spid="10"/>
                                        </p:tgtEl>
                                        <p:attrNameLst>
                                          <p:attrName>ppt_x</p:attrName>
                                        </p:attrNameLst>
                                      </p:cBhvr>
                                      <p:tavLst>
                                        <p:tav tm="0">
                                          <p:val>
                                            <p:strVal val="#ppt_x"/>
                                          </p:val>
                                        </p:tav>
                                        <p:tav tm="100000">
                                          <p:val>
                                            <p:strVal val="#ppt_x"/>
                                          </p:val>
                                        </p:tav>
                                      </p:tavLst>
                                    </p:anim>
                                    <p:anim calcmode="lin" valueType="num">
                                      <p:cBhvr>
                                        <p:cTn id="9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1000"/>
                                        <p:tgtEl>
                                          <p:spTgt spid="9"/>
                                        </p:tgtEl>
                                      </p:cBhvr>
                                    </p:animEffect>
                                    <p:anim calcmode="lin" valueType="num">
                                      <p:cBhvr>
                                        <p:cTn id="113" dur="1000" fill="hold"/>
                                        <p:tgtEl>
                                          <p:spTgt spid="9"/>
                                        </p:tgtEl>
                                        <p:attrNameLst>
                                          <p:attrName>ppt_x</p:attrName>
                                        </p:attrNameLst>
                                      </p:cBhvr>
                                      <p:tavLst>
                                        <p:tav tm="0">
                                          <p:val>
                                            <p:strVal val="#ppt_x"/>
                                          </p:val>
                                        </p:tav>
                                        <p:tav tm="100000">
                                          <p:val>
                                            <p:strVal val="#ppt_x"/>
                                          </p:val>
                                        </p:tav>
                                      </p:tavLst>
                                    </p:anim>
                                    <p:anim calcmode="lin" valueType="num">
                                      <p:cBhvr>
                                        <p:cTn id="1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fade">
                                      <p:cBhvr>
                                        <p:cTn id="126" dur="1000"/>
                                        <p:tgtEl>
                                          <p:spTgt spid="8"/>
                                        </p:tgtEl>
                                      </p:cBhvr>
                                    </p:animEffect>
                                    <p:anim calcmode="lin" valueType="num">
                                      <p:cBhvr>
                                        <p:cTn id="127" dur="1000" fill="hold"/>
                                        <p:tgtEl>
                                          <p:spTgt spid="8"/>
                                        </p:tgtEl>
                                        <p:attrNameLst>
                                          <p:attrName>ppt_x</p:attrName>
                                        </p:attrNameLst>
                                      </p:cBhvr>
                                      <p:tavLst>
                                        <p:tav tm="0">
                                          <p:val>
                                            <p:strVal val="#ppt_x"/>
                                          </p:val>
                                        </p:tav>
                                        <p:tav tm="100000">
                                          <p:val>
                                            <p:strVal val="#ppt_x"/>
                                          </p:val>
                                        </p:tav>
                                      </p:tavLst>
                                    </p:anim>
                                    <p:anim calcmode="lin" valueType="num">
                                      <p:cBhvr>
                                        <p:cTn id="1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1000"/>
                                        <p:tgtEl>
                                          <p:spTgt spid="82"/>
                                        </p:tgtEl>
                                      </p:cBhvr>
                                    </p:animEffect>
                                    <p:anim calcmode="lin" valueType="num">
                                      <p:cBhvr>
                                        <p:cTn id="134" dur="1000" fill="hold"/>
                                        <p:tgtEl>
                                          <p:spTgt spid="82"/>
                                        </p:tgtEl>
                                        <p:attrNameLst>
                                          <p:attrName>ppt_x</p:attrName>
                                        </p:attrNameLst>
                                      </p:cBhvr>
                                      <p:tavLst>
                                        <p:tav tm="0">
                                          <p:val>
                                            <p:strVal val="#ppt_x"/>
                                          </p:val>
                                        </p:tav>
                                        <p:tav tm="100000">
                                          <p:val>
                                            <p:strVal val="#ppt_x"/>
                                          </p:val>
                                        </p:tav>
                                      </p:tavLst>
                                    </p:anim>
                                    <p:anim calcmode="lin" valueType="num">
                                      <p:cBhvr>
                                        <p:cTn id="13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1000"/>
                                        <p:tgtEl>
                                          <p:spTgt spid="29"/>
                                        </p:tgtEl>
                                      </p:cBhvr>
                                    </p:animEffect>
                                    <p:anim calcmode="lin" valueType="num">
                                      <p:cBhvr>
                                        <p:cTn id="141" dur="1000" fill="hold"/>
                                        <p:tgtEl>
                                          <p:spTgt spid="29"/>
                                        </p:tgtEl>
                                        <p:attrNameLst>
                                          <p:attrName>ppt_x</p:attrName>
                                        </p:attrNameLst>
                                      </p:cBhvr>
                                      <p:tavLst>
                                        <p:tav tm="0">
                                          <p:val>
                                            <p:strVal val="#ppt_x"/>
                                          </p:val>
                                        </p:tav>
                                        <p:tav tm="100000">
                                          <p:val>
                                            <p:strVal val="#ppt_x"/>
                                          </p:val>
                                        </p:tav>
                                      </p:tavLst>
                                    </p:anim>
                                    <p:anim calcmode="lin" valueType="num">
                                      <p:cBhvr>
                                        <p:cTn id="1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1000"/>
                                        <p:tgtEl>
                                          <p:spTgt spid="13"/>
                                        </p:tgtEl>
                                      </p:cBhvr>
                                    </p:animEffect>
                                    <p:anim calcmode="lin" valueType="num">
                                      <p:cBhvr>
                                        <p:cTn id="148" dur="1000" fill="hold"/>
                                        <p:tgtEl>
                                          <p:spTgt spid="13"/>
                                        </p:tgtEl>
                                        <p:attrNameLst>
                                          <p:attrName>ppt_x</p:attrName>
                                        </p:attrNameLst>
                                      </p:cBhvr>
                                      <p:tavLst>
                                        <p:tav tm="0">
                                          <p:val>
                                            <p:strVal val="#ppt_x"/>
                                          </p:val>
                                        </p:tav>
                                        <p:tav tm="100000">
                                          <p:val>
                                            <p:strVal val="#ppt_x"/>
                                          </p:val>
                                        </p:tav>
                                      </p:tavLst>
                                    </p:anim>
                                    <p:anim calcmode="lin" valueType="num">
                                      <p:cBhvr>
                                        <p:cTn id="1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fade">
                                      <p:cBhvr>
                                        <p:cTn id="154" dur="1000"/>
                                        <p:tgtEl>
                                          <p:spTgt spid="14"/>
                                        </p:tgtEl>
                                      </p:cBhvr>
                                    </p:animEffect>
                                    <p:anim calcmode="lin" valueType="num">
                                      <p:cBhvr>
                                        <p:cTn id="155" dur="1000" fill="hold"/>
                                        <p:tgtEl>
                                          <p:spTgt spid="14"/>
                                        </p:tgtEl>
                                        <p:attrNameLst>
                                          <p:attrName>ppt_x</p:attrName>
                                        </p:attrNameLst>
                                      </p:cBhvr>
                                      <p:tavLst>
                                        <p:tav tm="0">
                                          <p:val>
                                            <p:strVal val="#ppt_x"/>
                                          </p:val>
                                        </p:tav>
                                        <p:tav tm="100000">
                                          <p:val>
                                            <p:strVal val="#ppt_x"/>
                                          </p:val>
                                        </p:tav>
                                      </p:tavLst>
                                    </p:anim>
                                    <p:anim calcmode="lin" valueType="num">
                                      <p:cBhvr>
                                        <p:cTn id="1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5"/>
                                        </p:tgtEl>
                                        <p:attrNameLst>
                                          <p:attrName>style.visibility</p:attrName>
                                        </p:attrNameLst>
                                      </p:cBhvr>
                                      <p:to>
                                        <p:strVal val="visible"/>
                                      </p:to>
                                    </p:set>
                                    <p:animEffect transition="in" filter="fade">
                                      <p:cBhvr>
                                        <p:cTn id="161" dur="1000"/>
                                        <p:tgtEl>
                                          <p:spTgt spid="15"/>
                                        </p:tgtEl>
                                      </p:cBhvr>
                                    </p:animEffect>
                                    <p:anim calcmode="lin" valueType="num">
                                      <p:cBhvr>
                                        <p:cTn id="162" dur="1000" fill="hold"/>
                                        <p:tgtEl>
                                          <p:spTgt spid="15"/>
                                        </p:tgtEl>
                                        <p:attrNameLst>
                                          <p:attrName>ppt_x</p:attrName>
                                        </p:attrNameLst>
                                      </p:cBhvr>
                                      <p:tavLst>
                                        <p:tav tm="0">
                                          <p:val>
                                            <p:strVal val="#ppt_x"/>
                                          </p:val>
                                        </p:tav>
                                        <p:tav tm="100000">
                                          <p:val>
                                            <p:strVal val="#ppt_x"/>
                                          </p:val>
                                        </p:tav>
                                      </p:tavLst>
                                    </p:anim>
                                    <p:anim calcmode="lin" valueType="num">
                                      <p:cBhvr>
                                        <p:cTn id="1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fade">
                                      <p:cBhvr>
                                        <p:cTn id="168" dur="1000"/>
                                        <p:tgtEl>
                                          <p:spTgt spid="53"/>
                                        </p:tgtEl>
                                      </p:cBhvr>
                                    </p:animEffect>
                                    <p:anim calcmode="lin" valueType="num">
                                      <p:cBhvr>
                                        <p:cTn id="169" dur="1000" fill="hold"/>
                                        <p:tgtEl>
                                          <p:spTgt spid="53"/>
                                        </p:tgtEl>
                                        <p:attrNameLst>
                                          <p:attrName>ppt_x</p:attrName>
                                        </p:attrNameLst>
                                      </p:cBhvr>
                                      <p:tavLst>
                                        <p:tav tm="0">
                                          <p:val>
                                            <p:strVal val="#ppt_x"/>
                                          </p:val>
                                        </p:tav>
                                        <p:tav tm="100000">
                                          <p:val>
                                            <p:strVal val="#ppt_x"/>
                                          </p:val>
                                        </p:tav>
                                      </p:tavLst>
                                    </p:anim>
                                    <p:anim calcmode="lin" valueType="num">
                                      <p:cBhvr>
                                        <p:cTn id="17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1000"/>
                                        <p:tgtEl>
                                          <p:spTgt spid="27"/>
                                        </p:tgtEl>
                                      </p:cBhvr>
                                    </p:animEffect>
                                    <p:anim calcmode="lin" valueType="num">
                                      <p:cBhvr>
                                        <p:cTn id="176" dur="1000" fill="hold"/>
                                        <p:tgtEl>
                                          <p:spTgt spid="27"/>
                                        </p:tgtEl>
                                        <p:attrNameLst>
                                          <p:attrName>ppt_x</p:attrName>
                                        </p:attrNameLst>
                                      </p:cBhvr>
                                      <p:tavLst>
                                        <p:tav tm="0">
                                          <p:val>
                                            <p:strVal val="#ppt_x"/>
                                          </p:val>
                                        </p:tav>
                                        <p:tav tm="100000">
                                          <p:val>
                                            <p:strVal val="#ppt_x"/>
                                          </p:val>
                                        </p:tav>
                                      </p:tavLst>
                                    </p:anim>
                                    <p:anim calcmode="lin" valueType="num">
                                      <p:cBhvr>
                                        <p:cTn id="1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4"/>
                                        </p:tgtEl>
                                        <p:attrNameLst>
                                          <p:attrName>style.visibility</p:attrName>
                                        </p:attrNameLst>
                                      </p:cBhvr>
                                      <p:to>
                                        <p:strVal val="visible"/>
                                      </p:to>
                                    </p:set>
                                    <p:animEffect transition="in" filter="fade">
                                      <p:cBhvr>
                                        <p:cTn id="182" dur="1000"/>
                                        <p:tgtEl>
                                          <p:spTgt spid="4"/>
                                        </p:tgtEl>
                                      </p:cBhvr>
                                    </p:animEffect>
                                    <p:anim calcmode="lin" valueType="num">
                                      <p:cBhvr>
                                        <p:cTn id="183" dur="1000" fill="hold"/>
                                        <p:tgtEl>
                                          <p:spTgt spid="4"/>
                                        </p:tgtEl>
                                        <p:attrNameLst>
                                          <p:attrName>ppt_x</p:attrName>
                                        </p:attrNameLst>
                                      </p:cBhvr>
                                      <p:tavLst>
                                        <p:tav tm="0">
                                          <p:val>
                                            <p:strVal val="#ppt_x"/>
                                          </p:val>
                                        </p:tav>
                                        <p:tav tm="100000">
                                          <p:val>
                                            <p:strVal val="#ppt_x"/>
                                          </p:val>
                                        </p:tav>
                                      </p:tavLst>
                                    </p:anim>
                                    <p:anim calcmode="lin" valueType="num">
                                      <p:cBhvr>
                                        <p:cTn id="18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81"/>
                                        </p:tgtEl>
                                        <p:attrNameLst>
                                          <p:attrName>style.visibility</p:attrName>
                                        </p:attrNameLst>
                                      </p:cBhvr>
                                      <p:to>
                                        <p:strVal val="visible"/>
                                      </p:to>
                                    </p:set>
                                    <p:animEffect transition="in" filter="fade">
                                      <p:cBhvr>
                                        <p:cTn id="189" dur="1000"/>
                                        <p:tgtEl>
                                          <p:spTgt spid="81"/>
                                        </p:tgtEl>
                                      </p:cBhvr>
                                    </p:animEffect>
                                    <p:anim calcmode="lin" valueType="num">
                                      <p:cBhvr>
                                        <p:cTn id="190" dur="1000" fill="hold"/>
                                        <p:tgtEl>
                                          <p:spTgt spid="81"/>
                                        </p:tgtEl>
                                        <p:attrNameLst>
                                          <p:attrName>ppt_x</p:attrName>
                                        </p:attrNameLst>
                                      </p:cBhvr>
                                      <p:tavLst>
                                        <p:tav tm="0">
                                          <p:val>
                                            <p:strVal val="#ppt_x"/>
                                          </p:val>
                                        </p:tav>
                                        <p:tav tm="100000">
                                          <p:val>
                                            <p:strVal val="#ppt_x"/>
                                          </p:val>
                                        </p:tav>
                                      </p:tavLst>
                                    </p:anim>
                                    <p:anim calcmode="lin" valueType="num">
                                      <p:cBhvr>
                                        <p:cTn id="191"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30"/>
                                        </p:tgtEl>
                                        <p:attrNameLst>
                                          <p:attrName>style.visibility</p:attrName>
                                        </p:attrNameLst>
                                      </p:cBhvr>
                                      <p:to>
                                        <p:strVal val="visible"/>
                                      </p:to>
                                    </p:set>
                                    <p:animEffect transition="in" filter="fade">
                                      <p:cBhvr>
                                        <p:cTn id="196" dur="1000"/>
                                        <p:tgtEl>
                                          <p:spTgt spid="30"/>
                                        </p:tgtEl>
                                      </p:cBhvr>
                                    </p:animEffect>
                                    <p:anim calcmode="lin" valueType="num">
                                      <p:cBhvr>
                                        <p:cTn id="197" dur="1000" fill="hold"/>
                                        <p:tgtEl>
                                          <p:spTgt spid="30"/>
                                        </p:tgtEl>
                                        <p:attrNameLst>
                                          <p:attrName>ppt_x</p:attrName>
                                        </p:attrNameLst>
                                      </p:cBhvr>
                                      <p:tavLst>
                                        <p:tav tm="0">
                                          <p:val>
                                            <p:strVal val="#ppt_x"/>
                                          </p:val>
                                        </p:tav>
                                        <p:tav tm="100000">
                                          <p:val>
                                            <p:strVal val="#ppt_x"/>
                                          </p:val>
                                        </p:tav>
                                      </p:tavLst>
                                    </p:anim>
                                    <p:anim calcmode="lin" valueType="num">
                                      <p:cBhvr>
                                        <p:cTn id="19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11"/>
                                        </p:tgtEl>
                                        <p:attrNameLst>
                                          <p:attrName>style.visibility</p:attrName>
                                        </p:attrNameLst>
                                      </p:cBhvr>
                                      <p:to>
                                        <p:strVal val="visible"/>
                                      </p:to>
                                    </p:set>
                                    <p:animEffect transition="in" filter="fade">
                                      <p:cBhvr>
                                        <p:cTn id="203" dur="1000"/>
                                        <p:tgtEl>
                                          <p:spTgt spid="11"/>
                                        </p:tgtEl>
                                      </p:cBhvr>
                                    </p:animEffect>
                                    <p:anim calcmode="lin" valueType="num">
                                      <p:cBhvr>
                                        <p:cTn id="204" dur="1000" fill="hold"/>
                                        <p:tgtEl>
                                          <p:spTgt spid="11"/>
                                        </p:tgtEl>
                                        <p:attrNameLst>
                                          <p:attrName>ppt_x</p:attrName>
                                        </p:attrNameLst>
                                      </p:cBhvr>
                                      <p:tavLst>
                                        <p:tav tm="0">
                                          <p:val>
                                            <p:strVal val="#ppt_x"/>
                                          </p:val>
                                        </p:tav>
                                        <p:tav tm="100000">
                                          <p:val>
                                            <p:strVal val="#ppt_x"/>
                                          </p:val>
                                        </p:tav>
                                      </p:tavLst>
                                    </p:anim>
                                    <p:anim calcmode="lin" valueType="num">
                                      <p:cBhvr>
                                        <p:cTn id="20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78"/>
                                        </p:tgtEl>
                                        <p:attrNameLst>
                                          <p:attrName>style.visibility</p:attrName>
                                        </p:attrNameLst>
                                      </p:cBhvr>
                                      <p:to>
                                        <p:strVal val="visible"/>
                                      </p:to>
                                    </p:set>
                                    <p:animEffect transition="in" filter="fade">
                                      <p:cBhvr>
                                        <p:cTn id="210" dur="1000"/>
                                        <p:tgtEl>
                                          <p:spTgt spid="78"/>
                                        </p:tgtEl>
                                      </p:cBhvr>
                                    </p:animEffect>
                                    <p:anim calcmode="lin" valueType="num">
                                      <p:cBhvr>
                                        <p:cTn id="211" dur="1000" fill="hold"/>
                                        <p:tgtEl>
                                          <p:spTgt spid="78"/>
                                        </p:tgtEl>
                                        <p:attrNameLst>
                                          <p:attrName>ppt_x</p:attrName>
                                        </p:attrNameLst>
                                      </p:cBhvr>
                                      <p:tavLst>
                                        <p:tav tm="0">
                                          <p:val>
                                            <p:strVal val="#ppt_x"/>
                                          </p:val>
                                        </p:tav>
                                        <p:tav tm="100000">
                                          <p:val>
                                            <p:strVal val="#ppt_x"/>
                                          </p:val>
                                        </p:tav>
                                      </p:tavLst>
                                    </p:anim>
                                    <p:anim calcmode="lin" valueType="num">
                                      <p:cBhvr>
                                        <p:cTn id="212"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nodeType="click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fade">
                                      <p:cBhvr>
                                        <p:cTn id="217" dur="1000"/>
                                        <p:tgtEl>
                                          <p:spTgt spid="31"/>
                                        </p:tgtEl>
                                      </p:cBhvr>
                                    </p:animEffect>
                                    <p:anim calcmode="lin" valueType="num">
                                      <p:cBhvr>
                                        <p:cTn id="218" dur="1000" fill="hold"/>
                                        <p:tgtEl>
                                          <p:spTgt spid="31"/>
                                        </p:tgtEl>
                                        <p:attrNameLst>
                                          <p:attrName>ppt_x</p:attrName>
                                        </p:attrNameLst>
                                      </p:cBhvr>
                                      <p:tavLst>
                                        <p:tav tm="0">
                                          <p:val>
                                            <p:strVal val="#ppt_x"/>
                                          </p:val>
                                        </p:tav>
                                        <p:tav tm="100000">
                                          <p:val>
                                            <p:strVal val="#ppt_x"/>
                                          </p:val>
                                        </p:tav>
                                      </p:tavLst>
                                    </p:anim>
                                    <p:anim calcmode="lin" valueType="num">
                                      <p:cBhvr>
                                        <p:cTn id="2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79"/>
                                        </p:tgtEl>
                                        <p:attrNameLst>
                                          <p:attrName>style.visibility</p:attrName>
                                        </p:attrNameLst>
                                      </p:cBhvr>
                                      <p:to>
                                        <p:strVal val="visible"/>
                                      </p:to>
                                    </p:set>
                                    <p:animEffect transition="in" filter="fade">
                                      <p:cBhvr>
                                        <p:cTn id="224" dur="1000"/>
                                        <p:tgtEl>
                                          <p:spTgt spid="79"/>
                                        </p:tgtEl>
                                      </p:cBhvr>
                                    </p:animEffect>
                                    <p:anim calcmode="lin" valueType="num">
                                      <p:cBhvr>
                                        <p:cTn id="225" dur="1000" fill="hold"/>
                                        <p:tgtEl>
                                          <p:spTgt spid="79"/>
                                        </p:tgtEl>
                                        <p:attrNameLst>
                                          <p:attrName>ppt_x</p:attrName>
                                        </p:attrNameLst>
                                      </p:cBhvr>
                                      <p:tavLst>
                                        <p:tav tm="0">
                                          <p:val>
                                            <p:strVal val="#ppt_x"/>
                                          </p:val>
                                        </p:tav>
                                        <p:tav tm="100000">
                                          <p:val>
                                            <p:strVal val="#ppt_x"/>
                                          </p:val>
                                        </p:tav>
                                      </p:tavLst>
                                    </p:anim>
                                    <p:anim calcmode="lin" valueType="num">
                                      <p:cBhvr>
                                        <p:cTn id="22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74"/>
                                        </p:tgtEl>
                                        <p:attrNameLst>
                                          <p:attrName>style.visibility</p:attrName>
                                        </p:attrNameLst>
                                      </p:cBhvr>
                                      <p:to>
                                        <p:strVal val="visible"/>
                                      </p:to>
                                    </p:set>
                                    <p:animEffect transition="in" filter="fade">
                                      <p:cBhvr>
                                        <p:cTn id="231" dur="1000"/>
                                        <p:tgtEl>
                                          <p:spTgt spid="74"/>
                                        </p:tgtEl>
                                      </p:cBhvr>
                                    </p:animEffect>
                                    <p:anim calcmode="lin" valueType="num">
                                      <p:cBhvr>
                                        <p:cTn id="232" dur="1000" fill="hold"/>
                                        <p:tgtEl>
                                          <p:spTgt spid="74"/>
                                        </p:tgtEl>
                                        <p:attrNameLst>
                                          <p:attrName>ppt_x</p:attrName>
                                        </p:attrNameLst>
                                      </p:cBhvr>
                                      <p:tavLst>
                                        <p:tav tm="0">
                                          <p:val>
                                            <p:strVal val="#ppt_x"/>
                                          </p:val>
                                        </p:tav>
                                        <p:tav tm="100000">
                                          <p:val>
                                            <p:strVal val="#ppt_x"/>
                                          </p:val>
                                        </p:tav>
                                      </p:tavLst>
                                    </p:anim>
                                    <p:anim calcmode="lin" valueType="num">
                                      <p:cBhvr>
                                        <p:cTn id="23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77"/>
                                        </p:tgtEl>
                                        <p:attrNameLst>
                                          <p:attrName>style.visibility</p:attrName>
                                        </p:attrNameLst>
                                      </p:cBhvr>
                                      <p:to>
                                        <p:strVal val="visible"/>
                                      </p:to>
                                    </p:set>
                                    <p:animEffect transition="in" filter="fade">
                                      <p:cBhvr>
                                        <p:cTn id="238" dur="1000"/>
                                        <p:tgtEl>
                                          <p:spTgt spid="77"/>
                                        </p:tgtEl>
                                      </p:cBhvr>
                                    </p:animEffect>
                                    <p:anim calcmode="lin" valueType="num">
                                      <p:cBhvr>
                                        <p:cTn id="239" dur="1000" fill="hold"/>
                                        <p:tgtEl>
                                          <p:spTgt spid="77"/>
                                        </p:tgtEl>
                                        <p:attrNameLst>
                                          <p:attrName>ppt_x</p:attrName>
                                        </p:attrNameLst>
                                      </p:cBhvr>
                                      <p:tavLst>
                                        <p:tav tm="0">
                                          <p:val>
                                            <p:strVal val="#ppt_x"/>
                                          </p:val>
                                        </p:tav>
                                        <p:tav tm="100000">
                                          <p:val>
                                            <p:strVal val="#ppt_x"/>
                                          </p:val>
                                        </p:tav>
                                      </p:tavLst>
                                    </p:anim>
                                    <p:anim calcmode="lin" valueType="num">
                                      <p:cBhvr>
                                        <p:cTn id="24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72"/>
                                        </p:tgtEl>
                                        <p:attrNameLst>
                                          <p:attrName>style.visibility</p:attrName>
                                        </p:attrNameLst>
                                      </p:cBhvr>
                                      <p:to>
                                        <p:strVal val="visible"/>
                                      </p:to>
                                    </p:set>
                                    <p:animEffect transition="in" filter="fade">
                                      <p:cBhvr>
                                        <p:cTn id="245" dur="1000"/>
                                        <p:tgtEl>
                                          <p:spTgt spid="72"/>
                                        </p:tgtEl>
                                      </p:cBhvr>
                                    </p:animEffect>
                                    <p:anim calcmode="lin" valueType="num">
                                      <p:cBhvr>
                                        <p:cTn id="246" dur="1000" fill="hold"/>
                                        <p:tgtEl>
                                          <p:spTgt spid="72"/>
                                        </p:tgtEl>
                                        <p:attrNameLst>
                                          <p:attrName>ppt_x</p:attrName>
                                        </p:attrNameLst>
                                      </p:cBhvr>
                                      <p:tavLst>
                                        <p:tav tm="0">
                                          <p:val>
                                            <p:strVal val="#ppt_x"/>
                                          </p:val>
                                        </p:tav>
                                        <p:tav tm="100000">
                                          <p:val>
                                            <p:strVal val="#ppt_x"/>
                                          </p:val>
                                        </p:tav>
                                      </p:tavLst>
                                    </p:anim>
                                    <p:anim calcmode="lin" valueType="num">
                                      <p:cBhvr>
                                        <p:cTn id="24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42"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1000"/>
                                        <p:tgtEl>
                                          <p:spTgt spid="75"/>
                                        </p:tgtEl>
                                      </p:cBhvr>
                                    </p:animEffect>
                                    <p:anim calcmode="lin" valueType="num">
                                      <p:cBhvr>
                                        <p:cTn id="253" dur="1000" fill="hold"/>
                                        <p:tgtEl>
                                          <p:spTgt spid="75"/>
                                        </p:tgtEl>
                                        <p:attrNameLst>
                                          <p:attrName>ppt_x</p:attrName>
                                        </p:attrNameLst>
                                      </p:cBhvr>
                                      <p:tavLst>
                                        <p:tav tm="0">
                                          <p:val>
                                            <p:strVal val="#ppt_x"/>
                                          </p:val>
                                        </p:tav>
                                        <p:tav tm="100000">
                                          <p:val>
                                            <p:strVal val="#ppt_x"/>
                                          </p:val>
                                        </p:tav>
                                      </p:tavLst>
                                    </p:anim>
                                    <p:anim calcmode="lin" valueType="num">
                                      <p:cBhvr>
                                        <p:cTn id="25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42" presetClass="entr" presetSubtype="0" fill="hold" grpId="0" nodeType="clickEffect">
                                  <p:stCondLst>
                                    <p:cond delay="0"/>
                                  </p:stCondLst>
                                  <p:childTnLst>
                                    <p:set>
                                      <p:cBhvr>
                                        <p:cTn id="258" dur="1" fill="hold">
                                          <p:stCondLst>
                                            <p:cond delay="0"/>
                                          </p:stCondLst>
                                        </p:cTn>
                                        <p:tgtEl>
                                          <p:spTgt spid="73"/>
                                        </p:tgtEl>
                                        <p:attrNameLst>
                                          <p:attrName>style.visibility</p:attrName>
                                        </p:attrNameLst>
                                      </p:cBhvr>
                                      <p:to>
                                        <p:strVal val="visible"/>
                                      </p:to>
                                    </p:set>
                                    <p:animEffect transition="in" filter="fade">
                                      <p:cBhvr>
                                        <p:cTn id="259" dur="1000"/>
                                        <p:tgtEl>
                                          <p:spTgt spid="73"/>
                                        </p:tgtEl>
                                      </p:cBhvr>
                                    </p:animEffect>
                                    <p:anim calcmode="lin" valueType="num">
                                      <p:cBhvr>
                                        <p:cTn id="260" dur="1000" fill="hold"/>
                                        <p:tgtEl>
                                          <p:spTgt spid="73"/>
                                        </p:tgtEl>
                                        <p:attrNameLst>
                                          <p:attrName>ppt_x</p:attrName>
                                        </p:attrNameLst>
                                      </p:cBhvr>
                                      <p:tavLst>
                                        <p:tav tm="0">
                                          <p:val>
                                            <p:strVal val="#ppt_x"/>
                                          </p:val>
                                        </p:tav>
                                        <p:tav tm="100000">
                                          <p:val>
                                            <p:strVal val="#ppt_x"/>
                                          </p:val>
                                        </p:tav>
                                      </p:tavLst>
                                    </p:anim>
                                    <p:anim calcmode="lin" valueType="num">
                                      <p:cBhvr>
                                        <p:cTn id="26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grpId="0" nodeType="clickEffect">
                                  <p:stCondLst>
                                    <p:cond delay="0"/>
                                  </p:stCondLst>
                                  <p:childTnLst>
                                    <p:set>
                                      <p:cBhvr>
                                        <p:cTn id="265" dur="1" fill="hold">
                                          <p:stCondLst>
                                            <p:cond delay="0"/>
                                          </p:stCondLst>
                                        </p:cTn>
                                        <p:tgtEl>
                                          <p:spTgt spid="76"/>
                                        </p:tgtEl>
                                        <p:attrNameLst>
                                          <p:attrName>style.visibility</p:attrName>
                                        </p:attrNameLst>
                                      </p:cBhvr>
                                      <p:to>
                                        <p:strVal val="visible"/>
                                      </p:to>
                                    </p:set>
                                    <p:animEffect transition="in" filter="fade">
                                      <p:cBhvr>
                                        <p:cTn id="266" dur="1000"/>
                                        <p:tgtEl>
                                          <p:spTgt spid="76"/>
                                        </p:tgtEl>
                                      </p:cBhvr>
                                    </p:animEffect>
                                    <p:anim calcmode="lin" valueType="num">
                                      <p:cBhvr>
                                        <p:cTn id="267" dur="1000" fill="hold"/>
                                        <p:tgtEl>
                                          <p:spTgt spid="76"/>
                                        </p:tgtEl>
                                        <p:attrNameLst>
                                          <p:attrName>ppt_x</p:attrName>
                                        </p:attrNameLst>
                                      </p:cBhvr>
                                      <p:tavLst>
                                        <p:tav tm="0">
                                          <p:val>
                                            <p:strVal val="#ppt_x"/>
                                          </p:val>
                                        </p:tav>
                                        <p:tav tm="100000">
                                          <p:val>
                                            <p:strVal val="#ppt_x"/>
                                          </p:val>
                                        </p:tav>
                                      </p:tavLst>
                                    </p:anim>
                                    <p:anim calcmode="lin" valueType="num">
                                      <p:cBhvr>
                                        <p:cTn id="26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72" grpId="0" animBg="1"/>
      <p:bldP spid="73" grpId="0" animBg="1"/>
      <p:bldP spid="74" grpId="0" animBg="1"/>
      <p:bldP spid="75" grpId="0" animBg="1"/>
      <p:bldP spid="76" grpId="0" animBg="1"/>
      <p:bldP spid="77" grpId="0" animBg="1"/>
      <p:bldP spid="78" grpId="0"/>
      <p:bldP spid="79" grpId="0"/>
      <p:bldP spid="81"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120901" y="1644651"/>
            <a:ext cx="2095500" cy="769441"/>
          </a:xfrm>
          <a:prstGeom prst="rect">
            <a:avLst/>
          </a:prstGeom>
          <a:solidFill>
            <a:schemeClr val="accent1">
              <a:lumMod val="20000"/>
              <a:lumOff val="80000"/>
            </a:schemeClr>
          </a:solidFill>
        </p:spPr>
        <p:txBody>
          <a:bodyPr wrap="square" rtlCol="0">
            <a:spAutoFit/>
          </a:bodyPr>
          <a:lstStyle/>
          <a:p>
            <a:r>
              <a:rPr lang="nl-NL" sz="2200" dirty="0"/>
              <a:t>Meer bestedingen</a:t>
            </a:r>
          </a:p>
        </p:txBody>
      </p:sp>
      <p:sp>
        <p:nvSpPr>
          <p:cNvPr id="6" name="Tekstvak 5"/>
          <p:cNvSpPr txBox="1"/>
          <p:nvPr/>
        </p:nvSpPr>
        <p:spPr>
          <a:xfrm>
            <a:off x="4518026" y="1654176"/>
            <a:ext cx="2308224" cy="1446550"/>
          </a:xfrm>
          <a:prstGeom prst="rect">
            <a:avLst/>
          </a:prstGeom>
          <a:solidFill>
            <a:schemeClr val="accent1">
              <a:lumMod val="20000"/>
              <a:lumOff val="80000"/>
            </a:schemeClr>
          </a:solidFill>
        </p:spPr>
        <p:txBody>
          <a:bodyPr wrap="square" rtlCol="0">
            <a:spAutoFit/>
          </a:bodyPr>
          <a:lstStyle/>
          <a:p>
            <a:r>
              <a:rPr lang="nl-NL" sz="2200" dirty="0"/>
              <a:t>Werkgelegenheid</a:t>
            </a:r>
          </a:p>
          <a:p>
            <a:r>
              <a:rPr lang="nl-NL" sz="2200" dirty="0"/>
              <a:t>Stijgt</a:t>
            </a:r>
          </a:p>
          <a:p>
            <a:r>
              <a:rPr lang="nl-NL" sz="2200" dirty="0"/>
              <a:t>(= werkloosheid daalt)</a:t>
            </a:r>
          </a:p>
        </p:txBody>
      </p:sp>
      <p:sp>
        <p:nvSpPr>
          <p:cNvPr id="7" name="Tekstvak 6"/>
          <p:cNvSpPr txBox="1"/>
          <p:nvPr/>
        </p:nvSpPr>
        <p:spPr>
          <a:xfrm>
            <a:off x="7270751" y="1644651"/>
            <a:ext cx="2095500" cy="769441"/>
          </a:xfrm>
          <a:prstGeom prst="rect">
            <a:avLst/>
          </a:prstGeom>
          <a:solidFill>
            <a:schemeClr val="accent1">
              <a:lumMod val="20000"/>
              <a:lumOff val="80000"/>
            </a:schemeClr>
          </a:solidFill>
        </p:spPr>
        <p:txBody>
          <a:bodyPr wrap="square" rtlCol="0">
            <a:spAutoFit/>
          </a:bodyPr>
          <a:lstStyle/>
          <a:p>
            <a:r>
              <a:rPr lang="nl-NL" sz="2200" dirty="0"/>
              <a:t>Arbeidsmarkt krapper</a:t>
            </a:r>
          </a:p>
        </p:txBody>
      </p:sp>
      <p:sp>
        <p:nvSpPr>
          <p:cNvPr id="8" name="Tekstvak 7"/>
          <p:cNvSpPr txBox="1"/>
          <p:nvPr/>
        </p:nvSpPr>
        <p:spPr>
          <a:xfrm>
            <a:off x="7270751" y="2962275"/>
            <a:ext cx="2714624" cy="1107996"/>
          </a:xfrm>
          <a:prstGeom prst="rect">
            <a:avLst/>
          </a:prstGeom>
          <a:solidFill>
            <a:schemeClr val="accent1">
              <a:lumMod val="20000"/>
              <a:lumOff val="80000"/>
            </a:schemeClr>
          </a:solidFill>
        </p:spPr>
        <p:txBody>
          <a:bodyPr wrap="square" rtlCol="0">
            <a:spAutoFit/>
          </a:bodyPr>
          <a:lstStyle/>
          <a:p>
            <a:r>
              <a:rPr lang="nl-NL" sz="2200" dirty="0" err="1"/>
              <a:t>Onderhandelings</a:t>
            </a:r>
            <a:r>
              <a:rPr lang="nl-NL" sz="2200" dirty="0"/>
              <a:t> positie werknemers</a:t>
            </a:r>
          </a:p>
          <a:p>
            <a:r>
              <a:rPr lang="nl-NL" sz="2200" dirty="0"/>
              <a:t>Verbetert (!!!)</a:t>
            </a:r>
          </a:p>
        </p:txBody>
      </p:sp>
      <p:sp>
        <p:nvSpPr>
          <p:cNvPr id="9" name="Tekstvak 8"/>
          <p:cNvSpPr txBox="1"/>
          <p:nvPr/>
        </p:nvSpPr>
        <p:spPr>
          <a:xfrm>
            <a:off x="7270751" y="4375151"/>
            <a:ext cx="2095500" cy="430887"/>
          </a:xfrm>
          <a:prstGeom prst="rect">
            <a:avLst/>
          </a:prstGeom>
          <a:solidFill>
            <a:schemeClr val="accent1">
              <a:lumMod val="20000"/>
              <a:lumOff val="80000"/>
            </a:schemeClr>
          </a:solidFill>
        </p:spPr>
        <p:txBody>
          <a:bodyPr wrap="square" rtlCol="0">
            <a:spAutoFit/>
          </a:bodyPr>
          <a:lstStyle/>
          <a:p>
            <a:r>
              <a:rPr lang="nl-NL" sz="2200" dirty="0"/>
              <a:t>Lonen stijgen</a:t>
            </a:r>
          </a:p>
        </p:txBody>
      </p:sp>
      <p:sp>
        <p:nvSpPr>
          <p:cNvPr id="10" name="Tekstvak 9"/>
          <p:cNvSpPr txBox="1"/>
          <p:nvPr/>
        </p:nvSpPr>
        <p:spPr>
          <a:xfrm>
            <a:off x="4518026" y="4375151"/>
            <a:ext cx="2095500" cy="430887"/>
          </a:xfrm>
          <a:prstGeom prst="rect">
            <a:avLst/>
          </a:prstGeom>
          <a:solidFill>
            <a:schemeClr val="accent6">
              <a:lumMod val="40000"/>
              <a:lumOff val="60000"/>
            </a:schemeClr>
          </a:solidFill>
        </p:spPr>
        <p:txBody>
          <a:bodyPr wrap="square" rtlCol="0">
            <a:spAutoFit/>
          </a:bodyPr>
          <a:lstStyle/>
          <a:p>
            <a:r>
              <a:rPr lang="nl-NL" sz="2200" dirty="0"/>
              <a:t>(Kosten)inflatie</a:t>
            </a:r>
          </a:p>
        </p:txBody>
      </p:sp>
      <p:sp>
        <p:nvSpPr>
          <p:cNvPr id="11" name="Pijl links 10"/>
          <p:cNvSpPr/>
          <p:nvPr/>
        </p:nvSpPr>
        <p:spPr>
          <a:xfrm>
            <a:off x="3921125" y="1809751"/>
            <a:ext cx="476250" cy="2657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Pijl links 11"/>
          <p:cNvSpPr/>
          <p:nvPr/>
        </p:nvSpPr>
        <p:spPr>
          <a:xfrm>
            <a:off x="6826251" y="1809750"/>
            <a:ext cx="444501" cy="2753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Pijl omlaag 12"/>
          <p:cNvSpPr/>
          <p:nvPr/>
        </p:nvSpPr>
        <p:spPr>
          <a:xfrm>
            <a:off x="8143876" y="2425165"/>
            <a:ext cx="349250" cy="5481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Pijl omlaag 13"/>
          <p:cNvSpPr/>
          <p:nvPr/>
        </p:nvSpPr>
        <p:spPr>
          <a:xfrm>
            <a:off x="8128000" y="4070271"/>
            <a:ext cx="349250" cy="4223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Pijl rechts 14"/>
          <p:cNvSpPr/>
          <p:nvPr/>
        </p:nvSpPr>
        <p:spPr>
          <a:xfrm>
            <a:off x="6613526" y="4492625"/>
            <a:ext cx="482600" cy="3134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Tekstvak 18"/>
          <p:cNvSpPr txBox="1"/>
          <p:nvPr/>
        </p:nvSpPr>
        <p:spPr>
          <a:xfrm>
            <a:off x="2592385" y="5600621"/>
            <a:ext cx="7048500" cy="769441"/>
          </a:xfrm>
          <a:prstGeom prst="rect">
            <a:avLst/>
          </a:prstGeom>
          <a:solidFill>
            <a:schemeClr val="accent6">
              <a:lumMod val="60000"/>
              <a:lumOff val="40000"/>
            </a:schemeClr>
          </a:solidFill>
        </p:spPr>
        <p:txBody>
          <a:bodyPr wrap="square" rtlCol="0">
            <a:spAutoFit/>
          </a:bodyPr>
          <a:lstStyle/>
          <a:p>
            <a:r>
              <a:rPr lang="nl-NL" sz="2200" dirty="0"/>
              <a:t>William Phillips stelt dat er een relatie bestaat tussen het werkloosheidspercentage en de inflatie (Phillipscurve)</a:t>
            </a:r>
          </a:p>
        </p:txBody>
      </p:sp>
      <p:sp>
        <p:nvSpPr>
          <p:cNvPr id="20" name="Tekstvak 19"/>
          <p:cNvSpPr txBox="1"/>
          <p:nvPr/>
        </p:nvSpPr>
        <p:spPr>
          <a:xfrm>
            <a:off x="2120901" y="4375151"/>
            <a:ext cx="1673224" cy="769441"/>
          </a:xfrm>
          <a:prstGeom prst="rect">
            <a:avLst/>
          </a:prstGeom>
          <a:solidFill>
            <a:schemeClr val="accent6">
              <a:lumMod val="40000"/>
              <a:lumOff val="60000"/>
            </a:schemeClr>
          </a:solidFill>
        </p:spPr>
        <p:txBody>
          <a:bodyPr wrap="square" rtlCol="0">
            <a:spAutoFit/>
          </a:bodyPr>
          <a:lstStyle/>
          <a:p>
            <a:r>
              <a:rPr lang="nl-NL" sz="2200" dirty="0" err="1"/>
              <a:t>Bestedings-inflatie</a:t>
            </a:r>
            <a:endParaRPr lang="nl-NL" sz="2200" dirty="0"/>
          </a:p>
        </p:txBody>
      </p:sp>
      <p:sp>
        <p:nvSpPr>
          <p:cNvPr id="21" name="Pijl omlaag 20"/>
          <p:cNvSpPr/>
          <p:nvPr/>
        </p:nvSpPr>
        <p:spPr>
          <a:xfrm>
            <a:off x="2120901" y="2571753"/>
            <a:ext cx="276224" cy="18033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B9A71E6B-1D89-C84E-BACF-40B04C3FC619}"/>
              </a:ext>
            </a:extLst>
          </p:cNvPr>
          <p:cNvSpPr txBox="1"/>
          <p:nvPr/>
        </p:nvSpPr>
        <p:spPr>
          <a:xfrm>
            <a:off x="3632886" y="247135"/>
            <a:ext cx="5338119" cy="461665"/>
          </a:xfrm>
          <a:prstGeom prst="rect">
            <a:avLst/>
          </a:prstGeom>
          <a:noFill/>
        </p:spPr>
        <p:txBody>
          <a:bodyPr wrap="square" rtlCol="0">
            <a:spAutoFit/>
          </a:bodyPr>
          <a:lstStyle/>
          <a:p>
            <a:r>
              <a:rPr lang="nl-NL" sz="2400" dirty="0"/>
              <a:t>15.3 De </a:t>
            </a:r>
            <a:r>
              <a:rPr lang="nl-NL" sz="2400" dirty="0" err="1"/>
              <a:t>Phillipscurve</a:t>
            </a:r>
            <a:endParaRPr lang="nl-NL" sz="2400" dirty="0"/>
          </a:p>
        </p:txBody>
      </p:sp>
    </p:spTree>
    <p:extLst>
      <p:ext uri="{BB962C8B-B14F-4D97-AF65-F5344CB8AC3E}">
        <p14:creationId xmlns:p14="http://schemas.microsoft.com/office/powerpoint/2010/main" val="14412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rmafbeelding 2017-10-05 om 21.53.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609600"/>
            <a:ext cx="6934200" cy="5626100"/>
          </a:xfrm>
          <a:prstGeom prst="rect">
            <a:avLst/>
          </a:prstGeom>
        </p:spPr>
      </p:pic>
      <p:sp>
        <p:nvSpPr>
          <p:cNvPr id="3" name="Tekstvak 2">
            <a:extLst>
              <a:ext uri="{FF2B5EF4-FFF2-40B4-BE49-F238E27FC236}">
                <a16:creationId xmlns:a16="http://schemas.microsoft.com/office/drawing/2014/main" id="{9F90D8AF-FB8C-5246-8123-59F65DB30BFC}"/>
              </a:ext>
            </a:extLst>
          </p:cNvPr>
          <p:cNvSpPr txBox="1"/>
          <p:nvPr/>
        </p:nvSpPr>
        <p:spPr>
          <a:xfrm>
            <a:off x="5000626" y="412751"/>
            <a:ext cx="2095500" cy="430887"/>
          </a:xfrm>
          <a:prstGeom prst="rect">
            <a:avLst/>
          </a:prstGeom>
          <a:solidFill>
            <a:srgbClr val="FAC090"/>
          </a:solidFill>
        </p:spPr>
        <p:txBody>
          <a:bodyPr wrap="square" rtlCol="0">
            <a:spAutoFit/>
          </a:bodyPr>
          <a:lstStyle/>
          <a:p>
            <a:r>
              <a:rPr lang="nl-NL" sz="2200" dirty="0"/>
              <a:t>Phillipscurve</a:t>
            </a:r>
          </a:p>
        </p:txBody>
      </p:sp>
    </p:spTree>
    <p:extLst>
      <p:ext uri="{BB962C8B-B14F-4D97-AF65-F5344CB8AC3E}">
        <p14:creationId xmlns:p14="http://schemas.microsoft.com/office/powerpoint/2010/main" val="237089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762375" y="412751"/>
            <a:ext cx="4794250" cy="769441"/>
          </a:xfrm>
          <a:prstGeom prst="rect">
            <a:avLst/>
          </a:prstGeom>
          <a:solidFill>
            <a:srgbClr val="FAC090"/>
          </a:solidFill>
        </p:spPr>
        <p:txBody>
          <a:bodyPr wrap="square" rtlCol="0">
            <a:spAutoFit/>
          </a:bodyPr>
          <a:lstStyle/>
          <a:p>
            <a:r>
              <a:rPr lang="nl-NL" sz="2200" dirty="0"/>
              <a:t>Phillipscurve verloopt niet lineair maar afnemend dalend. Redenen:</a:t>
            </a:r>
          </a:p>
        </p:txBody>
      </p:sp>
      <p:sp>
        <p:nvSpPr>
          <p:cNvPr id="3" name="Rechthoek 2"/>
          <p:cNvSpPr/>
          <p:nvPr/>
        </p:nvSpPr>
        <p:spPr>
          <a:xfrm>
            <a:off x="2270126" y="1428750"/>
            <a:ext cx="7762875" cy="4832092"/>
          </a:xfrm>
          <a:prstGeom prst="rect">
            <a:avLst/>
          </a:prstGeom>
          <a:solidFill>
            <a:srgbClr val="FAC090"/>
          </a:solidFill>
        </p:spPr>
        <p:txBody>
          <a:bodyPr wrap="square">
            <a:spAutoFit/>
          </a:bodyPr>
          <a:lstStyle/>
          <a:p>
            <a:pPr marL="342900" indent="-342900">
              <a:buAutoNum type="arabicPeriod"/>
            </a:pPr>
            <a:r>
              <a:rPr lang="nl-NL" sz="2200" dirty="0"/>
              <a:t>Het feit dat werkgevers bij een stijgende conjunctuur proberen werknemers bij elkaar weg te kopen. Dit zorgt voor een extra stijging van de lonen.</a:t>
            </a:r>
          </a:p>
          <a:p>
            <a:pPr marL="342900" indent="-342900">
              <a:buAutoNum type="arabicPeriod"/>
            </a:pPr>
            <a:r>
              <a:rPr lang="nl-NL" sz="2200" dirty="0"/>
              <a:t>In de omgekeerde situatie, dat wil zeggen tijdens een neergaande conjunctuur, waarin de werkloosheid stijgt is er bij de werknemers een grote weerstand tegen loonsverlagingen waar te nemen. Vakbonden zullen dat trachten te voorkomen.</a:t>
            </a:r>
          </a:p>
          <a:p>
            <a:pPr marL="342900" indent="-342900">
              <a:buFontTx/>
              <a:buAutoNum type="arabicPeriod"/>
            </a:pPr>
            <a:r>
              <a:rPr lang="nl-NL" sz="2200" dirty="0"/>
              <a:t>Een daling van de werkloosheid gepaard gaat met een stijging van het arbeidsaanbod. Veel mensen die zichzelf geen kans gaven op een baan gaan het nu wel </a:t>
            </a:r>
            <a:r>
              <a:rPr lang="nl-NL" sz="2200" i="1" dirty="0"/>
              <a:t>proberen (aanmoedigingseffect</a:t>
            </a:r>
            <a:r>
              <a:rPr lang="nl-NL" sz="2200" dirty="0"/>
              <a:t>). Werkloosheid daalt daarom minder</a:t>
            </a:r>
          </a:p>
          <a:p>
            <a:pPr marL="342900" indent="-342900">
              <a:buFontTx/>
              <a:buAutoNum type="arabicPeriod"/>
            </a:pPr>
            <a:r>
              <a:rPr lang="nl-NL" sz="2200" dirty="0"/>
              <a:t>Maar ook het hogere loon dat werkgevers betalen in een aantrekkende economie zal het aanbod van arbeid doen </a:t>
            </a:r>
            <a:r>
              <a:rPr lang="nl-NL" sz="2200" i="1" dirty="0"/>
              <a:t>toenemen (aanzuigeffect</a:t>
            </a:r>
            <a:r>
              <a:rPr lang="nl-NL" sz="2200" dirty="0"/>
              <a:t>). Werken is nu aantrekkelijker.</a:t>
            </a:r>
          </a:p>
        </p:txBody>
      </p:sp>
    </p:spTree>
    <p:extLst>
      <p:ext uri="{BB962C8B-B14F-4D97-AF65-F5344CB8AC3E}">
        <p14:creationId xmlns:p14="http://schemas.microsoft.com/office/powerpoint/2010/main" val="33694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746501" y="508001"/>
            <a:ext cx="4524375" cy="430887"/>
          </a:xfrm>
          <a:prstGeom prst="rect">
            <a:avLst/>
          </a:prstGeom>
          <a:solidFill>
            <a:srgbClr val="FAC090"/>
          </a:solidFill>
        </p:spPr>
        <p:txBody>
          <a:bodyPr wrap="square" rtlCol="0">
            <a:spAutoFit/>
          </a:bodyPr>
          <a:lstStyle/>
          <a:p>
            <a:r>
              <a:rPr lang="nl-NL" sz="2200" dirty="0"/>
              <a:t>Verschuiving van de Phillipscurve</a:t>
            </a:r>
          </a:p>
        </p:txBody>
      </p:sp>
      <p:sp>
        <p:nvSpPr>
          <p:cNvPr id="3" name="Rechthoek 2"/>
          <p:cNvSpPr/>
          <p:nvPr/>
        </p:nvSpPr>
        <p:spPr>
          <a:xfrm>
            <a:off x="5881815" y="1259194"/>
            <a:ext cx="6310183" cy="4708981"/>
          </a:xfrm>
          <a:prstGeom prst="rect">
            <a:avLst/>
          </a:prstGeom>
          <a:solidFill>
            <a:schemeClr val="tx2">
              <a:lumMod val="20000"/>
              <a:lumOff val="80000"/>
            </a:schemeClr>
          </a:solidFill>
        </p:spPr>
        <p:txBody>
          <a:bodyPr wrap="square">
            <a:spAutoFit/>
          </a:bodyPr>
          <a:lstStyle/>
          <a:p>
            <a:r>
              <a:rPr lang="nl-NL" sz="2000" dirty="0"/>
              <a:t>Redenen daarvoor kunnen zijn:</a:t>
            </a:r>
          </a:p>
          <a:p>
            <a:pPr marL="457200" indent="-457200">
              <a:buAutoNum type="arabicPeriod"/>
            </a:pPr>
            <a:r>
              <a:rPr lang="nl-NL" sz="2000" dirty="0"/>
              <a:t>een plotselinge wereldwijde stijging of daling van de olieprijzen kan de Phillipscurve doen verschuiven. Er zal bij een daling van deze prijzen minder inflatie zijn bij een zelfde werkloosheidspercentage. De Phillipscurve schuift naar links (CC’)</a:t>
            </a:r>
          </a:p>
          <a:p>
            <a:pPr marL="457200" indent="-457200">
              <a:buAutoNum type="arabicPeriod"/>
            </a:pPr>
            <a:r>
              <a:rPr lang="nl-NL" sz="2000" dirty="0"/>
              <a:t>maar ook een plotselinge stijgende inflatieverwachting kan werkgevers er toe doen besluiten alvast mensen te ontslaan, om zo concurrerend te kunnen blijven als de prijzen daadwerkelijk gaan stijgen. Bij dezelfde inflatie meer werkloosheid. De curve schuift naar rechts (BB’)</a:t>
            </a:r>
          </a:p>
          <a:p>
            <a:pPr marL="457200" indent="-457200">
              <a:buAutoNum type="arabicPeriod"/>
            </a:pPr>
            <a:r>
              <a:rPr lang="nl-NL" sz="2000" dirty="0"/>
              <a:t>Winst en afzetverwachtingen die plotseling wijzigen kunnen de Phillipscurve ook van plaats doen veranderen.</a:t>
            </a:r>
          </a:p>
        </p:txBody>
      </p:sp>
      <p:pic>
        <p:nvPicPr>
          <p:cNvPr id="4" name="Afbeelding 3">
            <a:extLst>
              <a:ext uri="{FF2B5EF4-FFF2-40B4-BE49-F238E27FC236}">
                <a16:creationId xmlns:a16="http://schemas.microsoft.com/office/drawing/2014/main" id="{BA2BF915-C7A9-BB4F-9D41-0C4B853ECDFB}"/>
              </a:ext>
            </a:extLst>
          </p:cNvPr>
          <p:cNvPicPr>
            <a:picLocks noChangeAspect="1"/>
          </p:cNvPicPr>
          <p:nvPr/>
        </p:nvPicPr>
        <p:blipFill>
          <a:blip r:embed="rId2"/>
          <a:stretch>
            <a:fillRect/>
          </a:stretch>
        </p:blipFill>
        <p:spPr>
          <a:xfrm>
            <a:off x="0" y="1259194"/>
            <a:ext cx="5745891" cy="4708981"/>
          </a:xfrm>
          <a:prstGeom prst="rect">
            <a:avLst/>
          </a:prstGeom>
        </p:spPr>
      </p:pic>
    </p:spTree>
    <p:extLst>
      <p:ext uri="{BB962C8B-B14F-4D97-AF65-F5344CB8AC3E}">
        <p14:creationId xmlns:p14="http://schemas.microsoft.com/office/powerpoint/2010/main" val="21719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5734CDD-2916-0C4E-9EEF-8722636A0EEF}"/>
              </a:ext>
            </a:extLst>
          </p:cNvPr>
          <p:cNvSpPr txBox="1"/>
          <p:nvPr/>
        </p:nvSpPr>
        <p:spPr>
          <a:xfrm>
            <a:off x="3412671" y="293914"/>
            <a:ext cx="5666015" cy="523220"/>
          </a:xfrm>
          <a:prstGeom prst="rect">
            <a:avLst/>
          </a:prstGeom>
          <a:solidFill>
            <a:schemeClr val="accent6">
              <a:lumMod val="60000"/>
              <a:lumOff val="40000"/>
            </a:schemeClr>
          </a:solidFill>
        </p:spPr>
        <p:txBody>
          <a:bodyPr wrap="square" rtlCol="0">
            <a:spAutoFit/>
          </a:bodyPr>
          <a:lstStyle/>
          <a:p>
            <a:r>
              <a:rPr lang="nl-NL" sz="2800" dirty="0"/>
              <a:t>15.1 Conjunctuur en bestedingen</a:t>
            </a:r>
          </a:p>
        </p:txBody>
      </p:sp>
      <p:pic>
        <p:nvPicPr>
          <p:cNvPr id="5" name="Afbeelding 4" descr="Afbeelding met schermafbeelding&#10;&#10;Automatisch gegenereerde beschrijving">
            <a:extLst>
              <a:ext uri="{FF2B5EF4-FFF2-40B4-BE49-F238E27FC236}">
                <a16:creationId xmlns:a16="http://schemas.microsoft.com/office/drawing/2014/main" id="{35D9BC63-61F5-7B41-AD50-2EF71152DD39}"/>
              </a:ext>
            </a:extLst>
          </p:cNvPr>
          <p:cNvPicPr>
            <a:picLocks noChangeAspect="1"/>
          </p:cNvPicPr>
          <p:nvPr/>
        </p:nvPicPr>
        <p:blipFill>
          <a:blip r:embed="rId2"/>
          <a:stretch>
            <a:fillRect/>
          </a:stretch>
        </p:blipFill>
        <p:spPr>
          <a:xfrm>
            <a:off x="1420586" y="963386"/>
            <a:ext cx="9552214" cy="5733432"/>
          </a:xfrm>
          <a:prstGeom prst="rect">
            <a:avLst/>
          </a:prstGeom>
        </p:spPr>
      </p:pic>
      <p:sp>
        <p:nvSpPr>
          <p:cNvPr id="6" name="Tekstvak 5">
            <a:extLst>
              <a:ext uri="{FF2B5EF4-FFF2-40B4-BE49-F238E27FC236}">
                <a16:creationId xmlns:a16="http://schemas.microsoft.com/office/drawing/2014/main" id="{4A7FE550-FBDC-A042-802B-DA4A2994FAB1}"/>
              </a:ext>
            </a:extLst>
          </p:cNvPr>
          <p:cNvSpPr txBox="1"/>
          <p:nvPr/>
        </p:nvSpPr>
        <p:spPr>
          <a:xfrm>
            <a:off x="8490857" y="963386"/>
            <a:ext cx="3380014" cy="1477328"/>
          </a:xfrm>
          <a:prstGeom prst="rect">
            <a:avLst/>
          </a:prstGeom>
          <a:noFill/>
        </p:spPr>
        <p:txBody>
          <a:bodyPr wrap="square" rtlCol="0">
            <a:spAutoFit/>
          </a:bodyPr>
          <a:lstStyle/>
          <a:p>
            <a:r>
              <a:rPr lang="nl-NL" dirty="0" err="1"/>
              <a:t>Knelpuntsfactor</a:t>
            </a:r>
            <a:r>
              <a:rPr lang="nl-NL" dirty="0"/>
              <a:t>: kan elke productiefactor zijn.</a:t>
            </a:r>
          </a:p>
          <a:p>
            <a:endParaRPr lang="nl-NL" dirty="0"/>
          </a:p>
          <a:p>
            <a:r>
              <a:rPr lang="nl-NL" dirty="0" err="1"/>
              <a:t>Knelpuntsfactor</a:t>
            </a:r>
            <a:r>
              <a:rPr lang="nl-NL" dirty="0"/>
              <a:t> bepaalt de maximale productiecapaciteit</a:t>
            </a:r>
          </a:p>
        </p:txBody>
      </p:sp>
      <p:sp>
        <p:nvSpPr>
          <p:cNvPr id="7" name="Tekstvak 6">
            <a:extLst>
              <a:ext uri="{FF2B5EF4-FFF2-40B4-BE49-F238E27FC236}">
                <a16:creationId xmlns:a16="http://schemas.microsoft.com/office/drawing/2014/main" id="{E080A99E-1F51-8041-ADF3-4824ACEEAC37}"/>
              </a:ext>
            </a:extLst>
          </p:cNvPr>
          <p:cNvSpPr txBox="1"/>
          <p:nvPr/>
        </p:nvSpPr>
        <p:spPr>
          <a:xfrm>
            <a:off x="8160152" y="4977114"/>
            <a:ext cx="3710719" cy="1477328"/>
          </a:xfrm>
          <a:prstGeom prst="rect">
            <a:avLst/>
          </a:prstGeom>
          <a:noFill/>
        </p:spPr>
        <p:txBody>
          <a:bodyPr wrap="square" rtlCol="0">
            <a:spAutoFit/>
          </a:bodyPr>
          <a:lstStyle/>
          <a:p>
            <a:r>
              <a:rPr lang="nl-NL" dirty="0"/>
              <a:t>Productiecapaciteit meestal &lt; 100%</a:t>
            </a:r>
          </a:p>
          <a:p>
            <a:r>
              <a:rPr lang="nl-NL" dirty="0"/>
              <a:t>(ziekte en reparatie)</a:t>
            </a:r>
          </a:p>
          <a:p>
            <a:endParaRPr lang="nl-NL" dirty="0"/>
          </a:p>
          <a:p>
            <a:r>
              <a:rPr lang="nl-NL" dirty="0"/>
              <a:t>Productiecapaciteit tijdelijk &gt; 100%</a:t>
            </a:r>
          </a:p>
          <a:p>
            <a:r>
              <a:rPr lang="nl-NL" dirty="0"/>
              <a:t>(overwerk)</a:t>
            </a:r>
          </a:p>
        </p:txBody>
      </p:sp>
    </p:spTree>
    <p:extLst>
      <p:ext uri="{BB962C8B-B14F-4D97-AF65-F5344CB8AC3E}">
        <p14:creationId xmlns:p14="http://schemas.microsoft.com/office/powerpoint/2010/main" val="415191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dissolv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dissolve">
                                      <p:cBhvr>
                                        <p:cTn id="30" dur="500"/>
                                        <p:tgtEl>
                                          <p:spTgt spid="7">
                                            <p:txEl>
                                              <p:pRg st="3" end="3"/>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dissolve">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62249" y="2000251"/>
            <a:ext cx="6746875" cy="3816429"/>
          </a:xfrm>
          <a:prstGeom prst="rect">
            <a:avLst/>
          </a:prstGeom>
          <a:solidFill>
            <a:srgbClr val="C6D9F1"/>
          </a:solidFill>
        </p:spPr>
        <p:txBody>
          <a:bodyPr wrap="square">
            <a:spAutoFit/>
          </a:bodyPr>
          <a:lstStyle/>
          <a:p>
            <a:r>
              <a:rPr lang="nl-NL" sz="2200" dirty="0"/>
              <a:t>Met de Phillipscurve beschikt de Centrale Bank voor de (korte termijn) over een instrument om de werkloosheid tijdelijk te kunnen verlagen door een verhoging van de inflatie toe te staan. Dat kan zij doen door meer geld in de economie te pompen. De conjuncturele werkloosheid daalt als gevolg van meer bestedingen.</a:t>
            </a:r>
          </a:p>
          <a:p>
            <a:endParaRPr lang="nl-NL" sz="2200" dirty="0"/>
          </a:p>
          <a:p>
            <a:r>
              <a:rPr lang="nl-NL" sz="2200" dirty="0"/>
              <a:t>Maar dit beleid is maar tijdelijk mogelijk. Een aanhoudende inflatie zal uiteindelijk de concurrentiepositie verslechteren en de werkloosheid juist doen toenemen (lange termijn).</a:t>
            </a:r>
          </a:p>
        </p:txBody>
      </p:sp>
      <p:sp>
        <p:nvSpPr>
          <p:cNvPr id="3" name="Tekstvak 2"/>
          <p:cNvSpPr txBox="1"/>
          <p:nvPr/>
        </p:nvSpPr>
        <p:spPr>
          <a:xfrm>
            <a:off x="4270375" y="476251"/>
            <a:ext cx="3365500" cy="830997"/>
          </a:xfrm>
          <a:prstGeom prst="rect">
            <a:avLst/>
          </a:prstGeom>
          <a:solidFill>
            <a:srgbClr val="C6D9F1"/>
          </a:solidFill>
        </p:spPr>
        <p:txBody>
          <a:bodyPr wrap="square" rtlCol="0">
            <a:spAutoFit/>
          </a:bodyPr>
          <a:lstStyle/>
          <a:p>
            <a:pPr algn="ctr"/>
            <a:r>
              <a:rPr lang="nl-NL" sz="2400" dirty="0"/>
              <a:t>Nut van de Phillipscurve</a:t>
            </a:r>
          </a:p>
          <a:p>
            <a:pPr algn="ctr"/>
            <a:r>
              <a:rPr lang="nl-NL" sz="2400" dirty="0"/>
              <a:t>(korte termijn)</a:t>
            </a:r>
          </a:p>
        </p:txBody>
      </p:sp>
    </p:spTree>
    <p:extLst>
      <p:ext uri="{BB962C8B-B14F-4D97-AF65-F5344CB8AC3E}">
        <p14:creationId xmlns:p14="http://schemas.microsoft.com/office/powerpoint/2010/main" val="18964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59375EF-822D-3642-990D-79D6477D6A99}"/>
              </a:ext>
            </a:extLst>
          </p:cNvPr>
          <p:cNvSpPr txBox="1"/>
          <p:nvPr/>
        </p:nvSpPr>
        <p:spPr>
          <a:xfrm>
            <a:off x="3612790" y="616862"/>
            <a:ext cx="6192688"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800" dirty="0">
                <a:latin typeface="Arial" panose="020B0604020202020204" pitchFamily="34" charset="0"/>
                <a:cs typeface="Arial" panose="020B0604020202020204" pitchFamily="34" charset="0"/>
              </a:rPr>
              <a:t>Anticyclisch begrotingsbeleid</a:t>
            </a:r>
          </a:p>
        </p:txBody>
      </p:sp>
      <p:cxnSp>
        <p:nvCxnSpPr>
          <p:cNvPr id="5" name="Rechte verbindingslijn 4">
            <a:extLst>
              <a:ext uri="{FF2B5EF4-FFF2-40B4-BE49-F238E27FC236}">
                <a16:creationId xmlns:a16="http://schemas.microsoft.com/office/drawing/2014/main" id="{2AD51559-2510-D040-AB02-ABD0CE5EFF7B}"/>
              </a:ext>
            </a:extLst>
          </p:cNvPr>
          <p:cNvCxnSpPr/>
          <p:nvPr/>
        </p:nvCxnSpPr>
        <p:spPr>
          <a:xfrm>
            <a:off x="3468774" y="2201038"/>
            <a:ext cx="0" cy="3672408"/>
          </a:xfrm>
          <a:prstGeom prst="line">
            <a:avLst/>
          </a:prstGeom>
        </p:spPr>
        <p:style>
          <a:lnRef idx="3">
            <a:schemeClr val="dk1"/>
          </a:lnRef>
          <a:fillRef idx="0">
            <a:schemeClr val="dk1"/>
          </a:fillRef>
          <a:effectRef idx="2">
            <a:schemeClr val="dk1"/>
          </a:effectRef>
          <a:fontRef idx="minor">
            <a:schemeClr val="tx1"/>
          </a:fontRef>
        </p:style>
      </p:cxnSp>
      <p:cxnSp>
        <p:nvCxnSpPr>
          <p:cNvPr id="6" name="Rechte verbindingslijn 5">
            <a:extLst>
              <a:ext uri="{FF2B5EF4-FFF2-40B4-BE49-F238E27FC236}">
                <a16:creationId xmlns:a16="http://schemas.microsoft.com/office/drawing/2014/main" id="{3577B372-711C-5843-B600-5A795D5006A2}"/>
              </a:ext>
            </a:extLst>
          </p:cNvPr>
          <p:cNvCxnSpPr/>
          <p:nvPr/>
        </p:nvCxnSpPr>
        <p:spPr>
          <a:xfrm flipH="1">
            <a:off x="3468774" y="5873446"/>
            <a:ext cx="5908940" cy="0"/>
          </a:xfrm>
          <a:prstGeom prst="line">
            <a:avLst/>
          </a:prstGeom>
        </p:spPr>
        <p:style>
          <a:lnRef idx="3">
            <a:schemeClr val="dk1"/>
          </a:lnRef>
          <a:fillRef idx="0">
            <a:schemeClr val="dk1"/>
          </a:fillRef>
          <a:effectRef idx="2">
            <a:schemeClr val="dk1"/>
          </a:effectRef>
          <a:fontRef idx="minor">
            <a:schemeClr val="tx1"/>
          </a:fontRef>
        </p:style>
      </p:cxnSp>
      <p:cxnSp>
        <p:nvCxnSpPr>
          <p:cNvPr id="7" name="Rechte verbindingslijn 6">
            <a:extLst>
              <a:ext uri="{FF2B5EF4-FFF2-40B4-BE49-F238E27FC236}">
                <a16:creationId xmlns:a16="http://schemas.microsoft.com/office/drawing/2014/main" id="{6FDF25D2-9C6E-A543-B22F-21E2A74CDB4F}"/>
              </a:ext>
            </a:extLst>
          </p:cNvPr>
          <p:cNvCxnSpPr/>
          <p:nvPr/>
        </p:nvCxnSpPr>
        <p:spPr>
          <a:xfrm flipH="1">
            <a:off x="3468774" y="3425174"/>
            <a:ext cx="6120680" cy="1440160"/>
          </a:xfrm>
          <a:prstGeom prst="line">
            <a:avLst/>
          </a:prstGeom>
        </p:spPr>
        <p:style>
          <a:lnRef idx="3">
            <a:schemeClr val="dk1"/>
          </a:lnRef>
          <a:fillRef idx="0">
            <a:schemeClr val="dk1"/>
          </a:fillRef>
          <a:effectRef idx="2">
            <a:schemeClr val="dk1"/>
          </a:effectRef>
          <a:fontRef idx="minor">
            <a:schemeClr val="tx1"/>
          </a:fontRef>
        </p:style>
      </p:cxnSp>
      <p:sp>
        <p:nvSpPr>
          <p:cNvPr id="8" name="Vrije vorm 7">
            <a:extLst>
              <a:ext uri="{FF2B5EF4-FFF2-40B4-BE49-F238E27FC236}">
                <a16:creationId xmlns:a16="http://schemas.microsoft.com/office/drawing/2014/main" id="{A8CC6E3F-9C71-054B-A552-1653F8D05688}"/>
              </a:ext>
            </a:extLst>
          </p:cNvPr>
          <p:cNvSpPr/>
          <p:nvPr/>
        </p:nvSpPr>
        <p:spPr>
          <a:xfrm>
            <a:off x="3699587" y="3186835"/>
            <a:ext cx="5397997" cy="1875849"/>
          </a:xfrm>
          <a:custGeom>
            <a:avLst/>
            <a:gdLst>
              <a:gd name="connsiteX0" fmla="*/ 0 w 5397997"/>
              <a:gd name="connsiteY0" fmla="*/ 1875849 h 1875849"/>
              <a:gd name="connsiteX1" fmla="*/ 383458 w 5397997"/>
              <a:gd name="connsiteY1" fmla="*/ 1713617 h 1875849"/>
              <a:gd name="connsiteX2" fmla="*/ 811161 w 5397997"/>
              <a:gd name="connsiteY2" fmla="*/ 1123682 h 1875849"/>
              <a:gd name="connsiteX3" fmla="*/ 1179871 w 5397997"/>
              <a:gd name="connsiteY3" fmla="*/ 666482 h 1875849"/>
              <a:gd name="connsiteX4" fmla="*/ 1976284 w 5397997"/>
              <a:gd name="connsiteY4" fmla="*/ 504249 h 1875849"/>
              <a:gd name="connsiteX5" fmla="*/ 2639961 w 5397997"/>
              <a:gd name="connsiteY5" fmla="*/ 858211 h 1875849"/>
              <a:gd name="connsiteX6" fmla="*/ 3244645 w 5397997"/>
              <a:gd name="connsiteY6" fmla="*/ 1108933 h 1875849"/>
              <a:gd name="connsiteX7" fmla="*/ 4041058 w 5397997"/>
              <a:gd name="connsiteY7" fmla="*/ 1403901 h 1875849"/>
              <a:gd name="connsiteX8" fmla="*/ 4601497 w 5397997"/>
              <a:gd name="connsiteY8" fmla="*/ 1285914 h 1875849"/>
              <a:gd name="connsiteX9" fmla="*/ 5014452 w 5397997"/>
              <a:gd name="connsiteY9" fmla="*/ 769720 h 1875849"/>
              <a:gd name="connsiteX10" fmla="*/ 5338916 w 5397997"/>
              <a:gd name="connsiteY10" fmla="*/ 76546 h 1875849"/>
              <a:gd name="connsiteX11" fmla="*/ 5397910 w 5397997"/>
              <a:gd name="connsiteY11" fmla="*/ 17553 h 187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97997" h="1875849">
                <a:moveTo>
                  <a:pt x="0" y="1875849"/>
                </a:moveTo>
                <a:cubicBezTo>
                  <a:pt x="124132" y="1857413"/>
                  <a:pt x="248265" y="1838978"/>
                  <a:pt x="383458" y="1713617"/>
                </a:cubicBezTo>
                <a:cubicBezTo>
                  <a:pt x="518651" y="1588256"/>
                  <a:pt x="678426" y="1298204"/>
                  <a:pt x="811161" y="1123682"/>
                </a:cubicBezTo>
                <a:cubicBezTo>
                  <a:pt x="943896" y="949160"/>
                  <a:pt x="985684" y="769721"/>
                  <a:pt x="1179871" y="666482"/>
                </a:cubicBezTo>
                <a:cubicBezTo>
                  <a:pt x="1374058" y="563243"/>
                  <a:pt x="1732936" y="472294"/>
                  <a:pt x="1976284" y="504249"/>
                </a:cubicBezTo>
                <a:cubicBezTo>
                  <a:pt x="2219632" y="536204"/>
                  <a:pt x="2428568" y="757430"/>
                  <a:pt x="2639961" y="858211"/>
                </a:cubicBezTo>
                <a:cubicBezTo>
                  <a:pt x="2851355" y="958992"/>
                  <a:pt x="3011129" y="1017985"/>
                  <a:pt x="3244645" y="1108933"/>
                </a:cubicBezTo>
                <a:cubicBezTo>
                  <a:pt x="3478161" y="1199881"/>
                  <a:pt x="3814916" y="1374404"/>
                  <a:pt x="4041058" y="1403901"/>
                </a:cubicBezTo>
                <a:cubicBezTo>
                  <a:pt x="4267200" y="1433398"/>
                  <a:pt x="4439265" y="1391611"/>
                  <a:pt x="4601497" y="1285914"/>
                </a:cubicBezTo>
                <a:cubicBezTo>
                  <a:pt x="4763729" y="1180217"/>
                  <a:pt x="4891549" y="971281"/>
                  <a:pt x="5014452" y="769720"/>
                </a:cubicBezTo>
                <a:cubicBezTo>
                  <a:pt x="5137355" y="568159"/>
                  <a:pt x="5275006" y="201907"/>
                  <a:pt x="5338916" y="76546"/>
                </a:cubicBezTo>
                <a:cubicBezTo>
                  <a:pt x="5402826" y="-48815"/>
                  <a:pt x="5397910" y="17553"/>
                  <a:pt x="5397910" y="1755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B43EC29-EEB9-B242-AA70-82B5CC7C43D9}"/>
              </a:ext>
            </a:extLst>
          </p:cNvPr>
          <p:cNvCxnSpPr/>
          <p:nvPr/>
        </p:nvCxnSpPr>
        <p:spPr>
          <a:xfrm>
            <a:off x="4260862" y="4721318"/>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BA244A9-850E-8C47-999E-5FD5AB693E3A}"/>
              </a:ext>
            </a:extLst>
          </p:cNvPr>
          <p:cNvCxnSpPr/>
          <p:nvPr/>
        </p:nvCxnSpPr>
        <p:spPr>
          <a:xfrm>
            <a:off x="6529114" y="1552966"/>
            <a:ext cx="36004"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15DE9E8-01F0-4E47-9790-697BF88CB27E}"/>
              </a:ext>
            </a:extLst>
          </p:cNvPr>
          <p:cNvCxnSpPr/>
          <p:nvPr/>
        </p:nvCxnSpPr>
        <p:spPr>
          <a:xfrm>
            <a:off x="8869374" y="3656548"/>
            <a:ext cx="0" cy="22168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Vrije vorm 11">
            <a:extLst>
              <a:ext uri="{FF2B5EF4-FFF2-40B4-BE49-F238E27FC236}">
                <a16:creationId xmlns:a16="http://schemas.microsoft.com/office/drawing/2014/main" id="{327852CD-35ED-CD4A-B580-040502D7B060}"/>
              </a:ext>
            </a:extLst>
          </p:cNvPr>
          <p:cNvSpPr/>
          <p:nvPr/>
        </p:nvSpPr>
        <p:spPr>
          <a:xfrm>
            <a:off x="3743831" y="3263380"/>
            <a:ext cx="5633884" cy="1666568"/>
          </a:xfrm>
          <a:custGeom>
            <a:avLst/>
            <a:gdLst>
              <a:gd name="connsiteX0" fmla="*/ 0 w 5633884"/>
              <a:gd name="connsiteY0" fmla="*/ 1666568 h 1666568"/>
              <a:gd name="connsiteX1" fmla="*/ 501445 w 5633884"/>
              <a:gd name="connsiteY1" fmla="*/ 1460091 h 1666568"/>
              <a:gd name="connsiteX2" fmla="*/ 1047136 w 5633884"/>
              <a:gd name="connsiteY2" fmla="*/ 1106129 h 1666568"/>
              <a:gd name="connsiteX3" fmla="*/ 1415845 w 5633884"/>
              <a:gd name="connsiteY3" fmla="*/ 781665 h 1666568"/>
              <a:gd name="connsiteX4" fmla="*/ 1858297 w 5633884"/>
              <a:gd name="connsiteY4" fmla="*/ 707923 h 1666568"/>
              <a:gd name="connsiteX5" fmla="*/ 2330245 w 5633884"/>
              <a:gd name="connsiteY5" fmla="*/ 752168 h 1666568"/>
              <a:gd name="connsiteX6" fmla="*/ 2802194 w 5633884"/>
              <a:gd name="connsiteY6" fmla="*/ 855407 h 1666568"/>
              <a:gd name="connsiteX7" fmla="*/ 3716594 w 5633884"/>
              <a:gd name="connsiteY7" fmla="*/ 973394 h 1666568"/>
              <a:gd name="connsiteX8" fmla="*/ 4277033 w 5633884"/>
              <a:gd name="connsiteY8" fmla="*/ 884903 h 1666568"/>
              <a:gd name="connsiteX9" fmla="*/ 4852220 w 5633884"/>
              <a:gd name="connsiteY9" fmla="*/ 604684 h 1666568"/>
              <a:gd name="connsiteX10" fmla="*/ 5279923 w 5633884"/>
              <a:gd name="connsiteY10" fmla="*/ 235974 h 1666568"/>
              <a:gd name="connsiteX11" fmla="*/ 5633884 w 5633884"/>
              <a:gd name="connsiteY11" fmla="*/ 0 h 1666568"/>
              <a:gd name="connsiteX12" fmla="*/ 5633884 w 5633884"/>
              <a:gd name="connsiteY12" fmla="*/ 0 h 166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3884" h="1666568">
                <a:moveTo>
                  <a:pt x="0" y="1666568"/>
                </a:moveTo>
                <a:cubicBezTo>
                  <a:pt x="163461" y="1610032"/>
                  <a:pt x="326922" y="1553497"/>
                  <a:pt x="501445" y="1460091"/>
                </a:cubicBezTo>
                <a:cubicBezTo>
                  <a:pt x="675968" y="1366685"/>
                  <a:pt x="894736" y="1219200"/>
                  <a:pt x="1047136" y="1106129"/>
                </a:cubicBezTo>
                <a:cubicBezTo>
                  <a:pt x="1199536" y="993058"/>
                  <a:pt x="1280652" y="848033"/>
                  <a:pt x="1415845" y="781665"/>
                </a:cubicBezTo>
                <a:cubicBezTo>
                  <a:pt x="1551038" y="715297"/>
                  <a:pt x="1705897" y="712839"/>
                  <a:pt x="1858297" y="707923"/>
                </a:cubicBezTo>
                <a:cubicBezTo>
                  <a:pt x="2010697" y="703007"/>
                  <a:pt x="2172929" y="727587"/>
                  <a:pt x="2330245" y="752168"/>
                </a:cubicBezTo>
                <a:cubicBezTo>
                  <a:pt x="2487561" y="776749"/>
                  <a:pt x="2571136" y="818536"/>
                  <a:pt x="2802194" y="855407"/>
                </a:cubicBezTo>
                <a:cubicBezTo>
                  <a:pt x="3033252" y="892278"/>
                  <a:pt x="3470788" y="968478"/>
                  <a:pt x="3716594" y="973394"/>
                </a:cubicBezTo>
                <a:cubicBezTo>
                  <a:pt x="3962400" y="978310"/>
                  <a:pt x="4087762" y="946355"/>
                  <a:pt x="4277033" y="884903"/>
                </a:cubicBezTo>
                <a:cubicBezTo>
                  <a:pt x="4466304" y="823451"/>
                  <a:pt x="4685072" y="712839"/>
                  <a:pt x="4852220" y="604684"/>
                </a:cubicBezTo>
                <a:cubicBezTo>
                  <a:pt x="5019368" y="496529"/>
                  <a:pt x="5149646" y="336755"/>
                  <a:pt x="5279923" y="235974"/>
                </a:cubicBezTo>
                <a:cubicBezTo>
                  <a:pt x="5410200" y="135193"/>
                  <a:pt x="5633884" y="0"/>
                  <a:pt x="5633884" y="0"/>
                </a:cubicBezTo>
                <a:lnTo>
                  <a:pt x="563388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925D7D79-6847-7045-BC85-C97C4577B530}"/>
              </a:ext>
            </a:extLst>
          </p:cNvPr>
          <p:cNvSpPr txBox="1"/>
          <p:nvPr/>
        </p:nvSpPr>
        <p:spPr>
          <a:xfrm>
            <a:off x="4838044" y="3309429"/>
            <a:ext cx="292408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EV = feitelijke conjunctuur</a:t>
            </a:r>
          </a:p>
        </p:txBody>
      </p:sp>
      <p:sp>
        <p:nvSpPr>
          <p:cNvPr id="14" name="Tekstvak 13">
            <a:extLst>
              <a:ext uri="{FF2B5EF4-FFF2-40B4-BE49-F238E27FC236}">
                <a16:creationId xmlns:a16="http://schemas.microsoft.com/office/drawing/2014/main" id="{B0515059-A2F4-6449-BE3E-A225071B79CC}"/>
              </a:ext>
            </a:extLst>
          </p:cNvPr>
          <p:cNvSpPr txBox="1"/>
          <p:nvPr/>
        </p:nvSpPr>
        <p:spPr>
          <a:xfrm>
            <a:off x="9742179" y="3208741"/>
            <a:ext cx="214068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t>PC = productie capaciteit</a:t>
            </a:r>
          </a:p>
        </p:txBody>
      </p:sp>
      <p:sp>
        <p:nvSpPr>
          <p:cNvPr id="15" name="Tekstvak 14">
            <a:extLst>
              <a:ext uri="{FF2B5EF4-FFF2-40B4-BE49-F238E27FC236}">
                <a16:creationId xmlns:a16="http://schemas.microsoft.com/office/drawing/2014/main" id="{D8178B83-C260-BF44-8C93-93219A352AB0}"/>
              </a:ext>
            </a:extLst>
          </p:cNvPr>
          <p:cNvSpPr txBox="1"/>
          <p:nvPr/>
        </p:nvSpPr>
        <p:spPr>
          <a:xfrm>
            <a:off x="9578967" y="5688780"/>
            <a:ext cx="100811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nl-NL" dirty="0"/>
              <a:t>Tijd</a:t>
            </a:r>
          </a:p>
        </p:txBody>
      </p:sp>
      <p:sp>
        <p:nvSpPr>
          <p:cNvPr id="16" name="Tekstvak 15">
            <a:extLst>
              <a:ext uri="{FF2B5EF4-FFF2-40B4-BE49-F238E27FC236}">
                <a16:creationId xmlns:a16="http://schemas.microsoft.com/office/drawing/2014/main" id="{74349581-5021-7E42-9121-FD39D0FFFA84}"/>
              </a:ext>
            </a:extLst>
          </p:cNvPr>
          <p:cNvSpPr txBox="1"/>
          <p:nvPr/>
        </p:nvSpPr>
        <p:spPr>
          <a:xfrm>
            <a:off x="2172630" y="2201039"/>
            <a:ext cx="10801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nl-NL" dirty="0"/>
              <a:t>EV, PC</a:t>
            </a:r>
          </a:p>
          <a:p>
            <a:r>
              <a:rPr lang="nl-NL" dirty="0"/>
              <a:t>In euro’s</a:t>
            </a:r>
          </a:p>
        </p:txBody>
      </p:sp>
      <p:sp>
        <p:nvSpPr>
          <p:cNvPr id="17" name="Tekstvak 16">
            <a:extLst>
              <a:ext uri="{FF2B5EF4-FFF2-40B4-BE49-F238E27FC236}">
                <a16:creationId xmlns:a16="http://schemas.microsoft.com/office/drawing/2014/main" id="{9594C345-B9B5-004A-8795-811662A5B339}"/>
              </a:ext>
            </a:extLst>
          </p:cNvPr>
          <p:cNvSpPr txBox="1"/>
          <p:nvPr/>
        </p:nvSpPr>
        <p:spPr>
          <a:xfrm>
            <a:off x="4260862" y="1408951"/>
            <a:ext cx="226825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Overbesteding </a:t>
            </a:r>
            <a:r>
              <a:rPr lang="nl-NL" dirty="0">
                <a:sym typeface="Wingdings" panose="05000000000000000000" pitchFamily="2" charset="2"/>
              </a:rPr>
              <a:t></a:t>
            </a:r>
            <a:endParaRPr lang="nl-NL" dirty="0"/>
          </a:p>
          <a:p>
            <a:r>
              <a:rPr lang="nl-NL" dirty="0"/>
              <a:t>bestedingsinflatie</a:t>
            </a:r>
          </a:p>
        </p:txBody>
      </p:sp>
      <p:sp>
        <p:nvSpPr>
          <p:cNvPr id="18" name="Tekstvak 17">
            <a:extLst>
              <a:ext uri="{FF2B5EF4-FFF2-40B4-BE49-F238E27FC236}">
                <a16:creationId xmlns:a16="http://schemas.microsoft.com/office/drawing/2014/main" id="{88193066-9D44-1049-A0F7-7705F4400BB5}"/>
              </a:ext>
            </a:extLst>
          </p:cNvPr>
          <p:cNvSpPr txBox="1"/>
          <p:nvPr/>
        </p:nvSpPr>
        <p:spPr>
          <a:xfrm>
            <a:off x="6709135" y="1425203"/>
            <a:ext cx="306248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Onderbesteding </a:t>
            </a:r>
            <a:r>
              <a:rPr lang="nl-NL" dirty="0">
                <a:sym typeface="Wingdings" panose="05000000000000000000" pitchFamily="2" charset="2"/>
              </a:rPr>
              <a:t></a:t>
            </a:r>
            <a:endParaRPr lang="nl-NL" dirty="0"/>
          </a:p>
          <a:p>
            <a:r>
              <a:rPr lang="nl-NL" dirty="0"/>
              <a:t>Conjunctuur werkloosheid</a:t>
            </a:r>
          </a:p>
        </p:txBody>
      </p:sp>
      <p:sp>
        <p:nvSpPr>
          <p:cNvPr id="19" name="Tekstvak 18">
            <a:extLst>
              <a:ext uri="{FF2B5EF4-FFF2-40B4-BE49-F238E27FC236}">
                <a16:creationId xmlns:a16="http://schemas.microsoft.com/office/drawing/2014/main" id="{D060A5C2-A630-4449-A3E6-74F706F250F7}"/>
              </a:ext>
            </a:extLst>
          </p:cNvPr>
          <p:cNvSpPr txBox="1"/>
          <p:nvPr/>
        </p:nvSpPr>
        <p:spPr>
          <a:xfrm>
            <a:off x="4260862" y="2071533"/>
            <a:ext cx="226825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B moet stijgen</a:t>
            </a:r>
          </a:p>
          <a:p>
            <a:r>
              <a:rPr lang="nl-NL" dirty="0"/>
              <a:t>O  moet  dalen</a:t>
            </a:r>
          </a:p>
          <a:p>
            <a:r>
              <a:rPr lang="nl-NL" dirty="0"/>
              <a:t>(B&gt;O = overschot)</a:t>
            </a:r>
          </a:p>
        </p:txBody>
      </p:sp>
      <p:sp>
        <p:nvSpPr>
          <p:cNvPr id="20" name="Tekstvak 19">
            <a:extLst>
              <a:ext uri="{FF2B5EF4-FFF2-40B4-BE49-F238E27FC236}">
                <a16:creationId xmlns:a16="http://schemas.microsoft.com/office/drawing/2014/main" id="{068D4B01-ABC6-D543-AD9F-7805535F9D0F}"/>
              </a:ext>
            </a:extLst>
          </p:cNvPr>
          <p:cNvSpPr txBox="1"/>
          <p:nvPr/>
        </p:nvSpPr>
        <p:spPr>
          <a:xfrm>
            <a:off x="6679657" y="2062538"/>
            <a:ext cx="226825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dirty="0"/>
              <a:t>B moet dalen</a:t>
            </a:r>
          </a:p>
          <a:p>
            <a:r>
              <a:rPr lang="nl-NL" dirty="0"/>
              <a:t>O  moet  stijgen</a:t>
            </a:r>
          </a:p>
          <a:p>
            <a:r>
              <a:rPr lang="nl-NL" dirty="0"/>
              <a:t>(B&lt;O = tekort)</a:t>
            </a:r>
          </a:p>
        </p:txBody>
      </p:sp>
      <p:cxnSp>
        <p:nvCxnSpPr>
          <p:cNvPr id="21" name="Rechte verbindingslijn met pijl 20">
            <a:extLst>
              <a:ext uri="{FF2B5EF4-FFF2-40B4-BE49-F238E27FC236}">
                <a16:creationId xmlns:a16="http://schemas.microsoft.com/office/drawing/2014/main" id="{35AC68FE-2814-264B-A147-339F58D3B21C}"/>
              </a:ext>
            </a:extLst>
          </p:cNvPr>
          <p:cNvCxnSpPr>
            <a:endCxn id="12" idx="4"/>
          </p:cNvCxnSpPr>
          <p:nvPr/>
        </p:nvCxnSpPr>
        <p:spPr>
          <a:xfrm flipH="1">
            <a:off x="5602128" y="2909419"/>
            <a:ext cx="14748" cy="1061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Rechte verbindingslijn met pijl 21">
            <a:extLst>
              <a:ext uri="{FF2B5EF4-FFF2-40B4-BE49-F238E27FC236}">
                <a16:creationId xmlns:a16="http://schemas.microsoft.com/office/drawing/2014/main" id="{40E74003-7E23-3C4B-8ECF-07DC2A34E876}"/>
              </a:ext>
            </a:extLst>
          </p:cNvPr>
          <p:cNvCxnSpPr/>
          <p:nvPr/>
        </p:nvCxnSpPr>
        <p:spPr>
          <a:xfrm>
            <a:off x="7645238" y="2934123"/>
            <a:ext cx="6916" cy="12879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kstvak 22">
            <a:extLst>
              <a:ext uri="{FF2B5EF4-FFF2-40B4-BE49-F238E27FC236}">
                <a16:creationId xmlns:a16="http://schemas.microsoft.com/office/drawing/2014/main" id="{0F75B256-ABC1-CC47-8BC1-C9BDD9A6348C}"/>
              </a:ext>
            </a:extLst>
          </p:cNvPr>
          <p:cNvSpPr txBox="1"/>
          <p:nvPr/>
        </p:nvSpPr>
        <p:spPr>
          <a:xfrm>
            <a:off x="782563" y="5911336"/>
            <a:ext cx="3817158"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000" dirty="0"/>
              <a:t>Procyclisch begrotingsbeleid:</a:t>
            </a:r>
          </a:p>
          <a:p>
            <a:r>
              <a:rPr lang="nl-NL" sz="2000" dirty="0"/>
              <a:t>(</a:t>
            </a:r>
            <a:r>
              <a:rPr lang="nl-NL" sz="2000" dirty="0" err="1"/>
              <a:t>bijvoorbeelde</a:t>
            </a:r>
            <a:r>
              <a:rPr lang="nl-NL" sz="2000" dirty="0"/>
              <a:t> bezuinigen als het slecht gaat)</a:t>
            </a:r>
          </a:p>
        </p:txBody>
      </p:sp>
      <p:sp>
        <p:nvSpPr>
          <p:cNvPr id="24" name="Tekstvak 23">
            <a:extLst>
              <a:ext uri="{FF2B5EF4-FFF2-40B4-BE49-F238E27FC236}">
                <a16:creationId xmlns:a16="http://schemas.microsoft.com/office/drawing/2014/main" id="{AB0874D6-2565-7449-88BD-E84736413498}"/>
              </a:ext>
            </a:extLst>
          </p:cNvPr>
          <p:cNvSpPr txBox="1"/>
          <p:nvPr/>
        </p:nvSpPr>
        <p:spPr>
          <a:xfrm>
            <a:off x="5685588" y="5963853"/>
            <a:ext cx="3411996"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000" dirty="0"/>
              <a:t>Trendmatig begrotingsbeleid:</a:t>
            </a:r>
          </a:p>
          <a:p>
            <a:r>
              <a:rPr lang="nl-NL" sz="2000" dirty="0"/>
              <a:t>Begrotingsbeleid afstemmen op een gemiddelde</a:t>
            </a:r>
          </a:p>
        </p:txBody>
      </p:sp>
      <p:sp>
        <p:nvSpPr>
          <p:cNvPr id="25" name="Tekstvak 24">
            <a:extLst>
              <a:ext uri="{FF2B5EF4-FFF2-40B4-BE49-F238E27FC236}">
                <a16:creationId xmlns:a16="http://schemas.microsoft.com/office/drawing/2014/main" id="{0197A917-BB7A-8E44-9F9B-051C67F2557A}"/>
              </a:ext>
            </a:extLst>
          </p:cNvPr>
          <p:cNvSpPr txBox="1"/>
          <p:nvPr/>
        </p:nvSpPr>
        <p:spPr>
          <a:xfrm>
            <a:off x="2384854" y="4757352"/>
            <a:ext cx="184731" cy="369332"/>
          </a:xfrm>
          <a:prstGeom prst="rect">
            <a:avLst/>
          </a:prstGeom>
          <a:noFill/>
        </p:spPr>
        <p:txBody>
          <a:bodyPr wrap="none" rtlCol="0">
            <a:spAutoFit/>
          </a:bodyPr>
          <a:lstStyle/>
          <a:p>
            <a:endParaRPr lang="nl-NL" dirty="0"/>
          </a:p>
        </p:txBody>
      </p:sp>
      <p:sp>
        <p:nvSpPr>
          <p:cNvPr id="26" name="Tekstvak 25">
            <a:extLst>
              <a:ext uri="{FF2B5EF4-FFF2-40B4-BE49-F238E27FC236}">
                <a16:creationId xmlns:a16="http://schemas.microsoft.com/office/drawing/2014/main" id="{C31366AE-381C-BD42-AB8D-3D541F145861}"/>
              </a:ext>
            </a:extLst>
          </p:cNvPr>
          <p:cNvSpPr txBox="1"/>
          <p:nvPr/>
        </p:nvSpPr>
        <p:spPr>
          <a:xfrm>
            <a:off x="2298357" y="111211"/>
            <a:ext cx="5906529" cy="461665"/>
          </a:xfrm>
          <a:prstGeom prst="rect">
            <a:avLst/>
          </a:prstGeom>
          <a:noFill/>
        </p:spPr>
        <p:txBody>
          <a:bodyPr wrap="square" rtlCol="0">
            <a:spAutoFit/>
          </a:bodyPr>
          <a:lstStyle/>
          <a:p>
            <a:r>
              <a:rPr lang="nl-NL" sz="2400" dirty="0"/>
              <a:t>15.4 Conjunctuur beleid en overheid</a:t>
            </a:r>
          </a:p>
        </p:txBody>
      </p:sp>
    </p:spTree>
    <p:extLst>
      <p:ext uri="{BB962C8B-B14F-4D97-AF65-F5344CB8AC3E}">
        <p14:creationId xmlns:p14="http://schemas.microsoft.com/office/powerpoint/2010/main" val="197739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D347EC0-F43A-3441-B000-DCEA88BC3100}"/>
              </a:ext>
            </a:extLst>
          </p:cNvPr>
          <p:cNvSpPr txBox="1"/>
          <p:nvPr/>
        </p:nvSpPr>
        <p:spPr>
          <a:xfrm>
            <a:off x="189471" y="82252"/>
            <a:ext cx="5906529" cy="461665"/>
          </a:xfrm>
          <a:prstGeom prst="rect">
            <a:avLst/>
          </a:prstGeom>
          <a:solidFill>
            <a:schemeClr val="accent4">
              <a:lumMod val="40000"/>
              <a:lumOff val="60000"/>
            </a:schemeClr>
          </a:solidFill>
        </p:spPr>
        <p:txBody>
          <a:bodyPr wrap="square" rtlCol="0">
            <a:spAutoFit/>
          </a:bodyPr>
          <a:lstStyle/>
          <a:p>
            <a:r>
              <a:rPr lang="nl-NL" sz="2400" dirty="0"/>
              <a:t>15.4 Conjunctuur beleid en overheid</a:t>
            </a:r>
          </a:p>
        </p:txBody>
      </p:sp>
      <p:sp>
        <p:nvSpPr>
          <p:cNvPr id="3" name="Tekstvak 2">
            <a:extLst>
              <a:ext uri="{FF2B5EF4-FFF2-40B4-BE49-F238E27FC236}">
                <a16:creationId xmlns:a16="http://schemas.microsoft.com/office/drawing/2014/main" id="{E0D0A6FD-FB71-8947-A7EF-36B1F9220203}"/>
              </a:ext>
            </a:extLst>
          </p:cNvPr>
          <p:cNvSpPr txBox="1"/>
          <p:nvPr/>
        </p:nvSpPr>
        <p:spPr>
          <a:xfrm>
            <a:off x="1260389" y="948143"/>
            <a:ext cx="5449330" cy="1477328"/>
          </a:xfrm>
          <a:prstGeom prst="rect">
            <a:avLst/>
          </a:prstGeom>
          <a:solidFill>
            <a:schemeClr val="accent4">
              <a:lumMod val="40000"/>
              <a:lumOff val="60000"/>
            </a:schemeClr>
          </a:solidFill>
        </p:spPr>
        <p:txBody>
          <a:bodyPr wrap="square" rtlCol="0">
            <a:spAutoFit/>
          </a:bodyPr>
          <a:lstStyle/>
          <a:p>
            <a:r>
              <a:rPr lang="nl-NL" dirty="0"/>
              <a:t>Ingebouwde stabilisatoren:</a:t>
            </a:r>
          </a:p>
          <a:p>
            <a:endParaRPr lang="nl-NL" dirty="0"/>
          </a:p>
          <a:p>
            <a:pPr marL="342900" indent="-342900">
              <a:buAutoNum type="arabicPeriod"/>
            </a:pPr>
            <a:r>
              <a:rPr lang="nl-NL" dirty="0"/>
              <a:t>Belastingsysteem (progressief)</a:t>
            </a:r>
          </a:p>
          <a:p>
            <a:pPr marL="342900" indent="-342900">
              <a:buAutoNum type="arabicPeriod"/>
            </a:pPr>
            <a:r>
              <a:rPr lang="nl-NL" dirty="0"/>
              <a:t>Sociale zekerheid</a:t>
            </a:r>
          </a:p>
          <a:p>
            <a:pPr marL="342900" indent="-342900">
              <a:buAutoNum type="arabicPeriod"/>
            </a:pPr>
            <a:r>
              <a:rPr lang="nl-NL" dirty="0"/>
              <a:t>Minimumloon</a:t>
            </a:r>
          </a:p>
        </p:txBody>
      </p:sp>
      <p:sp>
        <p:nvSpPr>
          <p:cNvPr id="4" name="Tekstvak 3">
            <a:extLst>
              <a:ext uri="{FF2B5EF4-FFF2-40B4-BE49-F238E27FC236}">
                <a16:creationId xmlns:a16="http://schemas.microsoft.com/office/drawing/2014/main" id="{CFED2558-D552-AD49-9017-B167C565B530}"/>
              </a:ext>
            </a:extLst>
          </p:cNvPr>
          <p:cNvSpPr txBox="1"/>
          <p:nvPr/>
        </p:nvSpPr>
        <p:spPr>
          <a:xfrm>
            <a:off x="1260389" y="2829697"/>
            <a:ext cx="5128054" cy="1200329"/>
          </a:xfrm>
          <a:prstGeom prst="rect">
            <a:avLst/>
          </a:prstGeom>
          <a:solidFill>
            <a:schemeClr val="accent4">
              <a:lumMod val="40000"/>
              <a:lumOff val="60000"/>
            </a:schemeClr>
          </a:solidFill>
        </p:spPr>
        <p:txBody>
          <a:bodyPr wrap="square" rtlCol="0">
            <a:spAutoFit/>
          </a:bodyPr>
          <a:lstStyle/>
          <a:p>
            <a:r>
              <a:rPr lang="nl-NL" dirty="0" err="1"/>
              <a:t>Anti-cyclisch</a:t>
            </a:r>
            <a:r>
              <a:rPr lang="nl-NL" dirty="0"/>
              <a:t> begrotingsbeleid kent zijn beperkingen:</a:t>
            </a:r>
          </a:p>
          <a:p>
            <a:pPr marL="342900" indent="-342900">
              <a:buAutoNum type="arabicPeriod"/>
            </a:pPr>
            <a:r>
              <a:rPr lang="nl-NL" dirty="0"/>
              <a:t>Politieke druk</a:t>
            </a:r>
          </a:p>
          <a:p>
            <a:pPr marL="342900" indent="-342900">
              <a:buAutoNum type="arabicPeriod"/>
            </a:pPr>
            <a:r>
              <a:rPr lang="nl-NL" dirty="0"/>
              <a:t>Timing probleem</a:t>
            </a:r>
          </a:p>
          <a:p>
            <a:pPr marL="342900" indent="-342900">
              <a:buAutoNum type="arabicPeriod"/>
            </a:pPr>
            <a:r>
              <a:rPr lang="nl-NL" dirty="0"/>
              <a:t>Openheid van de economie</a:t>
            </a:r>
          </a:p>
        </p:txBody>
      </p:sp>
      <p:pic>
        <p:nvPicPr>
          <p:cNvPr id="1028" name="Picture 4" descr="Belasting opgeven? Met deze aftrekposten en vrijstellingen betaal je nooit  te veel - Dagblad van het Noorden">
            <a:extLst>
              <a:ext uri="{FF2B5EF4-FFF2-40B4-BE49-F238E27FC236}">
                <a16:creationId xmlns:a16="http://schemas.microsoft.com/office/drawing/2014/main" id="{E34F6ED7-0024-5E4A-A32E-9E6DB170C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446" y="-1"/>
            <a:ext cx="2643553" cy="1656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OR | Sociale zekerheid">
            <a:extLst>
              <a:ext uri="{FF2B5EF4-FFF2-40B4-BE49-F238E27FC236}">
                <a16:creationId xmlns:a16="http://schemas.microsoft.com/office/drawing/2014/main" id="{55136742-6AAD-8043-8AF3-F91D02271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634" y="59210"/>
            <a:ext cx="2289591" cy="18833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euwe aflevering over minimumlonen">
            <a:extLst>
              <a:ext uri="{FF2B5EF4-FFF2-40B4-BE49-F238E27FC236}">
                <a16:creationId xmlns:a16="http://schemas.microsoft.com/office/drawing/2014/main" id="{C7C58787-ABC5-8344-A2EB-6F4B4A054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430" y="2106774"/>
            <a:ext cx="3470031" cy="14458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nquête: bent u tevreden over de politiek? - RTV Drenthe">
            <a:extLst>
              <a:ext uri="{FF2B5EF4-FFF2-40B4-BE49-F238E27FC236}">
                <a16:creationId xmlns:a16="http://schemas.microsoft.com/office/drawing/2014/main" id="{DDE7DE51-1573-FD47-8E77-68CA77B17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3" y="4487006"/>
            <a:ext cx="2925542" cy="16480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otterdamse haven vindt milieuregels schadelijk | NU - Het laatste nieuws  het eerst op NU.nl">
            <a:extLst>
              <a:ext uri="{FF2B5EF4-FFF2-40B4-BE49-F238E27FC236}">
                <a16:creationId xmlns:a16="http://schemas.microsoft.com/office/drawing/2014/main" id="{517A44E7-20CE-FC4E-8381-754B9D19D3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0190" y="4844006"/>
            <a:ext cx="3470031" cy="19547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t je moet weten over timing">
            <a:extLst>
              <a:ext uri="{FF2B5EF4-FFF2-40B4-BE49-F238E27FC236}">
                <a16:creationId xmlns:a16="http://schemas.microsoft.com/office/drawing/2014/main" id="{93BABEF1-9AAD-5041-9AEB-B692CAACF3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9772" y="5166090"/>
            <a:ext cx="3470031" cy="169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dissolv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dissolv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dissolve">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dissolv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dissolv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034"/>
                                        </p:tgtEl>
                                        <p:attrNameLst>
                                          <p:attrName>style.visibility</p:attrName>
                                        </p:attrNameLst>
                                      </p:cBhvr>
                                      <p:to>
                                        <p:strVal val="visible"/>
                                      </p:to>
                                    </p:set>
                                    <p:animEffect transition="in" filter="dissolve">
                                      <p:cBhvr>
                                        <p:cTn id="52" dur="500"/>
                                        <p:tgtEl>
                                          <p:spTgt spid="103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dissolve">
                                      <p:cBhvr>
                                        <p:cTn id="57" dur="500"/>
                                        <p:tgtEl>
                                          <p:spTgt spid="4">
                                            <p:txEl>
                                              <p:pRg st="1" end="1"/>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dissolve">
                                      <p:cBhvr>
                                        <p:cTn id="60" dur="5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038"/>
                                        </p:tgtEl>
                                        <p:attrNameLst>
                                          <p:attrName>style.visibility</p:attrName>
                                        </p:attrNameLst>
                                      </p:cBhvr>
                                      <p:to>
                                        <p:strVal val="visible"/>
                                      </p:to>
                                    </p:set>
                                    <p:animEffect transition="in" filter="dissolve">
                                      <p:cBhvr>
                                        <p:cTn id="65" dur="500"/>
                                        <p:tgtEl>
                                          <p:spTgt spid="103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dissolve">
                                      <p:cBhvr>
                                        <p:cTn id="70" dur="500"/>
                                        <p:tgtEl>
                                          <p:spTgt spid="4">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1036"/>
                                        </p:tgtEl>
                                        <p:attrNameLst>
                                          <p:attrName>style.visibility</p:attrName>
                                        </p:attrNameLst>
                                      </p:cBhvr>
                                      <p:to>
                                        <p:strVal val="visible"/>
                                      </p:to>
                                    </p:set>
                                    <p:animEffect transition="in" filter="dissolve">
                                      <p:cBhvr>
                                        <p:cTn id="75"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p:nvPr/>
        </p:nvCxnSpPr>
        <p:spPr>
          <a:xfrm>
            <a:off x="3935760" y="1772817"/>
            <a:ext cx="0" cy="3808919"/>
          </a:xfrm>
          <a:prstGeom prst="line">
            <a:avLst/>
          </a:prstGeom>
        </p:spPr>
        <p:style>
          <a:lnRef idx="3">
            <a:schemeClr val="dk1"/>
          </a:lnRef>
          <a:fillRef idx="0">
            <a:schemeClr val="dk1"/>
          </a:fillRef>
          <a:effectRef idx="2">
            <a:schemeClr val="dk1"/>
          </a:effectRef>
          <a:fontRef idx="minor">
            <a:schemeClr val="tx1"/>
          </a:fontRef>
        </p:style>
      </p:cxnSp>
      <p:cxnSp>
        <p:nvCxnSpPr>
          <p:cNvPr id="5" name="Rechte verbindingslijn 4"/>
          <p:cNvCxnSpPr/>
          <p:nvPr/>
        </p:nvCxnSpPr>
        <p:spPr>
          <a:xfrm>
            <a:off x="3935760" y="5581735"/>
            <a:ext cx="4176464" cy="0"/>
          </a:xfrm>
          <a:prstGeom prst="line">
            <a:avLst/>
          </a:prstGeom>
        </p:spPr>
        <p:style>
          <a:lnRef idx="3">
            <a:schemeClr val="dk1"/>
          </a:lnRef>
          <a:fillRef idx="0">
            <a:schemeClr val="dk1"/>
          </a:fillRef>
          <a:effectRef idx="2">
            <a:schemeClr val="dk1"/>
          </a:effectRef>
          <a:fontRef idx="minor">
            <a:schemeClr val="tx1"/>
          </a:fontRef>
        </p:style>
      </p:cxnSp>
      <p:cxnSp>
        <p:nvCxnSpPr>
          <p:cNvPr id="7" name="Rechte verbindingslijn 6"/>
          <p:cNvCxnSpPr/>
          <p:nvPr/>
        </p:nvCxnSpPr>
        <p:spPr>
          <a:xfrm flipV="1">
            <a:off x="3935760" y="2564905"/>
            <a:ext cx="2448272" cy="3016831"/>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Rechte verbindingslijn 9"/>
          <p:cNvCxnSpPr/>
          <p:nvPr/>
        </p:nvCxnSpPr>
        <p:spPr>
          <a:xfrm flipV="1">
            <a:off x="3935760" y="4073319"/>
            <a:ext cx="3744416" cy="1508416"/>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Rechte verbindingslijn 11"/>
          <p:cNvCxnSpPr/>
          <p:nvPr/>
        </p:nvCxnSpPr>
        <p:spPr>
          <a:xfrm>
            <a:off x="3935760" y="3429000"/>
            <a:ext cx="18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5735960" y="3429001"/>
            <a:ext cx="0" cy="215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3935760" y="4505367"/>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6528048" y="4505367"/>
            <a:ext cx="0" cy="107636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2999656" y="1484784"/>
            <a:ext cx="129614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nl-NL" dirty="0"/>
              <a:t>Kapitaal</a:t>
            </a:r>
          </a:p>
        </p:txBody>
      </p:sp>
      <p:sp>
        <p:nvSpPr>
          <p:cNvPr id="21" name="Tekstvak 20"/>
          <p:cNvSpPr txBox="1"/>
          <p:nvPr/>
        </p:nvSpPr>
        <p:spPr>
          <a:xfrm>
            <a:off x="7032104" y="5733256"/>
            <a:ext cx="129614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nl-NL" dirty="0"/>
              <a:t>Arbeid</a:t>
            </a:r>
          </a:p>
        </p:txBody>
      </p:sp>
      <p:sp>
        <p:nvSpPr>
          <p:cNvPr id="22" name="Tekstvak 21"/>
          <p:cNvSpPr txBox="1"/>
          <p:nvPr/>
        </p:nvSpPr>
        <p:spPr>
          <a:xfrm>
            <a:off x="3359696" y="3284984"/>
            <a:ext cx="432048" cy="369332"/>
          </a:xfrm>
          <a:prstGeom prst="rect">
            <a:avLst/>
          </a:prstGeom>
          <a:noFill/>
        </p:spPr>
        <p:txBody>
          <a:bodyPr wrap="square" rtlCol="0">
            <a:spAutoFit/>
          </a:bodyPr>
          <a:lstStyle/>
          <a:p>
            <a:r>
              <a:rPr lang="nl-NL" dirty="0"/>
              <a:t>K1</a:t>
            </a:r>
          </a:p>
        </p:txBody>
      </p:sp>
      <p:sp>
        <p:nvSpPr>
          <p:cNvPr id="24" name="Tekstvak 23"/>
          <p:cNvSpPr txBox="1"/>
          <p:nvPr/>
        </p:nvSpPr>
        <p:spPr>
          <a:xfrm>
            <a:off x="3431704" y="4320701"/>
            <a:ext cx="432048" cy="369332"/>
          </a:xfrm>
          <a:prstGeom prst="rect">
            <a:avLst/>
          </a:prstGeom>
          <a:noFill/>
        </p:spPr>
        <p:txBody>
          <a:bodyPr wrap="square" rtlCol="0">
            <a:spAutoFit/>
          </a:bodyPr>
          <a:lstStyle/>
          <a:p>
            <a:r>
              <a:rPr lang="nl-NL" dirty="0"/>
              <a:t>K2</a:t>
            </a:r>
          </a:p>
        </p:txBody>
      </p:sp>
      <p:sp>
        <p:nvSpPr>
          <p:cNvPr id="25" name="Tekstvak 24"/>
          <p:cNvSpPr txBox="1"/>
          <p:nvPr/>
        </p:nvSpPr>
        <p:spPr>
          <a:xfrm>
            <a:off x="5519936" y="5683927"/>
            <a:ext cx="432048" cy="369332"/>
          </a:xfrm>
          <a:prstGeom prst="rect">
            <a:avLst/>
          </a:prstGeom>
          <a:noFill/>
        </p:spPr>
        <p:txBody>
          <a:bodyPr wrap="square" rtlCol="0">
            <a:spAutoFit/>
          </a:bodyPr>
          <a:lstStyle/>
          <a:p>
            <a:r>
              <a:rPr lang="nl-NL" dirty="0"/>
              <a:t>A1</a:t>
            </a:r>
          </a:p>
        </p:txBody>
      </p:sp>
      <p:sp>
        <p:nvSpPr>
          <p:cNvPr id="26" name="Tekstvak 25"/>
          <p:cNvSpPr txBox="1"/>
          <p:nvPr/>
        </p:nvSpPr>
        <p:spPr>
          <a:xfrm>
            <a:off x="6312024" y="5693686"/>
            <a:ext cx="432048" cy="369332"/>
          </a:xfrm>
          <a:prstGeom prst="rect">
            <a:avLst/>
          </a:prstGeom>
          <a:noFill/>
        </p:spPr>
        <p:txBody>
          <a:bodyPr wrap="square" rtlCol="0">
            <a:spAutoFit/>
          </a:bodyPr>
          <a:lstStyle/>
          <a:p>
            <a:r>
              <a:rPr lang="nl-NL" dirty="0"/>
              <a:t>A2</a:t>
            </a:r>
          </a:p>
        </p:txBody>
      </p:sp>
      <p:sp>
        <p:nvSpPr>
          <p:cNvPr id="27" name="Tekstvak 26"/>
          <p:cNvSpPr txBox="1"/>
          <p:nvPr/>
        </p:nvSpPr>
        <p:spPr>
          <a:xfrm>
            <a:off x="6168008" y="2195572"/>
            <a:ext cx="432048" cy="369332"/>
          </a:xfrm>
          <a:prstGeom prst="rect">
            <a:avLst/>
          </a:prstGeom>
          <a:noFill/>
        </p:spPr>
        <p:txBody>
          <a:bodyPr wrap="square" rtlCol="0">
            <a:spAutoFit/>
          </a:bodyPr>
          <a:lstStyle/>
          <a:p>
            <a:r>
              <a:rPr lang="nl-NL" dirty="0"/>
              <a:t>I</a:t>
            </a:r>
          </a:p>
        </p:txBody>
      </p:sp>
      <p:sp>
        <p:nvSpPr>
          <p:cNvPr id="28" name="Tekstvak 27"/>
          <p:cNvSpPr txBox="1"/>
          <p:nvPr/>
        </p:nvSpPr>
        <p:spPr>
          <a:xfrm>
            <a:off x="7683128" y="3812892"/>
            <a:ext cx="432048" cy="369332"/>
          </a:xfrm>
          <a:prstGeom prst="rect">
            <a:avLst/>
          </a:prstGeom>
          <a:noFill/>
        </p:spPr>
        <p:txBody>
          <a:bodyPr wrap="square" rtlCol="0">
            <a:spAutoFit/>
          </a:bodyPr>
          <a:lstStyle/>
          <a:p>
            <a:r>
              <a:rPr lang="nl-NL" dirty="0"/>
              <a:t>II</a:t>
            </a:r>
          </a:p>
        </p:txBody>
      </p:sp>
      <p:sp>
        <p:nvSpPr>
          <p:cNvPr id="29" name="Tekstvak 28"/>
          <p:cNvSpPr txBox="1"/>
          <p:nvPr/>
        </p:nvSpPr>
        <p:spPr>
          <a:xfrm>
            <a:off x="3907430" y="6063019"/>
            <a:ext cx="262061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NL" dirty="0"/>
              <a:t>Twee productietechnieken</a:t>
            </a:r>
          </a:p>
        </p:txBody>
      </p:sp>
      <p:sp>
        <p:nvSpPr>
          <p:cNvPr id="30" name="Tekstvak 29"/>
          <p:cNvSpPr txBox="1"/>
          <p:nvPr/>
        </p:nvSpPr>
        <p:spPr>
          <a:xfrm>
            <a:off x="6441660" y="2195572"/>
            <a:ext cx="3758796"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a:t>Techniek 1 - Kapitaalintensief</a:t>
            </a:r>
          </a:p>
        </p:txBody>
      </p:sp>
      <p:sp>
        <p:nvSpPr>
          <p:cNvPr id="31" name="Tekstvak 30"/>
          <p:cNvSpPr txBox="1"/>
          <p:nvPr/>
        </p:nvSpPr>
        <p:spPr>
          <a:xfrm>
            <a:off x="7414008" y="3492609"/>
            <a:ext cx="295232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a:t>Techniek 2 - Arbeidsintensief</a:t>
            </a:r>
          </a:p>
        </p:txBody>
      </p:sp>
      <p:sp>
        <p:nvSpPr>
          <p:cNvPr id="32" name="Tekstvak 31"/>
          <p:cNvSpPr txBox="1"/>
          <p:nvPr/>
        </p:nvSpPr>
        <p:spPr>
          <a:xfrm>
            <a:off x="6119394" y="3628226"/>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nl-NL" dirty="0"/>
              <a:t>1.000</a:t>
            </a:r>
          </a:p>
        </p:txBody>
      </p:sp>
      <p:cxnSp>
        <p:nvCxnSpPr>
          <p:cNvPr id="33" name="Rechte verbindingslijn 32"/>
          <p:cNvCxnSpPr/>
          <p:nvPr/>
        </p:nvCxnSpPr>
        <p:spPr>
          <a:xfrm>
            <a:off x="5735960" y="3429001"/>
            <a:ext cx="792088" cy="107636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kstvak 33"/>
          <p:cNvSpPr txBox="1"/>
          <p:nvPr/>
        </p:nvSpPr>
        <p:spPr>
          <a:xfrm>
            <a:off x="3499107" y="940658"/>
            <a:ext cx="252028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000" dirty="0"/>
              <a:t>Productiefunctie</a:t>
            </a:r>
          </a:p>
        </p:txBody>
      </p:sp>
      <p:sp>
        <p:nvSpPr>
          <p:cNvPr id="37" name="Tekstvak 36"/>
          <p:cNvSpPr txBox="1"/>
          <p:nvPr/>
        </p:nvSpPr>
        <p:spPr>
          <a:xfrm>
            <a:off x="6132004" y="952055"/>
            <a:ext cx="147616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a:t>Y = f(A, K)</a:t>
            </a:r>
          </a:p>
        </p:txBody>
      </p:sp>
      <p:sp>
        <p:nvSpPr>
          <p:cNvPr id="35" name="Tekstvak 34">
            <a:extLst>
              <a:ext uri="{FF2B5EF4-FFF2-40B4-BE49-F238E27FC236}">
                <a16:creationId xmlns:a16="http://schemas.microsoft.com/office/drawing/2014/main" id="{9E186549-D72B-474D-9217-3D1F23772D84}"/>
              </a:ext>
            </a:extLst>
          </p:cNvPr>
          <p:cNvSpPr txBox="1"/>
          <p:nvPr/>
        </p:nvSpPr>
        <p:spPr>
          <a:xfrm>
            <a:off x="598311" y="293914"/>
            <a:ext cx="8480375" cy="523220"/>
          </a:xfrm>
          <a:prstGeom prst="rect">
            <a:avLst/>
          </a:prstGeom>
          <a:solidFill>
            <a:schemeClr val="accent6">
              <a:lumMod val="60000"/>
              <a:lumOff val="40000"/>
            </a:schemeClr>
          </a:solidFill>
        </p:spPr>
        <p:txBody>
          <a:bodyPr wrap="square" rtlCol="0">
            <a:spAutoFit/>
          </a:bodyPr>
          <a:lstStyle/>
          <a:p>
            <a:r>
              <a:rPr lang="nl-NL" sz="2800" dirty="0"/>
              <a:t>15.1 Conjunctuur en bestedingen - </a:t>
            </a:r>
            <a:r>
              <a:rPr lang="nl-NL" sz="2800" dirty="0" err="1"/>
              <a:t>knelpuntsfactor</a:t>
            </a:r>
            <a:endParaRPr lang="nl-NL" sz="2800" dirty="0"/>
          </a:p>
        </p:txBody>
      </p:sp>
    </p:spTree>
    <p:extLst>
      <p:ext uri="{BB962C8B-B14F-4D97-AF65-F5344CB8AC3E}">
        <p14:creationId xmlns:p14="http://schemas.microsoft.com/office/powerpoint/2010/main" val="2738644977"/>
      </p:ext>
    </p:extLst>
  </p:cSld>
  <p:clrMapOvr>
    <a:masterClrMapping/>
  </p:clrMapOvr>
  <mc:AlternateContent xmlns:mc="http://schemas.openxmlformats.org/markup-compatibility/2006" xmlns:p14="http://schemas.microsoft.com/office/powerpoint/2010/main">
    <mc:Choice Requires="p14">
      <p:transition spd="slow" p14:dur="20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1000"/>
                                        <p:tgtEl>
                                          <p:spTgt spid="14"/>
                                        </p:tgtEl>
                                      </p:cBhvr>
                                    </p:animEffect>
                                    <p:anim calcmode="lin" valueType="num">
                                      <p:cBhvr>
                                        <p:cTn id="99" dur="1000" fill="hold"/>
                                        <p:tgtEl>
                                          <p:spTgt spid="14"/>
                                        </p:tgtEl>
                                        <p:attrNameLst>
                                          <p:attrName>ppt_x</p:attrName>
                                        </p:attrNameLst>
                                      </p:cBhvr>
                                      <p:tavLst>
                                        <p:tav tm="0">
                                          <p:val>
                                            <p:strVal val="#ppt_x"/>
                                          </p:val>
                                        </p:tav>
                                        <p:tav tm="100000">
                                          <p:val>
                                            <p:strVal val="#ppt_x"/>
                                          </p:val>
                                        </p:tav>
                                      </p:tavLst>
                                    </p:anim>
                                    <p:anim calcmode="lin" valueType="num">
                                      <p:cBhvr>
                                        <p:cTn id="10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0"/>
                                        <p:tgtEl>
                                          <p:spTgt spid="16"/>
                                        </p:tgtEl>
                                      </p:cBhvr>
                                    </p:animEffect>
                                    <p:anim calcmode="lin" valueType="num">
                                      <p:cBhvr>
                                        <p:cTn id="134" dur="1000" fill="hold"/>
                                        <p:tgtEl>
                                          <p:spTgt spid="16"/>
                                        </p:tgtEl>
                                        <p:attrNameLst>
                                          <p:attrName>ppt_x</p:attrName>
                                        </p:attrNameLst>
                                      </p:cBhvr>
                                      <p:tavLst>
                                        <p:tav tm="0">
                                          <p:val>
                                            <p:strVal val="#ppt_x"/>
                                          </p:val>
                                        </p:tav>
                                        <p:tav tm="100000">
                                          <p:val>
                                            <p:strVal val="#ppt_x"/>
                                          </p:val>
                                        </p:tav>
                                      </p:tavLst>
                                    </p:anim>
                                    <p:anim calcmode="lin" valueType="num">
                                      <p:cBhvr>
                                        <p:cTn id="1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fade">
                                      <p:cBhvr>
                                        <p:cTn id="140" dur="1000"/>
                                        <p:tgtEl>
                                          <p:spTgt spid="18"/>
                                        </p:tgtEl>
                                      </p:cBhvr>
                                    </p:animEffect>
                                    <p:anim calcmode="lin" valueType="num">
                                      <p:cBhvr>
                                        <p:cTn id="141" dur="1000" fill="hold"/>
                                        <p:tgtEl>
                                          <p:spTgt spid="18"/>
                                        </p:tgtEl>
                                        <p:attrNameLst>
                                          <p:attrName>ppt_x</p:attrName>
                                        </p:attrNameLst>
                                      </p:cBhvr>
                                      <p:tavLst>
                                        <p:tav tm="0">
                                          <p:val>
                                            <p:strVal val="#ppt_x"/>
                                          </p:val>
                                        </p:tav>
                                        <p:tav tm="100000">
                                          <p:val>
                                            <p:strVal val="#ppt_x"/>
                                          </p:val>
                                        </p:tav>
                                      </p:tavLst>
                                    </p:anim>
                                    <p:anim calcmode="lin" valueType="num">
                                      <p:cBhvr>
                                        <p:cTn id="1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1000"/>
                                        <p:tgtEl>
                                          <p:spTgt spid="31"/>
                                        </p:tgtEl>
                                      </p:cBhvr>
                                    </p:animEffect>
                                    <p:anim calcmode="lin" valueType="num">
                                      <p:cBhvr>
                                        <p:cTn id="148" dur="1000" fill="hold"/>
                                        <p:tgtEl>
                                          <p:spTgt spid="31"/>
                                        </p:tgtEl>
                                        <p:attrNameLst>
                                          <p:attrName>ppt_x</p:attrName>
                                        </p:attrNameLst>
                                      </p:cBhvr>
                                      <p:tavLst>
                                        <p:tav tm="0">
                                          <p:val>
                                            <p:strVal val="#ppt_x"/>
                                          </p:val>
                                        </p:tav>
                                        <p:tav tm="100000">
                                          <p:val>
                                            <p:strVal val="#ppt_x"/>
                                          </p:val>
                                        </p:tav>
                                      </p:tavLst>
                                    </p:anim>
                                    <p:anim calcmode="lin" valueType="num">
                                      <p:cBhvr>
                                        <p:cTn id="1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fade">
                                      <p:cBhvr>
                                        <p:cTn id="154" dur="1000"/>
                                        <p:tgtEl>
                                          <p:spTgt spid="24"/>
                                        </p:tgtEl>
                                      </p:cBhvr>
                                    </p:animEffect>
                                    <p:anim calcmode="lin" valueType="num">
                                      <p:cBhvr>
                                        <p:cTn id="155" dur="1000" fill="hold"/>
                                        <p:tgtEl>
                                          <p:spTgt spid="24"/>
                                        </p:tgtEl>
                                        <p:attrNameLst>
                                          <p:attrName>ppt_x</p:attrName>
                                        </p:attrNameLst>
                                      </p:cBhvr>
                                      <p:tavLst>
                                        <p:tav tm="0">
                                          <p:val>
                                            <p:strVal val="#ppt_x"/>
                                          </p:val>
                                        </p:tav>
                                        <p:tav tm="100000">
                                          <p:val>
                                            <p:strVal val="#ppt_x"/>
                                          </p:val>
                                        </p:tav>
                                      </p:tavLst>
                                    </p:anim>
                                    <p:anim calcmode="lin" valueType="num">
                                      <p:cBhvr>
                                        <p:cTn id="1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26"/>
                                        </p:tgtEl>
                                        <p:attrNameLst>
                                          <p:attrName>style.visibility</p:attrName>
                                        </p:attrNameLst>
                                      </p:cBhvr>
                                      <p:to>
                                        <p:strVal val="visible"/>
                                      </p:to>
                                    </p:set>
                                    <p:animEffect transition="in" filter="fade">
                                      <p:cBhvr>
                                        <p:cTn id="161" dur="1000"/>
                                        <p:tgtEl>
                                          <p:spTgt spid="26"/>
                                        </p:tgtEl>
                                      </p:cBhvr>
                                    </p:animEffect>
                                    <p:anim calcmode="lin" valueType="num">
                                      <p:cBhvr>
                                        <p:cTn id="162" dur="1000" fill="hold"/>
                                        <p:tgtEl>
                                          <p:spTgt spid="26"/>
                                        </p:tgtEl>
                                        <p:attrNameLst>
                                          <p:attrName>ppt_x</p:attrName>
                                        </p:attrNameLst>
                                      </p:cBhvr>
                                      <p:tavLst>
                                        <p:tav tm="0">
                                          <p:val>
                                            <p:strVal val="#ppt_x"/>
                                          </p:val>
                                        </p:tav>
                                        <p:tav tm="100000">
                                          <p:val>
                                            <p:strVal val="#ppt_x"/>
                                          </p:val>
                                        </p:tav>
                                      </p:tavLst>
                                    </p:anim>
                                    <p:anim calcmode="lin" valueType="num">
                                      <p:cBhvr>
                                        <p:cTn id="1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p:bldP spid="24" grpId="0"/>
      <p:bldP spid="25" grpId="0"/>
      <p:bldP spid="26" grpId="0"/>
      <p:bldP spid="27" grpId="0"/>
      <p:bldP spid="28" grpId="0"/>
      <p:bldP spid="29" grpId="0" animBg="1"/>
      <p:bldP spid="30" grpId="0" animBg="1"/>
      <p:bldP spid="31" grpId="0" animBg="1"/>
      <p:bldP spid="32" grpId="0" animBg="1"/>
      <p:bldP spid="34"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83349" y="167647"/>
            <a:ext cx="261903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000" dirty="0"/>
              <a:t>Getallenvoorbeeld</a:t>
            </a:r>
          </a:p>
        </p:txBody>
      </p:sp>
      <p:sp>
        <p:nvSpPr>
          <p:cNvPr id="3" name="Tekstvak 2"/>
          <p:cNvSpPr txBox="1"/>
          <p:nvPr/>
        </p:nvSpPr>
        <p:spPr>
          <a:xfrm>
            <a:off x="1608873" y="1143923"/>
            <a:ext cx="4307107"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nl-NL" dirty="0"/>
              <a:t>De productie in </a:t>
            </a:r>
            <a:r>
              <a:rPr lang="nl-NL" dirty="0" err="1"/>
              <a:t>Reeland</a:t>
            </a:r>
            <a:r>
              <a:rPr lang="nl-NL" dirty="0"/>
              <a:t> (Y) € 350 mild</a:t>
            </a:r>
          </a:p>
          <a:p>
            <a:r>
              <a:rPr lang="nl-NL" dirty="0"/>
              <a:t>De arbeidsproductiviteit (a) = € 100.000</a:t>
            </a:r>
          </a:p>
          <a:p>
            <a:r>
              <a:rPr lang="nl-NL" dirty="0"/>
              <a:t>De beroepsbevolking (Aa) = 5 </a:t>
            </a:r>
            <a:r>
              <a:rPr lang="nl-NL" dirty="0" err="1"/>
              <a:t>mln</a:t>
            </a:r>
            <a:endParaRPr lang="nl-NL" dirty="0"/>
          </a:p>
          <a:p>
            <a:r>
              <a:rPr lang="nl-NL" dirty="0"/>
              <a:t>Kapitaalgoederenvoorraad = € 400 </a:t>
            </a:r>
            <a:r>
              <a:rPr lang="nl-NL" dirty="0" err="1"/>
              <a:t>mld</a:t>
            </a:r>
            <a:endParaRPr lang="nl-NL" dirty="0"/>
          </a:p>
          <a:p>
            <a:r>
              <a:rPr lang="nl-NL" dirty="0"/>
              <a:t>Kapitaalproductiviteit = 1,1</a:t>
            </a:r>
          </a:p>
        </p:txBody>
      </p:sp>
      <p:sp>
        <p:nvSpPr>
          <p:cNvPr id="4" name="Tekstvak 3"/>
          <p:cNvSpPr txBox="1"/>
          <p:nvPr/>
        </p:nvSpPr>
        <p:spPr>
          <a:xfrm>
            <a:off x="1716885" y="3356992"/>
            <a:ext cx="392818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sz="2000" dirty="0" err="1"/>
              <a:t>Ya</a:t>
            </a:r>
            <a:r>
              <a:rPr lang="nl-NL" sz="2000" dirty="0"/>
              <a:t> = a x Aa (=</a:t>
            </a:r>
            <a:r>
              <a:rPr lang="nl-NL" sz="2000" dirty="0" err="1"/>
              <a:t>Yvw</a:t>
            </a:r>
            <a:r>
              <a:rPr lang="nl-NL" sz="2000" dirty="0"/>
              <a:t>)</a:t>
            </a:r>
          </a:p>
          <a:p>
            <a:r>
              <a:rPr lang="nl-NL" sz="2000" dirty="0" err="1"/>
              <a:t>Ya</a:t>
            </a:r>
            <a:r>
              <a:rPr lang="nl-NL" sz="2000" dirty="0"/>
              <a:t> = € 100.000 x 5 </a:t>
            </a:r>
            <a:r>
              <a:rPr lang="nl-NL" sz="2000" dirty="0" err="1"/>
              <a:t>mln</a:t>
            </a:r>
            <a:r>
              <a:rPr lang="nl-NL" sz="2000" dirty="0"/>
              <a:t> = € 500 </a:t>
            </a:r>
            <a:r>
              <a:rPr lang="nl-NL" sz="2000" dirty="0" err="1"/>
              <a:t>mld</a:t>
            </a:r>
            <a:endParaRPr lang="nl-NL" sz="2000" dirty="0"/>
          </a:p>
          <a:p>
            <a:endParaRPr lang="nl-NL" sz="2000" dirty="0"/>
          </a:p>
          <a:p>
            <a:r>
              <a:rPr lang="nl-NL" sz="2000" dirty="0" err="1"/>
              <a:t>Yk</a:t>
            </a:r>
            <a:r>
              <a:rPr lang="nl-NL" sz="2000" dirty="0"/>
              <a:t> = k x K (PC)</a:t>
            </a:r>
          </a:p>
          <a:p>
            <a:r>
              <a:rPr lang="nl-NL" sz="2000" dirty="0" err="1"/>
              <a:t>Yk</a:t>
            </a:r>
            <a:r>
              <a:rPr lang="nl-NL" sz="2000" dirty="0"/>
              <a:t> = € 400 </a:t>
            </a:r>
            <a:r>
              <a:rPr lang="nl-NL" sz="2000" dirty="0" err="1"/>
              <a:t>mld</a:t>
            </a:r>
            <a:r>
              <a:rPr lang="nl-NL" sz="2000" dirty="0"/>
              <a:t>  x 1,1 = € 440 </a:t>
            </a:r>
            <a:r>
              <a:rPr lang="nl-NL" sz="2000" dirty="0" err="1"/>
              <a:t>mld</a:t>
            </a:r>
            <a:endParaRPr lang="nl-NL" sz="2000" dirty="0"/>
          </a:p>
        </p:txBody>
      </p:sp>
      <p:sp>
        <p:nvSpPr>
          <p:cNvPr id="5" name="Tekstvak 4"/>
          <p:cNvSpPr txBox="1"/>
          <p:nvPr/>
        </p:nvSpPr>
        <p:spPr>
          <a:xfrm>
            <a:off x="1697999" y="5150867"/>
            <a:ext cx="394706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a:t>Maximale productie  = productie capaciteit (PC) = € 440 miljard</a:t>
            </a:r>
          </a:p>
          <a:p>
            <a:r>
              <a:rPr lang="nl-NL" dirty="0"/>
              <a:t>Kapitaal = knelpuntfactor</a:t>
            </a:r>
          </a:p>
        </p:txBody>
      </p:sp>
      <p:cxnSp>
        <p:nvCxnSpPr>
          <p:cNvPr id="7" name="Rechte verbindingslijn 6"/>
          <p:cNvCxnSpPr/>
          <p:nvPr/>
        </p:nvCxnSpPr>
        <p:spPr>
          <a:xfrm>
            <a:off x="6816080" y="367702"/>
            <a:ext cx="8384" cy="6513086"/>
          </a:xfrm>
          <a:prstGeom prst="line">
            <a:avLst/>
          </a:prstGeom>
        </p:spPr>
        <p:style>
          <a:lnRef idx="3">
            <a:schemeClr val="dk1"/>
          </a:lnRef>
          <a:fillRef idx="0">
            <a:schemeClr val="dk1"/>
          </a:fillRef>
          <a:effectRef idx="2">
            <a:schemeClr val="dk1"/>
          </a:effectRef>
          <a:fontRef idx="minor">
            <a:schemeClr val="tx1"/>
          </a:fontRef>
        </p:style>
      </p:cxnSp>
      <p:cxnSp>
        <p:nvCxnSpPr>
          <p:cNvPr id="10" name="Rechte verbindingslijn 9"/>
          <p:cNvCxnSpPr/>
          <p:nvPr/>
        </p:nvCxnSpPr>
        <p:spPr>
          <a:xfrm>
            <a:off x="6816080" y="4172600"/>
            <a:ext cx="3757804" cy="0"/>
          </a:xfrm>
          <a:prstGeom prst="line">
            <a:avLst/>
          </a:prstGeom>
        </p:spPr>
        <p:style>
          <a:lnRef idx="3">
            <a:schemeClr val="dk1"/>
          </a:lnRef>
          <a:fillRef idx="0">
            <a:schemeClr val="dk1"/>
          </a:fillRef>
          <a:effectRef idx="2">
            <a:schemeClr val="dk1"/>
          </a:effectRef>
          <a:fontRef idx="minor">
            <a:schemeClr val="tx1"/>
          </a:fontRef>
        </p:style>
      </p:cxnSp>
      <p:sp>
        <p:nvSpPr>
          <p:cNvPr id="14" name="Tekstvak 13"/>
          <p:cNvSpPr txBox="1"/>
          <p:nvPr/>
        </p:nvSpPr>
        <p:spPr>
          <a:xfrm>
            <a:off x="6154621" y="425235"/>
            <a:ext cx="576064" cy="369332"/>
          </a:xfrm>
          <a:prstGeom prst="rect">
            <a:avLst/>
          </a:prstGeom>
          <a:noFill/>
        </p:spPr>
        <p:txBody>
          <a:bodyPr wrap="square" rtlCol="0">
            <a:spAutoFit/>
          </a:bodyPr>
          <a:lstStyle/>
          <a:p>
            <a:r>
              <a:rPr lang="nl-NL" dirty="0"/>
              <a:t>500</a:t>
            </a:r>
          </a:p>
        </p:txBody>
      </p:sp>
      <p:sp>
        <p:nvSpPr>
          <p:cNvPr id="16" name="Tekstvak 15"/>
          <p:cNvSpPr txBox="1"/>
          <p:nvPr/>
        </p:nvSpPr>
        <p:spPr>
          <a:xfrm>
            <a:off x="6106007" y="5334707"/>
            <a:ext cx="576064" cy="369332"/>
          </a:xfrm>
          <a:prstGeom prst="rect">
            <a:avLst/>
          </a:prstGeom>
          <a:noFill/>
        </p:spPr>
        <p:txBody>
          <a:bodyPr wrap="square" rtlCol="0">
            <a:spAutoFit/>
          </a:bodyPr>
          <a:lstStyle/>
          <a:p>
            <a:r>
              <a:rPr lang="nl-NL" dirty="0"/>
              <a:t>   4</a:t>
            </a:r>
          </a:p>
        </p:txBody>
      </p:sp>
      <p:sp>
        <p:nvSpPr>
          <p:cNvPr id="17" name="Tekstvak 16"/>
          <p:cNvSpPr txBox="1"/>
          <p:nvPr/>
        </p:nvSpPr>
        <p:spPr>
          <a:xfrm>
            <a:off x="6129536" y="1064626"/>
            <a:ext cx="576064" cy="369332"/>
          </a:xfrm>
          <a:prstGeom prst="rect">
            <a:avLst/>
          </a:prstGeom>
          <a:noFill/>
        </p:spPr>
        <p:txBody>
          <a:bodyPr wrap="square" rtlCol="0">
            <a:spAutoFit/>
          </a:bodyPr>
          <a:lstStyle/>
          <a:p>
            <a:r>
              <a:rPr lang="nl-NL" dirty="0"/>
              <a:t>400</a:t>
            </a:r>
          </a:p>
        </p:txBody>
      </p:sp>
      <p:sp>
        <p:nvSpPr>
          <p:cNvPr id="18" name="Tekstvak 17"/>
          <p:cNvSpPr txBox="1"/>
          <p:nvPr/>
        </p:nvSpPr>
        <p:spPr>
          <a:xfrm>
            <a:off x="6129536" y="4618876"/>
            <a:ext cx="576064" cy="369332"/>
          </a:xfrm>
          <a:prstGeom prst="rect">
            <a:avLst/>
          </a:prstGeom>
          <a:noFill/>
        </p:spPr>
        <p:txBody>
          <a:bodyPr wrap="square" rtlCol="0">
            <a:spAutoFit/>
          </a:bodyPr>
          <a:lstStyle/>
          <a:p>
            <a:r>
              <a:rPr lang="nl-NL" dirty="0"/>
              <a:t>   2</a:t>
            </a:r>
          </a:p>
        </p:txBody>
      </p:sp>
      <p:sp>
        <p:nvSpPr>
          <p:cNvPr id="19" name="Tekstvak 18"/>
          <p:cNvSpPr txBox="1"/>
          <p:nvPr/>
        </p:nvSpPr>
        <p:spPr>
          <a:xfrm>
            <a:off x="6127778" y="3987934"/>
            <a:ext cx="576064" cy="369332"/>
          </a:xfrm>
          <a:prstGeom prst="rect">
            <a:avLst/>
          </a:prstGeom>
          <a:noFill/>
        </p:spPr>
        <p:txBody>
          <a:bodyPr wrap="square" rtlCol="0">
            <a:spAutoFit/>
          </a:bodyPr>
          <a:lstStyle/>
          <a:p>
            <a:r>
              <a:rPr lang="nl-NL" dirty="0"/>
              <a:t>  0</a:t>
            </a:r>
          </a:p>
        </p:txBody>
      </p:sp>
      <p:sp>
        <p:nvSpPr>
          <p:cNvPr id="20" name="Tekstvak 19"/>
          <p:cNvSpPr txBox="1"/>
          <p:nvPr/>
        </p:nvSpPr>
        <p:spPr>
          <a:xfrm>
            <a:off x="6129536" y="1829526"/>
            <a:ext cx="576064" cy="369332"/>
          </a:xfrm>
          <a:prstGeom prst="rect">
            <a:avLst/>
          </a:prstGeom>
          <a:noFill/>
        </p:spPr>
        <p:txBody>
          <a:bodyPr wrap="square" rtlCol="0">
            <a:spAutoFit/>
          </a:bodyPr>
          <a:lstStyle/>
          <a:p>
            <a:r>
              <a:rPr lang="nl-NL" dirty="0"/>
              <a:t>300</a:t>
            </a:r>
          </a:p>
        </p:txBody>
      </p:sp>
      <p:sp>
        <p:nvSpPr>
          <p:cNvPr id="21" name="Tekstvak 20"/>
          <p:cNvSpPr txBox="1"/>
          <p:nvPr/>
        </p:nvSpPr>
        <p:spPr>
          <a:xfrm>
            <a:off x="6127778" y="2483150"/>
            <a:ext cx="576064" cy="369332"/>
          </a:xfrm>
          <a:prstGeom prst="rect">
            <a:avLst/>
          </a:prstGeom>
          <a:noFill/>
        </p:spPr>
        <p:txBody>
          <a:bodyPr wrap="square" rtlCol="0">
            <a:spAutoFit/>
          </a:bodyPr>
          <a:lstStyle/>
          <a:p>
            <a:r>
              <a:rPr lang="nl-NL" dirty="0"/>
              <a:t>200</a:t>
            </a:r>
          </a:p>
        </p:txBody>
      </p:sp>
      <p:sp>
        <p:nvSpPr>
          <p:cNvPr id="23" name="Tekstvak 22"/>
          <p:cNvSpPr txBox="1"/>
          <p:nvPr/>
        </p:nvSpPr>
        <p:spPr>
          <a:xfrm>
            <a:off x="6142158" y="6225405"/>
            <a:ext cx="576064" cy="369332"/>
          </a:xfrm>
          <a:prstGeom prst="rect">
            <a:avLst/>
          </a:prstGeom>
          <a:noFill/>
        </p:spPr>
        <p:txBody>
          <a:bodyPr wrap="square" rtlCol="0">
            <a:spAutoFit/>
          </a:bodyPr>
          <a:lstStyle/>
          <a:p>
            <a:r>
              <a:rPr lang="nl-NL" dirty="0"/>
              <a:t>   6</a:t>
            </a:r>
          </a:p>
        </p:txBody>
      </p:sp>
      <p:sp>
        <p:nvSpPr>
          <p:cNvPr id="24" name="Tekstvak 23"/>
          <p:cNvSpPr txBox="1"/>
          <p:nvPr/>
        </p:nvSpPr>
        <p:spPr>
          <a:xfrm>
            <a:off x="6110199" y="3172326"/>
            <a:ext cx="571872" cy="369332"/>
          </a:xfrm>
          <a:prstGeom prst="rect">
            <a:avLst/>
          </a:prstGeom>
          <a:noFill/>
        </p:spPr>
        <p:txBody>
          <a:bodyPr wrap="square" rtlCol="0">
            <a:spAutoFit/>
          </a:bodyPr>
          <a:lstStyle/>
          <a:p>
            <a:r>
              <a:rPr lang="nl-NL" dirty="0"/>
              <a:t>100</a:t>
            </a:r>
          </a:p>
        </p:txBody>
      </p:sp>
      <p:sp>
        <p:nvSpPr>
          <p:cNvPr id="25" name="Tekstvak 24"/>
          <p:cNvSpPr txBox="1"/>
          <p:nvPr/>
        </p:nvSpPr>
        <p:spPr>
          <a:xfrm>
            <a:off x="6730684" y="158948"/>
            <a:ext cx="296571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000" dirty="0"/>
              <a:t>Kapitaal = </a:t>
            </a:r>
            <a:r>
              <a:rPr lang="nl-NL" sz="2000" dirty="0" err="1"/>
              <a:t>knelpuntsfactor</a:t>
            </a:r>
            <a:endParaRPr lang="nl-NL" sz="2000" dirty="0"/>
          </a:p>
        </p:txBody>
      </p:sp>
      <p:sp>
        <p:nvSpPr>
          <p:cNvPr id="26" name="Tekstvak 25"/>
          <p:cNvSpPr txBox="1"/>
          <p:nvPr/>
        </p:nvSpPr>
        <p:spPr>
          <a:xfrm>
            <a:off x="6898029" y="6350228"/>
            <a:ext cx="1086667"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Arbeid</a:t>
            </a:r>
          </a:p>
        </p:txBody>
      </p:sp>
      <p:sp>
        <p:nvSpPr>
          <p:cNvPr id="27" name="Tekstvak 26"/>
          <p:cNvSpPr txBox="1"/>
          <p:nvPr/>
        </p:nvSpPr>
        <p:spPr>
          <a:xfrm>
            <a:off x="9195658" y="3664069"/>
            <a:ext cx="137822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NL" dirty="0"/>
              <a:t>Productie</a:t>
            </a:r>
          </a:p>
        </p:txBody>
      </p:sp>
      <p:sp>
        <p:nvSpPr>
          <p:cNvPr id="28" name="Tekstvak 27"/>
          <p:cNvSpPr txBox="1"/>
          <p:nvPr/>
        </p:nvSpPr>
        <p:spPr>
          <a:xfrm>
            <a:off x="9408368" y="4249544"/>
            <a:ext cx="576064" cy="369332"/>
          </a:xfrm>
          <a:prstGeom prst="rect">
            <a:avLst/>
          </a:prstGeom>
          <a:noFill/>
        </p:spPr>
        <p:txBody>
          <a:bodyPr wrap="square" rtlCol="0">
            <a:spAutoFit/>
          </a:bodyPr>
          <a:lstStyle/>
          <a:p>
            <a:r>
              <a:rPr lang="nl-NL" dirty="0"/>
              <a:t>400</a:t>
            </a:r>
          </a:p>
        </p:txBody>
      </p:sp>
      <p:sp>
        <p:nvSpPr>
          <p:cNvPr id="29" name="Tekstvak 28"/>
          <p:cNvSpPr txBox="1"/>
          <p:nvPr/>
        </p:nvSpPr>
        <p:spPr>
          <a:xfrm>
            <a:off x="8619594" y="4249544"/>
            <a:ext cx="576064" cy="369332"/>
          </a:xfrm>
          <a:prstGeom prst="rect">
            <a:avLst/>
          </a:prstGeom>
          <a:noFill/>
        </p:spPr>
        <p:txBody>
          <a:bodyPr wrap="square" rtlCol="0">
            <a:spAutoFit/>
          </a:bodyPr>
          <a:lstStyle/>
          <a:p>
            <a:r>
              <a:rPr lang="nl-NL" dirty="0"/>
              <a:t>300</a:t>
            </a:r>
          </a:p>
        </p:txBody>
      </p:sp>
      <p:sp>
        <p:nvSpPr>
          <p:cNvPr id="30" name="Tekstvak 29"/>
          <p:cNvSpPr txBox="1"/>
          <p:nvPr/>
        </p:nvSpPr>
        <p:spPr>
          <a:xfrm>
            <a:off x="7984695" y="4249544"/>
            <a:ext cx="576064" cy="369332"/>
          </a:xfrm>
          <a:prstGeom prst="rect">
            <a:avLst/>
          </a:prstGeom>
          <a:noFill/>
        </p:spPr>
        <p:txBody>
          <a:bodyPr wrap="square" rtlCol="0">
            <a:spAutoFit/>
          </a:bodyPr>
          <a:lstStyle/>
          <a:p>
            <a:r>
              <a:rPr lang="nl-NL" dirty="0"/>
              <a:t>200</a:t>
            </a:r>
          </a:p>
        </p:txBody>
      </p:sp>
      <p:sp>
        <p:nvSpPr>
          <p:cNvPr id="31" name="Tekstvak 30"/>
          <p:cNvSpPr txBox="1"/>
          <p:nvPr/>
        </p:nvSpPr>
        <p:spPr>
          <a:xfrm>
            <a:off x="7300766" y="4249544"/>
            <a:ext cx="576064" cy="369332"/>
          </a:xfrm>
          <a:prstGeom prst="rect">
            <a:avLst/>
          </a:prstGeom>
          <a:noFill/>
        </p:spPr>
        <p:txBody>
          <a:bodyPr wrap="square" rtlCol="0">
            <a:spAutoFit/>
          </a:bodyPr>
          <a:lstStyle/>
          <a:p>
            <a:r>
              <a:rPr lang="nl-NL" dirty="0"/>
              <a:t>100</a:t>
            </a:r>
          </a:p>
        </p:txBody>
      </p:sp>
      <p:sp>
        <p:nvSpPr>
          <p:cNvPr id="32" name="Tekstvak 31"/>
          <p:cNvSpPr txBox="1"/>
          <p:nvPr/>
        </p:nvSpPr>
        <p:spPr>
          <a:xfrm>
            <a:off x="10089331" y="4223849"/>
            <a:ext cx="576064" cy="369332"/>
          </a:xfrm>
          <a:prstGeom prst="rect">
            <a:avLst/>
          </a:prstGeom>
          <a:noFill/>
        </p:spPr>
        <p:txBody>
          <a:bodyPr wrap="square" rtlCol="0">
            <a:spAutoFit/>
          </a:bodyPr>
          <a:lstStyle/>
          <a:p>
            <a:r>
              <a:rPr lang="nl-NL" dirty="0"/>
              <a:t>500</a:t>
            </a:r>
          </a:p>
        </p:txBody>
      </p:sp>
      <p:cxnSp>
        <p:nvCxnSpPr>
          <p:cNvPr id="34" name="Rechte verbindingslijn 33"/>
          <p:cNvCxnSpPr/>
          <p:nvPr/>
        </p:nvCxnSpPr>
        <p:spPr>
          <a:xfrm>
            <a:off x="6824464" y="1249292"/>
            <a:ext cx="23711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flipV="1">
            <a:off x="9984432" y="1249292"/>
            <a:ext cx="0" cy="2923308"/>
          </a:xfrm>
          <a:prstGeom prst="line">
            <a:avLst/>
          </a:prstGeom>
        </p:spPr>
        <p:style>
          <a:lnRef idx="1">
            <a:schemeClr val="dk1"/>
          </a:lnRef>
          <a:fillRef idx="0">
            <a:schemeClr val="dk1"/>
          </a:fillRef>
          <a:effectRef idx="0">
            <a:schemeClr val="dk1"/>
          </a:effectRef>
          <a:fontRef idx="minor">
            <a:schemeClr val="tx1"/>
          </a:fontRef>
        </p:style>
      </p:cxnSp>
      <p:cxnSp>
        <p:nvCxnSpPr>
          <p:cNvPr id="38" name="Rechte verbindingslijn 37"/>
          <p:cNvCxnSpPr/>
          <p:nvPr/>
        </p:nvCxnSpPr>
        <p:spPr>
          <a:xfrm flipH="1">
            <a:off x="6820272" y="1249292"/>
            <a:ext cx="3164160" cy="0"/>
          </a:xfrm>
          <a:prstGeom prst="line">
            <a:avLst/>
          </a:prstGeom>
        </p:spPr>
        <p:style>
          <a:lnRef idx="1">
            <a:schemeClr val="dk1"/>
          </a:lnRef>
          <a:fillRef idx="0">
            <a:schemeClr val="dk1"/>
          </a:fillRef>
          <a:effectRef idx="0">
            <a:schemeClr val="dk1"/>
          </a:effectRef>
          <a:fontRef idx="minor">
            <a:schemeClr val="tx1"/>
          </a:fontRef>
        </p:style>
      </p:cxnSp>
      <p:cxnSp>
        <p:nvCxnSpPr>
          <p:cNvPr id="40" name="Rechte verbindingslijn 39"/>
          <p:cNvCxnSpPr/>
          <p:nvPr/>
        </p:nvCxnSpPr>
        <p:spPr>
          <a:xfrm flipV="1">
            <a:off x="6824464" y="794568"/>
            <a:ext cx="3664024" cy="337803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Rechte verbindingslijn 42"/>
          <p:cNvCxnSpPr/>
          <p:nvPr/>
        </p:nvCxnSpPr>
        <p:spPr>
          <a:xfrm flipV="1">
            <a:off x="6799841" y="6005644"/>
            <a:ext cx="3605967" cy="10634"/>
          </a:xfrm>
          <a:prstGeom prst="line">
            <a:avLst/>
          </a:prstGeom>
        </p:spPr>
        <p:style>
          <a:lnRef idx="1">
            <a:schemeClr val="dk1"/>
          </a:lnRef>
          <a:fillRef idx="0">
            <a:schemeClr val="dk1"/>
          </a:fillRef>
          <a:effectRef idx="0">
            <a:schemeClr val="dk1"/>
          </a:effectRef>
          <a:fontRef idx="minor">
            <a:schemeClr val="tx1"/>
          </a:fontRef>
        </p:style>
      </p:cxnSp>
      <p:cxnSp>
        <p:nvCxnSpPr>
          <p:cNvPr id="45" name="Rechte verbindingslijn 44"/>
          <p:cNvCxnSpPr/>
          <p:nvPr/>
        </p:nvCxnSpPr>
        <p:spPr>
          <a:xfrm>
            <a:off x="10430431" y="4143572"/>
            <a:ext cx="0" cy="1846947"/>
          </a:xfrm>
          <a:prstGeom prst="line">
            <a:avLst/>
          </a:prstGeom>
        </p:spPr>
        <p:style>
          <a:lnRef idx="1">
            <a:schemeClr val="dk1"/>
          </a:lnRef>
          <a:fillRef idx="0">
            <a:schemeClr val="dk1"/>
          </a:fillRef>
          <a:effectRef idx="0">
            <a:schemeClr val="dk1"/>
          </a:effectRef>
          <a:fontRef idx="minor">
            <a:schemeClr val="tx1"/>
          </a:fontRef>
        </p:style>
      </p:cxnSp>
      <p:cxnSp>
        <p:nvCxnSpPr>
          <p:cNvPr id="48" name="Rechte verbindingslijn 47"/>
          <p:cNvCxnSpPr/>
          <p:nvPr/>
        </p:nvCxnSpPr>
        <p:spPr>
          <a:xfrm>
            <a:off x="6820272" y="4172601"/>
            <a:ext cx="3746128" cy="1850829"/>
          </a:xfrm>
          <a:prstGeom prst="line">
            <a:avLst/>
          </a:prstGeom>
        </p:spPr>
        <p:style>
          <a:lnRef idx="3">
            <a:schemeClr val="accent3"/>
          </a:lnRef>
          <a:fillRef idx="0">
            <a:schemeClr val="accent3"/>
          </a:fillRef>
          <a:effectRef idx="2">
            <a:schemeClr val="accent3"/>
          </a:effectRef>
          <a:fontRef idx="minor">
            <a:schemeClr val="tx1"/>
          </a:fontRef>
        </p:style>
      </p:cxnSp>
      <p:sp>
        <p:nvSpPr>
          <p:cNvPr id="49" name="Tekstvak 48"/>
          <p:cNvSpPr txBox="1"/>
          <p:nvPr/>
        </p:nvSpPr>
        <p:spPr>
          <a:xfrm>
            <a:off x="9739943" y="2862389"/>
            <a:ext cx="792088"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sz="2400" dirty="0"/>
              <a:t>PC</a:t>
            </a:r>
          </a:p>
          <a:p>
            <a:r>
              <a:rPr lang="nl-NL" dirty="0"/>
              <a:t>=440</a:t>
            </a:r>
          </a:p>
        </p:txBody>
      </p:sp>
      <p:cxnSp>
        <p:nvCxnSpPr>
          <p:cNvPr id="53" name="Rechte verbindingslijn 52"/>
          <p:cNvCxnSpPr/>
          <p:nvPr/>
        </p:nvCxnSpPr>
        <p:spPr>
          <a:xfrm>
            <a:off x="10002180" y="4143571"/>
            <a:ext cx="17749" cy="156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6897036" y="5718553"/>
            <a:ext cx="3122893"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kstvak 60"/>
          <p:cNvSpPr txBox="1"/>
          <p:nvPr/>
        </p:nvSpPr>
        <p:spPr>
          <a:xfrm>
            <a:off x="6412367" y="5475429"/>
            <a:ext cx="617433" cy="369332"/>
          </a:xfrm>
          <a:prstGeom prst="rect">
            <a:avLst/>
          </a:prstGeom>
          <a:noFill/>
        </p:spPr>
        <p:txBody>
          <a:bodyPr wrap="square" rtlCol="0">
            <a:spAutoFit/>
          </a:bodyPr>
          <a:lstStyle/>
          <a:p>
            <a:r>
              <a:rPr lang="nl-NL" dirty="0"/>
              <a:t>4,4</a:t>
            </a:r>
          </a:p>
        </p:txBody>
      </p:sp>
      <p:sp>
        <p:nvSpPr>
          <p:cNvPr id="62" name="Tekstvak 61"/>
          <p:cNvSpPr txBox="1"/>
          <p:nvPr/>
        </p:nvSpPr>
        <p:spPr>
          <a:xfrm>
            <a:off x="6430190" y="5744526"/>
            <a:ext cx="454382" cy="369332"/>
          </a:xfrm>
          <a:prstGeom prst="rect">
            <a:avLst/>
          </a:prstGeom>
          <a:noFill/>
        </p:spPr>
        <p:txBody>
          <a:bodyPr wrap="square" rtlCol="0">
            <a:spAutoFit/>
          </a:bodyPr>
          <a:lstStyle/>
          <a:p>
            <a:r>
              <a:rPr lang="nl-NL" dirty="0"/>
              <a:t>5</a:t>
            </a:r>
          </a:p>
        </p:txBody>
      </p:sp>
      <p:sp>
        <p:nvSpPr>
          <p:cNvPr id="63" name="Tekstvak 62"/>
          <p:cNvSpPr txBox="1"/>
          <p:nvPr/>
        </p:nvSpPr>
        <p:spPr>
          <a:xfrm>
            <a:off x="7197088" y="5389784"/>
            <a:ext cx="2727343" cy="369332"/>
          </a:xfrm>
          <a:prstGeom prst="rect">
            <a:avLst/>
          </a:prstGeom>
          <a:noFill/>
        </p:spPr>
        <p:txBody>
          <a:bodyPr wrap="square" rtlCol="0">
            <a:spAutoFit/>
          </a:bodyPr>
          <a:lstStyle/>
          <a:p>
            <a:r>
              <a:rPr lang="nl-NL" dirty="0"/>
              <a:t>Conjunctuur werkloosheid</a:t>
            </a:r>
          </a:p>
        </p:txBody>
      </p:sp>
      <p:cxnSp>
        <p:nvCxnSpPr>
          <p:cNvPr id="65" name="Rechte verbindingslijn 64"/>
          <p:cNvCxnSpPr/>
          <p:nvPr/>
        </p:nvCxnSpPr>
        <p:spPr>
          <a:xfrm flipV="1">
            <a:off x="9350311" y="1877502"/>
            <a:ext cx="0" cy="3588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flipH="1">
            <a:off x="6824465" y="1829526"/>
            <a:ext cx="25258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flipH="1" flipV="1">
            <a:off x="6783423" y="5370530"/>
            <a:ext cx="2566888" cy="19254"/>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kstvak 73"/>
          <p:cNvSpPr txBox="1"/>
          <p:nvPr/>
        </p:nvSpPr>
        <p:spPr>
          <a:xfrm>
            <a:off x="6406797" y="5150867"/>
            <a:ext cx="617433" cy="369332"/>
          </a:xfrm>
          <a:prstGeom prst="rect">
            <a:avLst/>
          </a:prstGeom>
          <a:noFill/>
        </p:spPr>
        <p:txBody>
          <a:bodyPr wrap="square" rtlCol="0">
            <a:spAutoFit/>
          </a:bodyPr>
          <a:lstStyle/>
          <a:p>
            <a:r>
              <a:rPr lang="nl-NL" dirty="0"/>
              <a:t>3,5</a:t>
            </a:r>
          </a:p>
        </p:txBody>
      </p:sp>
      <p:sp>
        <p:nvSpPr>
          <p:cNvPr id="75" name="Tekstvak 74"/>
          <p:cNvSpPr txBox="1"/>
          <p:nvPr/>
        </p:nvSpPr>
        <p:spPr>
          <a:xfrm>
            <a:off x="6381054" y="1641985"/>
            <a:ext cx="602034" cy="369332"/>
          </a:xfrm>
          <a:prstGeom prst="rect">
            <a:avLst/>
          </a:prstGeom>
          <a:noFill/>
        </p:spPr>
        <p:txBody>
          <a:bodyPr wrap="square" rtlCol="0">
            <a:spAutoFit/>
          </a:bodyPr>
          <a:lstStyle/>
          <a:p>
            <a:r>
              <a:rPr lang="nl-NL" dirty="0"/>
              <a:t>318</a:t>
            </a:r>
          </a:p>
        </p:txBody>
      </p:sp>
      <p:sp>
        <p:nvSpPr>
          <p:cNvPr id="76" name="Tekstvak 75"/>
          <p:cNvSpPr txBox="1"/>
          <p:nvPr/>
        </p:nvSpPr>
        <p:spPr>
          <a:xfrm>
            <a:off x="1683349" y="6023430"/>
            <a:ext cx="396171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dirty="0"/>
              <a:t>Werkgelegenheid (Av) = Y / a</a:t>
            </a:r>
          </a:p>
          <a:p>
            <a:r>
              <a:rPr lang="nl-NL" dirty="0"/>
              <a:t>Av = € 350 </a:t>
            </a:r>
            <a:r>
              <a:rPr lang="nl-NL" dirty="0" err="1"/>
              <a:t>mld</a:t>
            </a:r>
            <a:r>
              <a:rPr lang="nl-NL" dirty="0"/>
              <a:t> / € 100.000 = 3,5 </a:t>
            </a:r>
            <a:r>
              <a:rPr lang="nl-NL" dirty="0" err="1"/>
              <a:t>mln</a:t>
            </a:r>
            <a:endParaRPr lang="nl-NL" dirty="0"/>
          </a:p>
        </p:txBody>
      </p:sp>
      <p:sp>
        <p:nvSpPr>
          <p:cNvPr id="77" name="Tekstvak 76"/>
          <p:cNvSpPr txBox="1"/>
          <p:nvPr/>
        </p:nvSpPr>
        <p:spPr>
          <a:xfrm>
            <a:off x="8907626" y="2849611"/>
            <a:ext cx="788774"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sz="2400" dirty="0"/>
              <a:t>   Y</a:t>
            </a:r>
          </a:p>
          <a:p>
            <a:r>
              <a:rPr lang="nl-NL" dirty="0"/>
              <a:t>= 350</a:t>
            </a:r>
          </a:p>
        </p:txBody>
      </p:sp>
      <p:sp>
        <p:nvSpPr>
          <p:cNvPr id="78" name="Tekstvak 77"/>
          <p:cNvSpPr txBox="1"/>
          <p:nvPr/>
        </p:nvSpPr>
        <p:spPr>
          <a:xfrm>
            <a:off x="9891364" y="5994574"/>
            <a:ext cx="61155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sz="2400" dirty="0" err="1"/>
              <a:t>Ya</a:t>
            </a:r>
            <a:endParaRPr lang="nl-NL" sz="2400" dirty="0"/>
          </a:p>
        </p:txBody>
      </p:sp>
      <p:sp>
        <p:nvSpPr>
          <p:cNvPr id="79" name="Tekstvak 78"/>
          <p:cNvSpPr txBox="1"/>
          <p:nvPr/>
        </p:nvSpPr>
        <p:spPr>
          <a:xfrm>
            <a:off x="10057696" y="318388"/>
            <a:ext cx="61155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sz="2400" dirty="0" err="1"/>
              <a:t>Yk</a:t>
            </a:r>
            <a:endParaRPr lang="nl-NL" sz="2400" dirty="0"/>
          </a:p>
        </p:txBody>
      </p:sp>
      <p:sp>
        <p:nvSpPr>
          <p:cNvPr id="80" name="Tekstvak 79"/>
          <p:cNvSpPr txBox="1"/>
          <p:nvPr/>
        </p:nvSpPr>
        <p:spPr>
          <a:xfrm>
            <a:off x="10019929" y="4689202"/>
            <a:ext cx="64807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err="1"/>
              <a:t>Yvw</a:t>
            </a:r>
            <a:endParaRPr lang="nl-NL" dirty="0"/>
          </a:p>
        </p:txBody>
      </p:sp>
      <p:sp>
        <p:nvSpPr>
          <p:cNvPr id="83" name="Tekstvak 82"/>
          <p:cNvSpPr txBox="1"/>
          <p:nvPr/>
        </p:nvSpPr>
        <p:spPr>
          <a:xfrm>
            <a:off x="7225701" y="5654097"/>
            <a:ext cx="2727343" cy="369332"/>
          </a:xfrm>
          <a:prstGeom prst="rect">
            <a:avLst/>
          </a:prstGeom>
          <a:noFill/>
        </p:spPr>
        <p:txBody>
          <a:bodyPr wrap="square" rtlCol="0">
            <a:spAutoFit/>
          </a:bodyPr>
          <a:lstStyle/>
          <a:p>
            <a:r>
              <a:rPr lang="nl-NL" dirty="0"/>
              <a:t>Structuurwerkloosheid</a:t>
            </a:r>
          </a:p>
        </p:txBody>
      </p:sp>
      <p:sp>
        <p:nvSpPr>
          <p:cNvPr id="88" name="Rechteraccolade 87"/>
          <p:cNvSpPr/>
          <p:nvPr/>
        </p:nvSpPr>
        <p:spPr>
          <a:xfrm>
            <a:off x="7024230" y="5380157"/>
            <a:ext cx="201471" cy="32388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89" name="Rechteraccolade 88"/>
          <p:cNvSpPr/>
          <p:nvPr/>
        </p:nvSpPr>
        <p:spPr>
          <a:xfrm>
            <a:off x="7060086" y="5744526"/>
            <a:ext cx="64878" cy="24599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547893152"/>
      </p:ext>
    </p:extLst>
  </p:cSld>
  <p:clrMapOvr>
    <a:masterClrMapping/>
  </p:clrMapOvr>
  <mc:AlternateContent xmlns:mc="http://schemas.openxmlformats.org/markup-compatibility/2006" xmlns:p14="http://schemas.microsoft.com/office/powerpoint/2010/main">
    <mc:Choice Requires="p14">
      <p:transition spd="slow" p14:dur="20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1000"/>
                                        <p:tgtEl>
                                          <p:spTgt spid="4">
                                            <p:txEl>
                                              <p:pRg st="3" end="3"/>
                                            </p:txEl>
                                          </p:spTgt>
                                        </p:tgtEl>
                                      </p:cBhvr>
                                    </p:animEffect>
                                    <p:anim calcmode="lin" valueType="num">
                                      <p:cBhvr>
                                        <p:cTn id="5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1000"/>
                                        <p:tgtEl>
                                          <p:spTgt spid="4">
                                            <p:txEl>
                                              <p:pRg st="4" end="4"/>
                                            </p:txEl>
                                          </p:spTgt>
                                        </p:tgtEl>
                                      </p:cBhvr>
                                    </p:animEffect>
                                    <p:anim calcmode="lin" valueType="num">
                                      <p:cBhvr>
                                        <p:cTn id="6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1000"/>
                                        <p:tgtEl>
                                          <p:spTgt spid="20"/>
                                        </p:tgtEl>
                                      </p:cBhvr>
                                    </p:animEffect>
                                    <p:anim calcmode="lin" valueType="num">
                                      <p:cBhvr>
                                        <p:cTn id="94" dur="1000" fill="hold"/>
                                        <p:tgtEl>
                                          <p:spTgt spid="20"/>
                                        </p:tgtEl>
                                        <p:attrNameLst>
                                          <p:attrName>ppt_x</p:attrName>
                                        </p:attrNameLst>
                                      </p:cBhvr>
                                      <p:tavLst>
                                        <p:tav tm="0">
                                          <p:val>
                                            <p:strVal val="#ppt_x"/>
                                          </p:val>
                                        </p:tav>
                                        <p:tav tm="100000">
                                          <p:val>
                                            <p:strVal val="#ppt_x"/>
                                          </p:val>
                                        </p:tav>
                                      </p:tavLst>
                                    </p:anim>
                                    <p:anim calcmode="lin" valueType="num">
                                      <p:cBhvr>
                                        <p:cTn id="95" dur="1000" fill="hold"/>
                                        <p:tgtEl>
                                          <p:spTgt spid="2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1000" fill="hold"/>
                                        <p:tgtEl>
                                          <p:spTgt spid="2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anim calcmode="lin" valueType="num">
                                      <p:cBhvr>
                                        <p:cTn id="114" dur="1000" fill="hold"/>
                                        <p:tgtEl>
                                          <p:spTgt spid="18"/>
                                        </p:tgtEl>
                                        <p:attrNameLst>
                                          <p:attrName>ppt_x</p:attrName>
                                        </p:attrNameLst>
                                      </p:cBhvr>
                                      <p:tavLst>
                                        <p:tav tm="0">
                                          <p:val>
                                            <p:strVal val="#ppt_x"/>
                                          </p:val>
                                        </p:tav>
                                        <p:tav tm="100000">
                                          <p:val>
                                            <p:strVal val="#ppt_x"/>
                                          </p:val>
                                        </p:tav>
                                      </p:tavLst>
                                    </p:anim>
                                    <p:anim calcmode="lin" valueType="num">
                                      <p:cBhvr>
                                        <p:cTn id="115" dur="1000" fill="hold"/>
                                        <p:tgtEl>
                                          <p:spTgt spid="1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1000" fill="hold"/>
                                        <p:tgtEl>
                                          <p:spTgt spid="1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1000"/>
                                        <p:tgtEl>
                                          <p:spTgt spid="23"/>
                                        </p:tgtEl>
                                      </p:cBhvr>
                                    </p:animEffect>
                                    <p:anim calcmode="lin" valueType="num">
                                      <p:cBhvr>
                                        <p:cTn id="124" dur="1000" fill="hold"/>
                                        <p:tgtEl>
                                          <p:spTgt spid="23"/>
                                        </p:tgtEl>
                                        <p:attrNameLst>
                                          <p:attrName>ppt_x</p:attrName>
                                        </p:attrNameLst>
                                      </p:cBhvr>
                                      <p:tavLst>
                                        <p:tav tm="0">
                                          <p:val>
                                            <p:strVal val="#ppt_x"/>
                                          </p:val>
                                        </p:tav>
                                        <p:tav tm="100000">
                                          <p:val>
                                            <p:strVal val="#ppt_x"/>
                                          </p:val>
                                        </p:tav>
                                      </p:tavLst>
                                    </p:anim>
                                    <p:anim calcmode="lin" valueType="num">
                                      <p:cBhvr>
                                        <p:cTn id="125" dur="1000" fill="hold"/>
                                        <p:tgtEl>
                                          <p:spTgt spid="2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1000"/>
                                        <p:tgtEl>
                                          <p:spTgt spid="31"/>
                                        </p:tgtEl>
                                      </p:cBhvr>
                                    </p:animEffect>
                                    <p:anim calcmode="lin" valueType="num">
                                      <p:cBhvr>
                                        <p:cTn id="129" dur="1000" fill="hold"/>
                                        <p:tgtEl>
                                          <p:spTgt spid="31"/>
                                        </p:tgtEl>
                                        <p:attrNameLst>
                                          <p:attrName>ppt_x</p:attrName>
                                        </p:attrNameLst>
                                      </p:cBhvr>
                                      <p:tavLst>
                                        <p:tav tm="0">
                                          <p:val>
                                            <p:strVal val="#ppt_x"/>
                                          </p:val>
                                        </p:tav>
                                        <p:tav tm="100000">
                                          <p:val>
                                            <p:strVal val="#ppt_x"/>
                                          </p:val>
                                        </p:tav>
                                      </p:tavLst>
                                    </p:anim>
                                    <p:anim calcmode="lin" valueType="num">
                                      <p:cBhvr>
                                        <p:cTn id="130" dur="1000" fill="hold"/>
                                        <p:tgtEl>
                                          <p:spTgt spid="3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1000"/>
                                        <p:tgtEl>
                                          <p:spTgt spid="30"/>
                                        </p:tgtEl>
                                      </p:cBhvr>
                                    </p:animEffect>
                                    <p:anim calcmode="lin" valueType="num">
                                      <p:cBhvr>
                                        <p:cTn id="134" dur="1000" fill="hold"/>
                                        <p:tgtEl>
                                          <p:spTgt spid="30"/>
                                        </p:tgtEl>
                                        <p:attrNameLst>
                                          <p:attrName>ppt_x</p:attrName>
                                        </p:attrNameLst>
                                      </p:cBhvr>
                                      <p:tavLst>
                                        <p:tav tm="0">
                                          <p:val>
                                            <p:strVal val="#ppt_x"/>
                                          </p:val>
                                        </p:tav>
                                        <p:tav tm="100000">
                                          <p:val>
                                            <p:strVal val="#ppt_x"/>
                                          </p:val>
                                        </p:tav>
                                      </p:tavLst>
                                    </p:anim>
                                    <p:anim calcmode="lin" valueType="num">
                                      <p:cBhvr>
                                        <p:cTn id="135" dur="1000" fill="hold"/>
                                        <p:tgtEl>
                                          <p:spTgt spid="30"/>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1000"/>
                                        <p:tgtEl>
                                          <p:spTgt spid="28"/>
                                        </p:tgtEl>
                                      </p:cBhvr>
                                    </p:animEffect>
                                    <p:anim calcmode="lin" valueType="num">
                                      <p:cBhvr>
                                        <p:cTn id="144" dur="1000" fill="hold"/>
                                        <p:tgtEl>
                                          <p:spTgt spid="28"/>
                                        </p:tgtEl>
                                        <p:attrNameLst>
                                          <p:attrName>ppt_x</p:attrName>
                                        </p:attrNameLst>
                                      </p:cBhvr>
                                      <p:tavLst>
                                        <p:tav tm="0">
                                          <p:val>
                                            <p:strVal val="#ppt_x"/>
                                          </p:val>
                                        </p:tav>
                                        <p:tav tm="100000">
                                          <p:val>
                                            <p:strVal val="#ppt_x"/>
                                          </p:val>
                                        </p:tav>
                                      </p:tavLst>
                                    </p:anim>
                                    <p:anim calcmode="lin" valueType="num">
                                      <p:cBhvr>
                                        <p:cTn id="145" dur="1000" fill="hold"/>
                                        <p:tgtEl>
                                          <p:spTgt spid="28"/>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1000"/>
                                        <p:tgtEl>
                                          <p:spTgt spid="32"/>
                                        </p:tgtEl>
                                      </p:cBhvr>
                                    </p:animEffect>
                                    <p:anim calcmode="lin" valueType="num">
                                      <p:cBhvr>
                                        <p:cTn id="149" dur="1000" fill="hold"/>
                                        <p:tgtEl>
                                          <p:spTgt spid="32"/>
                                        </p:tgtEl>
                                        <p:attrNameLst>
                                          <p:attrName>ppt_x</p:attrName>
                                        </p:attrNameLst>
                                      </p:cBhvr>
                                      <p:tavLst>
                                        <p:tav tm="0">
                                          <p:val>
                                            <p:strVal val="#ppt_x"/>
                                          </p:val>
                                        </p:tav>
                                        <p:tav tm="100000">
                                          <p:val>
                                            <p:strVal val="#ppt_x"/>
                                          </p:val>
                                        </p:tav>
                                      </p:tavLst>
                                    </p:anim>
                                    <p:anim calcmode="lin" valueType="num">
                                      <p:cBhvr>
                                        <p:cTn id="1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1000"/>
                                        <p:tgtEl>
                                          <p:spTgt spid="25"/>
                                        </p:tgtEl>
                                      </p:cBhvr>
                                    </p:animEffect>
                                    <p:anim calcmode="lin" valueType="num">
                                      <p:cBhvr>
                                        <p:cTn id="156" dur="1000" fill="hold"/>
                                        <p:tgtEl>
                                          <p:spTgt spid="25"/>
                                        </p:tgtEl>
                                        <p:attrNameLst>
                                          <p:attrName>ppt_x</p:attrName>
                                        </p:attrNameLst>
                                      </p:cBhvr>
                                      <p:tavLst>
                                        <p:tav tm="0">
                                          <p:val>
                                            <p:strVal val="#ppt_x"/>
                                          </p:val>
                                        </p:tav>
                                        <p:tav tm="100000">
                                          <p:val>
                                            <p:strVal val="#ppt_x"/>
                                          </p:val>
                                        </p:tav>
                                      </p:tavLst>
                                    </p:anim>
                                    <p:anim calcmode="lin" valueType="num">
                                      <p:cBhvr>
                                        <p:cTn id="1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1000"/>
                                        <p:tgtEl>
                                          <p:spTgt spid="26"/>
                                        </p:tgtEl>
                                      </p:cBhvr>
                                    </p:animEffect>
                                    <p:anim calcmode="lin" valueType="num">
                                      <p:cBhvr>
                                        <p:cTn id="163" dur="1000" fill="hold"/>
                                        <p:tgtEl>
                                          <p:spTgt spid="26"/>
                                        </p:tgtEl>
                                        <p:attrNameLst>
                                          <p:attrName>ppt_x</p:attrName>
                                        </p:attrNameLst>
                                      </p:cBhvr>
                                      <p:tavLst>
                                        <p:tav tm="0">
                                          <p:val>
                                            <p:strVal val="#ppt_x"/>
                                          </p:val>
                                        </p:tav>
                                        <p:tav tm="100000">
                                          <p:val>
                                            <p:strVal val="#ppt_x"/>
                                          </p:val>
                                        </p:tav>
                                      </p:tavLst>
                                    </p:anim>
                                    <p:anim calcmode="lin" valueType="num">
                                      <p:cBhvr>
                                        <p:cTn id="1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27"/>
                                        </p:tgtEl>
                                        <p:attrNameLst>
                                          <p:attrName>style.visibility</p:attrName>
                                        </p:attrNameLst>
                                      </p:cBhvr>
                                      <p:to>
                                        <p:strVal val="visible"/>
                                      </p:to>
                                    </p:set>
                                    <p:animEffect transition="in" filter="fade">
                                      <p:cBhvr>
                                        <p:cTn id="169" dur="1000"/>
                                        <p:tgtEl>
                                          <p:spTgt spid="27"/>
                                        </p:tgtEl>
                                      </p:cBhvr>
                                    </p:animEffect>
                                    <p:anim calcmode="lin" valueType="num">
                                      <p:cBhvr>
                                        <p:cTn id="170" dur="1000" fill="hold"/>
                                        <p:tgtEl>
                                          <p:spTgt spid="27"/>
                                        </p:tgtEl>
                                        <p:attrNameLst>
                                          <p:attrName>ppt_x</p:attrName>
                                        </p:attrNameLst>
                                      </p:cBhvr>
                                      <p:tavLst>
                                        <p:tav tm="0">
                                          <p:val>
                                            <p:strVal val="#ppt_x"/>
                                          </p:val>
                                        </p:tav>
                                        <p:tav tm="100000">
                                          <p:val>
                                            <p:strVal val="#ppt_x"/>
                                          </p:val>
                                        </p:tav>
                                      </p:tavLst>
                                    </p:anim>
                                    <p:anim calcmode="lin" valueType="num">
                                      <p:cBhvr>
                                        <p:cTn id="1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fade">
                                      <p:cBhvr>
                                        <p:cTn id="176" dur="1000"/>
                                        <p:tgtEl>
                                          <p:spTgt spid="48"/>
                                        </p:tgtEl>
                                      </p:cBhvr>
                                    </p:animEffect>
                                    <p:anim calcmode="lin" valueType="num">
                                      <p:cBhvr>
                                        <p:cTn id="177" dur="1000" fill="hold"/>
                                        <p:tgtEl>
                                          <p:spTgt spid="48"/>
                                        </p:tgtEl>
                                        <p:attrNameLst>
                                          <p:attrName>ppt_x</p:attrName>
                                        </p:attrNameLst>
                                      </p:cBhvr>
                                      <p:tavLst>
                                        <p:tav tm="0">
                                          <p:val>
                                            <p:strVal val="#ppt_x"/>
                                          </p:val>
                                        </p:tav>
                                        <p:tav tm="100000">
                                          <p:val>
                                            <p:strVal val="#ppt_x"/>
                                          </p:val>
                                        </p:tav>
                                      </p:tavLst>
                                    </p:anim>
                                    <p:anim calcmode="lin" valueType="num">
                                      <p:cBhvr>
                                        <p:cTn id="17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grpId="0" nodeType="clickEffect">
                                  <p:stCondLst>
                                    <p:cond delay="0"/>
                                  </p:stCondLst>
                                  <p:childTnLst>
                                    <p:set>
                                      <p:cBhvr>
                                        <p:cTn id="182" dur="1" fill="hold">
                                          <p:stCondLst>
                                            <p:cond delay="0"/>
                                          </p:stCondLst>
                                        </p:cTn>
                                        <p:tgtEl>
                                          <p:spTgt spid="78"/>
                                        </p:tgtEl>
                                        <p:attrNameLst>
                                          <p:attrName>style.visibility</p:attrName>
                                        </p:attrNameLst>
                                      </p:cBhvr>
                                      <p:to>
                                        <p:strVal val="visible"/>
                                      </p:to>
                                    </p:set>
                                    <p:animEffect transition="in" filter="fade">
                                      <p:cBhvr>
                                        <p:cTn id="183" dur="1000"/>
                                        <p:tgtEl>
                                          <p:spTgt spid="78"/>
                                        </p:tgtEl>
                                      </p:cBhvr>
                                    </p:animEffect>
                                    <p:anim calcmode="lin" valueType="num">
                                      <p:cBhvr>
                                        <p:cTn id="184" dur="1000" fill="hold"/>
                                        <p:tgtEl>
                                          <p:spTgt spid="78"/>
                                        </p:tgtEl>
                                        <p:attrNameLst>
                                          <p:attrName>ppt_x</p:attrName>
                                        </p:attrNameLst>
                                      </p:cBhvr>
                                      <p:tavLst>
                                        <p:tav tm="0">
                                          <p:val>
                                            <p:strVal val="#ppt_x"/>
                                          </p:val>
                                        </p:tav>
                                        <p:tav tm="100000">
                                          <p:val>
                                            <p:strVal val="#ppt_x"/>
                                          </p:val>
                                        </p:tav>
                                      </p:tavLst>
                                    </p:anim>
                                    <p:anim calcmode="lin" valueType="num">
                                      <p:cBhvr>
                                        <p:cTn id="18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nodeType="clickEffect">
                                  <p:stCondLst>
                                    <p:cond delay="0"/>
                                  </p:stCondLst>
                                  <p:childTnLst>
                                    <p:set>
                                      <p:cBhvr>
                                        <p:cTn id="189" dur="1" fill="hold">
                                          <p:stCondLst>
                                            <p:cond delay="0"/>
                                          </p:stCondLst>
                                        </p:cTn>
                                        <p:tgtEl>
                                          <p:spTgt spid="45"/>
                                        </p:tgtEl>
                                        <p:attrNameLst>
                                          <p:attrName>style.visibility</p:attrName>
                                        </p:attrNameLst>
                                      </p:cBhvr>
                                      <p:to>
                                        <p:strVal val="visible"/>
                                      </p:to>
                                    </p:set>
                                    <p:animEffect transition="in" filter="fade">
                                      <p:cBhvr>
                                        <p:cTn id="190" dur="1000"/>
                                        <p:tgtEl>
                                          <p:spTgt spid="45"/>
                                        </p:tgtEl>
                                      </p:cBhvr>
                                    </p:animEffect>
                                    <p:anim calcmode="lin" valueType="num">
                                      <p:cBhvr>
                                        <p:cTn id="191" dur="1000" fill="hold"/>
                                        <p:tgtEl>
                                          <p:spTgt spid="45"/>
                                        </p:tgtEl>
                                        <p:attrNameLst>
                                          <p:attrName>ppt_x</p:attrName>
                                        </p:attrNameLst>
                                      </p:cBhvr>
                                      <p:tavLst>
                                        <p:tav tm="0">
                                          <p:val>
                                            <p:strVal val="#ppt_x"/>
                                          </p:val>
                                        </p:tav>
                                        <p:tav tm="100000">
                                          <p:val>
                                            <p:strVal val="#ppt_x"/>
                                          </p:val>
                                        </p:tav>
                                      </p:tavLst>
                                    </p:anim>
                                    <p:anim calcmode="lin" valueType="num">
                                      <p:cBhvr>
                                        <p:cTn id="19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grpId="0" nodeType="click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80"/>
                                        </p:tgtEl>
                                        <p:attrNameLst>
                                          <p:attrName>style.visibility</p:attrName>
                                        </p:attrNameLst>
                                      </p:cBhvr>
                                      <p:to>
                                        <p:strVal val="visible"/>
                                      </p:to>
                                    </p:set>
                                    <p:animEffect transition="in" filter="fade">
                                      <p:cBhvr>
                                        <p:cTn id="204" dur="1000"/>
                                        <p:tgtEl>
                                          <p:spTgt spid="80"/>
                                        </p:tgtEl>
                                      </p:cBhvr>
                                    </p:animEffect>
                                    <p:anim calcmode="lin" valueType="num">
                                      <p:cBhvr>
                                        <p:cTn id="205" dur="1000" fill="hold"/>
                                        <p:tgtEl>
                                          <p:spTgt spid="80"/>
                                        </p:tgtEl>
                                        <p:attrNameLst>
                                          <p:attrName>ppt_x</p:attrName>
                                        </p:attrNameLst>
                                      </p:cBhvr>
                                      <p:tavLst>
                                        <p:tav tm="0">
                                          <p:val>
                                            <p:strVal val="#ppt_x"/>
                                          </p:val>
                                        </p:tav>
                                        <p:tav tm="100000">
                                          <p:val>
                                            <p:strVal val="#ppt_x"/>
                                          </p:val>
                                        </p:tav>
                                      </p:tavLst>
                                    </p:anim>
                                    <p:anim calcmode="lin" valueType="num">
                                      <p:cBhvr>
                                        <p:cTn id="20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nodeType="clickEffect">
                                  <p:stCondLst>
                                    <p:cond delay="0"/>
                                  </p:stCondLst>
                                  <p:childTnLst>
                                    <p:set>
                                      <p:cBhvr>
                                        <p:cTn id="210" dur="1" fill="hold">
                                          <p:stCondLst>
                                            <p:cond delay="0"/>
                                          </p:stCondLst>
                                        </p:cTn>
                                        <p:tgtEl>
                                          <p:spTgt spid="40"/>
                                        </p:tgtEl>
                                        <p:attrNameLst>
                                          <p:attrName>style.visibility</p:attrName>
                                        </p:attrNameLst>
                                      </p:cBhvr>
                                      <p:to>
                                        <p:strVal val="visible"/>
                                      </p:to>
                                    </p:set>
                                    <p:animEffect transition="in" filter="fade">
                                      <p:cBhvr>
                                        <p:cTn id="211" dur="1000"/>
                                        <p:tgtEl>
                                          <p:spTgt spid="40"/>
                                        </p:tgtEl>
                                      </p:cBhvr>
                                    </p:animEffect>
                                    <p:anim calcmode="lin" valueType="num">
                                      <p:cBhvr>
                                        <p:cTn id="212" dur="1000" fill="hold"/>
                                        <p:tgtEl>
                                          <p:spTgt spid="40"/>
                                        </p:tgtEl>
                                        <p:attrNameLst>
                                          <p:attrName>ppt_x</p:attrName>
                                        </p:attrNameLst>
                                      </p:cBhvr>
                                      <p:tavLst>
                                        <p:tav tm="0">
                                          <p:val>
                                            <p:strVal val="#ppt_x"/>
                                          </p:val>
                                        </p:tav>
                                        <p:tav tm="100000">
                                          <p:val>
                                            <p:strVal val="#ppt_x"/>
                                          </p:val>
                                        </p:tav>
                                      </p:tavLst>
                                    </p:anim>
                                    <p:anim calcmode="lin" valueType="num">
                                      <p:cBhvr>
                                        <p:cTn id="21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42" presetClass="entr" presetSubtype="0" fill="hold" grpId="0" nodeType="clickEffect">
                                  <p:stCondLst>
                                    <p:cond delay="0"/>
                                  </p:stCondLst>
                                  <p:childTnLst>
                                    <p:set>
                                      <p:cBhvr>
                                        <p:cTn id="217" dur="1" fill="hold">
                                          <p:stCondLst>
                                            <p:cond delay="0"/>
                                          </p:stCondLst>
                                        </p:cTn>
                                        <p:tgtEl>
                                          <p:spTgt spid="79"/>
                                        </p:tgtEl>
                                        <p:attrNameLst>
                                          <p:attrName>style.visibility</p:attrName>
                                        </p:attrNameLst>
                                      </p:cBhvr>
                                      <p:to>
                                        <p:strVal val="visible"/>
                                      </p:to>
                                    </p:set>
                                    <p:animEffect transition="in" filter="fade">
                                      <p:cBhvr>
                                        <p:cTn id="218" dur="1000"/>
                                        <p:tgtEl>
                                          <p:spTgt spid="79"/>
                                        </p:tgtEl>
                                      </p:cBhvr>
                                    </p:animEffect>
                                    <p:anim calcmode="lin" valueType="num">
                                      <p:cBhvr>
                                        <p:cTn id="219" dur="1000" fill="hold"/>
                                        <p:tgtEl>
                                          <p:spTgt spid="79"/>
                                        </p:tgtEl>
                                        <p:attrNameLst>
                                          <p:attrName>ppt_x</p:attrName>
                                        </p:attrNameLst>
                                      </p:cBhvr>
                                      <p:tavLst>
                                        <p:tav tm="0">
                                          <p:val>
                                            <p:strVal val="#ppt_x"/>
                                          </p:val>
                                        </p:tav>
                                        <p:tav tm="100000">
                                          <p:val>
                                            <p:strVal val="#ppt_x"/>
                                          </p:val>
                                        </p:tav>
                                      </p:tavLst>
                                    </p:anim>
                                    <p:anim calcmode="lin" valueType="num">
                                      <p:cBhvr>
                                        <p:cTn id="22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42" presetClass="entr" presetSubtype="0" fill="hold" nodeType="clickEffect">
                                  <p:stCondLst>
                                    <p:cond delay="0"/>
                                  </p:stCondLst>
                                  <p:childTnLst>
                                    <p:set>
                                      <p:cBhvr>
                                        <p:cTn id="224" dur="1" fill="hold">
                                          <p:stCondLst>
                                            <p:cond delay="0"/>
                                          </p:stCondLst>
                                        </p:cTn>
                                        <p:tgtEl>
                                          <p:spTgt spid="36"/>
                                        </p:tgtEl>
                                        <p:attrNameLst>
                                          <p:attrName>style.visibility</p:attrName>
                                        </p:attrNameLst>
                                      </p:cBhvr>
                                      <p:to>
                                        <p:strVal val="visible"/>
                                      </p:to>
                                    </p:set>
                                    <p:animEffect transition="in" filter="fade">
                                      <p:cBhvr>
                                        <p:cTn id="225" dur="1000"/>
                                        <p:tgtEl>
                                          <p:spTgt spid="36"/>
                                        </p:tgtEl>
                                      </p:cBhvr>
                                    </p:animEffect>
                                    <p:anim calcmode="lin" valueType="num">
                                      <p:cBhvr>
                                        <p:cTn id="226" dur="1000" fill="hold"/>
                                        <p:tgtEl>
                                          <p:spTgt spid="36"/>
                                        </p:tgtEl>
                                        <p:attrNameLst>
                                          <p:attrName>ppt_x</p:attrName>
                                        </p:attrNameLst>
                                      </p:cBhvr>
                                      <p:tavLst>
                                        <p:tav tm="0">
                                          <p:val>
                                            <p:strVal val="#ppt_x"/>
                                          </p:val>
                                        </p:tav>
                                        <p:tav tm="100000">
                                          <p:val>
                                            <p:strVal val="#ppt_x"/>
                                          </p:val>
                                        </p:tav>
                                      </p:tavLst>
                                    </p:anim>
                                    <p:anim calcmode="lin" valueType="num">
                                      <p:cBhvr>
                                        <p:cTn id="22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42" presetClass="entr" presetSubtype="0" fill="hold" nodeType="clickEffect">
                                  <p:stCondLst>
                                    <p:cond delay="0"/>
                                  </p:stCondLst>
                                  <p:childTnLst>
                                    <p:set>
                                      <p:cBhvr>
                                        <p:cTn id="231" dur="1" fill="hold">
                                          <p:stCondLst>
                                            <p:cond delay="0"/>
                                          </p:stCondLst>
                                        </p:cTn>
                                        <p:tgtEl>
                                          <p:spTgt spid="5">
                                            <p:txEl>
                                              <p:pRg st="0" end="0"/>
                                            </p:txEl>
                                          </p:spTgt>
                                        </p:tgtEl>
                                        <p:attrNameLst>
                                          <p:attrName>style.visibility</p:attrName>
                                        </p:attrNameLst>
                                      </p:cBhvr>
                                      <p:to>
                                        <p:strVal val="visible"/>
                                      </p:to>
                                    </p:set>
                                    <p:animEffect transition="in" filter="fade">
                                      <p:cBhvr>
                                        <p:cTn id="232" dur="1000"/>
                                        <p:tgtEl>
                                          <p:spTgt spid="5">
                                            <p:txEl>
                                              <p:pRg st="0" end="0"/>
                                            </p:txEl>
                                          </p:spTgt>
                                        </p:tgtEl>
                                      </p:cBhvr>
                                    </p:animEffect>
                                    <p:anim calcmode="lin" valueType="num">
                                      <p:cBhvr>
                                        <p:cTn id="23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42" presetClass="entr" presetSubtype="0" fill="hold" grpId="0" nodeType="clickEffect">
                                  <p:stCondLst>
                                    <p:cond delay="0"/>
                                  </p:stCondLst>
                                  <p:childTnLst>
                                    <p:set>
                                      <p:cBhvr>
                                        <p:cTn id="238" dur="1" fill="hold">
                                          <p:stCondLst>
                                            <p:cond delay="0"/>
                                          </p:stCondLst>
                                        </p:cTn>
                                        <p:tgtEl>
                                          <p:spTgt spid="49"/>
                                        </p:tgtEl>
                                        <p:attrNameLst>
                                          <p:attrName>style.visibility</p:attrName>
                                        </p:attrNameLst>
                                      </p:cBhvr>
                                      <p:to>
                                        <p:strVal val="visible"/>
                                      </p:to>
                                    </p:set>
                                    <p:animEffect transition="in" filter="fade">
                                      <p:cBhvr>
                                        <p:cTn id="239" dur="1000"/>
                                        <p:tgtEl>
                                          <p:spTgt spid="49"/>
                                        </p:tgtEl>
                                      </p:cBhvr>
                                    </p:animEffect>
                                    <p:anim calcmode="lin" valueType="num">
                                      <p:cBhvr>
                                        <p:cTn id="240" dur="1000" fill="hold"/>
                                        <p:tgtEl>
                                          <p:spTgt spid="49"/>
                                        </p:tgtEl>
                                        <p:attrNameLst>
                                          <p:attrName>ppt_x</p:attrName>
                                        </p:attrNameLst>
                                      </p:cBhvr>
                                      <p:tavLst>
                                        <p:tav tm="0">
                                          <p:val>
                                            <p:strVal val="#ppt_x"/>
                                          </p:val>
                                        </p:tav>
                                        <p:tav tm="100000">
                                          <p:val>
                                            <p:strVal val="#ppt_x"/>
                                          </p:val>
                                        </p:tav>
                                      </p:tavLst>
                                    </p:anim>
                                    <p:anim calcmode="lin" valueType="num">
                                      <p:cBhvr>
                                        <p:cTn id="24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presetID="42" presetClass="entr" presetSubtype="0" fill="hold" grpId="0" nodeType="clickEffect">
                                  <p:stCondLst>
                                    <p:cond delay="0"/>
                                  </p:stCondLst>
                                  <p:childTnLst>
                                    <p:set>
                                      <p:cBhvr>
                                        <p:cTn id="245" dur="1" fill="hold">
                                          <p:stCondLst>
                                            <p:cond delay="0"/>
                                          </p:stCondLst>
                                        </p:cTn>
                                        <p:tgtEl>
                                          <p:spTgt spid="77"/>
                                        </p:tgtEl>
                                        <p:attrNameLst>
                                          <p:attrName>style.visibility</p:attrName>
                                        </p:attrNameLst>
                                      </p:cBhvr>
                                      <p:to>
                                        <p:strVal val="visible"/>
                                      </p:to>
                                    </p:set>
                                    <p:animEffect transition="in" filter="fade">
                                      <p:cBhvr>
                                        <p:cTn id="246" dur="1000"/>
                                        <p:tgtEl>
                                          <p:spTgt spid="77"/>
                                        </p:tgtEl>
                                      </p:cBhvr>
                                    </p:animEffect>
                                    <p:anim calcmode="lin" valueType="num">
                                      <p:cBhvr>
                                        <p:cTn id="247" dur="1000" fill="hold"/>
                                        <p:tgtEl>
                                          <p:spTgt spid="77"/>
                                        </p:tgtEl>
                                        <p:attrNameLst>
                                          <p:attrName>ppt_x</p:attrName>
                                        </p:attrNameLst>
                                      </p:cBhvr>
                                      <p:tavLst>
                                        <p:tav tm="0">
                                          <p:val>
                                            <p:strVal val="#ppt_x"/>
                                          </p:val>
                                        </p:tav>
                                        <p:tav tm="100000">
                                          <p:val>
                                            <p:strVal val="#ppt_x"/>
                                          </p:val>
                                        </p:tav>
                                      </p:tavLst>
                                    </p:anim>
                                    <p:anim calcmode="lin" valueType="num">
                                      <p:cBhvr>
                                        <p:cTn id="24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42" presetClass="entr" presetSubtype="0" fill="hold" nodeType="clickEffect">
                                  <p:stCondLst>
                                    <p:cond delay="0"/>
                                  </p:stCondLst>
                                  <p:childTnLst>
                                    <p:set>
                                      <p:cBhvr>
                                        <p:cTn id="252" dur="1" fill="hold">
                                          <p:stCondLst>
                                            <p:cond delay="0"/>
                                          </p:stCondLst>
                                        </p:cTn>
                                        <p:tgtEl>
                                          <p:spTgt spid="65"/>
                                        </p:tgtEl>
                                        <p:attrNameLst>
                                          <p:attrName>style.visibility</p:attrName>
                                        </p:attrNameLst>
                                      </p:cBhvr>
                                      <p:to>
                                        <p:strVal val="visible"/>
                                      </p:to>
                                    </p:set>
                                    <p:animEffect transition="in" filter="fade">
                                      <p:cBhvr>
                                        <p:cTn id="253" dur="1000"/>
                                        <p:tgtEl>
                                          <p:spTgt spid="65"/>
                                        </p:tgtEl>
                                      </p:cBhvr>
                                    </p:animEffect>
                                    <p:anim calcmode="lin" valueType="num">
                                      <p:cBhvr>
                                        <p:cTn id="254" dur="1000" fill="hold"/>
                                        <p:tgtEl>
                                          <p:spTgt spid="65"/>
                                        </p:tgtEl>
                                        <p:attrNameLst>
                                          <p:attrName>ppt_x</p:attrName>
                                        </p:attrNameLst>
                                      </p:cBhvr>
                                      <p:tavLst>
                                        <p:tav tm="0">
                                          <p:val>
                                            <p:strVal val="#ppt_x"/>
                                          </p:val>
                                        </p:tav>
                                        <p:tav tm="100000">
                                          <p:val>
                                            <p:strVal val="#ppt_x"/>
                                          </p:val>
                                        </p:tav>
                                      </p:tavLst>
                                    </p:anim>
                                    <p:anim calcmode="lin" valueType="num">
                                      <p:cBhvr>
                                        <p:cTn id="25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42" presetClass="entr" presetSubtype="0" fill="hold" nodeType="clickEffect">
                                  <p:stCondLst>
                                    <p:cond delay="0"/>
                                  </p:stCondLst>
                                  <p:childTnLst>
                                    <p:set>
                                      <p:cBhvr>
                                        <p:cTn id="259" dur="1" fill="hold">
                                          <p:stCondLst>
                                            <p:cond delay="0"/>
                                          </p:stCondLst>
                                        </p:cTn>
                                        <p:tgtEl>
                                          <p:spTgt spid="71"/>
                                        </p:tgtEl>
                                        <p:attrNameLst>
                                          <p:attrName>style.visibility</p:attrName>
                                        </p:attrNameLst>
                                      </p:cBhvr>
                                      <p:to>
                                        <p:strVal val="visible"/>
                                      </p:to>
                                    </p:set>
                                    <p:animEffect transition="in" filter="fade">
                                      <p:cBhvr>
                                        <p:cTn id="260" dur="1000"/>
                                        <p:tgtEl>
                                          <p:spTgt spid="71"/>
                                        </p:tgtEl>
                                      </p:cBhvr>
                                    </p:animEffect>
                                    <p:anim calcmode="lin" valueType="num">
                                      <p:cBhvr>
                                        <p:cTn id="261" dur="1000" fill="hold"/>
                                        <p:tgtEl>
                                          <p:spTgt spid="71"/>
                                        </p:tgtEl>
                                        <p:attrNameLst>
                                          <p:attrName>ppt_x</p:attrName>
                                        </p:attrNameLst>
                                      </p:cBhvr>
                                      <p:tavLst>
                                        <p:tav tm="0">
                                          <p:val>
                                            <p:strVal val="#ppt_x"/>
                                          </p:val>
                                        </p:tav>
                                        <p:tav tm="100000">
                                          <p:val>
                                            <p:strVal val="#ppt_x"/>
                                          </p:val>
                                        </p:tav>
                                      </p:tavLst>
                                    </p:anim>
                                    <p:anim calcmode="lin" valueType="num">
                                      <p:cBhvr>
                                        <p:cTn id="26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42" presetClass="entr" presetSubtype="0" fill="hold" grpId="0" nodeType="clickEffect">
                                  <p:stCondLst>
                                    <p:cond delay="0"/>
                                  </p:stCondLst>
                                  <p:childTnLst>
                                    <p:set>
                                      <p:cBhvr>
                                        <p:cTn id="266" dur="1" fill="hold">
                                          <p:stCondLst>
                                            <p:cond delay="0"/>
                                          </p:stCondLst>
                                        </p:cTn>
                                        <p:tgtEl>
                                          <p:spTgt spid="75"/>
                                        </p:tgtEl>
                                        <p:attrNameLst>
                                          <p:attrName>style.visibility</p:attrName>
                                        </p:attrNameLst>
                                      </p:cBhvr>
                                      <p:to>
                                        <p:strVal val="visible"/>
                                      </p:to>
                                    </p:set>
                                    <p:animEffect transition="in" filter="fade">
                                      <p:cBhvr>
                                        <p:cTn id="267" dur="1000"/>
                                        <p:tgtEl>
                                          <p:spTgt spid="75"/>
                                        </p:tgtEl>
                                      </p:cBhvr>
                                    </p:animEffect>
                                    <p:anim calcmode="lin" valueType="num">
                                      <p:cBhvr>
                                        <p:cTn id="268" dur="1000" fill="hold"/>
                                        <p:tgtEl>
                                          <p:spTgt spid="75"/>
                                        </p:tgtEl>
                                        <p:attrNameLst>
                                          <p:attrName>ppt_x</p:attrName>
                                        </p:attrNameLst>
                                      </p:cBhvr>
                                      <p:tavLst>
                                        <p:tav tm="0">
                                          <p:val>
                                            <p:strVal val="#ppt_x"/>
                                          </p:val>
                                        </p:tav>
                                        <p:tav tm="100000">
                                          <p:val>
                                            <p:strVal val="#ppt_x"/>
                                          </p:val>
                                        </p:tav>
                                      </p:tavLst>
                                    </p:anim>
                                    <p:anim calcmode="lin" valueType="num">
                                      <p:cBhvr>
                                        <p:cTn id="26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presetID="42" presetClass="entr" presetSubtype="0" fill="hold" nodeType="clickEffect">
                                  <p:stCondLst>
                                    <p:cond delay="0"/>
                                  </p:stCondLst>
                                  <p:childTnLst>
                                    <p:set>
                                      <p:cBhvr>
                                        <p:cTn id="273" dur="1" fill="hold">
                                          <p:stCondLst>
                                            <p:cond delay="0"/>
                                          </p:stCondLst>
                                        </p:cTn>
                                        <p:tgtEl>
                                          <p:spTgt spid="73"/>
                                        </p:tgtEl>
                                        <p:attrNameLst>
                                          <p:attrName>style.visibility</p:attrName>
                                        </p:attrNameLst>
                                      </p:cBhvr>
                                      <p:to>
                                        <p:strVal val="visible"/>
                                      </p:to>
                                    </p:set>
                                    <p:animEffect transition="in" filter="fade">
                                      <p:cBhvr>
                                        <p:cTn id="274" dur="1000"/>
                                        <p:tgtEl>
                                          <p:spTgt spid="73"/>
                                        </p:tgtEl>
                                      </p:cBhvr>
                                    </p:animEffect>
                                    <p:anim calcmode="lin" valueType="num">
                                      <p:cBhvr>
                                        <p:cTn id="275" dur="1000" fill="hold"/>
                                        <p:tgtEl>
                                          <p:spTgt spid="73"/>
                                        </p:tgtEl>
                                        <p:attrNameLst>
                                          <p:attrName>ppt_x</p:attrName>
                                        </p:attrNameLst>
                                      </p:cBhvr>
                                      <p:tavLst>
                                        <p:tav tm="0">
                                          <p:val>
                                            <p:strVal val="#ppt_x"/>
                                          </p:val>
                                        </p:tav>
                                        <p:tav tm="100000">
                                          <p:val>
                                            <p:strVal val="#ppt_x"/>
                                          </p:val>
                                        </p:tav>
                                      </p:tavLst>
                                    </p:anim>
                                    <p:anim calcmode="lin" valueType="num">
                                      <p:cBhvr>
                                        <p:cTn id="27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77" fill="hold">
                      <p:stCondLst>
                        <p:cond delay="indefinite"/>
                      </p:stCondLst>
                      <p:childTnLst>
                        <p:par>
                          <p:cTn id="278" fill="hold">
                            <p:stCondLst>
                              <p:cond delay="0"/>
                            </p:stCondLst>
                            <p:childTnLst>
                              <p:par>
                                <p:cTn id="279" presetID="42" presetClass="entr" presetSubtype="0" fill="hold" grpId="0" nodeType="clickEffect">
                                  <p:stCondLst>
                                    <p:cond delay="0"/>
                                  </p:stCondLst>
                                  <p:childTnLst>
                                    <p:set>
                                      <p:cBhvr>
                                        <p:cTn id="280" dur="1" fill="hold">
                                          <p:stCondLst>
                                            <p:cond delay="0"/>
                                          </p:stCondLst>
                                        </p:cTn>
                                        <p:tgtEl>
                                          <p:spTgt spid="74"/>
                                        </p:tgtEl>
                                        <p:attrNameLst>
                                          <p:attrName>style.visibility</p:attrName>
                                        </p:attrNameLst>
                                      </p:cBhvr>
                                      <p:to>
                                        <p:strVal val="visible"/>
                                      </p:to>
                                    </p:set>
                                    <p:animEffect transition="in" filter="fade">
                                      <p:cBhvr>
                                        <p:cTn id="281" dur="1000"/>
                                        <p:tgtEl>
                                          <p:spTgt spid="74"/>
                                        </p:tgtEl>
                                      </p:cBhvr>
                                    </p:animEffect>
                                    <p:anim calcmode="lin" valueType="num">
                                      <p:cBhvr>
                                        <p:cTn id="282" dur="1000" fill="hold"/>
                                        <p:tgtEl>
                                          <p:spTgt spid="74"/>
                                        </p:tgtEl>
                                        <p:attrNameLst>
                                          <p:attrName>ppt_x</p:attrName>
                                        </p:attrNameLst>
                                      </p:cBhvr>
                                      <p:tavLst>
                                        <p:tav tm="0">
                                          <p:val>
                                            <p:strVal val="#ppt_x"/>
                                          </p:val>
                                        </p:tav>
                                        <p:tav tm="100000">
                                          <p:val>
                                            <p:strVal val="#ppt_x"/>
                                          </p:val>
                                        </p:tav>
                                      </p:tavLst>
                                    </p:anim>
                                    <p:anim calcmode="lin" valueType="num">
                                      <p:cBhvr>
                                        <p:cTn id="28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84" fill="hold">
                      <p:stCondLst>
                        <p:cond delay="indefinite"/>
                      </p:stCondLst>
                      <p:childTnLst>
                        <p:par>
                          <p:cTn id="285" fill="hold">
                            <p:stCondLst>
                              <p:cond delay="0"/>
                            </p:stCondLst>
                            <p:childTnLst>
                              <p:par>
                                <p:cTn id="286" presetID="42" presetClass="entr" presetSubtype="0" fill="hold" nodeType="clickEffect">
                                  <p:stCondLst>
                                    <p:cond delay="0"/>
                                  </p:stCondLst>
                                  <p:childTnLst>
                                    <p:set>
                                      <p:cBhvr>
                                        <p:cTn id="287" dur="1" fill="hold">
                                          <p:stCondLst>
                                            <p:cond delay="0"/>
                                          </p:stCondLst>
                                        </p:cTn>
                                        <p:tgtEl>
                                          <p:spTgt spid="5">
                                            <p:txEl>
                                              <p:pRg st="1" end="1"/>
                                            </p:txEl>
                                          </p:spTgt>
                                        </p:tgtEl>
                                        <p:attrNameLst>
                                          <p:attrName>style.visibility</p:attrName>
                                        </p:attrNameLst>
                                      </p:cBhvr>
                                      <p:to>
                                        <p:strVal val="visible"/>
                                      </p:to>
                                    </p:set>
                                    <p:animEffect transition="in" filter="fade">
                                      <p:cBhvr>
                                        <p:cTn id="288" dur="1000"/>
                                        <p:tgtEl>
                                          <p:spTgt spid="5">
                                            <p:txEl>
                                              <p:pRg st="1" end="1"/>
                                            </p:txEl>
                                          </p:spTgt>
                                        </p:tgtEl>
                                      </p:cBhvr>
                                    </p:animEffect>
                                    <p:anim calcmode="lin" valueType="num">
                                      <p:cBhvr>
                                        <p:cTn id="28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42" presetClass="entr" presetSubtype="0" fill="hold" nodeType="clickEffect">
                                  <p:stCondLst>
                                    <p:cond delay="0"/>
                                  </p:stCondLst>
                                  <p:childTnLst>
                                    <p:set>
                                      <p:cBhvr>
                                        <p:cTn id="294" dur="1" fill="hold">
                                          <p:stCondLst>
                                            <p:cond delay="0"/>
                                          </p:stCondLst>
                                        </p:cTn>
                                        <p:tgtEl>
                                          <p:spTgt spid="76">
                                            <p:txEl>
                                              <p:pRg st="0" end="0"/>
                                            </p:txEl>
                                          </p:spTgt>
                                        </p:tgtEl>
                                        <p:attrNameLst>
                                          <p:attrName>style.visibility</p:attrName>
                                        </p:attrNameLst>
                                      </p:cBhvr>
                                      <p:to>
                                        <p:strVal val="visible"/>
                                      </p:to>
                                    </p:set>
                                    <p:animEffect transition="in" filter="fade">
                                      <p:cBhvr>
                                        <p:cTn id="295" dur="1000"/>
                                        <p:tgtEl>
                                          <p:spTgt spid="76">
                                            <p:txEl>
                                              <p:pRg st="0" end="0"/>
                                            </p:txEl>
                                          </p:spTgt>
                                        </p:tgtEl>
                                      </p:cBhvr>
                                    </p:animEffect>
                                    <p:anim calcmode="lin" valueType="num">
                                      <p:cBhvr>
                                        <p:cTn id="296" dur="10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297" dur="1000" fill="hold"/>
                                        <p:tgtEl>
                                          <p:spTgt spid="76">
                                            <p:txEl>
                                              <p:pRg st="0" end="0"/>
                                            </p:txEl>
                                          </p:spTgt>
                                        </p:tgtEl>
                                        <p:attrNameLst>
                                          <p:attrName>ppt_y</p:attrName>
                                        </p:attrNameLst>
                                      </p:cBhvr>
                                      <p:tavLst>
                                        <p:tav tm="0">
                                          <p:val>
                                            <p:strVal val="#ppt_y+.1"/>
                                          </p:val>
                                        </p:tav>
                                        <p:tav tm="100000">
                                          <p:val>
                                            <p:strVal val="#ppt_y"/>
                                          </p:val>
                                        </p:tav>
                                      </p:tavLst>
                                    </p:anim>
                                  </p:childTnLst>
                                </p:cTn>
                              </p:par>
                              <p:par>
                                <p:cTn id="298" presetID="42" presetClass="entr" presetSubtype="0" fill="hold" nodeType="withEffect">
                                  <p:stCondLst>
                                    <p:cond delay="0"/>
                                  </p:stCondLst>
                                  <p:childTnLst>
                                    <p:set>
                                      <p:cBhvr>
                                        <p:cTn id="299" dur="1" fill="hold">
                                          <p:stCondLst>
                                            <p:cond delay="0"/>
                                          </p:stCondLst>
                                        </p:cTn>
                                        <p:tgtEl>
                                          <p:spTgt spid="76">
                                            <p:txEl>
                                              <p:pRg st="1" end="1"/>
                                            </p:txEl>
                                          </p:spTgt>
                                        </p:tgtEl>
                                        <p:attrNameLst>
                                          <p:attrName>style.visibility</p:attrName>
                                        </p:attrNameLst>
                                      </p:cBhvr>
                                      <p:to>
                                        <p:strVal val="visible"/>
                                      </p:to>
                                    </p:set>
                                    <p:animEffect transition="in" filter="fade">
                                      <p:cBhvr>
                                        <p:cTn id="300" dur="1000"/>
                                        <p:tgtEl>
                                          <p:spTgt spid="76">
                                            <p:txEl>
                                              <p:pRg st="1" end="1"/>
                                            </p:txEl>
                                          </p:spTgt>
                                        </p:tgtEl>
                                      </p:cBhvr>
                                    </p:animEffect>
                                    <p:anim calcmode="lin" valueType="num">
                                      <p:cBhvr>
                                        <p:cTn id="301" dur="1000" fill="hold"/>
                                        <p:tgtEl>
                                          <p:spTgt spid="76">
                                            <p:txEl>
                                              <p:pRg st="1" end="1"/>
                                            </p:txEl>
                                          </p:spTgt>
                                        </p:tgtEl>
                                        <p:attrNameLst>
                                          <p:attrName>ppt_x</p:attrName>
                                        </p:attrNameLst>
                                      </p:cBhvr>
                                      <p:tavLst>
                                        <p:tav tm="0">
                                          <p:val>
                                            <p:strVal val="#ppt_x"/>
                                          </p:val>
                                        </p:tav>
                                        <p:tav tm="100000">
                                          <p:val>
                                            <p:strVal val="#ppt_x"/>
                                          </p:val>
                                        </p:tav>
                                      </p:tavLst>
                                    </p:anim>
                                    <p:anim calcmode="lin" valueType="num">
                                      <p:cBhvr>
                                        <p:cTn id="302" dur="1000" fill="hold"/>
                                        <p:tgtEl>
                                          <p:spTgt spid="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42" presetClass="entr" presetSubtype="0" fill="hold" grpId="0" nodeType="clickEffect">
                                  <p:stCondLst>
                                    <p:cond delay="0"/>
                                  </p:stCondLst>
                                  <p:childTnLst>
                                    <p:set>
                                      <p:cBhvr>
                                        <p:cTn id="306" dur="1" fill="hold">
                                          <p:stCondLst>
                                            <p:cond delay="0"/>
                                          </p:stCondLst>
                                        </p:cTn>
                                        <p:tgtEl>
                                          <p:spTgt spid="63"/>
                                        </p:tgtEl>
                                        <p:attrNameLst>
                                          <p:attrName>style.visibility</p:attrName>
                                        </p:attrNameLst>
                                      </p:cBhvr>
                                      <p:to>
                                        <p:strVal val="visible"/>
                                      </p:to>
                                    </p:set>
                                    <p:animEffect transition="in" filter="fade">
                                      <p:cBhvr>
                                        <p:cTn id="307" dur="1000"/>
                                        <p:tgtEl>
                                          <p:spTgt spid="63"/>
                                        </p:tgtEl>
                                      </p:cBhvr>
                                    </p:animEffect>
                                    <p:anim calcmode="lin" valueType="num">
                                      <p:cBhvr>
                                        <p:cTn id="308" dur="1000" fill="hold"/>
                                        <p:tgtEl>
                                          <p:spTgt spid="63"/>
                                        </p:tgtEl>
                                        <p:attrNameLst>
                                          <p:attrName>ppt_x</p:attrName>
                                        </p:attrNameLst>
                                      </p:cBhvr>
                                      <p:tavLst>
                                        <p:tav tm="0">
                                          <p:val>
                                            <p:strVal val="#ppt_x"/>
                                          </p:val>
                                        </p:tav>
                                        <p:tav tm="100000">
                                          <p:val>
                                            <p:strVal val="#ppt_x"/>
                                          </p:val>
                                        </p:tav>
                                      </p:tavLst>
                                    </p:anim>
                                    <p:anim calcmode="lin" valueType="num">
                                      <p:cBhvr>
                                        <p:cTn id="30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10" fill="hold">
                      <p:stCondLst>
                        <p:cond delay="indefinite"/>
                      </p:stCondLst>
                      <p:childTnLst>
                        <p:par>
                          <p:cTn id="311" fill="hold">
                            <p:stCondLst>
                              <p:cond delay="0"/>
                            </p:stCondLst>
                            <p:childTnLst>
                              <p:par>
                                <p:cTn id="312" presetID="42" presetClass="entr" presetSubtype="0" fill="hold" grpId="0" nodeType="clickEffect">
                                  <p:stCondLst>
                                    <p:cond delay="0"/>
                                  </p:stCondLst>
                                  <p:childTnLst>
                                    <p:set>
                                      <p:cBhvr>
                                        <p:cTn id="313" dur="1" fill="hold">
                                          <p:stCondLst>
                                            <p:cond delay="0"/>
                                          </p:stCondLst>
                                        </p:cTn>
                                        <p:tgtEl>
                                          <p:spTgt spid="83"/>
                                        </p:tgtEl>
                                        <p:attrNameLst>
                                          <p:attrName>style.visibility</p:attrName>
                                        </p:attrNameLst>
                                      </p:cBhvr>
                                      <p:to>
                                        <p:strVal val="visible"/>
                                      </p:to>
                                    </p:set>
                                    <p:animEffect transition="in" filter="fade">
                                      <p:cBhvr>
                                        <p:cTn id="314" dur="1000"/>
                                        <p:tgtEl>
                                          <p:spTgt spid="83"/>
                                        </p:tgtEl>
                                      </p:cBhvr>
                                    </p:animEffect>
                                    <p:anim calcmode="lin" valueType="num">
                                      <p:cBhvr>
                                        <p:cTn id="315" dur="1000" fill="hold"/>
                                        <p:tgtEl>
                                          <p:spTgt spid="83"/>
                                        </p:tgtEl>
                                        <p:attrNameLst>
                                          <p:attrName>ppt_x</p:attrName>
                                        </p:attrNameLst>
                                      </p:cBhvr>
                                      <p:tavLst>
                                        <p:tav tm="0">
                                          <p:val>
                                            <p:strVal val="#ppt_x"/>
                                          </p:val>
                                        </p:tav>
                                        <p:tav tm="100000">
                                          <p:val>
                                            <p:strVal val="#ppt_x"/>
                                          </p:val>
                                        </p:tav>
                                      </p:tavLst>
                                    </p:anim>
                                    <p:anim calcmode="lin" valueType="num">
                                      <p:cBhvr>
                                        <p:cTn id="31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42" presetClass="entr" presetSubtype="0" fill="hold" nodeType="clickEffect">
                                  <p:stCondLst>
                                    <p:cond delay="0"/>
                                  </p:stCondLst>
                                  <p:childTnLst>
                                    <p:set>
                                      <p:cBhvr>
                                        <p:cTn id="320" dur="1" fill="hold">
                                          <p:stCondLst>
                                            <p:cond delay="0"/>
                                          </p:stCondLst>
                                        </p:cTn>
                                        <p:tgtEl>
                                          <p:spTgt spid="53"/>
                                        </p:tgtEl>
                                        <p:attrNameLst>
                                          <p:attrName>style.visibility</p:attrName>
                                        </p:attrNameLst>
                                      </p:cBhvr>
                                      <p:to>
                                        <p:strVal val="visible"/>
                                      </p:to>
                                    </p:set>
                                    <p:animEffect transition="in" filter="fade">
                                      <p:cBhvr>
                                        <p:cTn id="321" dur="1000"/>
                                        <p:tgtEl>
                                          <p:spTgt spid="53"/>
                                        </p:tgtEl>
                                      </p:cBhvr>
                                    </p:animEffect>
                                    <p:anim calcmode="lin" valueType="num">
                                      <p:cBhvr>
                                        <p:cTn id="322" dur="1000" fill="hold"/>
                                        <p:tgtEl>
                                          <p:spTgt spid="53"/>
                                        </p:tgtEl>
                                        <p:attrNameLst>
                                          <p:attrName>ppt_x</p:attrName>
                                        </p:attrNameLst>
                                      </p:cBhvr>
                                      <p:tavLst>
                                        <p:tav tm="0">
                                          <p:val>
                                            <p:strVal val="#ppt_x"/>
                                          </p:val>
                                        </p:tav>
                                        <p:tav tm="100000">
                                          <p:val>
                                            <p:strVal val="#ppt_x"/>
                                          </p:val>
                                        </p:tav>
                                      </p:tavLst>
                                    </p:anim>
                                    <p:anim calcmode="lin" valueType="num">
                                      <p:cBhvr>
                                        <p:cTn id="3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4" fill="hold">
                      <p:stCondLst>
                        <p:cond delay="indefinite"/>
                      </p:stCondLst>
                      <p:childTnLst>
                        <p:par>
                          <p:cTn id="325" fill="hold">
                            <p:stCondLst>
                              <p:cond delay="0"/>
                            </p:stCondLst>
                            <p:childTnLst>
                              <p:par>
                                <p:cTn id="326" presetID="42" presetClass="entr" presetSubtype="0" fill="hold" nodeType="clickEffect">
                                  <p:stCondLst>
                                    <p:cond delay="0"/>
                                  </p:stCondLst>
                                  <p:childTnLst>
                                    <p:set>
                                      <p:cBhvr>
                                        <p:cTn id="327" dur="1" fill="hold">
                                          <p:stCondLst>
                                            <p:cond delay="0"/>
                                          </p:stCondLst>
                                        </p:cTn>
                                        <p:tgtEl>
                                          <p:spTgt spid="57"/>
                                        </p:tgtEl>
                                        <p:attrNameLst>
                                          <p:attrName>style.visibility</p:attrName>
                                        </p:attrNameLst>
                                      </p:cBhvr>
                                      <p:to>
                                        <p:strVal val="visible"/>
                                      </p:to>
                                    </p:set>
                                    <p:animEffect transition="in" filter="fade">
                                      <p:cBhvr>
                                        <p:cTn id="328" dur="1000"/>
                                        <p:tgtEl>
                                          <p:spTgt spid="57"/>
                                        </p:tgtEl>
                                      </p:cBhvr>
                                    </p:animEffect>
                                    <p:anim calcmode="lin" valueType="num">
                                      <p:cBhvr>
                                        <p:cTn id="329" dur="1000" fill="hold"/>
                                        <p:tgtEl>
                                          <p:spTgt spid="57"/>
                                        </p:tgtEl>
                                        <p:attrNameLst>
                                          <p:attrName>ppt_x</p:attrName>
                                        </p:attrNameLst>
                                      </p:cBhvr>
                                      <p:tavLst>
                                        <p:tav tm="0">
                                          <p:val>
                                            <p:strVal val="#ppt_x"/>
                                          </p:val>
                                        </p:tav>
                                        <p:tav tm="100000">
                                          <p:val>
                                            <p:strVal val="#ppt_x"/>
                                          </p:val>
                                        </p:tav>
                                      </p:tavLst>
                                    </p:anim>
                                    <p:anim calcmode="lin" valueType="num">
                                      <p:cBhvr>
                                        <p:cTn id="3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31" fill="hold">
                      <p:stCondLst>
                        <p:cond delay="indefinite"/>
                      </p:stCondLst>
                      <p:childTnLst>
                        <p:par>
                          <p:cTn id="332" fill="hold">
                            <p:stCondLst>
                              <p:cond delay="0"/>
                            </p:stCondLst>
                            <p:childTnLst>
                              <p:par>
                                <p:cTn id="333" presetID="42" presetClass="entr" presetSubtype="0" fill="hold" grpId="0" nodeType="clickEffect">
                                  <p:stCondLst>
                                    <p:cond delay="0"/>
                                  </p:stCondLst>
                                  <p:childTnLst>
                                    <p:set>
                                      <p:cBhvr>
                                        <p:cTn id="334" dur="1" fill="hold">
                                          <p:stCondLst>
                                            <p:cond delay="0"/>
                                          </p:stCondLst>
                                        </p:cTn>
                                        <p:tgtEl>
                                          <p:spTgt spid="61"/>
                                        </p:tgtEl>
                                        <p:attrNameLst>
                                          <p:attrName>style.visibility</p:attrName>
                                        </p:attrNameLst>
                                      </p:cBhvr>
                                      <p:to>
                                        <p:strVal val="visible"/>
                                      </p:to>
                                    </p:set>
                                    <p:animEffect transition="in" filter="fade">
                                      <p:cBhvr>
                                        <p:cTn id="335" dur="1000"/>
                                        <p:tgtEl>
                                          <p:spTgt spid="61"/>
                                        </p:tgtEl>
                                      </p:cBhvr>
                                    </p:animEffect>
                                    <p:anim calcmode="lin" valueType="num">
                                      <p:cBhvr>
                                        <p:cTn id="336" dur="1000" fill="hold"/>
                                        <p:tgtEl>
                                          <p:spTgt spid="61"/>
                                        </p:tgtEl>
                                        <p:attrNameLst>
                                          <p:attrName>ppt_x</p:attrName>
                                        </p:attrNameLst>
                                      </p:cBhvr>
                                      <p:tavLst>
                                        <p:tav tm="0">
                                          <p:val>
                                            <p:strVal val="#ppt_x"/>
                                          </p:val>
                                        </p:tav>
                                        <p:tav tm="100000">
                                          <p:val>
                                            <p:strVal val="#ppt_x"/>
                                          </p:val>
                                        </p:tav>
                                      </p:tavLst>
                                    </p:anim>
                                    <p:anim calcmode="lin" valueType="num">
                                      <p:cBhvr>
                                        <p:cTn id="3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3" grpId="0"/>
      <p:bldP spid="24" grpId="0"/>
      <p:bldP spid="25" grpId="0" animBg="1"/>
      <p:bldP spid="26" grpId="0" animBg="1"/>
      <p:bldP spid="27" grpId="0" animBg="1"/>
      <p:bldP spid="28" grpId="0"/>
      <p:bldP spid="29" grpId="0"/>
      <p:bldP spid="30" grpId="0"/>
      <p:bldP spid="31" grpId="0"/>
      <p:bldP spid="32" grpId="0"/>
      <p:bldP spid="49" grpId="0" animBg="1"/>
      <p:bldP spid="61" grpId="0"/>
      <p:bldP spid="62" grpId="0"/>
      <p:bldP spid="63" grpId="0"/>
      <p:bldP spid="74" grpId="0"/>
      <p:bldP spid="75" grpId="0"/>
      <p:bldP spid="77" grpId="0" animBg="1"/>
      <p:bldP spid="78" grpId="0" animBg="1"/>
      <p:bldP spid="79" grpId="0" animBg="1"/>
      <p:bldP spid="80" grpId="0" animBg="1"/>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007768" y="404664"/>
            <a:ext cx="4325722" cy="523220"/>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De conjunctuurcyclus</a:t>
            </a:r>
          </a:p>
        </p:txBody>
      </p:sp>
      <p:sp>
        <p:nvSpPr>
          <p:cNvPr id="5" name="Tekstvak 4"/>
          <p:cNvSpPr txBox="1"/>
          <p:nvPr/>
        </p:nvSpPr>
        <p:spPr>
          <a:xfrm>
            <a:off x="2063552" y="1181944"/>
            <a:ext cx="813690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400" dirty="0">
                <a:latin typeface="Arial" panose="020B0604020202020204" pitchFamily="34" charset="0"/>
                <a:cs typeface="Arial" panose="020B0604020202020204" pitchFamily="34" charset="0"/>
              </a:rPr>
              <a:t>Er zijn perioden waarin het beter gaat met de economie</a:t>
            </a:r>
          </a:p>
        </p:txBody>
      </p:sp>
      <p:sp>
        <p:nvSpPr>
          <p:cNvPr id="7" name="Tekstvak 6"/>
          <p:cNvSpPr txBox="1"/>
          <p:nvPr/>
        </p:nvSpPr>
        <p:spPr>
          <a:xfrm>
            <a:off x="2063552" y="1774758"/>
            <a:ext cx="806489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400" dirty="0">
                <a:latin typeface="Arial" panose="020B0604020202020204" pitchFamily="34" charset="0"/>
                <a:cs typeface="Arial" panose="020B0604020202020204" pitchFamily="34" charset="0"/>
              </a:rPr>
              <a:t>Er zijn perioden waarin het slechter gaat met de economie</a:t>
            </a:r>
          </a:p>
        </p:txBody>
      </p:sp>
      <p:sp>
        <p:nvSpPr>
          <p:cNvPr id="9" name="Tekstvak 8"/>
          <p:cNvSpPr txBox="1"/>
          <p:nvPr/>
        </p:nvSpPr>
        <p:spPr>
          <a:xfrm>
            <a:off x="2062635" y="2401155"/>
            <a:ext cx="806489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400" dirty="0">
                <a:latin typeface="Arial" panose="020B0604020202020204" pitchFamily="34" charset="0"/>
                <a:cs typeface="Arial" panose="020B0604020202020204" pitchFamily="34" charset="0"/>
              </a:rPr>
              <a:t>Deze perioden wisselen elkaar af</a:t>
            </a:r>
          </a:p>
        </p:txBody>
      </p:sp>
      <p:pic>
        <p:nvPicPr>
          <p:cNvPr id="1026" name="Picture 2" descr="http://www.amsterdamconjunctuur.nl/OS.Conjunctuur/upload/Uitleg/cycl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3" y="2950045"/>
            <a:ext cx="6905625" cy="3314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069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080" y="643397"/>
            <a:ext cx="6905625" cy="3314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kstvak 1"/>
          <p:cNvSpPr txBox="1"/>
          <p:nvPr/>
        </p:nvSpPr>
        <p:spPr>
          <a:xfrm>
            <a:off x="9182857" y="2079961"/>
            <a:ext cx="122413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TREND</a:t>
            </a:r>
          </a:p>
        </p:txBody>
      </p:sp>
      <p:sp>
        <p:nvSpPr>
          <p:cNvPr id="7" name="Rechthoek 6"/>
          <p:cNvSpPr/>
          <p:nvPr/>
        </p:nvSpPr>
        <p:spPr>
          <a:xfrm>
            <a:off x="3786134" y="2320571"/>
            <a:ext cx="6383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sp>
        <p:nvSpPr>
          <p:cNvPr id="9" name="Rechthoek 8"/>
          <p:cNvSpPr/>
          <p:nvPr/>
        </p:nvSpPr>
        <p:spPr>
          <a:xfrm>
            <a:off x="4968960" y="1341297"/>
            <a:ext cx="5741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p>
        </p:txBody>
      </p:sp>
      <p:sp>
        <p:nvSpPr>
          <p:cNvPr id="10" name="Rechthoek 9"/>
          <p:cNvSpPr/>
          <p:nvPr/>
        </p:nvSpPr>
        <p:spPr>
          <a:xfrm>
            <a:off x="5939106" y="1362828"/>
            <a:ext cx="57900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1" name="Rechthoek 10"/>
          <p:cNvSpPr/>
          <p:nvPr/>
        </p:nvSpPr>
        <p:spPr>
          <a:xfrm>
            <a:off x="7032105" y="2317522"/>
            <a:ext cx="6270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p:txBody>
      </p:sp>
      <p:sp>
        <p:nvSpPr>
          <p:cNvPr id="8" name="Tekstvak 7"/>
          <p:cNvSpPr txBox="1"/>
          <p:nvPr/>
        </p:nvSpPr>
        <p:spPr>
          <a:xfrm>
            <a:off x="2293615" y="4149080"/>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A = het gaat beter maar nog steeds slecht</a:t>
            </a:r>
          </a:p>
        </p:txBody>
      </p:sp>
      <p:sp>
        <p:nvSpPr>
          <p:cNvPr id="13" name="Tekstvak 12"/>
          <p:cNvSpPr txBox="1"/>
          <p:nvPr/>
        </p:nvSpPr>
        <p:spPr>
          <a:xfrm>
            <a:off x="2278009" y="4670812"/>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B = het gaat steeds beter (nu boven de trend)</a:t>
            </a:r>
          </a:p>
        </p:txBody>
      </p:sp>
      <p:sp>
        <p:nvSpPr>
          <p:cNvPr id="14" name="Tekstvak 13"/>
          <p:cNvSpPr txBox="1"/>
          <p:nvPr/>
        </p:nvSpPr>
        <p:spPr>
          <a:xfrm>
            <a:off x="2258079" y="5157192"/>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C = het gaat minder maar nog steeds redelijk goed</a:t>
            </a:r>
          </a:p>
        </p:txBody>
      </p:sp>
      <p:sp>
        <p:nvSpPr>
          <p:cNvPr id="15" name="Tekstvak 14"/>
          <p:cNvSpPr txBox="1"/>
          <p:nvPr/>
        </p:nvSpPr>
        <p:spPr>
          <a:xfrm>
            <a:off x="2268891" y="5714641"/>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D = het gaat steeds slechter (depressie)</a:t>
            </a:r>
          </a:p>
        </p:txBody>
      </p:sp>
      <p:sp>
        <p:nvSpPr>
          <p:cNvPr id="12" name="Rechthoek 11"/>
          <p:cNvSpPr/>
          <p:nvPr/>
        </p:nvSpPr>
        <p:spPr>
          <a:xfrm>
            <a:off x="7777317" y="604685"/>
            <a:ext cx="1343019" cy="1659943"/>
          </a:xfrm>
          <a:prstGeom prst="rect">
            <a:avLst/>
          </a:prstGeom>
          <a:solidFill>
            <a:srgbClr val="00CC00">
              <a:alpha val="6078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2258080" y="2257785"/>
            <a:ext cx="1473977" cy="1685843"/>
          </a:xfrm>
          <a:prstGeom prst="rect">
            <a:avLst/>
          </a:prstGeom>
          <a:solidFill>
            <a:srgbClr val="FF3300">
              <a:alpha val="5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solidFill>
              </a:ln>
            </a:endParaRPr>
          </a:p>
        </p:txBody>
      </p:sp>
      <p:sp>
        <p:nvSpPr>
          <p:cNvPr id="19" name="Linkeraccolade 18"/>
          <p:cNvSpPr/>
          <p:nvPr/>
        </p:nvSpPr>
        <p:spPr>
          <a:xfrm rot="5400000">
            <a:off x="7461394" y="-462189"/>
            <a:ext cx="653588" cy="194421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
        <p:nvSpPr>
          <p:cNvPr id="23" name="Linkeraccolade 22"/>
          <p:cNvSpPr/>
          <p:nvPr/>
        </p:nvSpPr>
        <p:spPr>
          <a:xfrm rot="5400000" flipH="1">
            <a:off x="5391382" y="2580367"/>
            <a:ext cx="761163" cy="2088231"/>
          </a:xfrm>
          <a:prstGeom prst="leftBrace">
            <a:avLst>
              <a:gd name="adj1" fmla="val 8333"/>
              <a:gd name="adj2" fmla="val 4916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54300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409542" y="2204864"/>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Een opgaande conjunctuur noem je een hausse</a:t>
            </a:r>
          </a:p>
        </p:txBody>
      </p:sp>
      <p:sp>
        <p:nvSpPr>
          <p:cNvPr id="3" name="Tekstvak 2"/>
          <p:cNvSpPr txBox="1"/>
          <p:nvPr/>
        </p:nvSpPr>
        <p:spPr>
          <a:xfrm>
            <a:off x="2443384" y="620688"/>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Hoogconjunctuur als de conjunctuur hoger  is dan de trend</a:t>
            </a:r>
          </a:p>
        </p:txBody>
      </p:sp>
      <p:sp>
        <p:nvSpPr>
          <p:cNvPr id="4" name="Tekstvak 3"/>
          <p:cNvSpPr txBox="1"/>
          <p:nvPr/>
        </p:nvSpPr>
        <p:spPr>
          <a:xfrm>
            <a:off x="2423414" y="1412776"/>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Laagconjunctuur als de conjunctuur lager is dan de trend</a:t>
            </a:r>
          </a:p>
        </p:txBody>
      </p:sp>
      <p:sp>
        <p:nvSpPr>
          <p:cNvPr id="5" name="Tekstvak 4"/>
          <p:cNvSpPr txBox="1"/>
          <p:nvPr/>
        </p:nvSpPr>
        <p:spPr>
          <a:xfrm>
            <a:off x="2409542" y="3030985"/>
            <a:ext cx="619268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De neergaande conjunctuur noem je na twee aangesloten perioden van daling een recessie</a:t>
            </a:r>
          </a:p>
        </p:txBody>
      </p:sp>
      <p:sp>
        <p:nvSpPr>
          <p:cNvPr id="6" name="Tekstvak 5"/>
          <p:cNvSpPr txBox="1"/>
          <p:nvPr/>
        </p:nvSpPr>
        <p:spPr>
          <a:xfrm>
            <a:off x="2384351" y="4077073"/>
            <a:ext cx="619268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Er is alleen sprake van economische krimp als de conjunctuur onder de nul-procentlijn komt.</a:t>
            </a:r>
          </a:p>
        </p:txBody>
      </p:sp>
      <p:sp>
        <p:nvSpPr>
          <p:cNvPr id="7" name="Tekstvak 6"/>
          <p:cNvSpPr txBox="1"/>
          <p:nvPr/>
        </p:nvSpPr>
        <p:spPr>
          <a:xfrm>
            <a:off x="1847528" y="5013177"/>
            <a:ext cx="619268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Als in een hoogconjunctuur de vraag goederen hoger is dan het aanbod spreek je van overbesteding</a:t>
            </a:r>
          </a:p>
        </p:txBody>
      </p:sp>
      <p:sp>
        <p:nvSpPr>
          <p:cNvPr id="8" name="Tekstvak 7"/>
          <p:cNvSpPr txBox="1"/>
          <p:nvPr/>
        </p:nvSpPr>
        <p:spPr>
          <a:xfrm>
            <a:off x="1857951" y="5949281"/>
            <a:ext cx="619268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a:latin typeface="Arial" panose="020B0604020202020204" pitchFamily="34" charset="0"/>
                <a:cs typeface="Arial" panose="020B0604020202020204" pitchFamily="34" charset="0"/>
              </a:rPr>
              <a:t>Als in een laagconjunctuur de vraag goederen lager is dan het aanbod spreek je van onderbesteding</a:t>
            </a:r>
          </a:p>
        </p:txBody>
      </p:sp>
      <p:sp>
        <p:nvSpPr>
          <p:cNvPr id="9" name="PIJL-RECHTS 8"/>
          <p:cNvSpPr/>
          <p:nvPr/>
        </p:nvSpPr>
        <p:spPr>
          <a:xfrm>
            <a:off x="8248240" y="5121188"/>
            <a:ext cx="584065" cy="430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RECHTS 9"/>
          <p:cNvSpPr/>
          <p:nvPr/>
        </p:nvSpPr>
        <p:spPr>
          <a:xfrm>
            <a:off x="8248240" y="5950323"/>
            <a:ext cx="584064" cy="430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8832304" y="5013177"/>
            <a:ext cx="1584176" cy="646331"/>
          </a:xfrm>
          <a:prstGeom prst="rect">
            <a:avLst/>
          </a:prstGeom>
          <a:noFill/>
        </p:spPr>
        <p:txBody>
          <a:bodyPr wrap="square" rtlCol="0">
            <a:spAutoFit/>
          </a:bodyPr>
          <a:lstStyle/>
          <a:p>
            <a:r>
              <a:rPr lang="nl-NL" dirty="0"/>
              <a:t>Bestedings-</a:t>
            </a:r>
          </a:p>
          <a:p>
            <a:r>
              <a:rPr lang="nl-NL" dirty="0"/>
              <a:t>inflatie</a:t>
            </a:r>
          </a:p>
        </p:txBody>
      </p:sp>
      <p:sp>
        <p:nvSpPr>
          <p:cNvPr id="12" name="Tekstvak 11"/>
          <p:cNvSpPr txBox="1"/>
          <p:nvPr/>
        </p:nvSpPr>
        <p:spPr>
          <a:xfrm>
            <a:off x="8832304" y="5842447"/>
            <a:ext cx="1584176" cy="646331"/>
          </a:xfrm>
          <a:prstGeom prst="rect">
            <a:avLst/>
          </a:prstGeom>
          <a:noFill/>
        </p:spPr>
        <p:txBody>
          <a:bodyPr wrap="square" rtlCol="0">
            <a:spAutoFit/>
          </a:bodyPr>
          <a:lstStyle/>
          <a:p>
            <a:r>
              <a:rPr lang="nl-NL" dirty="0"/>
              <a:t>Conjunctuur</a:t>
            </a:r>
          </a:p>
          <a:p>
            <a:r>
              <a:rPr lang="nl-NL" dirty="0"/>
              <a:t>werkloosheid</a:t>
            </a:r>
          </a:p>
        </p:txBody>
      </p:sp>
    </p:spTree>
    <p:extLst>
      <p:ext uri="{BB962C8B-B14F-4D97-AF65-F5344CB8AC3E}">
        <p14:creationId xmlns:p14="http://schemas.microsoft.com/office/powerpoint/2010/main" val="11241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303333" y="116632"/>
            <a:ext cx="633670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000" dirty="0">
                <a:latin typeface="Arial" panose="020B0604020202020204" pitchFamily="34" charset="0"/>
                <a:cs typeface="Arial" panose="020B0604020202020204" pitchFamily="34" charset="0"/>
              </a:rPr>
              <a:t>De conjunctuurcyclus volgens het Centraal Bureau van de Statistiek: de conjunctuurklok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7" y="1484784"/>
            <a:ext cx="7725185" cy="51501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kstvak 2"/>
          <p:cNvSpPr txBox="1"/>
          <p:nvPr/>
        </p:nvSpPr>
        <p:spPr>
          <a:xfrm>
            <a:off x="8184233" y="1052736"/>
            <a:ext cx="182052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Indicatoren</a:t>
            </a:r>
          </a:p>
        </p:txBody>
      </p:sp>
    </p:spTree>
    <p:extLst>
      <p:ext uri="{BB962C8B-B14F-4D97-AF65-F5344CB8AC3E}">
        <p14:creationId xmlns:p14="http://schemas.microsoft.com/office/powerpoint/2010/main" val="128866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39516" y="729049"/>
            <a:ext cx="8712968" cy="576708"/>
          </a:xfrm>
          <a:solidFill>
            <a:schemeClr val="accent4">
              <a:lumMod val="40000"/>
              <a:lumOff val="60000"/>
            </a:schemeClr>
          </a:solidFill>
        </p:spPr>
        <p:txBody>
          <a:bodyPr>
            <a:noAutofit/>
          </a:bodyPr>
          <a:lstStyle/>
          <a:p>
            <a:r>
              <a:rPr lang="nl-NL" sz="2800" dirty="0"/>
              <a:t>Waarom kan teveel geld slecht zijn voor een land</a:t>
            </a:r>
          </a:p>
        </p:txBody>
      </p:sp>
      <p:pic>
        <p:nvPicPr>
          <p:cNvPr id="1026" name="Picture 2" descr="http://www.dekritischebelegger.nl/wp-content/uploads/2008/12/zimbabwe_hyperinflatie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1517529"/>
            <a:ext cx="1933575"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vak 4"/>
          <p:cNvSpPr txBox="1"/>
          <p:nvPr/>
        </p:nvSpPr>
        <p:spPr>
          <a:xfrm>
            <a:off x="4223792" y="1700808"/>
            <a:ext cx="6192688" cy="369332"/>
          </a:xfrm>
          <a:prstGeom prst="rect">
            <a:avLst/>
          </a:prstGeom>
          <a:solidFill>
            <a:schemeClr val="accent4">
              <a:lumMod val="40000"/>
              <a:lumOff val="60000"/>
            </a:schemeClr>
          </a:solidFill>
        </p:spPr>
        <p:txBody>
          <a:bodyPr wrap="square" rtlCol="0">
            <a:spAutoFit/>
          </a:bodyPr>
          <a:lstStyle/>
          <a:p>
            <a:r>
              <a:rPr lang="nl-NL" dirty="0"/>
              <a:t>Zou deze jongen uit Zimbabwe blij zijn met zijn zakgeld?</a:t>
            </a:r>
          </a:p>
        </p:txBody>
      </p:sp>
      <p:sp>
        <p:nvSpPr>
          <p:cNvPr id="7" name="Tekstvak 6"/>
          <p:cNvSpPr txBox="1"/>
          <p:nvPr/>
        </p:nvSpPr>
        <p:spPr>
          <a:xfrm>
            <a:off x="4223792" y="2348881"/>
            <a:ext cx="6192688" cy="2585323"/>
          </a:xfrm>
          <a:prstGeom prst="rect">
            <a:avLst/>
          </a:prstGeom>
          <a:solidFill>
            <a:schemeClr val="accent4">
              <a:lumMod val="40000"/>
              <a:lumOff val="60000"/>
            </a:schemeClr>
          </a:solidFill>
        </p:spPr>
        <p:txBody>
          <a:bodyPr wrap="square" rtlCol="0">
            <a:spAutoFit/>
          </a:bodyPr>
          <a:lstStyle/>
          <a:p>
            <a:r>
              <a:rPr lang="nl-NL" dirty="0"/>
              <a:t>Te veel geld tast het vertrouwen aan in het geld</a:t>
            </a:r>
          </a:p>
          <a:p>
            <a:endParaRPr lang="nl-NL" dirty="0"/>
          </a:p>
          <a:p>
            <a:r>
              <a:rPr lang="nl-NL" dirty="0"/>
              <a:t>Men accepteert het niet meer als betaalmiddel</a:t>
            </a:r>
          </a:p>
          <a:p>
            <a:endParaRPr lang="nl-NL" dirty="0"/>
          </a:p>
          <a:p>
            <a:r>
              <a:rPr lang="nl-NL" dirty="0"/>
              <a:t>Men gaat weer over tot het ouderwetse ruilen</a:t>
            </a:r>
          </a:p>
          <a:p>
            <a:endParaRPr lang="nl-NL" dirty="0"/>
          </a:p>
          <a:p>
            <a:r>
              <a:rPr lang="nl-NL" dirty="0"/>
              <a:t>De welvaart wordt aangetast omdat er minder handel is</a:t>
            </a:r>
          </a:p>
          <a:p>
            <a:endParaRPr lang="nl-NL" dirty="0"/>
          </a:p>
          <a:p>
            <a:r>
              <a:rPr lang="nl-NL" dirty="0"/>
              <a:t>De economisch zwakkeren zijn altijd de dupe</a:t>
            </a:r>
          </a:p>
        </p:txBody>
      </p:sp>
      <p:sp>
        <p:nvSpPr>
          <p:cNvPr id="8" name="Tekstvak 7"/>
          <p:cNvSpPr txBox="1"/>
          <p:nvPr/>
        </p:nvSpPr>
        <p:spPr>
          <a:xfrm>
            <a:off x="2916697" y="5445225"/>
            <a:ext cx="619268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sz="2400" dirty="0"/>
              <a:t>Maar is een stijging van de geldhoeveelheid in elke situatie slecht voor een land?</a:t>
            </a:r>
            <a:endParaRPr lang="nl-NL" dirty="0"/>
          </a:p>
        </p:txBody>
      </p:sp>
      <p:sp>
        <p:nvSpPr>
          <p:cNvPr id="9" name="Tekstvak 8">
            <a:extLst>
              <a:ext uri="{FF2B5EF4-FFF2-40B4-BE49-F238E27FC236}">
                <a16:creationId xmlns:a16="http://schemas.microsoft.com/office/drawing/2014/main" id="{A0DB7F93-20EE-1C4D-AAED-FC1F916CFA6C}"/>
              </a:ext>
            </a:extLst>
          </p:cNvPr>
          <p:cNvSpPr txBox="1"/>
          <p:nvPr/>
        </p:nvSpPr>
        <p:spPr>
          <a:xfrm>
            <a:off x="2781381" y="218028"/>
            <a:ext cx="542649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sz="2400" dirty="0"/>
              <a:t>15.2	Een macro economisch model</a:t>
            </a:r>
          </a:p>
        </p:txBody>
      </p:sp>
    </p:spTree>
    <p:extLst>
      <p:ext uri="{BB962C8B-B14F-4D97-AF65-F5344CB8AC3E}">
        <p14:creationId xmlns:p14="http://schemas.microsoft.com/office/powerpoint/2010/main" val="411835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8" end="8"/>
                                            </p:txEl>
                                          </p:spTgt>
                                        </p:tgtEl>
                                        <p:attrNameLst>
                                          <p:attrName>style.visibility</p:attrName>
                                        </p:attrNameLst>
                                      </p:cBhvr>
                                      <p:to>
                                        <p:strVal val="visible"/>
                                      </p:to>
                                    </p:set>
                                    <p:animEffect transition="in" filter="fade">
                                      <p:cBhvr>
                                        <p:cTn id="56" dur="1000"/>
                                        <p:tgtEl>
                                          <p:spTgt spid="7">
                                            <p:txEl>
                                              <p:pRg st="8" end="8"/>
                                            </p:txEl>
                                          </p:spTgt>
                                        </p:tgtEl>
                                      </p:cBhvr>
                                    </p:animEffect>
                                    <p:anim calcmode="lin" valueType="num">
                                      <p:cBhvr>
                                        <p:cTn id="5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1412</Words>
  <Application>Microsoft Macintosh PowerPoint</Application>
  <PresentationFormat>Breedbeeld</PresentationFormat>
  <Paragraphs>249</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Calibri Light</vt:lpstr>
      <vt:lpstr>Cambria Math</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Waarom kan teveel geld slecht zijn voor een land</vt:lpstr>
      <vt:lpstr>Verkeersvergelijking van Fisher M x V = P x T</vt:lpstr>
      <vt:lpstr>Verkeersvergelijking van Fisher  getallenvoorbeeld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Vermeulen, H.</dc:creator>
  <cp:lastModifiedBy>Vermeulen, H.</cp:lastModifiedBy>
  <cp:revision>11</cp:revision>
  <dcterms:created xsi:type="dcterms:W3CDTF">2020-09-02T10:31:17Z</dcterms:created>
  <dcterms:modified xsi:type="dcterms:W3CDTF">2020-09-20T10:00:58Z</dcterms:modified>
</cp:coreProperties>
</file>