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20"/>
  </p:notesMasterIdLst>
  <p:sldIdLst>
    <p:sldId id="256" r:id="rId2"/>
    <p:sldId id="294" r:id="rId3"/>
    <p:sldId id="295" r:id="rId4"/>
    <p:sldId id="299" r:id="rId5"/>
    <p:sldId id="279" r:id="rId6"/>
    <p:sldId id="285" r:id="rId7"/>
    <p:sldId id="281" r:id="rId8"/>
    <p:sldId id="293" r:id="rId9"/>
    <p:sldId id="282" r:id="rId10"/>
    <p:sldId id="298" r:id="rId11"/>
    <p:sldId id="301" r:id="rId12"/>
    <p:sldId id="283" r:id="rId13"/>
    <p:sldId id="286" r:id="rId14"/>
    <p:sldId id="287" r:id="rId15"/>
    <p:sldId id="296" r:id="rId16"/>
    <p:sldId id="288" r:id="rId17"/>
    <p:sldId id="300" r:id="rId18"/>
    <p:sldId id="302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A3B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708"/>
  </p:normalViewPr>
  <p:slideViewPr>
    <p:cSldViewPr>
      <p:cViewPr varScale="1">
        <p:scale>
          <a:sx n="84" d="100"/>
          <a:sy n="84" d="100"/>
        </p:scale>
        <p:origin x="624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38D637-1AE5-C14F-9AB8-3CFA07D1E29D}" type="datetimeFigureOut">
              <a:rPr lang="nl-NL" smtClean="0"/>
              <a:t>28-05-19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8BA512-8BF4-B346-BB3C-57B36DF337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842312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67B8F-798A-E441-9459-5E0250EC96C7}" type="datetime1">
              <a:rPr lang="nl-NL" smtClean="0"/>
              <a:t>28-05-19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Economie moet je doen (Hans Vermeulen)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574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3E618-F4C2-D24C-B36D-304A1ECCBF2C}" type="datetime1">
              <a:rPr lang="nl-NL" smtClean="0"/>
              <a:t>28-05-19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Economie moet je doen (Hans Vermeulen)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158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EC5BD-198F-B644-94AD-88F536F70FF1}" type="datetime1">
              <a:rPr lang="nl-NL" smtClean="0"/>
              <a:t>28-05-19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Economie moet je doen (Hans Vermeulen)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9635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968F0-7A29-DF4B-8B97-D587ED8B9FC3}" type="datetime1">
              <a:rPr lang="nl-NL" smtClean="0"/>
              <a:t>28-05-19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Economie moet je doen (Hans Vermeulen)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040318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DD28C-D1B1-DB4F-8051-44D70340A69E}" type="datetime1">
              <a:rPr lang="nl-NL" smtClean="0"/>
              <a:t>28-05-19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Economie moet je doen (Hans Vermeulen)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449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19D89-0842-4E42-B7C2-B8B3B5BFDAA5}" type="datetime1">
              <a:rPr lang="nl-NL" smtClean="0"/>
              <a:t>28-05-19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Economie moet je doen (Hans Vermeulen)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8042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4E63C-E30C-8C40-8B9D-A5EF0A6E1F6E}" type="datetime1">
              <a:rPr lang="nl-NL" smtClean="0"/>
              <a:t>28-05-19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Economie moet je doen (Hans Vermeulen)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8815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F556E-6DFF-994A-BD56-1DF6EF857F04}" type="datetime1">
              <a:rPr lang="nl-NL" smtClean="0"/>
              <a:t>28-05-19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Economie moet je doen (Hans Vermeulen)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9690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E57E0-653D-9846-B6B0-DDEE78A3537B}" type="datetime1">
              <a:rPr lang="nl-NL" smtClean="0"/>
              <a:t>28-05-19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Economie moet je doen (Hans Vermeulen)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907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DB333-9FB8-EC49-A08F-DCCDFA7450DE}" type="datetime1">
              <a:rPr lang="nl-NL" smtClean="0"/>
              <a:t>28-05-19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Economie moet je doen (Hans Vermeulen)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790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1_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C2BDD-5C86-DB48-A4B5-3DCC24201DB6}" type="datetime1">
              <a:rPr lang="nl-NL" smtClean="0"/>
              <a:t>28-05-19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Economie moet je doen (Hans Vermeulen)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291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98228-3A2E-B04F-8470-29AEAB6B003C}" type="datetime1">
              <a:rPr lang="nl-NL" smtClean="0"/>
              <a:t>28-05-19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Economie moet je doen (Hans Vermeulen)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625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CC592-4A93-774C-A47A-094F0D753221}" type="datetime1">
              <a:rPr lang="nl-NL" smtClean="0"/>
              <a:t>28-05-19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Economie moet je doen (Hans Vermeulen)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907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E804C-1863-B542-9B27-F5AB4323167E}" type="datetime1">
              <a:rPr lang="nl-NL" smtClean="0"/>
              <a:t>28-05-19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Economie moet je doen (Hans Vermeulen)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16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F6273-03A5-3F40-853B-025BFD7DBAD4}" type="datetime1">
              <a:rPr lang="nl-NL" smtClean="0"/>
              <a:t>28-05-19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Economie moet je doen (Hans Vermeulen)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938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65440-3643-DD46-A55E-85921E04039C}" type="datetime1">
              <a:rPr lang="nl-NL" smtClean="0"/>
              <a:t>28-05-19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Economie moet je doen (Hans Vermeulen)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233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FCC03-F239-4D46-A775-D68A3C3A4E0E}" type="datetime1">
              <a:rPr lang="nl-NL" smtClean="0"/>
              <a:t>28-05-19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Economie moet je doen (Hans Vermeulen)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084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7D13A-1FA3-7B4A-8DB5-FAC98C5F8D8F}" type="datetime1">
              <a:rPr lang="nl-NL" smtClean="0"/>
              <a:t>28-05-19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Economie moet je doen (Hans Vermeulen)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824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728E6-BA37-DB4A-94CA-0CC27D966641}" type="datetime1">
              <a:rPr lang="nl-NL" smtClean="0"/>
              <a:t>28-05-19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Economie moet je doen (Hans Vermeulen)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012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99"/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1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5771282E-8BD4-CB44-B42D-FE5261476B74}" type="datetime1">
              <a:rPr lang="nl-NL" smtClean="0"/>
              <a:t>28-05-19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nl-NL"/>
              <a:t>Economie moet je doen (Hans Vermeulen)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074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  <p:sldLayoutId id="2147483719" r:id="rId17"/>
    <p:sldLayoutId id="2147483720" r:id="rId18"/>
    <p:sldLayoutId id="2147483721" r:id="rId19"/>
  </p:sldLayoutIdLst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hf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Wisselkoersen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De externe waarde van de munt</a:t>
            </a: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F255C332-0A45-5E4F-B634-9D821DF6B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3528" y="6102496"/>
            <a:ext cx="5004665" cy="365125"/>
          </a:xfrm>
        </p:spPr>
        <p:txBody>
          <a:bodyPr/>
          <a:lstStyle/>
          <a:p>
            <a:r>
              <a:rPr lang="nl-NL" dirty="0"/>
              <a:t>Economie moet je doen (Hans Vermeulen)</a:t>
            </a:r>
            <a:endParaRPr lang="en-US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314202C0-5423-8547-B8C5-34ED19C57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284849DE-C636-F040-8D39-1912EA6BEDF7}"/>
              </a:ext>
            </a:extLst>
          </p:cNvPr>
          <p:cNvSpPr txBox="1"/>
          <p:nvPr/>
        </p:nvSpPr>
        <p:spPr>
          <a:xfrm>
            <a:off x="3995936" y="169498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Hoofdstuk 12</a:t>
            </a:r>
          </a:p>
        </p:txBody>
      </p:sp>
    </p:spTree>
    <p:extLst>
      <p:ext uri="{BB962C8B-B14F-4D97-AF65-F5344CB8AC3E}">
        <p14:creationId xmlns:p14="http://schemas.microsoft.com/office/powerpoint/2010/main" val="3656413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tekst 4"/>
          <p:cNvSpPr>
            <a:spLocks noGrp="1"/>
          </p:cNvSpPr>
          <p:nvPr>
            <p:ph type="body" idx="1"/>
          </p:nvPr>
        </p:nvSpPr>
        <p:spPr>
          <a:xfrm>
            <a:off x="539552" y="332656"/>
            <a:ext cx="3822192" cy="108012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2500" lnSpcReduction="20000"/>
          </a:bodyPr>
          <a:lstStyle/>
          <a:p>
            <a:pPr algn="l">
              <a:lnSpc>
                <a:spcPct val="110000"/>
              </a:lnSpc>
            </a:pPr>
            <a:r>
              <a:rPr lang="nl-NL" sz="2600" cap="none" spc="-150" dirty="0"/>
              <a:t>Flexibele wisselkoers</a:t>
            </a:r>
          </a:p>
          <a:p>
            <a:pPr algn="l">
              <a:lnSpc>
                <a:spcPct val="110000"/>
              </a:lnSpc>
            </a:pPr>
            <a:r>
              <a:rPr lang="nl-NL" sz="2000" cap="none" spc="-150" dirty="0"/>
              <a:t>Wisselkoersen die onbeperkt kunnen schommelen (</a:t>
            </a:r>
            <a:r>
              <a:rPr lang="nl-NL" sz="2000" cap="none" spc="-150" dirty="0" err="1"/>
              <a:t>a.g.v.</a:t>
            </a:r>
            <a:r>
              <a:rPr lang="nl-NL" sz="2000" cap="none" spc="-150" dirty="0"/>
              <a:t> vraag en aanbod)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half" idx="2"/>
          </p:nvPr>
        </p:nvSpPr>
        <p:spPr>
          <a:xfrm>
            <a:off x="539552" y="1844824"/>
            <a:ext cx="3820055" cy="4464496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cap="none" spc="-150" dirty="0"/>
              <a:t>Voordeel: </a:t>
            </a:r>
          </a:p>
          <a:p>
            <a:r>
              <a:rPr lang="nl-NL" cap="none" spc="-150" dirty="0"/>
              <a:t>Automatisch verdwijnen tekorten en overschotten op de betalingsbalans door aanpassing van de wisselkoers</a:t>
            </a:r>
          </a:p>
          <a:p>
            <a:r>
              <a:rPr lang="nl-NL" cap="none" spc="-150" dirty="0"/>
              <a:t>Overheid heeft veel beleidsvrijheid (zoals voor de euro)</a:t>
            </a:r>
          </a:p>
          <a:p>
            <a:endParaRPr lang="nl-NL" cap="none" spc="-150" dirty="0"/>
          </a:p>
          <a:p>
            <a:pPr marL="0" indent="0">
              <a:buNone/>
            </a:pPr>
            <a:r>
              <a:rPr lang="nl-NL" cap="none" spc="-150" dirty="0"/>
              <a:t>Nadeel:</a:t>
            </a:r>
          </a:p>
          <a:p>
            <a:r>
              <a:rPr lang="nl-NL" cap="none" spc="-150" dirty="0"/>
              <a:t>Onzekerheid &amp; risico’s voor exporteurs en importeurs</a:t>
            </a:r>
          </a:p>
          <a:p>
            <a:endParaRPr lang="nl-NL" cap="none" spc="-150" dirty="0"/>
          </a:p>
        </p:txBody>
      </p:sp>
      <p:sp>
        <p:nvSpPr>
          <p:cNvPr id="7" name="Tijdelijke aanduiding voor tekst 6"/>
          <p:cNvSpPr>
            <a:spLocks noGrp="1"/>
          </p:cNvSpPr>
          <p:nvPr>
            <p:ph type="body" sz="quarter" idx="3"/>
          </p:nvPr>
        </p:nvSpPr>
        <p:spPr>
          <a:xfrm>
            <a:off x="4644008" y="332656"/>
            <a:ext cx="4104456" cy="1080120"/>
          </a:xfrm>
          <a:solidFill>
            <a:srgbClr val="F5C040"/>
          </a:solidFill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endParaRPr lang="nl-NL" sz="2000" cap="none" spc="-150" dirty="0"/>
          </a:p>
          <a:p>
            <a:pPr algn="l">
              <a:lnSpc>
                <a:spcPct val="100000"/>
              </a:lnSpc>
            </a:pPr>
            <a:r>
              <a:rPr lang="nl-NL" cap="none" spc="-150" dirty="0"/>
              <a:t>Vaste wisselkoers</a:t>
            </a:r>
          </a:p>
          <a:p>
            <a:pPr algn="l">
              <a:lnSpc>
                <a:spcPct val="100000"/>
              </a:lnSpc>
            </a:pPr>
            <a:r>
              <a:rPr lang="nl-NL" sz="2000" cap="none" spc="-150" dirty="0"/>
              <a:t>Wisselkoers die wordt vastgelegd met een andere munt</a:t>
            </a:r>
          </a:p>
          <a:p>
            <a:pPr algn="l">
              <a:lnSpc>
                <a:spcPct val="100000"/>
              </a:lnSpc>
            </a:pPr>
            <a:endParaRPr lang="nl-NL" sz="2000" cap="none" spc="-150" dirty="0"/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4"/>
          </p:nvPr>
        </p:nvSpPr>
        <p:spPr>
          <a:xfrm>
            <a:off x="4644008" y="1844824"/>
            <a:ext cx="3822192" cy="4320480"/>
          </a:xfrm>
          <a:solidFill>
            <a:srgbClr val="ADE2FE"/>
          </a:solidFill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cap="none" spc="-150" dirty="0"/>
              <a:t>Voordeel</a:t>
            </a:r>
          </a:p>
          <a:p>
            <a:r>
              <a:rPr lang="nl-NL" cap="none" spc="-150" dirty="0"/>
              <a:t>Meer zekerheid en minder risico’s voor exporteurs en importeurs </a:t>
            </a:r>
            <a:r>
              <a:rPr lang="nl-NL" cap="none" spc="-150" dirty="0">
                <a:sym typeface="Wingdings"/>
              </a:rPr>
              <a:t> meer internationale handel</a:t>
            </a:r>
          </a:p>
          <a:p>
            <a:pPr marL="0" indent="0">
              <a:buNone/>
            </a:pPr>
            <a:r>
              <a:rPr lang="nl-NL" cap="none" spc="-150" dirty="0">
                <a:sym typeface="Wingdings"/>
              </a:rPr>
              <a:t>Nadeel</a:t>
            </a:r>
          </a:p>
          <a:p>
            <a:r>
              <a:rPr lang="nl-NL" cap="none" spc="-150" dirty="0">
                <a:sym typeface="Wingdings"/>
              </a:rPr>
              <a:t>Het bestaan van tekorten en overschotten op de betalingsbalans</a:t>
            </a:r>
          </a:p>
          <a:p>
            <a:r>
              <a:rPr lang="nl-NL" cap="none" spc="-150" dirty="0">
                <a:sym typeface="Wingdings"/>
              </a:rPr>
              <a:t>Nationale overheid weinig zeggenschap over het wisselkoersbeleid</a:t>
            </a:r>
          </a:p>
          <a:p>
            <a:r>
              <a:rPr lang="nl-NL" cap="none" spc="-150" dirty="0">
                <a:sym typeface="Wingdings"/>
              </a:rPr>
              <a:t>Belgische frank – Luxemburgse frank)</a:t>
            </a:r>
          </a:p>
          <a:p>
            <a:r>
              <a:rPr lang="nl-NL" cap="none" spc="-150" dirty="0">
                <a:sym typeface="Wingdings"/>
              </a:rPr>
              <a:t>EMU van 1999-2002 (tot op 5 decimalen)</a:t>
            </a:r>
            <a:endParaRPr lang="nl-NL" cap="none" spc="-150" dirty="0"/>
          </a:p>
        </p:txBody>
      </p:sp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38622432-AFA7-A543-9F8F-C0A292B0B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Economie moet je doen (Hans Vermeulen)</a:t>
            </a:r>
            <a:endParaRPr lang="en-US"/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2C0708C8-A39C-8441-B9A5-3C18FF6B4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10</a:t>
            </a:fld>
            <a:endParaRPr lang="en-US"/>
          </a:p>
        </p:txBody>
      </p:sp>
      <p:cxnSp>
        <p:nvCxnSpPr>
          <p:cNvPr id="10" name="Rechte verbindingslijn 9"/>
          <p:cNvCxnSpPr/>
          <p:nvPr/>
        </p:nvCxnSpPr>
        <p:spPr>
          <a:xfrm>
            <a:off x="179512" y="1628800"/>
            <a:ext cx="8784976" cy="0"/>
          </a:xfrm>
          <a:prstGeom prst="line">
            <a:avLst/>
          </a:prstGeom>
          <a:ln w="38100" cmpd="sng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4499992" y="188640"/>
            <a:ext cx="0" cy="6336704"/>
          </a:xfrm>
          <a:prstGeom prst="line">
            <a:avLst/>
          </a:prstGeom>
          <a:ln w="381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689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AF0C3FF5-BE3E-EF4E-8798-E727A6991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Economie moet je doen (Hans Vermeulen)</a:t>
            </a:r>
            <a:endParaRPr lang="en-US"/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90C95020-DA8A-EA47-BA17-2190A8E69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63C9ADE7-7C48-164C-B8BB-9CF57A46FD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3" y="1772816"/>
            <a:ext cx="9104560" cy="3168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027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2685" y="633230"/>
            <a:ext cx="8229600" cy="455553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nl-NL" cap="none" dirty="0"/>
              <a:t>Wisselkoers-manipulatie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>
          <a:xfrm>
            <a:off x="457200" y="2165071"/>
            <a:ext cx="4038600" cy="719223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nl-NL" sz="2000" dirty="0"/>
              <a:t>Door extra dollars aan te bieden (en er euro’s mee te kopen)</a:t>
            </a:r>
          </a:p>
        </p:txBody>
      </p:sp>
      <p:sp>
        <p:nvSpPr>
          <p:cNvPr id="38" name="Tijdelijke aanduiding voor inhoud 2"/>
          <p:cNvSpPr>
            <a:spLocks noGrp="1"/>
          </p:cNvSpPr>
          <p:nvPr>
            <p:ph sz="quarter" idx="14"/>
          </p:nvPr>
        </p:nvSpPr>
        <p:spPr>
          <a:xfrm>
            <a:off x="467544" y="3429000"/>
            <a:ext cx="4038600" cy="447163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2000" dirty="0"/>
              <a:t>Daalt de koers van de dollar</a:t>
            </a: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6AED5FF8-19F8-1E4D-869E-925A9104E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5198" y="6320096"/>
            <a:ext cx="5004665" cy="365125"/>
          </a:xfrm>
        </p:spPr>
        <p:txBody>
          <a:bodyPr/>
          <a:lstStyle/>
          <a:p>
            <a:r>
              <a:rPr lang="nl-NL" dirty="0"/>
              <a:t>Economie moet je doen (Hans Vermeulen)</a:t>
            </a:r>
            <a:endParaRPr lang="en-US" dirty="0"/>
          </a:p>
        </p:txBody>
      </p:sp>
      <p:sp>
        <p:nvSpPr>
          <p:cNvPr id="29" name="Tijdelijke aanduiding voor dianummer 28">
            <a:extLst>
              <a:ext uri="{FF2B5EF4-FFF2-40B4-BE49-F238E27FC236}">
                <a16:creationId xmlns:a16="http://schemas.microsoft.com/office/drawing/2014/main" id="{FEAD2C5D-D210-3749-9080-45287292A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39" name="Tijdelijke aanduiding voor inhoud 2"/>
          <p:cNvSpPr>
            <a:spLocks noGrp="1"/>
          </p:cNvSpPr>
          <p:nvPr>
            <p:ph sz="half" idx="4294967295"/>
          </p:nvPr>
        </p:nvSpPr>
        <p:spPr>
          <a:xfrm>
            <a:off x="467544" y="4449288"/>
            <a:ext cx="4038600" cy="728662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nl-NL" sz="2000" dirty="0"/>
              <a:t>Daardoor worden producten uit de VS voor buitenlanders goedkoper </a:t>
            </a:r>
          </a:p>
        </p:txBody>
      </p:sp>
      <p:sp>
        <p:nvSpPr>
          <p:cNvPr id="40" name="Tijdelijke aanduiding voor inhoud 2"/>
          <p:cNvSpPr>
            <a:spLocks noGrp="1"/>
          </p:cNvSpPr>
          <p:nvPr>
            <p:ph sz="half" idx="4294967295"/>
          </p:nvPr>
        </p:nvSpPr>
        <p:spPr>
          <a:xfrm>
            <a:off x="486684" y="5635570"/>
            <a:ext cx="4038600" cy="663575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nl-NL" sz="2000" dirty="0"/>
              <a:t>Hetgeen de concurrentiepositie van VS verbetert</a:t>
            </a:r>
          </a:p>
        </p:txBody>
      </p:sp>
      <p:cxnSp>
        <p:nvCxnSpPr>
          <p:cNvPr id="5" name="Rechte verbindingslijn 4"/>
          <p:cNvCxnSpPr/>
          <p:nvPr/>
        </p:nvCxnSpPr>
        <p:spPr>
          <a:xfrm>
            <a:off x="5255112" y="2132856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Rechte verbindingslijn 5"/>
          <p:cNvCxnSpPr/>
          <p:nvPr/>
        </p:nvCxnSpPr>
        <p:spPr>
          <a:xfrm flipH="1">
            <a:off x="5255112" y="5661248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>
            <a:off x="5255112" y="2132856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5255112" y="2852936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5255112" y="3573016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5255112" y="4293096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5255112" y="5013176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5975192" y="2132856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6695272" y="2132856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7415352" y="2132856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8135432" y="2132856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>
            <a:off x="8855512" y="2132856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kstvak 16"/>
          <p:cNvSpPr txBox="1"/>
          <p:nvPr/>
        </p:nvSpPr>
        <p:spPr>
          <a:xfrm>
            <a:off x="6948264" y="6099119"/>
            <a:ext cx="2090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hoeveelheid $ × </a:t>
            </a:r>
            <a:r>
              <a:rPr lang="nl-NL" dirty="0" err="1"/>
              <a:t>mln</a:t>
            </a:r>
            <a:endParaRPr lang="nl-NL" dirty="0"/>
          </a:p>
        </p:txBody>
      </p:sp>
      <p:sp>
        <p:nvSpPr>
          <p:cNvPr id="18" name="Tekstvak 17"/>
          <p:cNvSpPr txBox="1"/>
          <p:nvPr/>
        </p:nvSpPr>
        <p:spPr>
          <a:xfrm rot="16200000">
            <a:off x="3703480" y="2831767"/>
            <a:ext cx="1958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wisselkoers $ (in €)</a:t>
            </a:r>
          </a:p>
        </p:txBody>
      </p:sp>
      <p:sp>
        <p:nvSpPr>
          <p:cNvPr id="19" name="Tekstvak 18"/>
          <p:cNvSpPr txBox="1"/>
          <p:nvPr/>
        </p:nvSpPr>
        <p:spPr>
          <a:xfrm>
            <a:off x="4751056" y="4797152"/>
            <a:ext cx="593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0,50</a:t>
            </a:r>
          </a:p>
        </p:txBody>
      </p:sp>
      <p:sp>
        <p:nvSpPr>
          <p:cNvPr id="20" name="Tekstvak 19"/>
          <p:cNvSpPr txBox="1"/>
          <p:nvPr/>
        </p:nvSpPr>
        <p:spPr>
          <a:xfrm>
            <a:off x="4751056" y="407707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</a:t>
            </a:r>
          </a:p>
        </p:txBody>
      </p:sp>
      <p:sp>
        <p:nvSpPr>
          <p:cNvPr id="21" name="Tekstvak 20"/>
          <p:cNvSpPr txBox="1"/>
          <p:nvPr/>
        </p:nvSpPr>
        <p:spPr>
          <a:xfrm>
            <a:off x="4751056" y="3429000"/>
            <a:ext cx="593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1,50</a:t>
            </a:r>
          </a:p>
        </p:txBody>
      </p:sp>
      <p:sp>
        <p:nvSpPr>
          <p:cNvPr id="22" name="Tekstvak 21"/>
          <p:cNvSpPr txBox="1"/>
          <p:nvPr/>
        </p:nvSpPr>
        <p:spPr>
          <a:xfrm>
            <a:off x="4751056" y="26996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2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4751056" y="1988840"/>
            <a:ext cx="593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2,50</a:t>
            </a:r>
          </a:p>
        </p:txBody>
      </p:sp>
      <p:sp>
        <p:nvSpPr>
          <p:cNvPr id="24" name="Tekstvak 23"/>
          <p:cNvSpPr txBox="1"/>
          <p:nvPr/>
        </p:nvSpPr>
        <p:spPr>
          <a:xfrm>
            <a:off x="5759168" y="57332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10</a:t>
            </a:r>
          </a:p>
        </p:txBody>
      </p:sp>
      <p:sp>
        <p:nvSpPr>
          <p:cNvPr id="25" name="Tekstvak 24"/>
          <p:cNvSpPr txBox="1"/>
          <p:nvPr/>
        </p:nvSpPr>
        <p:spPr>
          <a:xfrm>
            <a:off x="6492592" y="57332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20</a:t>
            </a:r>
          </a:p>
        </p:txBody>
      </p:sp>
      <p:sp>
        <p:nvSpPr>
          <p:cNvPr id="26" name="Tekstvak 25"/>
          <p:cNvSpPr txBox="1"/>
          <p:nvPr/>
        </p:nvSpPr>
        <p:spPr>
          <a:xfrm>
            <a:off x="7212672" y="57332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30</a:t>
            </a:r>
          </a:p>
        </p:txBody>
      </p:sp>
      <p:sp>
        <p:nvSpPr>
          <p:cNvPr id="27" name="Tekstvak 26"/>
          <p:cNvSpPr txBox="1"/>
          <p:nvPr/>
        </p:nvSpPr>
        <p:spPr>
          <a:xfrm>
            <a:off x="7932752" y="57332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40</a:t>
            </a:r>
          </a:p>
        </p:txBody>
      </p:sp>
      <p:sp>
        <p:nvSpPr>
          <p:cNvPr id="28" name="Tekstvak 27"/>
          <p:cNvSpPr txBox="1"/>
          <p:nvPr/>
        </p:nvSpPr>
        <p:spPr>
          <a:xfrm>
            <a:off x="8580824" y="57332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50</a:t>
            </a:r>
          </a:p>
        </p:txBody>
      </p:sp>
      <p:sp>
        <p:nvSpPr>
          <p:cNvPr id="30" name="Rechthoek 29"/>
          <p:cNvSpPr/>
          <p:nvPr/>
        </p:nvSpPr>
        <p:spPr>
          <a:xfrm>
            <a:off x="5800849" y="2409011"/>
            <a:ext cx="409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/>
              <a:t>Q</a:t>
            </a:r>
            <a:r>
              <a:rPr lang="nl-NL" baseline="-25000" dirty="0" err="1"/>
              <a:t>v</a:t>
            </a:r>
            <a:endParaRPr lang="nl-NL" dirty="0"/>
          </a:p>
        </p:txBody>
      </p:sp>
      <p:cxnSp>
        <p:nvCxnSpPr>
          <p:cNvPr id="31" name="Rechte verbindingslijn 30"/>
          <p:cNvCxnSpPr/>
          <p:nvPr/>
        </p:nvCxnSpPr>
        <p:spPr>
          <a:xfrm flipV="1">
            <a:off x="5652120" y="3798332"/>
            <a:ext cx="2928704" cy="136815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2" name="Rechthoek 31"/>
          <p:cNvSpPr/>
          <p:nvPr/>
        </p:nvSpPr>
        <p:spPr>
          <a:xfrm>
            <a:off x="8171738" y="3516834"/>
            <a:ext cx="413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/>
              <a:t>Q</a:t>
            </a:r>
            <a:r>
              <a:rPr lang="nl-NL" baseline="-25000" dirty="0" err="1"/>
              <a:t>a</a:t>
            </a:r>
            <a:endParaRPr lang="nl-NL" dirty="0"/>
          </a:p>
        </p:txBody>
      </p:sp>
      <p:cxnSp>
        <p:nvCxnSpPr>
          <p:cNvPr id="33" name="Rechte verbindingslijn 32"/>
          <p:cNvCxnSpPr/>
          <p:nvPr/>
        </p:nvCxnSpPr>
        <p:spPr>
          <a:xfrm>
            <a:off x="5747943" y="2529783"/>
            <a:ext cx="2160240" cy="2848445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4" name="Ovaal 33"/>
          <p:cNvSpPr/>
          <p:nvPr/>
        </p:nvSpPr>
        <p:spPr>
          <a:xfrm>
            <a:off x="7135522" y="4371120"/>
            <a:ext cx="124991" cy="124991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35" name="Rechte verbindingslijn 34"/>
          <p:cNvCxnSpPr/>
          <p:nvPr/>
        </p:nvCxnSpPr>
        <p:spPr>
          <a:xfrm flipV="1">
            <a:off x="5255112" y="4433615"/>
            <a:ext cx="1842527" cy="12789"/>
          </a:xfrm>
          <a:prstGeom prst="line">
            <a:avLst/>
          </a:prstGeom>
          <a:ln w="19050">
            <a:prstDash val="lg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Rechte verbindingslijn met pijl 41"/>
          <p:cNvCxnSpPr>
            <a:stCxn id="3" idx="2"/>
            <a:endCxn id="38" idx="0"/>
          </p:cNvCxnSpPr>
          <p:nvPr/>
        </p:nvCxnSpPr>
        <p:spPr>
          <a:xfrm>
            <a:off x="2476500" y="2884294"/>
            <a:ext cx="10344" cy="54470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4" name="Rechte verbindingslijn met pijl 43"/>
          <p:cNvCxnSpPr>
            <a:stCxn id="38" idx="2"/>
            <a:endCxn id="39" idx="0"/>
          </p:cNvCxnSpPr>
          <p:nvPr/>
        </p:nvCxnSpPr>
        <p:spPr>
          <a:xfrm>
            <a:off x="2486844" y="3876163"/>
            <a:ext cx="0" cy="5731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6" name="Rechte verbindingslijn met pijl 45"/>
          <p:cNvCxnSpPr>
            <a:stCxn id="39" idx="2"/>
            <a:endCxn id="40" idx="0"/>
          </p:cNvCxnSpPr>
          <p:nvPr/>
        </p:nvCxnSpPr>
        <p:spPr>
          <a:xfrm>
            <a:off x="2486844" y="5177950"/>
            <a:ext cx="19140" cy="4576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7" name="Rechte verbindingslijn 46"/>
          <p:cNvCxnSpPr/>
          <p:nvPr/>
        </p:nvCxnSpPr>
        <p:spPr>
          <a:xfrm flipV="1">
            <a:off x="6107792" y="4092187"/>
            <a:ext cx="2928704" cy="136815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9" name="Rechte verbindingslijn met pijl 48"/>
          <p:cNvCxnSpPr/>
          <p:nvPr/>
        </p:nvCxnSpPr>
        <p:spPr>
          <a:xfrm>
            <a:off x="7993486" y="4156637"/>
            <a:ext cx="5921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0" name="Rechte verbindingslijn met pijl 49"/>
          <p:cNvCxnSpPr/>
          <p:nvPr/>
        </p:nvCxnSpPr>
        <p:spPr>
          <a:xfrm>
            <a:off x="6012160" y="5100299"/>
            <a:ext cx="5921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1" name="Rechthoek 50"/>
          <p:cNvSpPr/>
          <p:nvPr/>
        </p:nvSpPr>
        <p:spPr>
          <a:xfrm>
            <a:off x="8460432" y="4226911"/>
            <a:ext cx="4651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/>
              <a:t>Q’</a:t>
            </a:r>
            <a:r>
              <a:rPr lang="nl-NL" baseline="-25000" dirty="0" err="1"/>
              <a:t>a</a:t>
            </a:r>
            <a:endParaRPr lang="nl-NL" dirty="0"/>
          </a:p>
        </p:txBody>
      </p:sp>
      <p:sp>
        <p:nvSpPr>
          <p:cNvPr id="52" name="Ovaal 51"/>
          <p:cNvSpPr/>
          <p:nvPr/>
        </p:nvSpPr>
        <p:spPr>
          <a:xfrm>
            <a:off x="7418952" y="4754548"/>
            <a:ext cx="124991" cy="124991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53" name="Rechte verbindingslijn 52"/>
          <p:cNvCxnSpPr/>
          <p:nvPr/>
        </p:nvCxnSpPr>
        <p:spPr>
          <a:xfrm flipV="1">
            <a:off x="5282554" y="4813768"/>
            <a:ext cx="2121033" cy="12788"/>
          </a:xfrm>
          <a:prstGeom prst="line">
            <a:avLst/>
          </a:prstGeom>
          <a:ln w="19050">
            <a:prstDash val="lg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4" name="Tekstvak 53">
            <a:extLst>
              <a:ext uri="{FF2B5EF4-FFF2-40B4-BE49-F238E27FC236}">
                <a16:creationId xmlns:a16="http://schemas.microsoft.com/office/drawing/2014/main" id="{334BA845-D054-ED4F-8C09-AD9E256EB3A9}"/>
              </a:ext>
            </a:extLst>
          </p:cNvPr>
          <p:cNvSpPr txBox="1"/>
          <p:nvPr/>
        </p:nvSpPr>
        <p:spPr>
          <a:xfrm>
            <a:off x="3995936" y="169498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Hoofdstuk 12</a:t>
            </a:r>
          </a:p>
        </p:txBody>
      </p:sp>
      <p:sp>
        <p:nvSpPr>
          <p:cNvPr id="36" name="Tekstvak 35">
            <a:extLst>
              <a:ext uri="{FF2B5EF4-FFF2-40B4-BE49-F238E27FC236}">
                <a16:creationId xmlns:a16="http://schemas.microsoft.com/office/drawing/2014/main" id="{7C65FFF2-70D0-0347-AACE-03123E464761}"/>
              </a:ext>
            </a:extLst>
          </p:cNvPr>
          <p:cNvSpPr txBox="1"/>
          <p:nvPr/>
        </p:nvSpPr>
        <p:spPr>
          <a:xfrm>
            <a:off x="1835704" y="1196752"/>
            <a:ext cx="66229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In de EMU is deze techniek niet meer toepasbaar om de conjunctuur te beïnvloeden (EMU is niet EU)</a:t>
            </a:r>
          </a:p>
        </p:txBody>
      </p:sp>
    </p:spTree>
    <p:extLst>
      <p:ext uri="{BB962C8B-B14F-4D97-AF65-F5344CB8AC3E}">
        <p14:creationId xmlns:p14="http://schemas.microsoft.com/office/powerpoint/2010/main" val="3440493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38" grpId="0" uiExpand="1" build="p" animBg="1"/>
      <p:bldP spid="39" grpId="0" uiExpand="1" build="p" animBg="1"/>
      <p:bldP spid="40" grpId="0" uiExpand="1" build="p" animBg="1"/>
      <p:bldP spid="51" grpId="0"/>
      <p:bldP spid="52" grpId="0" animBg="1"/>
      <p:bldP spid="3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2710"/>
            <a:ext cx="8229600" cy="422033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nl-NL" cap="none" dirty="0"/>
              <a:t>Stabiele wisselkoersen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>
          <a:xfrm>
            <a:off x="107511" y="1285859"/>
            <a:ext cx="4050490" cy="4962535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nl-NL" cap="none" dirty="0"/>
              <a:t>Stabiele wisselkoerssystemen kennen:</a:t>
            </a:r>
          </a:p>
          <a:p>
            <a:pPr>
              <a:lnSpc>
                <a:spcPct val="100000"/>
              </a:lnSpc>
            </a:pPr>
            <a:r>
              <a:rPr lang="nl-NL" cap="none" dirty="0"/>
              <a:t>Een (gewenste) spilkoers</a:t>
            </a:r>
          </a:p>
          <a:p>
            <a:pPr>
              <a:lnSpc>
                <a:spcPct val="100000"/>
              </a:lnSpc>
            </a:pPr>
            <a:r>
              <a:rPr lang="nl-NL" cap="none" dirty="0"/>
              <a:t>Een toegestane afwijking van die spilkoers:</a:t>
            </a:r>
          </a:p>
          <a:p>
            <a:pPr lvl="1">
              <a:lnSpc>
                <a:spcPct val="100000"/>
              </a:lnSpc>
            </a:pPr>
            <a:r>
              <a:rPr lang="nl-NL" sz="2000" cap="none" dirty="0"/>
              <a:t>De zgn. Fluctuatiemarge</a:t>
            </a:r>
          </a:p>
          <a:p>
            <a:pPr lvl="1">
              <a:lnSpc>
                <a:spcPct val="100000"/>
              </a:lnSpc>
            </a:pPr>
            <a:r>
              <a:rPr lang="nl-NL" sz="2000" cap="none" dirty="0"/>
              <a:t>Geeft de interventie-grenzen aan</a:t>
            </a:r>
          </a:p>
          <a:p>
            <a:pPr lvl="1">
              <a:lnSpc>
                <a:spcPct val="100000"/>
              </a:lnSpc>
            </a:pPr>
            <a:r>
              <a:rPr lang="nl-NL" sz="2000" cap="none" dirty="0"/>
              <a:t>Die de bandbreedte aangeven (2x </a:t>
            </a:r>
            <a:r>
              <a:rPr lang="nl-NL" sz="2000" cap="none" dirty="0" err="1"/>
              <a:t>fluc.M</a:t>
            </a:r>
            <a:r>
              <a:rPr lang="nl-NL" sz="2000" cap="none" dirty="0"/>
              <a:t>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nl-NL" cap="none" dirty="0"/>
              <a:t>Binnen de bandbreedte mag de wisselkoers vrij bewegen,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nl-NL" cap="none" dirty="0"/>
              <a:t>Buiten de interventie-grenzen moet de </a:t>
            </a:r>
            <a:r>
              <a:rPr lang="nl-NL" cap="none" dirty="0" err="1"/>
              <a:t>cb</a:t>
            </a:r>
            <a:r>
              <a:rPr lang="nl-NL" cap="none" dirty="0"/>
              <a:t> ingrijpen (interveniëren)</a:t>
            </a: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E5CEE459-2877-7842-8F97-371350F73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2286" y="6274687"/>
            <a:ext cx="5004665" cy="365125"/>
          </a:xfrm>
        </p:spPr>
        <p:txBody>
          <a:bodyPr/>
          <a:lstStyle/>
          <a:p>
            <a:r>
              <a:rPr lang="nl-NL" dirty="0"/>
              <a:t>Economie moet je doen (Hans Vermeulen)</a:t>
            </a:r>
            <a:endParaRPr lang="en-US" dirty="0"/>
          </a:p>
        </p:txBody>
      </p:sp>
      <p:sp>
        <p:nvSpPr>
          <p:cNvPr id="29" name="Tijdelijke aanduiding voor dianummer 28">
            <a:extLst>
              <a:ext uri="{FF2B5EF4-FFF2-40B4-BE49-F238E27FC236}">
                <a16:creationId xmlns:a16="http://schemas.microsoft.com/office/drawing/2014/main" id="{FACC09BC-0F8A-4D43-A0EC-EE7BAA45C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13</a:t>
            </a:fld>
            <a:endParaRPr lang="en-US"/>
          </a:p>
        </p:txBody>
      </p:sp>
      <p:cxnSp>
        <p:nvCxnSpPr>
          <p:cNvPr id="5" name="Rechte verbindingslijn 4"/>
          <p:cNvCxnSpPr/>
          <p:nvPr/>
        </p:nvCxnSpPr>
        <p:spPr>
          <a:xfrm>
            <a:off x="4752895" y="2132856"/>
            <a:ext cx="0" cy="324036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Rechte verbindingslijn 5"/>
          <p:cNvCxnSpPr/>
          <p:nvPr/>
        </p:nvCxnSpPr>
        <p:spPr>
          <a:xfrm flipH="1">
            <a:off x="4752895" y="5661248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>
            <a:off x="4752895" y="2132856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4752895" y="2852936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4752895" y="3573016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4752895" y="4293096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4752895" y="5013176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5472975" y="2132856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6193055" y="2132856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6913135" y="2132856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7633215" y="2132856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>
            <a:off x="8353295" y="2132856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kstvak 16"/>
          <p:cNvSpPr txBox="1"/>
          <p:nvPr/>
        </p:nvSpPr>
        <p:spPr>
          <a:xfrm>
            <a:off x="6446047" y="6099119"/>
            <a:ext cx="2356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hoeveelheid DKK × </a:t>
            </a:r>
            <a:r>
              <a:rPr lang="nl-NL" dirty="0" err="1"/>
              <a:t>mln</a:t>
            </a:r>
            <a:endParaRPr lang="nl-NL" dirty="0"/>
          </a:p>
        </p:txBody>
      </p:sp>
      <p:sp>
        <p:nvSpPr>
          <p:cNvPr id="18" name="Tekstvak 17"/>
          <p:cNvSpPr txBox="1"/>
          <p:nvPr/>
        </p:nvSpPr>
        <p:spPr>
          <a:xfrm rot="16200000">
            <a:off x="2710649" y="3212135"/>
            <a:ext cx="29399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wisselkoers DKK (in €-centen)</a:t>
            </a:r>
          </a:p>
        </p:txBody>
      </p:sp>
      <p:sp>
        <p:nvSpPr>
          <p:cNvPr id="19" name="Tekstvak 18"/>
          <p:cNvSpPr txBox="1"/>
          <p:nvPr/>
        </p:nvSpPr>
        <p:spPr>
          <a:xfrm>
            <a:off x="4248839" y="479715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11</a:t>
            </a:r>
          </a:p>
        </p:txBody>
      </p:sp>
      <p:sp>
        <p:nvSpPr>
          <p:cNvPr id="20" name="Tekstvak 19"/>
          <p:cNvSpPr txBox="1"/>
          <p:nvPr/>
        </p:nvSpPr>
        <p:spPr>
          <a:xfrm>
            <a:off x="4248839" y="40770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12</a:t>
            </a:r>
          </a:p>
        </p:txBody>
      </p:sp>
      <p:sp>
        <p:nvSpPr>
          <p:cNvPr id="21" name="Tekstvak 20"/>
          <p:cNvSpPr txBox="1"/>
          <p:nvPr/>
        </p:nvSpPr>
        <p:spPr>
          <a:xfrm>
            <a:off x="4248839" y="34290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13</a:t>
            </a:r>
          </a:p>
        </p:txBody>
      </p:sp>
      <p:sp>
        <p:nvSpPr>
          <p:cNvPr id="22" name="Tekstvak 21"/>
          <p:cNvSpPr txBox="1"/>
          <p:nvPr/>
        </p:nvSpPr>
        <p:spPr>
          <a:xfrm>
            <a:off x="4248839" y="26996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14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4248839" y="198884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15</a:t>
            </a:r>
          </a:p>
        </p:txBody>
      </p:sp>
      <p:sp>
        <p:nvSpPr>
          <p:cNvPr id="24" name="Tekstvak 23"/>
          <p:cNvSpPr txBox="1"/>
          <p:nvPr/>
        </p:nvSpPr>
        <p:spPr>
          <a:xfrm>
            <a:off x="5256951" y="57332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10</a:t>
            </a:r>
          </a:p>
        </p:txBody>
      </p:sp>
      <p:sp>
        <p:nvSpPr>
          <p:cNvPr id="25" name="Tekstvak 24"/>
          <p:cNvSpPr txBox="1"/>
          <p:nvPr/>
        </p:nvSpPr>
        <p:spPr>
          <a:xfrm>
            <a:off x="5990375" y="57332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20</a:t>
            </a:r>
          </a:p>
        </p:txBody>
      </p:sp>
      <p:sp>
        <p:nvSpPr>
          <p:cNvPr id="26" name="Tekstvak 25"/>
          <p:cNvSpPr txBox="1"/>
          <p:nvPr/>
        </p:nvSpPr>
        <p:spPr>
          <a:xfrm>
            <a:off x="6710455" y="57332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30</a:t>
            </a:r>
          </a:p>
        </p:txBody>
      </p:sp>
      <p:sp>
        <p:nvSpPr>
          <p:cNvPr id="27" name="Tekstvak 26"/>
          <p:cNvSpPr txBox="1"/>
          <p:nvPr/>
        </p:nvSpPr>
        <p:spPr>
          <a:xfrm>
            <a:off x="7430535" y="57332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40</a:t>
            </a:r>
          </a:p>
        </p:txBody>
      </p:sp>
      <p:sp>
        <p:nvSpPr>
          <p:cNvPr id="28" name="Tekstvak 27"/>
          <p:cNvSpPr txBox="1"/>
          <p:nvPr/>
        </p:nvSpPr>
        <p:spPr>
          <a:xfrm>
            <a:off x="8078607" y="57332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50</a:t>
            </a:r>
          </a:p>
        </p:txBody>
      </p:sp>
      <p:sp>
        <p:nvSpPr>
          <p:cNvPr id="45" name="Vrije vorm 44"/>
          <p:cNvSpPr/>
          <p:nvPr/>
        </p:nvSpPr>
        <p:spPr>
          <a:xfrm>
            <a:off x="4617471" y="5372100"/>
            <a:ext cx="266700" cy="280988"/>
          </a:xfrm>
          <a:custGeom>
            <a:avLst/>
            <a:gdLst>
              <a:gd name="connsiteX0" fmla="*/ 133350 w 266700"/>
              <a:gd name="connsiteY0" fmla="*/ 0 h 280988"/>
              <a:gd name="connsiteX1" fmla="*/ 266700 w 266700"/>
              <a:gd name="connsiteY1" fmla="*/ 52388 h 280988"/>
              <a:gd name="connsiteX2" fmla="*/ 0 w 266700"/>
              <a:gd name="connsiteY2" fmla="*/ 100013 h 280988"/>
              <a:gd name="connsiteX3" fmla="*/ 142875 w 266700"/>
              <a:gd name="connsiteY3" fmla="*/ 138113 h 280988"/>
              <a:gd name="connsiteX4" fmla="*/ 142875 w 266700"/>
              <a:gd name="connsiteY4" fmla="*/ 280988 h 2809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6700" h="280988">
                <a:moveTo>
                  <a:pt x="133350" y="0"/>
                </a:moveTo>
                <a:lnTo>
                  <a:pt x="266700" y="52388"/>
                </a:lnTo>
                <a:lnTo>
                  <a:pt x="0" y="100013"/>
                </a:lnTo>
                <a:lnTo>
                  <a:pt x="142875" y="138113"/>
                </a:lnTo>
                <a:lnTo>
                  <a:pt x="142875" y="280988"/>
                </a:lnTo>
              </a:path>
            </a:pathLst>
          </a:cu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47" name="Rechte verbindingslijn 46"/>
          <p:cNvCxnSpPr/>
          <p:nvPr/>
        </p:nvCxnSpPr>
        <p:spPr>
          <a:xfrm>
            <a:off x="4752895" y="3573016"/>
            <a:ext cx="3325712" cy="0"/>
          </a:xfrm>
          <a:prstGeom prst="line">
            <a:avLst/>
          </a:prstGeom>
          <a:ln>
            <a:prstDash val="lgDas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8" name="Tekstvak 47"/>
          <p:cNvSpPr txBox="1"/>
          <p:nvPr/>
        </p:nvSpPr>
        <p:spPr>
          <a:xfrm>
            <a:off x="8119104" y="3388350"/>
            <a:ext cx="1024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spilkoers</a:t>
            </a:r>
          </a:p>
        </p:txBody>
      </p:sp>
      <p:cxnSp>
        <p:nvCxnSpPr>
          <p:cNvPr id="52" name="Rechte verbindingslijn met pijl 51"/>
          <p:cNvCxnSpPr/>
          <p:nvPr/>
        </p:nvCxnSpPr>
        <p:spPr>
          <a:xfrm flipV="1">
            <a:off x="5057911" y="3146234"/>
            <a:ext cx="0" cy="3193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53" name="Tekstvak 52"/>
          <p:cNvSpPr txBox="1"/>
          <p:nvPr/>
        </p:nvSpPr>
        <p:spPr>
          <a:xfrm>
            <a:off x="5148748" y="3146234"/>
            <a:ext cx="2354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+ 5% (fluctuatiemarge)</a:t>
            </a:r>
          </a:p>
        </p:txBody>
      </p:sp>
      <p:cxnSp>
        <p:nvCxnSpPr>
          <p:cNvPr id="54" name="Rechte verbindingslijn met pijl 53"/>
          <p:cNvCxnSpPr/>
          <p:nvPr/>
        </p:nvCxnSpPr>
        <p:spPr>
          <a:xfrm>
            <a:off x="5076056" y="3669103"/>
            <a:ext cx="0" cy="3193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55" name="Tekstvak 54"/>
          <p:cNvSpPr txBox="1"/>
          <p:nvPr/>
        </p:nvSpPr>
        <p:spPr>
          <a:xfrm>
            <a:off x="5166893" y="3669103"/>
            <a:ext cx="2309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- 5% (fluctuatiemarge)</a:t>
            </a:r>
          </a:p>
        </p:txBody>
      </p:sp>
      <p:cxnSp>
        <p:nvCxnSpPr>
          <p:cNvPr id="57" name="Rechte verbindingslijn 56"/>
          <p:cNvCxnSpPr/>
          <p:nvPr/>
        </p:nvCxnSpPr>
        <p:spPr>
          <a:xfrm>
            <a:off x="4752895" y="3068960"/>
            <a:ext cx="3203481" cy="0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58" name="Rechte verbindingslijn 57"/>
          <p:cNvCxnSpPr/>
          <p:nvPr/>
        </p:nvCxnSpPr>
        <p:spPr>
          <a:xfrm>
            <a:off x="4788024" y="4064193"/>
            <a:ext cx="3203481" cy="0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59" name="Tekstvak 58"/>
          <p:cNvSpPr txBox="1"/>
          <p:nvPr/>
        </p:nvSpPr>
        <p:spPr>
          <a:xfrm>
            <a:off x="7930618" y="2710661"/>
            <a:ext cx="12339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interventie</a:t>
            </a:r>
          </a:p>
          <a:p>
            <a:r>
              <a:rPr lang="nl-NL" b="1" dirty="0"/>
              <a:t>grens</a:t>
            </a:r>
          </a:p>
        </p:txBody>
      </p:sp>
      <p:sp>
        <p:nvSpPr>
          <p:cNvPr id="60" name="Tekstvak 59"/>
          <p:cNvSpPr txBox="1"/>
          <p:nvPr/>
        </p:nvSpPr>
        <p:spPr>
          <a:xfrm>
            <a:off x="7956376" y="3862789"/>
            <a:ext cx="12339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interventie</a:t>
            </a:r>
          </a:p>
          <a:p>
            <a:r>
              <a:rPr lang="nl-NL" b="1" dirty="0"/>
              <a:t>grens</a:t>
            </a:r>
          </a:p>
        </p:txBody>
      </p:sp>
      <p:sp>
        <p:nvSpPr>
          <p:cNvPr id="61" name="Tekstvak 60"/>
          <p:cNvSpPr txBox="1"/>
          <p:nvPr/>
        </p:nvSpPr>
        <p:spPr>
          <a:xfrm>
            <a:off x="5148064" y="1628800"/>
            <a:ext cx="28604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dirty="0"/>
              <a:t>Deense Kronen t.o.v. Euro</a:t>
            </a:r>
          </a:p>
        </p:txBody>
      </p:sp>
      <p:sp>
        <p:nvSpPr>
          <p:cNvPr id="42" name="Tekstvak 41">
            <a:extLst>
              <a:ext uri="{FF2B5EF4-FFF2-40B4-BE49-F238E27FC236}">
                <a16:creationId xmlns:a16="http://schemas.microsoft.com/office/drawing/2014/main" id="{BEFE36D6-1D5D-3446-B055-E0F6F86D0B9A}"/>
              </a:ext>
            </a:extLst>
          </p:cNvPr>
          <p:cNvSpPr txBox="1"/>
          <p:nvPr/>
        </p:nvSpPr>
        <p:spPr>
          <a:xfrm>
            <a:off x="3995936" y="169498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Hoofdstuk 12</a:t>
            </a:r>
          </a:p>
        </p:txBody>
      </p:sp>
    </p:spTree>
    <p:extLst>
      <p:ext uri="{BB962C8B-B14F-4D97-AF65-F5344CB8AC3E}">
        <p14:creationId xmlns:p14="http://schemas.microsoft.com/office/powerpoint/2010/main" val="2534363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75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53" grpId="0"/>
      <p:bldP spid="55" grpId="0"/>
      <p:bldP spid="59" grpId="0"/>
      <p:bldP spid="6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35086"/>
            <a:ext cx="8229600" cy="461666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nl-NL" cap="none" dirty="0"/>
              <a:t>Stabiele wisselkoersen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>
          <a:xfrm>
            <a:off x="262085" y="1732632"/>
            <a:ext cx="3706287" cy="4515747"/>
          </a:xfrm>
        </p:spPr>
        <p:txBody>
          <a:bodyPr>
            <a:normAutofit fontScale="92500" lnSpcReduction="20000"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nl-NL" sz="2000" cap="none" dirty="0"/>
              <a:t>Wanneer we op een moment naar vraag en aanbod op de valutamarkt kijken, kan zich de volgende situatie voor doen.</a:t>
            </a:r>
            <a:endParaRPr lang="nl-NL" sz="800" cap="none" dirty="0"/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nl-NL" sz="2000" cap="none" dirty="0"/>
              <a:t>De koers is te laag (buiten bandbreedte) - interventie is nodig</a:t>
            </a:r>
            <a:endParaRPr lang="nl-NL" sz="800" cap="none" dirty="0"/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nl-NL" sz="2000" cap="none" dirty="0"/>
              <a:t>Door zélf op de valutamarkt DKK te kopen (= euro’s verkopen) kan de centrale bank de koers weer binnen de bandbreedte brengen.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nl-NL" sz="2000" cap="none" dirty="0"/>
              <a:t>Wanneer </a:t>
            </a:r>
            <a:r>
              <a:rPr lang="nl-NL" sz="2000" cap="none" dirty="0" err="1"/>
              <a:t>cb</a:t>
            </a:r>
            <a:r>
              <a:rPr lang="nl-NL" sz="2000" cap="none" dirty="0"/>
              <a:t> zélf kopen/ verkopen op de valutamarkt = </a:t>
            </a:r>
            <a:r>
              <a:rPr lang="nl-NL" sz="2000" b="1" cap="none" dirty="0"/>
              <a:t>directe interventie</a:t>
            </a:r>
            <a:endParaRPr lang="nl-NL" sz="2000" cap="none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161E8399-FFBE-0541-A9ED-94C6DC32F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5621" y="6269656"/>
            <a:ext cx="5004665" cy="365125"/>
          </a:xfrm>
        </p:spPr>
        <p:txBody>
          <a:bodyPr/>
          <a:lstStyle/>
          <a:p>
            <a:r>
              <a:rPr lang="nl-NL" dirty="0"/>
              <a:t>Economie moet je doen (Hans Vermeulen)</a:t>
            </a:r>
            <a:endParaRPr lang="en-US" dirty="0"/>
          </a:p>
        </p:txBody>
      </p:sp>
      <p:sp>
        <p:nvSpPr>
          <p:cNvPr id="29" name="Tijdelijke aanduiding voor dianummer 28">
            <a:extLst>
              <a:ext uri="{FF2B5EF4-FFF2-40B4-BE49-F238E27FC236}">
                <a16:creationId xmlns:a16="http://schemas.microsoft.com/office/drawing/2014/main" id="{23A0E004-8B31-C547-A6FC-C031DDCD5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14</a:t>
            </a:fld>
            <a:endParaRPr lang="en-US"/>
          </a:p>
        </p:txBody>
      </p:sp>
      <p:cxnSp>
        <p:nvCxnSpPr>
          <p:cNvPr id="5" name="Rechte verbindingslijn 4"/>
          <p:cNvCxnSpPr/>
          <p:nvPr/>
        </p:nvCxnSpPr>
        <p:spPr>
          <a:xfrm>
            <a:off x="4752895" y="2132856"/>
            <a:ext cx="0" cy="324036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Rechte verbindingslijn 5"/>
          <p:cNvCxnSpPr/>
          <p:nvPr/>
        </p:nvCxnSpPr>
        <p:spPr>
          <a:xfrm flipH="1">
            <a:off x="4752895" y="5661248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>
            <a:off x="4752895" y="2132856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4752895" y="2852936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4752895" y="3573016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4752895" y="4293096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4752895" y="5013176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5472975" y="2132856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6193055" y="2132856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6913135" y="2132856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7633215" y="2132856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>
            <a:off x="8353295" y="2132856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kstvak 16"/>
          <p:cNvSpPr txBox="1"/>
          <p:nvPr/>
        </p:nvSpPr>
        <p:spPr>
          <a:xfrm>
            <a:off x="6446047" y="6099119"/>
            <a:ext cx="2356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hoeveelheid DKK × </a:t>
            </a:r>
            <a:r>
              <a:rPr lang="nl-NL" dirty="0" err="1"/>
              <a:t>mln</a:t>
            </a:r>
            <a:endParaRPr lang="nl-NL" dirty="0"/>
          </a:p>
        </p:txBody>
      </p:sp>
      <p:sp>
        <p:nvSpPr>
          <p:cNvPr id="18" name="Tekstvak 17"/>
          <p:cNvSpPr txBox="1"/>
          <p:nvPr/>
        </p:nvSpPr>
        <p:spPr>
          <a:xfrm rot="16200000">
            <a:off x="2710649" y="3212135"/>
            <a:ext cx="29399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wisselkoers DKK (in €-centen)</a:t>
            </a:r>
          </a:p>
        </p:txBody>
      </p:sp>
      <p:sp>
        <p:nvSpPr>
          <p:cNvPr id="19" name="Tekstvak 18"/>
          <p:cNvSpPr txBox="1"/>
          <p:nvPr/>
        </p:nvSpPr>
        <p:spPr>
          <a:xfrm>
            <a:off x="4248839" y="479715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11</a:t>
            </a:r>
          </a:p>
        </p:txBody>
      </p:sp>
      <p:sp>
        <p:nvSpPr>
          <p:cNvPr id="20" name="Tekstvak 19"/>
          <p:cNvSpPr txBox="1"/>
          <p:nvPr/>
        </p:nvSpPr>
        <p:spPr>
          <a:xfrm>
            <a:off x="4248839" y="40770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12</a:t>
            </a:r>
          </a:p>
        </p:txBody>
      </p:sp>
      <p:sp>
        <p:nvSpPr>
          <p:cNvPr id="21" name="Tekstvak 20"/>
          <p:cNvSpPr txBox="1"/>
          <p:nvPr/>
        </p:nvSpPr>
        <p:spPr>
          <a:xfrm>
            <a:off x="4248839" y="34290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13</a:t>
            </a:r>
          </a:p>
        </p:txBody>
      </p:sp>
      <p:sp>
        <p:nvSpPr>
          <p:cNvPr id="22" name="Tekstvak 21"/>
          <p:cNvSpPr txBox="1"/>
          <p:nvPr/>
        </p:nvSpPr>
        <p:spPr>
          <a:xfrm>
            <a:off x="4248839" y="26996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14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4248839" y="198884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15</a:t>
            </a:r>
          </a:p>
        </p:txBody>
      </p:sp>
      <p:sp>
        <p:nvSpPr>
          <p:cNvPr id="24" name="Tekstvak 23"/>
          <p:cNvSpPr txBox="1"/>
          <p:nvPr/>
        </p:nvSpPr>
        <p:spPr>
          <a:xfrm>
            <a:off x="5256951" y="57332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10</a:t>
            </a:r>
          </a:p>
        </p:txBody>
      </p:sp>
      <p:sp>
        <p:nvSpPr>
          <p:cNvPr id="25" name="Tekstvak 24"/>
          <p:cNvSpPr txBox="1"/>
          <p:nvPr/>
        </p:nvSpPr>
        <p:spPr>
          <a:xfrm>
            <a:off x="5990375" y="57332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20</a:t>
            </a:r>
          </a:p>
        </p:txBody>
      </p:sp>
      <p:sp>
        <p:nvSpPr>
          <p:cNvPr id="26" name="Tekstvak 25"/>
          <p:cNvSpPr txBox="1"/>
          <p:nvPr/>
        </p:nvSpPr>
        <p:spPr>
          <a:xfrm>
            <a:off x="6710455" y="57332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30</a:t>
            </a:r>
          </a:p>
        </p:txBody>
      </p:sp>
      <p:sp>
        <p:nvSpPr>
          <p:cNvPr id="27" name="Tekstvak 26"/>
          <p:cNvSpPr txBox="1"/>
          <p:nvPr/>
        </p:nvSpPr>
        <p:spPr>
          <a:xfrm>
            <a:off x="7430535" y="57332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40</a:t>
            </a:r>
          </a:p>
        </p:txBody>
      </p:sp>
      <p:sp>
        <p:nvSpPr>
          <p:cNvPr id="28" name="Tekstvak 27"/>
          <p:cNvSpPr txBox="1"/>
          <p:nvPr/>
        </p:nvSpPr>
        <p:spPr>
          <a:xfrm>
            <a:off x="8078607" y="57332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50</a:t>
            </a:r>
          </a:p>
        </p:txBody>
      </p:sp>
      <p:sp>
        <p:nvSpPr>
          <p:cNvPr id="45" name="Vrije vorm 44"/>
          <p:cNvSpPr/>
          <p:nvPr/>
        </p:nvSpPr>
        <p:spPr>
          <a:xfrm>
            <a:off x="4617471" y="5372100"/>
            <a:ext cx="266700" cy="280988"/>
          </a:xfrm>
          <a:custGeom>
            <a:avLst/>
            <a:gdLst>
              <a:gd name="connsiteX0" fmla="*/ 133350 w 266700"/>
              <a:gd name="connsiteY0" fmla="*/ 0 h 280988"/>
              <a:gd name="connsiteX1" fmla="*/ 266700 w 266700"/>
              <a:gd name="connsiteY1" fmla="*/ 52388 h 280988"/>
              <a:gd name="connsiteX2" fmla="*/ 0 w 266700"/>
              <a:gd name="connsiteY2" fmla="*/ 100013 h 280988"/>
              <a:gd name="connsiteX3" fmla="*/ 142875 w 266700"/>
              <a:gd name="connsiteY3" fmla="*/ 138113 h 280988"/>
              <a:gd name="connsiteX4" fmla="*/ 142875 w 266700"/>
              <a:gd name="connsiteY4" fmla="*/ 280988 h 2809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6700" h="280988">
                <a:moveTo>
                  <a:pt x="133350" y="0"/>
                </a:moveTo>
                <a:lnTo>
                  <a:pt x="266700" y="52388"/>
                </a:lnTo>
                <a:lnTo>
                  <a:pt x="0" y="100013"/>
                </a:lnTo>
                <a:lnTo>
                  <a:pt x="142875" y="138113"/>
                </a:lnTo>
                <a:lnTo>
                  <a:pt x="142875" y="280988"/>
                </a:lnTo>
              </a:path>
            </a:pathLst>
          </a:cu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47" name="Rechte verbindingslijn 46"/>
          <p:cNvCxnSpPr/>
          <p:nvPr/>
        </p:nvCxnSpPr>
        <p:spPr>
          <a:xfrm>
            <a:off x="4752895" y="3573016"/>
            <a:ext cx="3325712" cy="0"/>
          </a:xfrm>
          <a:prstGeom prst="line">
            <a:avLst/>
          </a:prstGeom>
          <a:ln>
            <a:prstDash val="lgDas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8" name="Tekstvak 47"/>
          <p:cNvSpPr txBox="1"/>
          <p:nvPr/>
        </p:nvSpPr>
        <p:spPr>
          <a:xfrm>
            <a:off x="8119104" y="3388350"/>
            <a:ext cx="1024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spilkoers</a:t>
            </a:r>
          </a:p>
        </p:txBody>
      </p:sp>
      <p:cxnSp>
        <p:nvCxnSpPr>
          <p:cNvPr id="57" name="Rechte verbindingslijn 56"/>
          <p:cNvCxnSpPr/>
          <p:nvPr/>
        </p:nvCxnSpPr>
        <p:spPr>
          <a:xfrm>
            <a:off x="4752895" y="3068960"/>
            <a:ext cx="3203481" cy="0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58" name="Rechte verbindingslijn 57"/>
          <p:cNvCxnSpPr/>
          <p:nvPr/>
        </p:nvCxnSpPr>
        <p:spPr>
          <a:xfrm>
            <a:off x="4788024" y="4064193"/>
            <a:ext cx="3203481" cy="0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59" name="Tekstvak 58"/>
          <p:cNvSpPr txBox="1"/>
          <p:nvPr/>
        </p:nvSpPr>
        <p:spPr>
          <a:xfrm>
            <a:off x="7930618" y="2710661"/>
            <a:ext cx="12339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interventie</a:t>
            </a:r>
          </a:p>
          <a:p>
            <a:r>
              <a:rPr lang="nl-NL" b="1" dirty="0"/>
              <a:t>grens</a:t>
            </a:r>
          </a:p>
        </p:txBody>
      </p:sp>
      <p:sp>
        <p:nvSpPr>
          <p:cNvPr id="60" name="Tekstvak 59"/>
          <p:cNvSpPr txBox="1"/>
          <p:nvPr/>
        </p:nvSpPr>
        <p:spPr>
          <a:xfrm>
            <a:off x="7956376" y="3862789"/>
            <a:ext cx="12339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interventie</a:t>
            </a:r>
          </a:p>
          <a:p>
            <a:r>
              <a:rPr lang="nl-NL" b="1" dirty="0"/>
              <a:t>grens</a:t>
            </a:r>
          </a:p>
        </p:txBody>
      </p:sp>
      <p:sp>
        <p:nvSpPr>
          <p:cNvPr id="61" name="Tekstvak 60"/>
          <p:cNvSpPr txBox="1"/>
          <p:nvPr/>
        </p:nvSpPr>
        <p:spPr>
          <a:xfrm>
            <a:off x="5148064" y="1628800"/>
            <a:ext cx="28604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dirty="0"/>
              <a:t>Deense Kronen t.o.v. Euro</a:t>
            </a:r>
          </a:p>
        </p:txBody>
      </p:sp>
      <p:sp>
        <p:nvSpPr>
          <p:cNvPr id="40" name="Rechthoek 39"/>
          <p:cNvSpPr/>
          <p:nvPr/>
        </p:nvSpPr>
        <p:spPr>
          <a:xfrm>
            <a:off x="5008761" y="2253118"/>
            <a:ext cx="409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/>
              <a:t>Q</a:t>
            </a:r>
            <a:r>
              <a:rPr lang="nl-NL" baseline="-25000" dirty="0" err="1"/>
              <a:t>v</a:t>
            </a:r>
            <a:endParaRPr lang="nl-NL" dirty="0"/>
          </a:p>
        </p:txBody>
      </p:sp>
      <p:cxnSp>
        <p:nvCxnSpPr>
          <p:cNvPr id="41" name="Rechte verbindingslijn 40"/>
          <p:cNvCxnSpPr/>
          <p:nvPr/>
        </p:nvCxnSpPr>
        <p:spPr>
          <a:xfrm flipV="1">
            <a:off x="4860032" y="3642439"/>
            <a:ext cx="2928704" cy="136815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2" name="Rechthoek 41"/>
          <p:cNvSpPr/>
          <p:nvPr/>
        </p:nvSpPr>
        <p:spPr>
          <a:xfrm>
            <a:off x="7640246" y="3602361"/>
            <a:ext cx="413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/>
              <a:t>Q</a:t>
            </a:r>
            <a:r>
              <a:rPr lang="nl-NL" baseline="-25000" dirty="0" err="1"/>
              <a:t>a</a:t>
            </a:r>
            <a:endParaRPr lang="nl-NL" dirty="0"/>
          </a:p>
        </p:txBody>
      </p:sp>
      <p:cxnSp>
        <p:nvCxnSpPr>
          <p:cNvPr id="43" name="Rechte verbindingslijn 42"/>
          <p:cNvCxnSpPr/>
          <p:nvPr/>
        </p:nvCxnSpPr>
        <p:spPr>
          <a:xfrm>
            <a:off x="4967080" y="2380755"/>
            <a:ext cx="2160240" cy="2848445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4" name="Ovaal 43"/>
          <p:cNvSpPr/>
          <p:nvPr/>
        </p:nvSpPr>
        <p:spPr>
          <a:xfrm>
            <a:off x="6339433" y="4221063"/>
            <a:ext cx="124991" cy="124991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46" name="Rechte verbindingslijn 45"/>
          <p:cNvCxnSpPr/>
          <p:nvPr/>
        </p:nvCxnSpPr>
        <p:spPr>
          <a:xfrm>
            <a:off x="5652120" y="2204864"/>
            <a:ext cx="2160240" cy="284844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9" name="Rechthoek 48"/>
          <p:cNvSpPr/>
          <p:nvPr/>
        </p:nvSpPr>
        <p:spPr>
          <a:xfrm>
            <a:off x="5724128" y="2132856"/>
            <a:ext cx="4603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/>
              <a:t>Q’</a:t>
            </a:r>
            <a:r>
              <a:rPr lang="nl-NL" baseline="-25000" dirty="0" err="1"/>
              <a:t>v</a:t>
            </a:r>
            <a:endParaRPr lang="nl-NL" dirty="0"/>
          </a:p>
        </p:txBody>
      </p:sp>
      <p:sp>
        <p:nvSpPr>
          <p:cNvPr id="50" name="Ovaal 49"/>
          <p:cNvSpPr/>
          <p:nvPr/>
        </p:nvSpPr>
        <p:spPr>
          <a:xfrm>
            <a:off x="6938714" y="3923531"/>
            <a:ext cx="124991" cy="124991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51" name="Rechte verbindingslijn met pijl 50"/>
          <p:cNvCxnSpPr/>
          <p:nvPr/>
        </p:nvCxnSpPr>
        <p:spPr>
          <a:xfrm>
            <a:off x="5356046" y="2716212"/>
            <a:ext cx="5921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6" name="Rechte verbindingslijn met pijl 55"/>
          <p:cNvCxnSpPr/>
          <p:nvPr/>
        </p:nvCxnSpPr>
        <p:spPr>
          <a:xfrm>
            <a:off x="6710455" y="4514905"/>
            <a:ext cx="5921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2" name="Tekstvak 51">
            <a:extLst>
              <a:ext uri="{FF2B5EF4-FFF2-40B4-BE49-F238E27FC236}">
                <a16:creationId xmlns:a16="http://schemas.microsoft.com/office/drawing/2014/main" id="{788B68D2-8ACC-9641-8FB4-BD40F7BE8FF2}"/>
              </a:ext>
            </a:extLst>
          </p:cNvPr>
          <p:cNvSpPr txBox="1"/>
          <p:nvPr/>
        </p:nvSpPr>
        <p:spPr>
          <a:xfrm>
            <a:off x="3995936" y="169498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Hoofdstuk 12</a:t>
            </a:r>
          </a:p>
        </p:txBody>
      </p:sp>
    </p:spTree>
    <p:extLst>
      <p:ext uri="{BB962C8B-B14F-4D97-AF65-F5344CB8AC3E}">
        <p14:creationId xmlns:p14="http://schemas.microsoft.com/office/powerpoint/2010/main" val="1623292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75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2" grpId="0"/>
      <p:bldP spid="44" grpId="0" animBg="1"/>
      <p:bldP spid="49" grpId="0"/>
      <p:bldP spid="5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inhoud 7"/>
          <p:cNvSpPr>
            <a:spLocks noGrp="1"/>
          </p:cNvSpPr>
          <p:nvPr>
            <p:ph idx="1"/>
          </p:nvPr>
        </p:nvSpPr>
        <p:spPr>
          <a:xfrm>
            <a:off x="872067" y="1412776"/>
            <a:ext cx="7408333" cy="47728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cap="none" dirty="0" err="1"/>
              <a:t>Intervenieren</a:t>
            </a:r>
            <a:r>
              <a:rPr lang="nl-NL" cap="none" dirty="0"/>
              <a:t>: centrale banken handelen met hun valutareserves.</a:t>
            </a:r>
          </a:p>
          <a:p>
            <a:pPr marL="0" indent="0">
              <a:buNone/>
            </a:pPr>
            <a:r>
              <a:rPr lang="nl-NL" cap="none" dirty="0"/>
              <a:t>Deense centrale bank: verkoopt euro’s (kopen </a:t>
            </a:r>
            <a:r>
              <a:rPr lang="nl-NL" cap="none" dirty="0" err="1"/>
              <a:t>dkk</a:t>
            </a:r>
            <a:r>
              <a:rPr lang="nl-NL" cap="none" dirty="0"/>
              <a:t>)</a:t>
            </a:r>
          </a:p>
          <a:p>
            <a:pPr marL="0" indent="0">
              <a:buNone/>
            </a:pPr>
            <a:r>
              <a:rPr lang="nl-NL" cap="none" dirty="0"/>
              <a:t>DCB ziet valutareserve dalen</a:t>
            </a:r>
          </a:p>
          <a:p>
            <a:pPr marL="0" indent="0">
              <a:buNone/>
            </a:pPr>
            <a:r>
              <a:rPr lang="nl-NL" cap="none" dirty="0"/>
              <a:t>Europese centrale bank koopt DKK (“verkoopt” euro’s)</a:t>
            </a:r>
          </a:p>
          <a:p>
            <a:pPr marL="0" indent="0">
              <a:buNone/>
            </a:pPr>
            <a:r>
              <a:rPr lang="nl-NL" cap="none" dirty="0"/>
              <a:t>ECB ziet haar valutareserve stijgen</a:t>
            </a:r>
          </a:p>
          <a:p>
            <a:pPr marL="0" indent="0">
              <a:buNone/>
            </a:pPr>
            <a:r>
              <a:rPr lang="nl-NL" cap="none" dirty="0"/>
              <a:t>Valuta interventies tijdelijk mogelijk. Voorraden kunnen opraken. </a:t>
            </a:r>
          </a:p>
          <a:p>
            <a:pPr marL="0" indent="0">
              <a:buNone/>
            </a:pPr>
            <a:r>
              <a:rPr lang="nl-NL" cap="none" dirty="0"/>
              <a:t>Spilkoers niet meer reëel </a:t>
            </a:r>
            <a:r>
              <a:rPr lang="nl-NL" cap="none" dirty="0">
                <a:sym typeface="Wingdings" pitchFamily="2" charset="2"/>
              </a:rPr>
              <a:t> devaluatie (verlaging spilkoers) of revaluatie (stijging spilkoers)</a:t>
            </a:r>
          </a:p>
          <a:p>
            <a:pPr marL="0" indent="0">
              <a:buNone/>
            </a:pPr>
            <a:r>
              <a:rPr lang="nl-NL" cap="none" dirty="0"/>
              <a:t>Valuta interventies zijn winstgevend. Je koopt de valuta als die goedkoop is</a:t>
            </a:r>
          </a:p>
        </p:txBody>
      </p:sp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7FA158B4-3CA8-B243-975C-696DF3D9B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185663"/>
            <a:ext cx="5004665" cy="365125"/>
          </a:xfrm>
        </p:spPr>
        <p:txBody>
          <a:bodyPr/>
          <a:lstStyle/>
          <a:p>
            <a:r>
              <a:rPr lang="nl-NL" dirty="0"/>
              <a:t>Economie moet je doen (Hans Vermeulen)</a:t>
            </a:r>
            <a:endParaRPr lang="en-US" dirty="0"/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87A94C2F-1F35-5E42-A639-0C2C1105B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735086"/>
            <a:ext cx="8229600" cy="461666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nl-NL" cap="none" dirty="0"/>
              <a:t>Deense kroon is te goedkoop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F705F462-0348-914C-999F-39CF565C7BCA}"/>
              </a:ext>
            </a:extLst>
          </p:cNvPr>
          <p:cNvSpPr txBox="1"/>
          <p:nvPr/>
        </p:nvSpPr>
        <p:spPr>
          <a:xfrm>
            <a:off x="3995936" y="169498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Hoofdstuk 12</a:t>
            </a:r>
          </a:p>
        </p:txBody>
      </p:sp>
    </p:spTree>
    <p:extLst>
      <p:ext uri="{BB962C8B-B14F-4D97-AF65-F5344CB8AC3E}">
        <p14:creationId xmlns:p14="http://schemas.microsoft.com/office/powerpoint/2010/main" val="3960986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807054"/>
            <a:ext cx="8229600" cy="389698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nl-NL" cap="none" dirty="0"/>
              <a:t>Stabiele wisselkoersen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>
          <a:xfrm>
            <a:off x="443856" y="1499624"/>
            <a:ext cx="3394720" cy="4597416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nl-NL" sz="2000" cap="none" dirty="0"/>
              <a:t>De CB kan ook </a:t>
            </a:r>
            <a:r>
              <a:rPr lang="nl-NL" sz="2000" b="1" cap="none" dirty="0"/>
              <a:t>indirect interveniëren</a:t>
            </a:r>
            <a:r>
              <a:rPr lang="nl-NL" sz="2000" cap="none" dirty="0"/>
              <a:t>;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nl-NL" sz="2000" cap="none" dirty="0"/>
              <a:t>Met de geldmarktrente.</a:t>
            </a:r>
          </a:p>
          <a:p>
            <a:pPr marL="0" indent="0">
              <a:lnSpc>
                <a:spcPct val="110000"/>
              </a:lnSpc>
              <a:spcAft>
                <a:spcPts val="1200"/>
              </a:spcAft>
              <a:buNone/>
            </a:pPr>
            <a:r>
              <a:rPr lang="nl-NL" sz="2000" cap="none" dirty="0"/>
              <a:t>Bij een te lage koers, kan</a:t>
            </a:r>
          </a:p>
          <a:p>
            <a:pPr marL="0" indent="0">
              <a:lnSpc>
                <a:spcPct val="110000"/>
              </a:lnSpc>
              <a:spcAft>
                <a:spcPts val="1200"/>
              </a:spcAft>
              <a:buNone/>
            </a:pPr>
            <a:r>
              <a:rPr lang="nl-NL" sz="2000" cap="none" dirty="0"/>
              <a:t>De CB de rente verhogen,</a:t>
            </a:r>
          </a:p>
          <a:p>
            <a:pPr marL="0" indent="0">
              <a:lnSpc>
                <a:spcPct val="110000"/>
              </a:lnSpc>
              <a:spcAft>
                <a:spcPts val="1200"/>
              </a:spcAft>
              <a:buNone/>
            </a:pPr>
            <a:r>
              <a:rPr lang="nl-NL" sz="2000" cap="none" dirty="0"/>
              <a:t>Zodat beleggen in </a:t>
            </a:r>
            <a:r>
              <a:rPr lang="nl-NL" sz="2000" cap="none" dirty="0" err="1"/>
              <a:t>denemarken</a:t>
            </a:r>
            <a:r>
              <a:rPr lang="nl-NL" sz="2000" cap="none" dirty="0"/>
              <a:t> aantrekkelijker wordt</a:t>
            </a:r>
          </a:p>
          <a:p>
            <a:pPr marL="0" indent="0">
              <a:lnSpc>
                <a:spcPct val="110000"/>
              </a:lnSpc>
              <a:spcAft>
                <a:spcPts val="1200"/>
              </a:spcAft>
              <a:buNone/>
            </a:pPr>
            <a:r>
              <a:rPr lang="nl-NL" sz="2000" cap="none" dirty="0"/>
              <a:t>Nu vragen de internationale beleggers meer DKK</a:t>
            </a:r>
          </a:p>
          <a:p>
            <a:pPr marL="0" indent="0">
              <a:lnSpc>
                <a:spcPct val="110000"/>
              </a:lnSpc>
              <a:spcAft>
                <a:spcPts val="1200"/>
              </a:spcAft>
              <a:buNone/>
            </a:pPr>
            <a:r>
              <a:rPr lang="nl-NL" sz="2000" cap="none" dirty="0"/>
              <a:t>Zodat de koers weer binnen de bandbreedte komt.</a:t>
            </a: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9D150A1C-21E2-A841-93C0-027A6E5A6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8639" y="6269656"/>
            <a:ext cx="5004665" cy="365125"/>
          </a:xfrm>
        </p:spPr>
        <p:txBody>
          <a:bodyPr/>
          <a:lstStyle/>
          <a:p>
            <a:r>
              <a:rPr lang="nl-NL"/>
              <a:t>Economie moet je doen (Hans Vermeulen)</a:t>
            </a:r>
            <a:endParaRPr lang="en-US"/>
          </a:p>
        </p:txBody>
      </p:sp>
      <p:sp>
        <p:nvSpPr>
          <p:cNvPr id="29" name="Tijdelijke aanduiding voor dianummer 28">
            <a:extLst>
              <a:ext uri="{FF2B5EF4-FFF2-40B4-BE49-F238E27FC236}">
                <a16:creationId xmlns:a16="http://schemas.microsoft.com/office/drawing/2014/main" id="{E1B7501A-7FA2-624F-B15A-B6C70E943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16</a:t>
            </a:fld>
            <a:endParaRPr lang="en-US"/>
          </a:p>
        </p:txBody>
      </p:sp>
      <p:cxnSp>
        <p:nvCxnSpPr>
          <p:cNvPr id="5" name="Rechte verbindingslijn 4"/>
          <p:cNvCxnSpPr/>
          <p:nvPr/>
        </p:nvCxnSpPr>
        <p:spPr>
          <a:xfrm>
            <a:off x="4752895" y="2132856"/>
            <a:ext cx="0" cy="324036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Rechte verbindingslijn 5"/>
          <p:cNvCxnSpPr/>
          <p:nvPr/>
        </p:nvCxnSpPr>
        <p:spPr>
          <a:xfrm flipH="1">
            <a:off x="4752895" y="5661248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>
            <a:off x="4752895" y="2132856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4752895" y="2852936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4752895" y="3573016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4752895" y="4293096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4752895" y="5013176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5472975" y="2132856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6193055" y="2132856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6913135" y="2132856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7633215" y="2132856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>
            <a:off x="8353295" y="2132856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kstvak 16"/>
          <p:cNvSpPr txBox="1"/>
          <p:nvPr/>
        </p:nvSpPr>
        <p:spPr>
          <a:xfrm>
            <a:off x="6446047" y="6099119"/>
            <a:ext cx="2356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hoeveelheid DKK × </a:t>
            </a:r>
            <a:r>
              <a:rPr lang="nl-NL" dirty="0" err="1"/>
              <a:t>mln</a:t>
            </a:r>
            <a:endParaRPr lang="nl-NL" dirty="0"/>
          </a:p>
        </p:txBody>
      </p:sp>
      <p:sp>
        <p:nvSpPr>
          <p:cNvPr id="18" name="Tekstvak 17"/>
          <p:cNvSpPr txBox="1"/>
          <p:nvPr/>
        </p:nvSpPr>
        <p:spPr>
          <a:xfrm rot="16200000">
            <a:off x="2710649" y="3212135"/>
            <a:ext cx="29399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wisselkoers DKK (in €-centen)</a:t>
            </a:r>
          </a:p>
        </p:txBody>
      </p:sp>
      <p:sp>
        <p:nvSpPr>
          <p:cNvPr id="19" name="Tekstvak 18"/>
          <p:cNvSpPr txBox="1"/>
          <p:nvPr/>
        </p:nvSpPr>
        <p:spPr>
          <a:xfrm>
            <a:off x="4248839" y="479715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11</a:t>
            </a:r>
          </a:p>
        </p:txBody>
      </p:sp>
      <p:sp>
        <p:nvSpPr>
          <p:cNvPr id="20" name="Tekstvak 19"/>
          <p:cNvSpPr txBox="1"/>
          <p:nvPr/>
        </p:nvSpPr>
        <p:spPr>
          <a:xfrm>
            <a:off x="4248839" y="40770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12</a:t>
            </a:r>
          </a:p>
        </p:txBody>
      </p:sp>
      <p:sp>
        <p:nvSpPr>
          <p:cNvPr id="21" name="Tekstvak 20"/>
          <p:cNvSpPr txBox="1"/>
          <p:nvPr/>
        </p:nvSpPr>
        <p:spPr>
          <a:xfrm>
            <a:off x="4248839" y="34290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13</a:t>
            </a:r>
          </a:p>
        </p:txBody>
      </p:sp>
      <p:sp>
        <p:nvSpPr>
          <p:cNvPr id="22" name="Tekstvak 21"/>
          <p:cNvSpPr txBox="1"/>
          <p:nvPr/>
        </p:nvSpPr>
        <p:spPr>
          <a:xfrm>
            <a:off x="4248839" y="269962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14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4248839" y="198884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15</a:t>
            </a:r>
          </a:p>
        </p:txBody>
      </p:sp>
      <p:sp>
        <p:nvSpPr>
          <p:cNvPr id="24" name="Tekstvak 23"/>
          <p:cNvSpPr txBox="1"/>
          <p:nvPr/>
        </p:nvSpPr>
        <p:spPr>
          <a:xfrm>
            <a:off x="5256951" y="57332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10</a:t>
            </a:r>
          </a:p>
        </p:txBody>
      </p:sp>
      <p:sp>
        <p:nvSpPr>
          <p:cNvPr id="25" name="Tekstvak 24"/>
          <p:cNvSpPr txBox="1"/>
          <p:nvPr/>
        </p:nvSpPr>
        <p:spPr>
          <a:xfrm>
            <a:off x="5990375" y="57332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20</a:t>
            </a:r>
          </a:p>
        </p:txBody>
      </p:sp>
      <p:sp>
        <p:nvSpPr>
          <p:cNvPr id="26" name="Tekstvak 25"/>
          <p:cNvSpPr txBox="1"/>
          <p:nvPr/>
        </p:nvSpPr>
        <p:spPr>
          <a:xfrm>
            <a:off x="6710455" y="57332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30</a:t>
            </a:r>
          </a:p>
        </p:txBody>
      </p:sp>
      <p:sp>
        <p:nvSpPr>
          <p:cNvPr id="27" name="Tekstvak 26"/>
          <p:cNvSpPr txBox="1"/>
          <p:nvPr/>
        </p:nvSpPr>
        <p:spPr>
          <a:xfrm>
            <a:off x="7430535" y="57332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40</a:t>
            </a:r>
          </a:p>
        </p:txBody>
      </p:sp>
      <p:sp>
        <p:nvSpPr>
          <p:cNvPr id="28" name="Tekstvak 27"/>
          <p:cNvSpPr txBox="1"/>
          <p:nvPr/>
        </p:nvSpPr>
        <p:spPr>
          <a:xfrm>
            <a:off x="8078607" y="573325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50</a:t>
            </a:r>
          </a:p>
        </p:txBody>
      </p:sp>
      <p:sp>
        <p:nvSpPr>
          <p:cNvPr id="45" name="Vrije vorm 44"/>
          <p:cNvSpPr/>
          <p:nvPr/>
        </p:nvSpPr>
        <p:spPr>
          <a:xfrm>
            <a:off x="4617471" y="5372100"/>
            <a:ext cx="266700" cy="280988"/>
          </a:xfrm>
          <a:custGeom>
            <a:avLst/>
            <a:gdLst>
              <a:gd name="connsiteX0" fmla="*/ 133350 w 266700"/>
              <a:gd name="connsiteY0" fmla="*/ 0 h 280988"/>
              <a:gd name="connsiteX1" fmla="*/ 266700 w 266700"/>
              <a:gd name="connsiteY1" fmla="*/ 52388 h 280988"/>
              <a:gd name="connsiteX2" fmla="*/ 0 w 266700"/>
              <a:gd name="connsiteY2" fmla="*/ 100013 h 280988"/>
              <a:gd name="connsiteX3" fmla="*/ 142875 w 266700"/>
              <a:gd name="connsiteY3" fmla="*/ 138113 h 280988"/>
              <a:gd name="connsiteX4" fmla="*/ 142875 w 266700"/>
              <a:gd name="connsiteY4" fmla="*/ 280988 h 2809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6700" h="280988">
                <a:moveTo>
                  <a:pt x="133350" y="0"/>
                </a:moveTo>
                <a:lnTo>
                  <a:pt x="266700" y="52388"/>
                </a:lnTo>
                <a:lnTo>
                  <a:pt x="0" y="100013"/>
                </a:lnTo>
                <a:lnTo>
                  <a:pt x="142875" y="138113"/>
                </a:lnTo>
                <a:lnTo>
                  <a:pt x="142875" y="280988"/>
                </a:lnTo>
              </a:path>
            </a:pathLst>
          </a:cu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47" name="Rechte verbindingslijn 46"/>
          <p:cNvCxnSpPr/>
          <p:nvPr/>
        </p:nvCxnSpPr>
        <p:spPr>
          <a:xfrm>
            <a:off x="4752895" y="3573016"/>
            <a:ext cx="3325712" cy="0"/>
          </a:xfrm>
          <a:prstGeom prst="line">
            <a:avLst/>
          </a:prstGeom>
          <a:ln>
            <a:prstDash val="lgDas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8" name="Tekstvak 47"/>
          <p:cNvSpPr txBox="1"/>
          <p:nvPr/>
        </p:nvSpPr>
        <p:spPr>
          <a:xfrm>
            <a:off x="8119104" y="3388350"/>
            <a:ext cx="1024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spilkoers</a:t>
            </a:r>
          </a:p>
        </p:txBody>
      </p:sp>
      <p:cxnSp>
        <p:nvCxnSpPr>
          <p:cNvPr id="57" name="Rechte verbindingslijn 56"/>
          <p:cNvCxnSpPr/>
          <p:nvPr/>
        </p:nvCxnSpPr>
        <p:spPr>
          <a:xfrm>
            <a:off x="4752895" y="3068960"/>
            <a:ext cx="3203481" cy="0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58" name="Rechte verbindingslijn 57"/>
          <p:cNvCxnSpPr/>
          <p:nvPr/>
        </p:nvCxnSpPr>
        <p:spPr>
          <a:xfrm>
            <a:off x="4788024" y="4064193"/>
            <a:ext cx="3203481" cy="0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59" name="Tekstvak 58"/>
          <p:cNvSpPr txBox="1"/>
          <p:nvPr/>
        </p:nvSpPr>
        <p:spPr>
          <a:xfrm>
            <a:off x="7930618" y="2710661"/>
            <a:ext cx="12339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interventie</a:t>
            </a:r>
          </a:p>
          <a:p>
            <a:r>
              <a:rPr lang="nl-NL" b="1" dirty="0"/>
              <a:t>grens</a:t>
            </a:r>
          </a:p>
        </p:txBody>
      </p:sp>
      <p:sp>
        <p:nvSpPr>
          <p:cNvPr id="60" name="Tekstvak 59"/>
          <p:cNvSpPr txBox="1"/>
          <p:nvPr/>
        </p:nvSpPr>
        <p:spPr>
          <a:xfrm>
            <a:off x="7956376" y="3862789"/>
            <a:ext cx="12339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interventie</a:t>
            </a:r>
          </a:p>
          <a:p>
            <a:r>
              <a:rPr lang="nl-NL" b="1" dirty="0"/>
              <a:t>grens</a:t>
            </a:r>
          </a:p>
        </p:txBody>
      </p:sp>
      <p:sp>
        <p:nvSpPr>
          <p:cNvPr id="61" name="Tekstvak 60"/>
          <p:cNvSpPr txBox="1"/>
          <p:nvPr/>
        </p:nvSpPr>
        <p:spPr>
          <a:xfrm>
            <a:off x="5148064" y="1628800"/>
            <a:ext cx="28604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dirty="0"/>
              <a:t>Deense Kronen t.o.v. Euro</a:t>
            </a:r>
          </a:p>
        </p:txBody>
      </p:sp>
      <p:sp>
        <p:nvSpPr>
          <p:cNvPr id="36" name="Rechthoek 35"/>
          <p:cNvSpPr/>
          <p:nvPr/>
        </p:nvSpPr>
        <p:spPr>
          <a:xfrm>
            <a:off x="5008761" y="2253118"/>
            <a:ext cx="409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/>
              <a:t>Q</a:t>
            </a:r>
            <a:r>
              <a:rPr lang="nl-NL" baseline="-25000" dirty="0" err="1"/>
              <a:t>v</a:t>
            </a:r>
            <a:endParaRPr lang="nl-NL" dirty="0"/>
          </a:p>
        </p:txBody>
      </p:sp>
      <p:cxnSp>
        <p:nvCxnSpPr>
          <p:cNvPr id="37" name="Rechte verbindingslijn 36"/>
          <p:cNvCxnSpPr/>
          <p:nvPr/>
        </p:nvCxnSpPr>
        <p:spPr>
          <a:xfrm flipV="1">
            <a:off x="4860032" y="3642439"/>
            <a:ext cx="2928704" cy="136815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8" name="Rechthoek 37"/>
          <p:cNvSpPr/>
          <p:nvPr/>
        </p:nvSpPr>
        <p:spPr>
          <a:xfrm>
            <a:off x="7640246" y="3602361"/>
            <a:ext cx="413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/>
              <a:t>Q</a:t>
            </a:r>
            <a:r>
              <a:rPr lang="nl-NL" baseline="-25000" dirty="0" err="1"/>
              <a:t>a</a:t>
            </a:r>
            <a:endParaRPr lang="nl-NL" dirty="0"/>
          </a:p>
        </p:txBody>
      </p:sp>
      <p:cxnSp>
        <p:nvCxnSpPr>
          <p:cNvPr id="39" name="Rechte verbindingslijn 38"/>
          <p:cNvCxnSpPr/>
          <p:nvPr/>
        </p:nvCxnSpPr>
        <p:spPr>
          <a:xfrm>
            <a:off x="4967080" y="2380755"/>
            <a:ext cx="2160240" cy="2848445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0" name="Ovaal 39"/>
          <p:cNvSpPr/>
          <p:nvPr/>
        </p:nvSpPr>
        <p:spPr>
          <a:xfrm>
            <a:off x="6339433" y="4221063"/>
            <a:ext cx="124991" cy="124991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41" name="Rechte verbindingslijn 40"/>
          <p:cNvCxnSpPr/>
          <p:nvPr/>
        </p:nvCxnSpPr>
        <p:spPr>
          <a:xfrm>
            <a:off x="5652120" y="2204864"/>
            <a:ext cx="2160240" cy="284844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2" name="Rechthoek 41"/>
          <p:cNvSpPr/>
          <p:nvPr/>
        </p:nvSpPr>
        <p:spPr>
          <a:xfrm>
            <a:off x="5724128" y="2132856"/>
            <a:ext cx="4603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/>
              <a:t>Q’</a:t>
            </a:r>
            <a:r>
              <a:rPr lang="nl-NL" baseline="-25000" dirty="0" err="1"/>
              <a:t>v</a:t>
            </a:r>
            <a:endParaRPr lang="nl-NL" dirty="0"/>
          </a:p>
        </p:txBody>
      </p:sp>
      <p:sp>
        <p:nvSpPr>
          <p:cNvPr id="43" name="Ovaal 42"/>
          <p:cNvSpPr/>
          <p:nvPr/>
        </p:nvSpPr>
        <p:spPr>
          <a:xfrm>
            <a:off x="6938714" y="3923531"/>
            <a:ext cx="124991" cy="124991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44" name="Rechte verbindingslijn met pijl 43"/>
          <p:cNvCxnSpPr/>
          <p:nvPr/>
        </p:nvCxnSpPr>
        <p:spPr>
          <a:xfrm>
            <a:off x="5356046" y="2716212"/>
            <a:ext cx="5921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6" name="Rechte verbindingslijn met pijl 45"/>
          <p:cNvCxnSpPr/>
          <p:nvPr/>
        </p:nvCxnSpPr>
        <p:spPr>
          <a:xfrm>
            <a:off x="6710455" y="4514905"/>
            <a:ext cx="5921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9" name="Tekstvak 48">
            <a:extLst>
              <a:ext uri="{FF2B5EF4-FFF2-40B4-BE49-F238E27FC236}">
                <a16:creationId xmlns:a16="http://schemas.microsoft.com/office/drawing/2014/main" id="{0BC78658-D2D2-B848-B7FF-41BFACAF2895}"/>
              </a:ext>
            </a:extLst>
          </p:cNvPr>
          <p:cNvSpPr txBox="1"/>
          <p:nvPr/>
        </p:nvSpPr>
        <p:spPr>
          <a:xfrm>
            <a:off x="3995936" y="169498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Hoofdstuk 12</a:t>
            </a:r>
          </a:p>
        </p:txBody>
      </p:sp>
    </p:spTree>
    <p:extLst>
      <p:ext uri="{BB962C8B-B14F-4D97-AF65-F5344CB8AC3E}">
        <p14:creationId xmlns:p14="http://schemas.microsoft.com/office/powerpoint/2010/main" val="400567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2" grpId="0"/>
      <p:bldP spid="4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2751096-F8DF-C143-B899-F1723E603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Economie moet je doen (Hans Vermeulen)</a:t>
            </a:r>
            <a:endParaRPr lang="en-US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79CD79D-F02F-AA4C-A8AF-954124E59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D8E179B0-B8EA-A14F-AEE6-D33844F9A1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580" y="609598"/>
            <a:ext cx="7560840" cy="5273677"/>
          </a:xfrm>
          <a:prstGeom prst="rect">
            <a:avLst/>
          </a:prstGeom>
        </p:spPr>
      </p:pic>
      <p:sp>
        <p:nvSpPr>
          <p:cNvPr id="10" name="Tekstvak 9">
            <a:extLst>
              <a:ext uri="{FF2B5EF4-FFF2-40B4-BE49-F238E27FC236}">
                <a16:creationId xmlns:a16="http://schemas.microsoft.com/office/drawing/2014/main" id="{4644D569-BEB5-1941-9E9B-577DBEC4322B}"/>
              </a:ext>
            </a:extLst>
          </p:cNvPr>
          <p:cNvSpPr txBox="1"/>
          <p:nvPr/>
        </p:nvSpPr>
        <p:spPr>
          <a:xfrm>
            <a:off x="3995936" y="169498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Hoofdstuk 12</a:t>
            </a:r>
          </a:p>
        </p:txBody>
      </p:sp>
    </p:spTree>
    <p:extLst>
      <p:ext uri="{BB962C8B-B14F-4D97-AF65-F5344CB8AC3E}">
        <p14:creationId xmlns:p14="http://schemas.microsoft.com/office/powerpoint/2010/main" val="3175497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FBB220E8-B480-5A46-8CDD-A297A0FE8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Economie moet je doen (Hans Vermeulen)</a:t>
            </a:r>
            <a:endParaRPr lang="en-US"/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CE0EF2A0-4CF1-7643-869A-A08BFF633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F9DF0AF4-F6CB-1649-8C94-691D44182221}"/>
              </a:ext>
            </a:extLst>
          </p:cNvPr>
          <p:cNvSpPr txBox="1"/>
          <p:nvPr/>
        </p:nvSpPr>
        <p:spPr>
          <a:xfrm>
            <a:off x="1475656" y="1412776"/>
            <a:ext cx="669674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Valuta interventies zijn in principe winstgevend</a:t>
            </a:r>
          </a:p>
          <a:p>
            <a:r>
              <a:rPr lang="nl-NL" sz="2400" dirty="0"/>
              <a:t>Opkopen als de koers te laag is</a:t>
            </a:r>
          </a:p>
          <a:p>
            <a:r>
              <a:rPr lang="nl-NL" sz="2400" dirty="0"/>
              <a:t>Verkopen als de koers te hoog is</a:t>
            </a:r>
          </a:p>
          <a:p>
            <a:endParaRPr lang="nl-NL" sz="2400" dirty="0"/>
          </a:p>
          <a:p>
            <a:r>
              <a:rPr lang="nl-NL" sz="2400" dirty="0"/>
              <a:t>Valuta interventies zijn maar tijdelijk mogelijk. </a:t>
            </a:r>
          </a:p>
          <a:p>
            <a:endParaRPr lang="nl-NL" sz="2400" dirty="0"/>
          </a:p>
          <a:p>
            <a:r>
              <a:rPr lang="nl-NL" sz="2400" dirty="0"/>
              <a:t>Devaluatie / revaluatie</a:t>
            </a:r>
          </a:p>
          <a:p>
            <a:endParaRPr lang="nl-NL" sz="2400" dirty="0"/>
          </a:p>
          <a:p>
            <a:r>
              <a:rPr lang="nl-NL" sz="2400" dirty="0" err="1"/>
              <a:t>Self</a:t>
            </a:r>
            <a:r>
              <a:rPr lang="nl-NL" sz="2400" dirty="0"/>
              <a:t> </a:t>
            </a:r>
            <a:r>
              <a:rPr lang="nl-NL" sz="2400" dirty="0" err="1"/>
              <a:t>fulfilling</a:t>
            </a:r>
            <a:r>
              <a:rPr lang="nl-NL" sz="2400" dirty="0"/>
              <a:t> prophecy</a:t>
            </a:r>
          </a:p>
          <a:p>
            <a:endParaRPr lang="nl-NL" sz="2400" dirty="0"/>
          </a:p>
          <a:p>
            <a:endParaRPr lang="nl-NL" sz="2400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BB45A0CC-858F-A14C-AD56-729D36FD12BB}"/>
              </a:ext>
            </a:extLst>
          </p:cNvPr>
          <p:cNvSpPr txBox="1"/>
          <p:nvPr/>
        </p:nvSpPr>
        <p:spPr>
          <a:xfrm>
            <a:off x="3995936" y="169498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Hoofdstuk 12</a:t>
            </a:r>
          </a:p>
        </p:txBody>
      </p:sp>
    </p:spTree>
    <p:extLst>
      <p:ext uri="{BB962C8B-B14F-4D97-AF65-F5344CB8AC3E}">
        <p14:creationId xmlns:p14="http://schemas.microsoft.com/office/powerpoint/2010/main" val="652036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287524" y="1346772"/>
            <a:ext cx="8568951" cy="4674516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nl-NL" b="1" cap="none" spc="-150" dirty="0"/>
              <a:t>Vraag naar dollars</a:t>
            </a:r>
          </a:p>
          <a:p>
            <a:pPr>
              <a:lnSpc>
                <a:spcPct val="110000"/>
              </a:lnSpc>
            </a:pPr>
            <a:r>
              <a:rPr lang="nl-NL" cap="none" spc="-150" dirty="0"/>
              <a:t>Niet-Amerikanen die Amerikaanse goederen willen kopen en daarom deze dollars nodig hebben.</a:t>
            </a:r>
          </a:p>
          <a:p>
            <a:pPr lvl="0">
              <a:lnSpc>
                <a:spcPct val="110000"/>
              </a:lnSpc>
            </a:pPr>
            <a:r>
              <a:rPr lang="nl-NL" cap="none" spc="-150" dirty="0"/>
              <a:t>Niet-Amerikanen die in Amerika op vakantie willen gaan en daarom deze dollars nodig hebben.</a:t>
            </a:r>
          </a:p>
          <a:p>
            <a:pPr lvl="0">
              <a:lnSpc>
                <a:spcPct val="110000"/>
              </a:lnSpc>
            </a:pPr>
            <a:r>
              <a:rPr lang="nl-NL" cap="none" spc="-150" dirty="0"/>
              <a:t>Niet-Amerikanen die in Amerika willen beleggen of investeren en daarom deze dollars nodig hebben.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nl-NL" cap="none" spc="-150" dirty="0"/>
              <a:t> </a:t>
            </a:r>
            <a:r>
              <a:rPr lang="nl-NL" b="1" cap="none" spc="-150" dirty="0"/>
              <a:t>Aanbod van dollars</a:t>
            </a:r>
            <a:endParaRPr lang="nl-NL" cap="none" spc="-150" dirty="0"/>
          </a:p>
          <a:p>
            <a:pPr lvl="0">
              <a:lnSpc>
                <a:spcPct val="110000"/>
              </a:lnSpc>
            </a:pPr>
            <a:r>
              <a:rPr lang="nl-NL" cap="none" spc="-150" dirty="0"/>
              <a:t>Amerikanen die buiten de VS op vakantie willen gaan en daarom hun dollars willen ruilen voor andere valuta.</a:t>
            </a:r>
          </a:p>
          <a:p>
            <a:pPr lvl="0">
              <a:lnSpc>
                <a:spcPct val="110000"/>
              </a:lnSpc>
            </a:pPr>
            <a:r>
              <a:rPr lang="nl-NL" cap="none" spc="-150" dirty="0"/>
              <a:t>Amerikanen die goederen van buiten de VS willen importeren en daarom hun dollars willen inruilen.</a:t>
            </a:r>
          </a:p>
          <a:p>
            <a:pPr lvl="0">
              <a:lnSpc>
                <a:spcPct val="110000"/>
              </a:lnSpc>
            </a:pPr>
            <a:r>
              <a:rPr lang="nl-NL" cap="none" spc="-150" dirty="0"/>
              <a:t>Amerikanen die buiten de VS willen beleggen of investeren.</a:t>
            </a:r>
          </a:p>
          <a:p>
            <a:pPr marL="0" indent="0">
              <a:lnSpc>
                <a:spcPct val="110000"/>
              </a:lnSpc>
              <a:buNone/>
            </a:pPr>
            <a:endParaRPr lang="nl-NL" cap="none" spc="-150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B4CDB5CC-AF1E-C849-9617-267ED09F3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7524" y="6248401"/>
            <a:ext cx="5004665" cy="365125"/>
          </a:xfrm>
        </p:spPr>
        <p:txBody>
          <a:bodyPr/>
          <a:lstStyle/>
          <a:p>
            <a:r>
              <a:rPr lang="nl-NL" dirty="0"/>
              <a:t>Economie moet je doen (Hans Vermeulen)</a:t>
            </a:r>
            <a:endParaRPr lang="en-US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2C53D51-03E3-F944-BF7C-935D99270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57200" y="609598"/>
            <a:ext cx="8229600" cy="515145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nl-NL" cap="none" dirty="0"/>
              <a:t>Voorbeelden van vraag en aanbod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F08A27D7-88D4-6C40-97B1-2BBFFC44EC16}"/>
              </a:ext>
            </a:extLst>
          </p:cNvPr>
          <p:cNvSpPr txBox="1"/>
          <p:nvPr/>
        </p:nvSpPr>
        <p:spPr>
          <a:xfrm>
            <a:off x="3995936" y="169498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Hoofdstuk 12</a:t>
            </a:r>
          </a:p>
        </p:txBody>
      </p:sp>
    </p:spTree>
    <p:extLst>
      <p:ext uri="{BB962C8B-B14F-4D97-AF65-F5344CB8AC3E}">
        <p14:creationId xmlns:p14="http://schemas.microsoft.com/office/powerpoint/2010/main" val="3226538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46856" y="889152"/>
            <a:ext cx="8229600" cy="415570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nl-NL" dirty="0"/>
              <a:t>Evenwichtskoers en appreciatie</a:t>
            </a:r>
          </a:p>
        </p:txBody>
      </p:sp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B794FF0F-E80A-7D4F-964D-6AAAF27BC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3529" y="6132327"/>
            <a:ext cx="1440160" cy="365125"/>
          </a:xfrm>
        </p:spPr>
        <p:txBody>
          <a:bodyPr/>
          <a:lstStyle/>
          <a:p>
            <a:r>
              <a:rPr lang="nl-NL" dirty="0"/>
              <a:t>Economie moet je doen (Hans Vermeulen)</a:t>
            </a:r>
            <a:endParaRPr lang="en-US" dirty="0"/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BF57C327-A387-9144-BD63-A18EBD5C7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23290" y="6280064"/>
            <a:ext cx="573161" cy="365125"/>
          </a:xfrm>
        </p:spPr>
        <p:txBody>
          <a:bodyPr/>
          <a:lstStyle/>
          <a:p>
            <a:fld id="{687D7A59-36E2-48B9-B146-C1E59501F63F}" type="slidenum">
              <a:rPr lang="en-US" smtClean="0"/>
              <a:pPr/>
              <a:t>3</a:t>
            </a:fld>
            <a:endParaRPr lang="en-US" dirty="0"/>
          </a:p>
        </p:txBody>
      </p:sp>
      <p:cxnSp>
        <p:nvCxnSpPr>
          <p:cNvPr id="6" name="Rechte verbindingslijn 5"/>
          <p:cNvCxnSpPr/>
          <p:nvPr/>
        </p:nvCxnSpPr>
        <p:spPr>
          <a:xfrm>
            <a:off x="1763688" y="2276872"/>
            <a:ext cx="72008" cy="35283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1799692" y="5805264"/>
            <a:ext cx="62286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5580112" y="2276872"/>
            <a:ext cx="0" cy="35283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2051720" y="3068960"/>
            <a:ext cx="2376264" cy="25202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/>
          <p:cNvCxnSpPr/>
          <p:nvPr/>
        </p:nvCxnSpPr>
        <p:spPr>
          <a:xfrm flipV="1">
            <a:off x="2195736" y="3068960"/>
            <a:ext cx="2718302" cy="23042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18"/>
          <p:cNvCxnSpPr/>
          <p:nvPr/>
        </p:nvCxnSpPr>
        <p:spPr>
          <a:xfrm flipV="1">
            <a:off x="5868144" y="3068960"/>
            <a:ext cx="2448272" cy="23042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echte verbindingslijn 20"/>
          <p:cNvCxnSpPr/>
          <p:nvPr/>
        </p:nvCxnSpPr>
        <p:spPr>
          <a:xfrm>
            <a:off x="5868144" y="3501008"/>
            <a:ext cx="1944216" cy="2088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echte verbindingslijn 22"/>
          <p:cNvCxnSpPr/>
          <p:nvPr/>
        </p:nvCxnSpPr>
        <p:spPr>
          <a:xfrm>
            <a:off x="6516216" y="3068960"/>
            <a:ext cx="1800200" cy="1944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echte verbindingslijn 24"/>
          <p:cNvCxnSpPr/>
          <p:nvPr/>
        </p:nvCxnSpPr>
        <p:spPr>
          <a:xfrm flipH="1">
            <a:off x="1799771" y="4397829"/>
            <a:ext cx="1524000" cy="145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echte verbindingslijn 26"/>
          <p:cNvCxnSpPr/>
          <p:nvPr/>
        </p:nvCxnSpPr>
        <p:spPr>
          <a:xfrm flipH="1">
            <a:off x="5573486" y="4484914"/>
            <a:ext cx="1219200" cy="145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echte verbindingslijn 28"/>
          <p:cNvCxnSpPr/>
          <p:nvPr/>
        </p:nvCxnSpPr>
        <p:spPr>
          <a:xfrm flipH="1">
            <a:off x="5558971" y="3962400"/>
            <a:ext cx="1785258" cy="145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kstvak 29"/>
          <p:cNvSpPr txBox="1"/>
          <p:nvPr/>
        </p:nvSpPr>
        <p:spPr>
          <a:xfrm>
            <a:off x="1259632" y="1916832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Koers dollar in euro’s			Koers dollar in euro’s</a:t>
            </a:r>
          </a:p>
        </p:txBody>
      </p:sp>
      <p:sp>
        <p:nvSpPr>
          <p:cNvPr id="31" name="Tekstvak 30"/>
          <p:cNvSpPr txBox="1"/>
          <p:nvPr/>
        </p:nvSpPr>
        <p:spPr>
          <a:xfrm>
            <a:off x="1259632" y="422108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K1</a:t>
            </a:r>
          </a:p>
        </p:txBody>
      </p:sp>
      <p:sp>
        <p:nvSpPr>
          <p:cNvPr id="32" name="Tekstvak 31"/>
          <p:cNvSpPr txBox="1"/>
          <p:nvPr/>
        </p:nvSpPr>
        <p:spPr>
          <a:xfrm>
            <a:off x="5148063" y="3777734"/>
            <a:ext cx="576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K2</a:t>
            </a:r>
          </a:p>
        </p:txBody>
      </p:sp>
      <p:sp>
        <p:nvSpPr>
          <p:cNvPr id="33" name="Tekstvak 32"/>
          <p:cNvSpPr txBox="1"/>
          <p:nvPr/>
        </p:nvSpPr>
        <p:spPr>
          <a:xfrm>
            <a:off x="1835696" y="2852936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Qv1</a:t>
            </a:r>
          </a:p>
        </p:txBody>
      </p:sp>
      <p:sp>
        <p:nvSpPr>
          <p:cNvPr id="34" name="Tekstvak 33"/>
          <p:cNvSpPr txBox="1"/>
          <p:nvPr/>
        </p:nvSpPr>
        <p:spPr>
          <a:xfrm>
            <a:off x="4427984" y="2852936"/>
            <a:ext cx="540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err="1"/>
              <a:t>Qa</a:t>
            </a:r>
            <a:endParaRPr lang="nl-NL" dirty="0"/>
          </a:p>
        </p:txBody>
      </p:sp>
      <p:sp>
        <p:nvSpPr>
          <p:cNvPr id="35" name="Tekstvak 34"/>
          <p:cNvSpPr txBox="1"/>
          <p:nvPr/>
        </p:nvSpPr>
        <p:spPr>
          <a:xfrm>
            <a:off x="5724128" y="3356992"/>
            <a:ext cx="727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Qv1</a:t>
            </a:r>
          </a:p>
        </p:txBody>
      </p:sp>
      <p:sp>
        <p:nvSpPr>
          <p:cNvPr id="36" name="Tekstvak 35"/>
          <p:cNvSpPr txBox="1"/>
          <p:nvPr/>
        </p:nvSpPr>
        <p:spPr>
          <a:xfrm>
            <a:off x="6372200" y="2852936"/>
            <a:ext cx="972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Qv2</a:t>
            </a:r>
          </a:p>
        </p:txBody>
      </p:sp>
      <p:sp>
        <p:nvSpPr>
          <p:cNvPr id="37" name="Tekstvak 36"/>
          <p:cNvSpPr txBox="1"/>
          <p:nvPr/>
        </p:nvSpPr>
        <p:spPr>
          <a:xfrm>
            <a:off x="7812360" y="303760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err="1"/>
              <a:t>Qa</a:t>
            </a:r>
            <a:endParaRPr lang="nl-NL" dirty="0"/>
          </a:p>
        </p:txBody>
      </p:sp>
      <p:sp>
        <p:nvSpPr>
          <p:cNvPr id="38" name="Tekstvak 37"/>
          <p:cNvSpPr txBox="1"/>
          <p:nvPr/>
        </p:nvSpPr>
        <p:spPr>
          <a:xfrm>
            <a:off x="3239852" y="5949280"/>
            <a:ext cx="5724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Hoeveelheid dollars	             Hoeveelheid dollars</a:t>
            </a:r>
          </a:p>
        </p:txBody>
      </p:sp>
      <p:sp>
        <p:nvSpPr>
          <p:cNvPr id="39" name="PIJL-OMHOOG 38"/>
          <p:cNvSpPr/>
          <p:nvPr/>
        </p:nvSpPr>
        <p:spPr>
          <a:xfrm>
            <a:off x="5868144" y="3962400"/>
            <a:ext cx="189112" cy="54672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0" name="Tekstvak 39"/>
          <p:cNvSpPr txBox="1"/>
          <p:nvPr/>
        </p:nvSpPr>
        <p:spPr>
          <a:xfrm>
            <a:off x="6183086" y="4031734"/>
            <a:ext cx="1413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appreciatie</a:t>
            </a:r>
          </a:p>
        </p:txBody>
      </p:sp>
      <p:sp>
        <p:nvSpPr>
          <p:cNvPr id="41" name="Tekstvak 40"/>
          <p:cNvSpPr txBox="1"/>
          <p:nvPr/>
        </p:nvSpPr>
        <p:spPr>
          <a:xfrm>
            <a:off x="1799771" y="6318612"/>
            <a:ext cx="70207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Moment 	1			  			Moment 2 t.o.v. moment 1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F58C58BF-160C-7A4E-A63A-F8A35FDFFC66}"/>
              </a:ext>
            </a:extLst>
          </p:cNvPr>
          <p:cNvSpPr txBox="1"/>
          <p:nvPr/>
        </p:nvSpPr>
        <p:spPr>
          <a:xfrm>
            <a:off x="3995936" y="169498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Hoofdstuk 12</a:t>
            </a:r>
          </a:p>
        </p:txBody>
      </p:sp>
    </p:spTree>
    <p:extLst>
      <p:ext uri="{BB962C8B-B14F-4D97-AF65-F5344CB8AC3E}">
        <p14:creationId xmlns:p14="http://schemas.microsoft.com/office/powerpoint/2010/main" val="2802058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9" grpId="0" animBg="1"/>
      <p:bldP spid="4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33885718-9463-5E43-B001-0C3188D46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Economie moet je doen (Hans Vermeulen)</a:t>
            </a:r>
            <a:endParaRPr lang="en-US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38E9C7F-9DBB-3743-95B4-F11192934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41FF08B1-8D9D-7E47-BB6F-CDB68303D4B5}"/>
              </a:ext>
            </a:extLst>
          </p:cNvPr>
          <p:cNvSpPr txBox="1"/>
          <p:nvPr/>
        </p:nvSpPr>
        <p:spPr>
          <a:xfrm>
            <a:off x="1403648" y="514027"/>
            <a:ext cx="59046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Bedenk drie oorzaken voor deze appreciatie?</a:t>
            </a:r>
          </a:p>
          <a:p>
            <a:endParaRPr lang="nl-NL" dirty="0"/>
          </a:p>
          <a:p>
            <a:r>
              <a:rPr lang="nl-NL" dirty="0"/>
              <a:t>Een daling van de wisselkoers als gevolg ven vraag en aanbodfactoren noem je een depreciatie.</a:t>
            </a:r>
          </a:p>
        </p:txBody>
      </p:sp>
      <p:cxnSp>
        <p:nvCxnSpPr>
          <p:cNvPr id="6" name="Rechte verbindingslijn 5">
            <a:extLst>
              <a:ext uri="{FF2B5EF4-FFF2-40B4-BE49-F238E27FC236}">
                <a16:creationId xmlns:a16="http://schemas.microsoft.com/office/drawing/2014/main" id="{98126401-9776-8149-9FF4-DB2A50C90812}"/>
              </a:ext>
            </a:extLst>
          </p:cNvPr>
          <p:cNvCxnSpPr/>
          <p:nvPr/>
        </p:nvCxnSpPr>
        <p:spPr>
          <a:xfrm>
            <a:off x="1835696" y="2348880"/>
            <a:ext cx="72008" cy="35283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6">
            <a:extLst>
              <a:ext uri="{FF2B5EF4-FFF2-40B4-BE49-F238E27FC236}">
                <a16:creationId xmlns:a16="http://schemas.microsoft.com/office/drawing/2014/main" id="{D01ED820-0E60-084D-A6A1-837538157A0D}"/>
              </a:ext>
            </a:extLst>
          </p:cNvPr>
          <p:cNvCxnSpPr/>
          <p:nvPr/>
        </p:nvCxnSpPr>
        <p:spPr>
          <a:xfrm>
            <a:off x="1871700" y="5877272"/>
            <a:ext cx="62286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>
            <a:extLst>
              <a:ext uri="{FF2B5EF4-FFF2-40B4-BE49-F238E27FC236}">
                <a16:creationId xmlns:a16="http://schemas.microsoft.com/office/drawing/2014/main" id="{4E389F94-2514-6043-80A0-F0F3979AAF60}"/>
              </a:ext>
            </a:extLst>
          </p:cNvPr>
          <p:cNvCxnSpPr/>
          <p:nvPr/>
        </p:nvCxnSpPr>
        <p:spPr>
          <a:xfrm>
            <a:off x="2123728" y="3140968"/>
            <a:ext cx="2376264" cy="25202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>
            <a:extLst>
              <a:ext uri="{FF2B5EF4-FFF2-40B4-BE49-F238E27FC236}">
                <a16:creationId xmlns:a16="http://schemas.microsoft.com/office/drawing/2014/main" id="{A7E8CB83-23B8-5842-ABA8-4DDBE79D7A42}"/>
              </a:ext>
            </a:extLst>
          </p:cNvPr>
          <p:cNvCxnSpPr/>
          <p:nvPr/>
        </p:nvCxnSpPr>
        <p:spPr>
          <a:xfrm flipV="1">
            <a:off x="2267744" y="3140968"/>
            <a:ext cx="2718302" cy="23042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>
            <a:extLst>
              <a:ext uri="{FF2B5EF4-FFF2-40B4-BE49-F238E27FC236}">
                <a16:creationId xmlns:a16="http://schemas.microsoft.com/office/drawing/2014/main" id="{CBC383AD-9BA0-9242-BAB8-6B6020D3FB45}"/>
              </a:ext>
            </a:extLst>
          </p:cNvPr>
          <p:cNvCxnSpPr/>
          <p:nvPr/>
        </p:nvCxnSpPr>
        <p:spPr>
          <a:xfrm flipH="1">
            <a:off x="1871779" y="4469837"/>
            <a:ext cx="1524000" cy="145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vak 10">
            <a:extLst>
              <a:ext uri="{FF2B5EF4-FFF2-40B4-BE49-F238E27FC236}">
                <a16:creationId xmlns:a16="http://schemas.microsoft.com/office/drawing/2014/main" id="{7DC89EFE-2826-5546-AE3C-055D4082F190}"/>
              </a:ext>
            </a:extLst>
          </p:cNvPr>
          <p:cNvSpPr txBox="1"/>
          <p:nvPr/>
        </p:nvSpPr>
        <p:spPr>
          <a:xfrm>
            <a:off x="1331640" y="1988840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Koers dollar in euro’s			Koers dollar in euro’s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B0E3D51B-B879-2B48-BEED-FCCB5563FDD8}"/>
              </a:ext>
            </a:extLst>
          </p:cNvPr>
          <p:cNvSpPr txBox="1"/>
          <p:nvPr/>
        </p:nvSpPr>
        <p:spPr>
          <a:xfrm>
            <a:off x="1331640" y="429309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K1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EA95FD37-20BB-074C-BAE6-9F07E7F9B87F}"/>
              </a:ext>
            </a:extLst>
          </p:cNvPr>
          <p:cNvSpPr txBox="1"/>
          <p:nvPr/>
        </p:nvSpPr>
        <p:spPr>
          <a:xfrm>
            <a:off x="1907704" y="2924944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Qv1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8F33B4F3-4464-6D46-AA7B-4625BFF384AE}"/>
              </a:ext>
            </a:extLst>
          </p:cNvPr>
          <p:cNvSpPr txBox="1"/>
          <p:nvPr/>
        </p:nvSpPr>
        <p:spPr>
          <a:xfrm>
            <a:off x="4499992" y="2924944"/>
            <a:ext cx="540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err="1"/>
              <a:t>Qa</a:t>
            </a:r>
            <a:endParaRPr lang="nl-NL" dirty="0"/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C35E265C-C1D7-5742-AFF5-D9FB6A639342}"/>
              </a:ext>
            </a:extLst>
          </p:cNvPr>
          <p:cNvSpPr txBox="1"/>
          <p:nvPr/>
        </p:nvSpPr>
        <p:spPr>
          <a:xfrm>
            <a:off x="3311860" y="6021288"/>
            <a:ext cx="5724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Hoeveelheid dollars	             Hoeveelheid dollars</a:t>
            </a:r>
          </a:p>
        </p:txBody>
      </p:sp>
      <p:cxnSp>
        <p:nvCxnSpPr>
          <p:cNvPr id="16" name="Rechte verbindingslijn 15">
            <a:extLst>
              <a:ext uri="{FF2B5EF4-FFF2-40B4-BE49-F238E27FC236}">
                <a16:creationId xmlns:a16="http://schemas.microsoft.com/office/drawing/2014/main" id="{E0AB4CC3-A9FB-274C-ADB7-A7EA03BA8574}"/>
              </a:ext>
            </a:extLst>
          </p:cNvPr>
          <p:cNvCxnSpPr/>
          <p:nvPr/>
        </p:nvCxnSpPr>
        <p:spPr>
          <a:xfrm flipV="1">
            <a:off x="2971694" y="3317709"/>
            <a:ext cx="2718302" cy="23042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kstvak 16">
            <a:extLst>
              <a:ext uri="{FF2B5EF4-FFF2-40B4-BE49-F238E27FC236}">
                <a16:creationId xmlns:a16="http://schemas.microsoft.com/office/drawing/2014/main" id="{D8C4FA64-2290-AB43-9171-9DBDB14EA2F8}"/>
              </a:ext>
            </a:extLst>
          </p:cNvPr>
          <p:cNvSpPr txBox="1"/>
          <p:nvPr/>
        </p:nvSpPr>
        <p:spPr>
          <a:xfrm>
            <a:off x="5705109" y="3176582"/>
            <a:ext cx="741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Qa2</a:t>
            </a:r>
          </a:p>
        </p:txBody>
      </p:sp>
      <p:cxnSp>
        <p:nvCxnSpPr>
          <p:cNvPr id="19" name="Rechte verbindingslijn 18">
            <a:extLst>
              <a:ext uri="{FF2B5EF4-FFF2-40B4-BE49-F238E27FC236}">
                <a16:creationId xmlns:a16="http://schemas.microsoft.com/office/drawing/2014/main" id="{7C2C324D-03EA-4A45-9FB2-C84FA317879F}"/>
              </a:ext>
            </a:extLst>
          </p:cNvPr>
          <p:cNvCxnSpPr/>
          <p:nvPr/>
        </p:nvCxnSpPr>
        <p:spPr>
          <a:xfrm flipH="1">
            <a:off x="1907704" y="4869160"/>
            <a:ext cx="19082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kstvak 19">
            <a:extLst>
              <a:ext uri="{FF2B5EF4-FFF2-40B4-BE49-F238E27FC236}">
                <a16:creationId xmlns:a16="http://schemas.microsoft.com/office/drawing/2014/main" id="{33AAEA22-C890-CF45-B6FD-B3806765B983}"/>
              </a:ext>
            </a:extLst>
          </p:cNvPr>
          <p:cNvSpPr txBox="1"/>
          <p:nvPr/>
        </p:nvSpPr>
        <p:spPr>
          <a:xfrm>
            <a:off x="1316527" y="4662428"/>
            <a:ext cx="5191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K2</a:t>
            </a:r>
          </a:p>
        </p:txBody>
      </p:sp>
      <p:sp>
        <p:nvSpPr>
          <p:cNvPr id="21" name="Pijl links 20">
            <a:extLst>
              <a:ext uri="{FF2B5EF4-FFF2-40B4-BE49-F238E27FC236}">
                <a16:creationId xmlns:a16="http://schemas.microsoft.com/office/drawing/2014/main" id="{9B22B6A0-C372-EC49-82BF-2B4CF0F97629}"/>
              </a:ext>
            </a:extLst>
          </p:cNvPr>
          <p:cNvSpPr/>
          <p:nvPr/>
        </p:nvSpPr>
        <p:spPr>
          <a:xfrm>
            <a:off x="3815916" y="4077072"/>
            <a:ext cx="75608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Pijl omlaag 21">
            <a:extLst>
              <a:ext uri="{FF2B5EF4-FFF2-40B4-BE49-F238E27FC236}">
                <a16:creationId xmlns:a16="http://schemas.microsoft.com/office/drawing/2014/main" id="{6F3C104F-B421-F444-9801-043B50BDF525}"/>
              </a:ext>
            </a:extLst>
          </p:cNvPr>
          <p:cNvSpPr/>
          <p:nvPr/>
        </p:nvSpPr>
        <p:spPr>
          <a:xfrm>
            <a:off x="2267744" y="4484351"/>
            <a:ext cx="144016" cy="38480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469C47F5-C295-9545-8656-F7C2A3EC5F7D}"/>
              </a:ext>
            </a:extLst>
          </p:cNvPr>
          <p:cNvSpPr txBox="1"/>
          <p:nvPr/>
        </p:nvSpPr>
        <p:spPr>
          <a:xfrm>
            <a:off x="2555776" y="4484351"/>
            <a:ext cx="1260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Depreciatie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A843B4BD-1D40-2B45-AA52-0F5BB5CBD35E}"/>
              </a:ext>
            </a:extLst>
          </p:cNvPr>
          <p:cNvSpPr txBox="1"/>
          <p:nvPr/>
        </p:nvSpPr>
        <p:spPr>
          <a:xfrm>
            <a:off x="6228184" y="4077072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Noem drie oorzaken voor deze depreciatie?</a:t>
            </a:r>
          </a:p>
        </p:txBody>
      </p:sp>
    </p:spTree>
    <p:extLst>
      <p:ext uri="{BB962C8B-B14F-4D97-AF65-F5344CB8AC3E}">
        <p14:creationId xmlns:p14="http://schemas.microsoft.com/office/powerpoint/2010/main" val="1953540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7" grpId="0"/>
      <p:bldP spid="20" grpId="0"/>
      <p:bldP spid="21" grpId="0" animBg="1"/>
      <p:bldP spid="22" grpId="0" animBg="1"/>
      <p:bldP spid="23" grpId="0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86F66BFF-FFA9-454F-A428-5E51D1649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03452" y="6591261"/>
            <a:ext cx="2277082" cy="365125"/>
          </a:xfrm>
        </p:spPr>
        <p:txBody>
          <a:bodyPr/>
          <a:lstStyle/>
          <a:p>
            <a:r>
              <a:rPr lang="nl-NL" dirty="0"/>
              <a:t>Economie moet je doen (Hans Vermeulen)</a:t>
            </a:r>
            <a:endParaRPr lang="en-US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8723D614-490F-9E44-912C-C839E9281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66834"/>
            <a:ext cx="8229600" cy="341886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nl-NL" dirty="0"/>
              <a:t>Betalingsbalans en wisselkoers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251520" y="5988630"/>
            <a:ext cx="767133" cy="64633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nl-NL" dirty="0"/>
              <a:t>Tekort</a:t>
            </a:r>
            <a:br>
              <a:rPr lang="nl-NL" dirty="0"/>
            </a:br>
            <a:r>
              <a:rPr lang="nl-NL" dirty="0"/>
              <a:t>BB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2086634" y="5990371"/>
            <a:ext cx="2558201" cy="64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nl-NL" dirty="0"/>
              <a:t>ontvangsten &lt; betalingen</a:t>
            </a:r>
          </a:p>
          <a:p>
            <a:pPr algn="ctr"/>
            <a:r>
              <a:rPr lang="nl-NL" dirty="0"/>
              <a:t> op de betalingsbalans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5037728" y="5981938"/>
            <a:ext cx="1781321" cy="64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nl-NL" dirty="0"/>
              <a:t>vraag</a:t>
            </a:r>
            <a:r>
              <a:rPr lang="nl-NL" baseline="-25000" dirty="0"/>
              <a:t>€</a:t>
            </a:r>
            <a:r>
              <a:rPr lang="nl-NL" dirty="0"/>
              <a:t> &lt; aanbod</a:t>
            </a:r>
            <a:r>
              <a:rPr lang="nl-NL" baseline="-25000" dirty="0"/>
              <a:t>€</a:t>
            </a:r>
          </a:p>
          <a:p>
            <a:pPr algn="ctr"/>
            <a:r>
              <a:rPr lang="nl-NL" dirty="0"/>
              <a:t>valutamarkt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7480938" y="6115068"/>
            <a:ext cx="1551515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Wisselkoers ↓</a:t>
            </a:r>
          </a:p>
        </p:txBody>
      </p:sp>
      <p:cxnSp>
        <p:nvCxnSpPr>
          <p:cNvPr id="11" name="Rechte verbindingslijn met pijl 10"/>
          <p:cNvCxnSpPr>
            <a:stCxn id="5" idx="3"/>
            <a:endCxn id="6" idx="1"/>
          </p:cNvCxnSpPr>
          <p:nvPr/>
        </p:nvCxnSpPr>
        <p:spPr>
          <a:xfrm>
            <a:off x="1018653" y="6311796"/>
            <a:ext cx="1067981" cy="174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" name="Rechte verbindingslijn met pijl 12"/>
          <p:cNvCxnSpPr>
            <a:stCxn id="6" idx="3"/>
            <a:endCxn id="7" idx="1"/>
          </p:cNvCxnSpPr>
          <p:nvPr/>
        </p:nvCxnSpPr>
        <p:spPr>
          <a:xfrm flipV="1">
            <a:off x="4644835" y="6305104"/>
            <a:ext cx="392893" cy="84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6" name="Rechte verbindingslijn met pijl 15"/>
          <p:cNvCxnSpPr>
            <a:stCxn id="7" idx="3"/>
            <a:endCxn id="9" idx="1"/>
          </p:cNvCxnSpPr>
          <p:nvPr/>
        </p:nvCxnSpPr>
        <p:spPr>
          <a:xfrm flipV="1">
            <a:off x="6819049" y="6299734"/>
            <a:ext cx="661889" cy="53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" name="Rechte verbindingslijn 18"/>
          <p:cNvCxnSpPr/>
          <p:nvPr/>
        </p:nvCxnSpPr>
        <p:spPr>
          <a:xfrm>
            <a:off x="921287" y="1645576"/>
            <a:ext cx="7204763" cy="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1" name="Rechte verbindingslijn 20"/>
          <p:cNvCxnSpPr/>
          <p:nvPr/>
        </p:nvCxnSpPr>
        <p:spPr>
          <a:xfrm>
            <a:off x="4523668" y="1645576"/>
            <a:ext cx="0" cy="288032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2" name="Tekstvak 21"/>
          <p:cNvSpPr txBox="1"/>
          <p:nvPr/>
        </p:nvSpPr>
        <p:spPr>
          <a:xfrm>
            <a:off x="3697018" y="1277148"/>
            <a:ext cx="16780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Betalingsbalans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910401" y="1207206"/>
            <a:ext cx="16780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/>
              <a:t>Ontvangsten (in)</a:t>
            </a:r>
            <a:endParaRPr lang="nl-NL" b="1" dirty="0"/>
          </a:p>
        </p:txBody>
      </p:sp>
      <p:sp>
        <p:nvSpPr>
          <p:cNvPr id="24" name="Tekstvak 23"/>
          <p:cNvSpPr txBox="1"/>
          <p:nvPr/>
        </p:nvSpPr>
        <p:spPr>
          <a:xfrm>
            <a:off x="6819049" y="1207206"/>
            <a:ext cx="14145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b="1" dirty="0"/>
              <a:t>Betalingen (uit)</a:t>
            </a:r>
            <a:endParaRPr lang="nl-NL" b="1" dirty="0"/>
          </a:p>
        </p:txBody>
      </p:sp>
      <p:sp>
        <p:nvSpPr>
          <p:cNvPr id="25" name="Tekstvak 24"/>
          <p:cNvSpPr txBox="1"/>
          <p:nvPr/>
        </p:nvSpPr>
        <p:spPr>
          <a:xfrm>
            <a:off x="921287" y="1717584"/>
            <a:ext cx="360238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Wanneer wij geld ontvangen uit het buitenland (bijv. vanwege export van producten of door verkrijgen van leningen), willen we graag euro’s ontvangen.</a:t>
            </a:r>
          </a:p>
          <a:p>
            <a:r>
              <a:rPr lang="nl-NL" dirty="0"/>
              <a:t>Buitenlanders moeten dus hun eigen munt omruilen voor euro’s:</a:t>
            </a:r>
          </a:p>
          <a:p>
            <a:endParaRPr lang="nl-NL" dirty="0"/>
          </a:p>
          <a:p>
            <a:r>
              <a:rPr lang="nl-NL" dirty="0"/>
              <a:t>zij </a:t>
            </a:r>
            <a:r>
              <a:rPr lang="nl-NL" b="1" dirty="0"/>
              <a:t>vragen</a:t>
            </a:r>
            <a:r>
              <a:rPr lang="nl-NL" dirty="0"/>
              <a:t> euro’s op de valutamarkt</a:t>
            </a:r>
          </a:p>
        </p:txBody>
      </p:sp>
      <p:sp>
        <p:nvSpPr>
          <p:cNvPr id="26" name="Tekstvak 25"/>
          <p:cNvSpPr txBox="1"/>
          <p:nvPr/>
        </p:nvSpPr>
        <p:spPr>
          <a:xfrm>
            <a:off x="4570019" y="1717584"/>
            <a:ext cx="360238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Wanneer wij geld moeten betalen aan het buitenland (bijv. vanwege import van producten of het verstrekken van leningen), willen die buitenlandse bedrijven graag hun eigen valuta ontvangen.</a:t>
            </a:r>
          </a:p>
          <a:p>
            <a:r>
              <a:rPr lang="nl-NL" dirty="0"/>
              <a:t>Wij moeten dus onze euro omruilen voor die andere valuta:</a:t>
            </a:r>
          </a:p>
          <a:p>
            <a:endParaRPr lang="nl-NL" dirty="0"/>
          </a:p>
          <a:p>
            <a:r>
              <a:rPr lang="nl-NL" dirty="0"/>
              <a:t>dit is dus </a:t>
            </a:r>
            <a:r>
              <a:rPr lang="nl-NL" b="1" dirty="0"/>
              <a:t>aanbod </a:t>
            </a:r>
            <a:r>
              <a:rPr lang="nl-NL" dirty="0"/>
              <a:t>van euro’s op de valutamarkt</a:t>
            </a:r>
          </a:p>
        </p:txBody>
      </p:sp>
      <p:sp>
        <p:nvSpPr>
          <p:cNvPr id="31" name="Tekstvak 30"/>
          <p:cNvSpPr txBox="1"/>
          <p:nvPr/>
        </p:nvSpPr>
        <p:spPr>
          <a:xfrm>
            <a:off x="251520" y="5019868"/>
            <a:ext cx="1138645" cy="64633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nl-NL" dirty="0"/>
              <a:t>Overschot</a:t>
            </a:r>
            <a:br>
              <a:rPr lang="nl-NL" dirty="0"/>
            </a:br>
            <a:r>
              <a:rPr lang="nl-NL" dirty="0"/>
              <a:t>BB</a:t>
            </a:r>
          </a:p>
        </p:txBody>
      </p:sp>
      <p:sp>
        <p:nvSpPr>
          <p:cNvPr id="32" name="Tekstvak 31"/>
          <p:cNvSpPr txBox="1"/>
          <p:nvPr/>
        </p:nvSpPr>
        <p:spPr>
          <a:xfrm>
            <a:off x="2086634" y="5021609"/>
            <a:ext cx="2558201" cy="64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nl-NL" dirty="0"/>
              <a:t>ontvangsten &gt; betalingen</a:t>
            </a:r>
          </a:p>
          <a:p>
            <a:pPr algn="ctr"/>
            <a:r>
              <a:rPr lang="nl-NL" dirty="0"/>
              <a:t> op de betalingsbalans</a:t>
            </a:r>
          </a:p>
        </p:txBody>
      </p:sp>
      <p:sp>
        <p:nvSpPr>
          <p:cNvPr id="33" name="Tekstvak 32"/>
          <p:cNvSpPr txBox="1"/>
          <p:nvPr/>
        </p:nvSpPr>
        <p:spPr>
          <a:xfrm>
            <a:off x="5018492" y="5013176"/>
            <a:ext cx="1819794" cy="64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nl-NL" dirty="0"/>
              <a:t>vraag</a:t>
            </a:r>
            <a:r>
              <a:rPr lang="nl-NL" baseline="-25000" dirty="0"/>
              <a:t>€</a:t>
            </a:r>
            <a:r>
              <a:rPr lang="nl-NL" dirty="0"/>
              <a:t> &gt; aanbod</a:t>
            </a:r>
            <a:r>
              <a:rPr lang="nl-NL" baseline="-25000" dirty="0"/>
              <a:t>€</a:t>
            </a:r>
          </a:p>
          <a:p>
            <a:pPr algn="ctr"/>
            <a:r>
              <a:rPr lang="nl-NL" dirty="0"/>
              <a:t>valutamarkt</a:t>
            </a:r>
          </a:p>
        </p:txBody>
      </p:sp>
      <p:sp>
        <p:nvSpPr>
          <p:cNvPr id="34" name="Tekstvak 33"/>
          <p:cNvSpPr txBox="1"/>
          <p:nvPr/>
        </p:nvSpPr>
        <p:spPr>
          <a:xfrm>
            <a:off x="7480938" y="5146306"/>
            <a:ext cx="1551515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Wisselkoers ↑</a:t>
            </a:r>
          </a:p>
        </p:txBody>
      </p:sp>
      <p:cxnSp>
        <p:nvCxnSpPr>
          <p:cNvPr id="35" name="Rechte verbindingslijn met pijl 34"/>
          <p:cNvCxnSpPr>
            <a:stCxn id="31" idx="3"/>
            <a:endCxn id="32" idx="1"/>
          </p:cNvCxnSpPr>
          <p:nvPr/>
        </p:nvCxnSpPr>
        <p:spPr>
          <a:xfrm>
            <a:off x="1390165" y="5343034"/>
            <a:ext cx="696469" cy="174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6" name="Rechte verbindingslijn met pijl 35"/>
          <p:cNvCxnSpPr>
            <a:stCxn id="32" idx="3"/>
            <a:endCxn id="33" idx="1"/>
          </p:cNvCxnSpPr>
          <p:nvPr/>
        </p:nvCxnSpPr>
        <p:spPr>
          <a:xfrm flipV="1">
            <a:off x="4644835" y="5336342"/>
            <a:ext cx="373657" cy="84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7" name="Rechte verbindingslijn met pijl 36"/>
          <p:cNvCxnSpPr>
            <a:stCxn id="33" idx="3"/>
            <a:endCxn id="34" idx="1"/>
          </p:cNvCxnSpPr>
          <p:nvPr/>
        </p:nvCxnSpPr>
        <p:spPr>
          <a:xfrm flipV="1">
            <a:off x="6838286" y="5330972"/>
            <a:ext cx="642652" cy="53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7" name="Tekstvak 26">
            <a:extLst>
              <a:ext uri="{FF2B5EF4-FFF2-40B4-BE49-F238E27FC236}">
                <a16:creationId xmlns:a16="http://schemas.microsoft.com/office/drawing/2014/main" id="{05C14E42-F6CF-3B47-AA46-483DC8D0C2A1}"/>
              </a:ext>
            </a:extLst>
          </p:cNvPr>
          <p:cNvSpPr txBox="1"/>
          <p:nvPr/>
        </p:nvSpPr>
        <p:spPr>
          <a:xfrm>
            <a:off x="3995936" y="169498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Hoofdstuk 12</a:t>
            </a:r>
          </a:p>
        </p:txBody>
      </p:sp>
    </p:spTree>
    <p:extLst>
      <p:ext uri="{BB962C8B-B14F-4D97-AF65-F5344CB8AC3E}">
        <p14:creationId xmlns:p14="http://schemas.microsoft.com/office/powerpoint/2010/main" val="3656612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25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75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25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25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75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3500"/>
                            </p:stCondLst>
                            <p:childTnLst>
                              <p:par>
                                <p:cTn id="64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25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 animBg="1"/>
      <p:bldP spid="25" grpId="0"/>
      <p:bldP spid="26" grpId="0"/>
      <p:bldP spid="31" grpId="0" animBg="1"/>
      <p:bldP spid="32" grpId="0" animBg="1"/>
      <p:bldP spid="33" grpId="0" animBg="1"/>
      <p:bldP spid="3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58289"/>
            <a:ext cx="8229600" cy="351340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nl-NL" cap="none" dirty="0"/>
              <a:t>Valutamarkt: </a:t>
            </a:r>
            <a:r>
              <a:rPr lang="nl-NL" sz="2400" cap="none" dirty="0"/>
              <a:t>flexibele wisselkoersen</a:t>
            </a:r>
            <a:endParaRPr lang="nl-NL" cap="non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>
          <a:xfrm>
            <a:off x="457200" y="1285860"/>
            <a:ext cx="4038600" cy="411963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nl-NL" sz="1800" cap="none" dirty="0"/>
              <a:t>Gebeurtenissen in de economie hebben via de betalingsbalans invloed op de wisselkoers:</a:t>
            </a:r>
          </a:p>
          <a:p>
            <a:pPr>
              <a:lnSpc>
                <a:spcPct val="100000"/>
              </a:lnSpc>
            </a:pPr>
            <a:r>
              <a:rPr lang="nl-NL" sz="1800" cap="none" dirty="0"/>
              <a:t>Economische groei laat de import toenemen;</a:t>
            </a:r>
          </a:p>
          <a:p>
            <a:pPr>
              <a:lnSpc>
                <a:spcPct val="100000"/>
              </a:lnSpc>
            </a:pPr>
            <a:r>
              <a:rPr lang="nl-NL" sz="1800" cap="none" dirty="0"/>
              <a:t>Een verbeterde concurrentiepositie zorgt voor meer export;</a:t>
            </a:r>
          </a:p>
          <a:p>
            <a:pPr>
              <a:lnSpc>
                <a:spcPct val="100000"/>
              </a:lnSpc>
            </a:pPr>
            <a:r>
              <a:rPr lang="nl-NL" sz="1800" cap="none" dirty="0"/>
              <a:t>Economische groei trekt buitenlandse beleggers en investeerders;</a:t>
            </a:r>
          </a:p>
          <a:p>
            <a:pPr>
              <a:lnSpc>
                <a:spcPct val="100000"/>
              </a:lnSpc>
            </a:pPr>
            <a:r>
              <a:rPr lang="nl-NL" sz="1800" cap="none" dirty="0"/>
              <a:t>Een stijging van de (geldmarkt)rente trekt buitenlandse beleggers;</a:t>
            </a:r>
          </a:p>
          <a:p>
            <a:pPr>
              <a:lnSpc>
                <a:spcPct val="100000"/>
              </a:lnSpc>
            </a:pPr>
            <a:r>
              <a:rPr lang="nl-NL" sz="1800" cap="none" dirty="0" err="1"/>
              <a:t>Enz</a:t>
            </a:r>
            <a:r>
              <a:rPr lang="nl-NL" sz="1800" cap="none" dirty="0"/>
              <a:t>, </a:t>
            </a:r>
            <a:r>
              <a:rPr lang="nl-NL" sz="1800" cap="none" dirty="0" err="1"/>
              <a:t>enz</a:t>
            </a:r>
            <a:r>
              <a:rPr lang="nl-NL" sz="1800" cap="none" dirty="0"/>
              <a:t>….</a:t>
            </a: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E8112F9A-4DA0-1F43-8384-B993F4288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7395" y="6494897"/>
            <a:ext cx="5004665" cy="365125"/>
          </a:xfrm>
        </p:spPr>
        <p:txBody>
          <a:bodyPr/>
          <a:lstStyle/>
          <a:p>
            <a:r>
              <a:rPr lang="nl-NL" dirty="0"/>
              <a:t>Economie moet je doen (Hans Vermeulen)</a:t>
            </a:r>
            <a:endParaRPr lang="en-US" dirty="0"/>
          </a:p>
        </p:txBody>
      </p:sp>
      <p:sp>
        <p:nvSpPr>
          <p:cNvPr id="30" name="Tijdelijke aanduiding voor dianummer 29">
            <a:extLst>
              <a:ext uri="{FF2B5EF4-FFF2-40B4-BE49-F238E27FC236}">
                <a16:creationId xmlns:a16="http://schemas.microsoft.com/office/drawing/2014/main" id="{4693A02A-10DB-D34A-9F46-BC2F819CE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6</a:t>
            </a:fld>
            <a:endParaRPr lang="en-US"/>
          </a:p>
        </p:txBody>
      </p:sp>
      <p:cxnSp>
        <p:nvCxnSpPr>
          <p:cNvPr id="6" name="Rechte verbindingslijn 5"/>
          <p:cNvCxnSpPr/>
          <p:nvPr/>
        </p:nvCxnSpPr>
        <p:spPr>
          <a:xfrm>
            <a:off x="5255112" y="1253645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 flipH="1">
            <a:off x="5255112" y="4782037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5255112" y="1253645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5255112" y="1973725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5255112" y="2693805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5255112" y="3413885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5255112" y="4133965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5975192" y="1253645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6695272" y="1253645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7415352" y="1253645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>
            <a:off x="8135432" y="1253645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/>
          <p:cNvCxnSpPr/>
          <p:nvPr/>
        </p:nvCxnSpPr>
        <p:spPr>
          <a:xfrm>
            <a:off x="8855512" y="1253645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kstvak 17"/>
          <p:cNvSpPr txBox="1"/>
          <p:nvPr/>
        </p:nvSpPr>
        <p:spPr>
          <a:xfrm>
            <a:off x="6948264" y="5219908"/>
            <a:ext cx="2090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hoeveelheid $ × </a:t>
            </a:r>
            <a:r>
              <a:rPr lang="nl-NL" dirty="0" err="1"/>
              <a:t>mln</a:t>
            </a:r>
            <a:endParaRPr lang="nl-NL" dirty="0"/>
          </a:p>
        </p:txBody>
      </p:sp>
      <p:sp>
        <p:nvSpPr>
          <p:cNvPr id="19" name="Tekstvak 18"/>
          <p:cNvSpPr txBox="1"/>
          <p:nvPr/>
        </p:nvSpPr>
        <p:spPr>
          <a:xfrm rot="16200000">
            <a:off x="3703480" y="1952556"/>
            <a:ext cx="1958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wisselkoers $ (in €)</a:t>
            </a:r>
          </a:p>
        </p:txBody>
      </p:sp>
      <p:sp>
        <p:nvSpPr>
          <p:cNvPr id="20" name="Tekstvak 19"/>
          <p:cNvSpPr txBox="1"/>
          <p:nvPr/>
        </p:nvSpPr>
        <p:spPr>
          <a:xfrm>
            <a:off x="4751056" y="3917941"/>
            <a:ext cx="593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0,50</a:t>
            </a:r>
          </a:p>
        </p:txBody>
      </p:sp>
      <p:sp>
        <p:nvSpPr>
          <p:cNvPr id="21" name="Tekstvak 20"/>
          <p:cNvSpPr txBox="1"/>
          <p:nvPr/>
        </p:nvSpPr>
        <p:spPr>
          <a:xfrm>
            <a:off x="4751056" y="319786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</a:t>
            </a:r>
          </a:p>
        </p:txBody>
      </p:sp>
      <p:sp>
        <p:nvSpPr>
          <p:cNvPr id="22" name="Tekstvak 21"/>
          <p:cNvSpPr txBox="1"/>
          <p:nvPr/>
        </p:nvSpPr>
        <p:spPr>
          <a:xfrm>
            <a:off x="4751056" y="2549789"/>
            <a:ext cx="593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1,50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4751056" y="182041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2</a:t>
            </a:r>
          </a:p>
        </p:txBody>
      </p:sp>
      <p:sp>
        <p:nvSpPr>
          <p:cNvPr id="24" name="Tekstvak 23"/>
          <p:cNvSpPr txBox="1"/>
          <p:nvPr/>
        </p:nvSpPr>
        <p:spPr>
          <a:xfrm>
            <a:off x="4751056" y="1109629"/>
            <a:ext cx="593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2,50</a:t>
            </a:r>
          </a:p>
        </p:txBody>
      </p:sp>
      <p:sp>
        <p:nvSpPr>
          <p:cNvPr id="25" name="Tekstvak 24"/>
          <p:cNvSpPr txBox="1"/>
          <p:nvPr/>
        </p:nvSpPr>
        <p:spPr>
          <a:xfrm>
            <a:off x="5759168" y="485404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10</a:t>
            </a:r>
          </a:p>
        </p:txBody>
      </p:sp>
      <p:sp>
        <p:nvSpPr>
          <p:cNvPr id="26" name="Tekstvak 25"/>
          <p:cNvSpPr txBox="1"/>
          <p:nvPr/>
        </p:nvSpPr>
        <p:spPr>
          <a:xfrm>
            <a:off x="6492592" y="485404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20</a:t>
            </a:r>
          </a:p>
        </p:txBody>
      </p:sp>
      <p:sp>
        <p:nvSpPr>
          <p:cNvPr id="27" name="Tekstvak 26"/>
          <p:cNvSpPr txBox="1"/>
          <p:nvPr/>
        </p:nvSpPr>
        <p:spPr>
          <a:xfrm>
            <a:off x="7212672" y="485404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30</a:t>
            </a:r>
          </a:p>
        </p:txBody>
      </p:sp>
      <p:sp>
        <p:nvSpPr>
          <p:cNvPr id="28" name="Tekstvak 27"/>
          <p:cNvSpPr txBox="1"/>
          <p:nvPr/>
        </p:nvSpPr>
        <p:spPr>
          <a:xfrm>
            <a:off x="7932752" y="485404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40</a:t>
            </a:r>
          </a:p>
        </p:txBody>
      </p:sp>
      <p:sp>
        <p:nvSpPr>
          <p:cNvPr id="29" name="Tekstvak 28"/>
          <p:cNvSpPr txBox="1"/>
          <p:nvPr/>
        </p:nvSpPr>
        <p:spPr>
          <a:xfrm>
            <a:off x="8580824" y="485404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50</a:t>
            </a:r>
          </a:p>
        </p:txBody>
      </p:sp>
      <p:cxnSp>
        <p:nvCxnSpPr>
          <p:cNvPr id="31" name="Rechte verbindingslijn 30"/>
          <p:cNvCxnSpPr/>
          <p:nvPr/>
        </p:nvCxnSpPr>
        <p:spPr>
          <a:xfrm>
            <a:off x="5759168" y="1657437"/>
            <a:ext cx="2160240" cy="2848445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2" name="Rechthoek 31"/>
          <p:cNvSpPr/>
          <p:nvPr/>
        </p:nvSpPr>
        <p:spPr>
          <a:xfrm>
            <a:off x="5800849" y="1529800"/>
            <a:ext cx="409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/>
              <a:t>Q</a:t>
            </a:r>
            <a:r>
              <a:rPr lang="nl-NL" baseline="-25000" dirty="0" err="1"/>
              <a:t>v</a:t>
            </a:r>
            <a:endParaRPr lang="nl-NL" dirty="0"/>
          </a:p>
        </p:txBody>
      </p:sp>
      <p:cxnSp>
        <p:nvCxnSpPr>
          <p:cNvPr id="40" name="Rechte verbindingslijn 39"/>
          <p:cNvCxnSpPr/>
          <p:nvPr/>
        </p:nvCxnSpPr>
        <p:spPr>
          <a:xfrm flipV="1">
            <a:off x="5652120" y="2919121"/>
            <a:ext cx="2928704" cy="136815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3" name="Rechthoek 42"/>
          <p:cNvSpPr/>
          <p:nvPr/>
        </p:nvSpPr>
        <p:spPr>
          <a:xfrm>
            <a:off x="8171738" y="2637623"/>
            <a:ext cx="413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/>
              <a:t>Q</a:t>
            </a:r>
            <a:r>
              <a:rPr lang="nl-NL" baseline="-25000" dirty="0" err="1"/>
              <a:t>a</a:t>
            </a:r>
            <a:endParaRPr lang="nl-NL" dirty="0"/>
          </a:p>
        </p:txBody>
      </p:sp>
      <p:sp>
        <p:nvSpPr>
          <p:cNvPr id="44" name="Tekstvak 43"/>
          <p:cNvSpPr txBox="1"/>
          <p:nvPr/>
        </p:nvSpPr>
        <p:spPr>
          <a:xfrm>
            <a:off x="81059" y="5883964"/>
            <a:ext cx="1479572" cy="64633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nl-NL" dirty="0"/>
              <a:t>Concurrentie-</a:t>
            </a:r>
          </a:p>
          <a:p>
            <a:pPr algn="ctr"/>
            <a:r>
              <a:rPr lang="nl-NL" dirty="0"/>
              <a:t>positie VS ↑</a:t>
            </a:r>
          </a:p>
        </p:txBody>
      </p:sp>
      <p:sp>
        <p:nvSpPr>
          <p:cNvPr id="45" name="Tekstvak 44"/>
          <p:cNvSpPr txBox="1"/>
          <p:nvPr/>
        </p:nvSpPr>
        <p:spPr>
          <a:xfrm>
            <a:off x="2156689" y="5746030"/>
            <a:ext cx="2418098" cy="92333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nl-NL" dirty="0"/>
              <a:t>export ↑, waardoor de </a:t>
            </a:r>
          </a:p>
          <a:p>
            <a:pPr algn="ctr"/>
            <a:r>
              <a:rPr lang="nl-NL" dirty="0"/>
              <a:t>ontvangsten op de </a:t>
            </a:r>
          </a:p>
          <a:p>
            <a:pPr algn="ctr"/>
            <a:r>
              <a:rPr lang="nl-NL" dirty="0"/>
              <a:t>betalingsbalans ↑</a:t>
            </a:r>
          </a:p>
        </p:txBody>
      </p:sp>
      <p:sp>
        <p:nvSpPr>
          <p:cNvPr id="46" name="Tekstvak 45"/>
          <p:cNvSpPr txBox="1"/>
          <p:nvPr/>
        </p:nvSpPr>
        <p:spPr>
          <a:xfrm>
            <a:off x="5142436" y="5877272"/>
            <a:ext cx="1571905" cy="64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nl-NL" dirty="0"/>
              <a:t>vraag</a:t>
            </a:r>
            <a:r>
              <a:rPr lang="nl-NL" baseline="-25000" dirty="0"/>
              <a:t>$</a:t>
            </a:r>
            <a:r>
              <a:rPr lang="nl-NL" dirty="0"/>
              <a:t> op de</a:t>
            </a:r>
            <a:endParaRPr lang="nl-NL" baseline="-25000" dirty="0"/>
          </a:p>
          <a:p>
            <a:pPr algn="ctr"/>
            <a:r>
              <a:rPr lang="nl-NL" dirty="0"/>
              <a:t>valutamarkt ↑</a:t>
            </a:r>
          </a:p>
        </p:txBody>
      </p:sp>
      <p:sp>
        <p:nvSpPr>
          <p:cNvPr id="47" name="Tekstvak 46"/>
          <p:cNvSpPr txBox="1"/>
          <p:nvPr/>
        </p:nvSpPr>
        <p:spPr>
          <a:xfrm>
            <a:off x="7480938" y="6010402"/>
            <a:ext cx="1551515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Wisselkoers ↑</a:t>
            </a:r>
          </a:p>
        </p:txBody>
      </p:sp>
      <p:cxnSp>
        <p:nvCxnSpPr>
          <p:cNvPr id="48" name="Rechte verbindingslijn met pijl 47"/>
          <p:cNvCxnSpPr>
            <a:stCxn id="44" idx="3"/>
            <a:endCxn id="45" idx="1"/>
          </p:cNvCxnSpPr>
          <p:nvPr/>
        </p:nvCxnSpPr>
        <p:spPr>
          <a:xfrm>
            <a:off x="1560631" y="6207130"/>
            <a:ext cx="596058" cy="56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9" name="Rechte verbindingslijn met pijl 48"/>
          <p:cNvCxnSpPr>
            <a:stCxn id="45" idx="3"/>
            <a:endCxn id="46" idx="1"/>
          </p:cNvCxnSpPr>
          <p:nvPr/>
        </p:nvCxnSpPr>
        <p:spPr>
          <a:xfrm flipV="1">
            <a:off x="4574787" y="6200438"/>
            <a:ext cx="567649" cy="725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0" name="Rechte verbindingslijn met pijl 49"/>
          <p:cNvCxnSpPr>
            <a:stCxn id="46" idx="3"/>
            <a:endCxn id="47" idx="1"/>
          </p:cNvCxnSpPr>
          <p:nvPr/>
        </p:nvCxnSpPr>
        <p:spPr>
          <a:xfrm flipV="1">
            <a:off x="6714341" y="6195068"/>
            <a:ext cx="766597" cy="53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9" name="Rechte verbindingslijn 38"/>
          <p:cNvCxnSpPr/>
          <p:nvPr/>
        </p:nvCxnSpPr>
        <p:spPr>
          <a:xfrm>
            <a:off x="5756786" y="1650572"/>
            <a:ext cx="2160240" cy="2848445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5" name="Ovaal 4"/>
          <p:cNvSpPr/>
          <p:nvPr/>
        </p:nvSpPr>
        <p:spPr>
          <a:xfrm>
            <a:off x="7135522" y="3491909"/>
            <a:ext cx="124991" cy="124991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33" name="Rechte verbindingslijn 32"/>
          <p:cNvCxnSpPr/>
          <p:nvPr/>
        </p:nvCxnSpPr>
        <p:spPr>
          <a:xfrm flipV="1">
            <a:off x="5255112" y="3554404"/>
            <a:ext cx="1842527" cy="12789"/>
          </a:xfrm>
          <a:prstGeom prst="line">
            <a:avLst/>
          </a:prstGeom>
          <a:ln w="19050">
            <a:prstDash val="lg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1" name="Ovaal 50"/>
          <p:cNvSpPr/>
          <p:nvPr/>
        </p:nvSpPr>
        <p:spPr>
          <a:xfrm>
            <a:off x="7597455" y="3279369"/>
            <a:ext cx="124991" cy="124991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52" name="Rechte verbindingslijn 51"/>
          <p:cNvCxnSpPr/>
          <p:nvPr/>
        </p:nvCxnSpPr>
        <p:spPr>
          <a:xfrm flipV="1">
            <a:off x="5306388" y="3344204"/>
            <a:ext cx="2251848" cy="12788"/>
          </a:xfrm>
          <a:prstGeom prst="line">
            <a:avLst/>
          </a:prstGeom>
          <a:ln w="19050">
            <a:prstDash val="lg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3" name="Tekstvak 52">
            <a:extLst>
              <a:ext uri="{FF2B5EF4-FFF2-40B4-BE49-F238E27FC236}">
                <a16:creationId xmlns:a16="http://schemas.microsoft.com/office/drawing/2014/main" id="{71D3392B-8589-4249-9DDA-69495BBCC018}"/>
              </a:ext>
            </a:extLst>
          </p:cNvPr>
          <p:cNvSpPr txBox="1"/>
          <p:nvPr/>
        </p:nvSpPr>
        <p:spPr>
          <a:xfrm>
            <a:off x="3995936" y="169498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Hoofdstuk 12</a:t>
            </a:r>
          </a:p>
        </p:txBody>
      </p:sp>
    </p:spTree>
    <p:extLst>
      <p:ext uri="{BB962C8B-B14F-4D97-AF65-F5344CB8AC3E}">
        <p14:creationId xmlns:p14="http://schemas.microsoft.com/office/powerpoint/2010/main" val="2056846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3.7037E-7 L 0.06736 -0.00093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68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5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5" grpId="0" animBg="1"/>
      <p:bldP spid="46" grpId="0" animBg="1"/>
      <p:bldP spid="47" grpId="0" animBg="1"/>
      <p:bldP spid="5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71301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nl-NL" dirty="0"/>
              <a:t>Valutamarkt: </a:t>
            </a:r>
            <a:r>
              <a:rPr lang="nl-NL" sz="2400" dirty="0"/>
              <a:t>flexibele wisselkoersen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>
          <a:xfrm>
            <a:off x="457200" y="1285860"/>
            <a:ext cx="4038600" cy="37993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400" cap="none" dirty="0"/>
              <a:t>Wanneer de VS haar rente verlaagt om de binnenlandse bestedingen te stimuleren,</a:t>
            </a:r>
          </a:p>
          <a:p>
            <a:pPr marL="0" indent="0">
              <a:buNone/>
            </a:pPr>
            <a:r>
              <a:rPr lang="nl-NL" sz="2400" cap="none" dirty="0"/>
              <a:t>Heeft dat ook gevolgen voor de koers van de dollar</a:t>
            </a:r>
          </a:p>
          <a:p>
            <a:pPr marL="0" indent="0">
              <a:buNone/>
            </a:pPr>
            <a:r>
              <a:rPr lang="nl-NL" sz="2400" cap="none" dirty="0"/>
              <a:t>(Een vereenvoudiging, want er treden méér effecten op!)</a:t>
            </a: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C139E32-5525-5B46-85D4-6CCFB49DD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9823" y="6525706"/>
            <a:ext cx="5004665" cy="365125"/>
          </a:xfrm>
        </p:spPr>
        <p:txBody>
          <a:bodyPr/>
          <a:lstStyle/>
          <a:p>
            <a:r>
              <a:rPr lang="nl-NL" dirty="0"/>
              <a:t>Economie moet je doen (Hans Vermeulen)</a:t>
            </a:r>
            <a:endParaRPr lang="en-US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380F240-D756-9447-9C2D-B45B4F104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7</a:t>
            </a:fld>
            <a:endParaRPr lang="en-US"/>
          </a:p>
        </p:txBody>
      </p:sp>
      <p:cxnSp>
        <p:nvCxnSpPr>
          <p:cNvPr id="6" name="Rechte verbindingslijn 5"/>
          <p:cNvCxnSpPr/>
          <p:nvPr/>
        </p:nvCxnSpPr>
        <p:spPr>
          <a:xfrm>
            <a:off x="5255112" y="1253645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 flipH="1">
            <a:off x="5255112" y="4782037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5255112" y="1253645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5255112" y="1973725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5255112" y="2693805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5255112" y="3413885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5255112" y="4133965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5975192" y="1253645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6695272" y="1253645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7415352" y="1253645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>
            <a:off x="8135432" y="1253645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/>
          <p:cNvCxnSpPr/>
          <p:nvPr/>
        </p:nvCxnSpPr>
        <p:spPr>
          <a:xfrm>
            <a:off x="8855512" y="1253645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kstvak 17"/>
          <p:cNvSpPr txBox="1"/>
          <p:nvPr/>
        </p:nvSpPr>
        <p:spPr>
          <a:xfrm>
            <a:off x="6948264" y="5219908"/>
            <a:ext cx="2090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hoeveelheid $ × </a:t>
            </a:r>
            <a:r>
              <a:rPr lang="nl-NL" dirty="0" err="1"/>
              <a:t>mln</a:t>
            </a:r>
            <a:endParaRPr lang="nl-NL" dirty="0"/>
          </a:p>
        </p:txBody>
      </p:sp>
      <p:sp>
        <p:nvSpPr>
          <p:cNvPr id="19" name="Tekstvak 18"/>
          <p:cNvSpPr txBox="1"/>
          <p:nvPr/>
        </p:nvSpPr>
        <p:spPr>
          <a:xfrm rot="16200000">
            <a:off x="3703480" y="1952556"/>
            <a:ext cx="1958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wisselkoers $ (in €)</a:t>
            </a:r>
          </a:p>
        </p:txBody>
      </p:sp>
      <p:sp>
        <p:nvSpPr>
          <p:cNvPr id="20" name="Tekstvak 19"/>
          <p:cNvSpPr txBox="1"/>
          <p:nvPr/>
        </p:nvSpPr>
        <p:spPr>
          <a:xfrm>
            <a:off x="4751056" y="3917941"/>
            <a:ext cx="593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0,50</a:t>
            </a:r>
          </a:p>
        </p:txBody>
      </p:sp>
      <p:sp>
        <p:nvSpPr>
          <p:cNvPr id="21" name="Tekstvak 20"/>
          <p:cNvSpPr txBox="1"/>
          <p:nvPr/>
        </p:nvSpPr>
        <p:spPr>
          <a:xfrm>
            <a:off x="4751056" y="319786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</a:t>
            </a:r>
          </a:p>
        </p:txBody>
      </p:sp>
      <p:sp>
        <p:nvSpPr>
          <p:cNvPr id="22" name="Tekstvak 21"/>
          <p:cNvSpPr txBox="1"/>
          <p:nvPr/>
        </p:nvSpPr>
        <p:spPr>
          <a:xfrm>
            <a:off x="4751056" y="2549789"/>
            <a:ext cx="593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1,50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4751056" y="182041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2</a:t>
            </a:r>
          </a:p>
        </p:txBody>
      </p:sp>
      <p:sp>
        <p:nvSpPr>
          <p:cNvPr id="24" name="Tekstvak 23"/>
          <p:cNvSpPr txBox="1"/>
          <p:nvPr/>
        </p:nvSpPr>
        <p:spPr>
          <a:xfrm>
            <a:off x="4751056" y="1109629"/>
            <a:ext cx="593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2,50</a:t>
            </a:r>
          </a:p>
        </p:txBody>
      </p:sp>
      <p:sp>
        <p:nvSpPr>
          <p:cNvPr id="25" name="Tekstvak 24"/>
          <p:cNvSpPr txBox="1"/>
          <p:nvPr/>
        </p:nvSpPr>
        <p:spPr>
          <a:xfrm>
            <a:off x="5759168" y="485404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10</a:t>
            </a:r>
          </a:p>
        </p:txBody>
      </p:sp>
      <p:sp>
        <p:nvSpPr>
          <p:cNvPr id="26" name="Tekstvak 25"/>
          <p:cNvSpPr txBox="1"/>
          <p:nvPr/>
        </p:nvSpPr>
        <p:spPr>
          <a:xfrm>
            <a:off x="6492592" y="485404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20</a:t>
            </a:r>
          </a:p>
        </p:txBody>
      </p:sp>
      <p:sp>
        <p:nvSpPr>
          <p:cNvPr id="27" name="Tekstvak 26"/>
          <p:cNvSpPr txBox="1"/>
          <p:nvPr/>
        </p:nvSpPr>
        <p:spPr>
          <a:xfrm>
            <a:off x="7212672" y="485404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30</a:t>
            </a:r>
          </a:p>
        </p:txBody>
      </p:sp>
      <p:sp>
        <p:nvSpPr>
          <p:cNvPr id="28" name="Tekstvak 27"/>
          <p:cNvSpPr txBox="1"/>
          <p:nvPr/>
        </p:nvSpPr>
        <p:spPr>
          <a:xfrm>
            <a:off x="7932752" y="485404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40</a:t>
            </a:r>
          </a:p>
        </p:txBody>
      </p:sp>
      <p:sp>
        <p:nvSpPr>
          <p:cNvPr id="29" name="Tekstvak 28"/>
          <p:cNvSpPr txBox="1"/>
          <p:nvPr/>
        </p:nvSpPr>
        <p:spPr>
          <a:xfrm>
            <a:off x="8580824" y="485404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50</a:t>
            </a:r>
          </a:p>
        </p:txBody>
      </p:sp>
      <p:sp>
        <p:nvSpPr>
          <p:cNvPr id="32" name="Rechthoek 31"/>
          <p:cNvSpPr/>
          <p:nvPr/>
        </p:nvSpPr>
        <p:spPr>
          <a:xfrm>
            <a:off x="5800849" y="1529800"/>
            <a:ext cx="409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/>
              <a:t>Q</a:t>
            </a:r>
            <a:r>
              <a:rPr lang="nl-NL" baseline="-25000" dirty="0" err="1"/>
              <a:t>v</a:t>
            </a:r>
            <a:endParaRPr lang="nl-NL" dirty="0"/>
          </a:p>
        </p:txBody>
      </p:sp>
      <p:cxnSp>
        <p:nvCxnSpPr>
          <p:cNvPr id="40" name="Rechte verbindingslijn 39"/>
          <p:cNvCxnSpPr/>
          <p:nvPr/>
        </p:nvCxnSpPr>
        <p:spPr>
          <a:xfrm flipV="1">
            <a:off x="5652120" y="2919121"/>
            <a:ext cx="2928704" cy="136815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3" name="Rechthoek 42"/>
          <p:cNvSpPr/>
          <p:nvPr/>
        </p:nvSpPr>
        <p:spPr>
          <a:xfrm>
            <a:off x="8171738" y="2637623"/>
            <a:ext cx="413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/>
              <a:t>Q</a:t>
            </a:r>
            <a:r>
              <a:rPr lang="nl-NL" baseline="-25000" dirty="0" err="1"/>
              <a:t>a</a:t>
            </a:r>
            <a:endParaRPr lang="nl-NL" dirty="0"/>
          </a:p>
        </p:txBody>
      </p:sp>
      <p:sp>
        <p:nvSpPr>
          <p:cNvPr id="44" name="Tekstvak 43"/>
          <p:cNvSpPr txBox="1"/>
          <p:nvPr/>
        </p:nvSpPr>
        <p:spPr>
          <a:xfrm>
            <a:off x="180476" y="6021288"/>
            <a:ext cx="1280736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nl-NL" dirty="0"/>
              <a:t>Rente VS ↓</a:t>
            </a:r>
          </a:p>
        </p:txBody>
      </p:sp>
      <p:sp>
        <p:nvSpPr>
          <p:cNvPr id="45" name="Tekstvak 44"/>
          <p:cNvSpPr txBox="1"/>
          <p:nvPr/>
        </p:nvSpPr>
        <p:spPr>
          <a:xfrm>
            <a:off x="2131269" y="5746030"/>
            <a:ext cx="2468945" cy="92333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nl-NL" dirty="0"/>
              <a:t>Beleggen in de VS wordt</a:t>
            </a:r>
          </a:p>
          <a:p>
            <a:pPr algn="ctr"/>
            <a:r>
              <a:rPr lang="nl-NL" dirty="0"/>
              <a:t>minder aantrekkelijk: </a:t>
            </a:r>
          </a:p>
          <a:p>
            <a:pPr algn="ctr"/>
            <a:r>
              <a:rPr lang="nl-NL" dirty="0"/>
              <a:t>ontvangsten BB ↓</a:t>
            </a:r>
          </a:p>
        </p:txBody>
      </p:sp>
      <p:sp>
        <p:nvSpPr>
          <p:cNvPr id="46" name="Tekstvak 45"/>
          <p:cNvSpPr txBox="1"/>
          <p:nvPr/>
        </p:nvSpPr>
        <p:spPr>
          <a:xfrm>
            <a:off x="5142436" y="5877272"/>
            <a:ext cx="1571905" cy="64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nl-NL" dirty="0"/>
              <a:t>vraag</a:t>
            </a:r>
            <a:r>
              <a:rPr lang="nl-NL" baseline="-25000" dirty="0"/>
              <a:t>$</a:t>
            </a:r>
            <a:r>
              <a:rPr lang="nl-NL" dirty="0"/>
              <a:t>  op de</a:t>
            </a:r>
            <a:endParaRPr lang="nl-NL" baseline="-25000" dirty="0"/>
          </a:p>
          <a:p>
            <a:pPr algn="ctr"/>
            <a:r>
              <a:rPr lang="nl-NL" dirty="0"/>
              <a:t>valutamarkt ↓</a:t>
            </a:r>
          </a:p>
        </p:txBody>
      </p:sp>
      <p:sp>
        <p:nvSpPr>
          <p:cNvPr id="47" name="Tekstvak 46"/>
          <p:cNvSpPr txBox="1"/>
          <p:nvPr/>
        </p:nvSpPr>
        <p:spPr>
          <a:xfrm>
            <a:off x="7480938" y="6010402"/>
            <a:ext cx="1551515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Wisselkoers ↓</a:t>
            </a:r>
          </a:p>
        </p:txBody>
      </p:sp>
      <p:cxnSp>
        <p:nvCxnSpPr>
          <p:cNvPr id="48" name="Rechte verbindingslijn met pijl 47"/>
          <p:cNvCxnSpPr>
            <a:stCxn id="44" idx="3"/>
            <a:endCxn id="45" idx="1"/>
          </p:cNvCxnSpPr>
          <p:nvPr/>
        </p:nvCxnSpPr>
        <p:spPr>
          <a:xfrm>
            <a:off x="1461212" y="6205954"/>
            <a:ext cx="670057" cy="174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9" name="Rechte verbindingslijn met pijl 48"/>
          <p:cNvCxnSpPr>
            <a:stCxn id="45" idx="3"/>
            <a:endCxn id="46" idx="1"/>
          </p:cNvCxnSpPr>
          <p:nvPr/>
        </p:nvCxnSpPr>
        <p:spPr>
          <a:xfrm flipV="1">
            <a:off x="4600214" y="6200438"/>
            <a:ext cx="542222" cy="725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0" name="Rechte verbindingslijn met pijl 49"/>
          <p:cNvCxnSpPr>
            <a:stCxn id="46" idx="3"/>
            <a:endCxn id="47" idx="1"/>
          </p:cNvCxnSpPr>
          <p:nvPr/>
        </p:nvCxnSpPr>
        <p:spPr>
          <a:xfrm flipV="1">
            <a:off x="6714341" y="6195068"/>
            <a:ext cx="766597" cy="53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1" name="Rechte verbindingslijn 50"/>
          <p:cNvCxnSpPr/>
          <p:nvPr/>
        </p:nvCxnSpPr>
        <p:spPr>
          <a:xfrm>
            <a:off x="6212681" y="2252663"/>
            <a:ext cx="1704345" cy="2246354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57" name="Rechte verbindingslijn 56"/>
          <p:cNvCxnSpPr/>
          <p:nvPr/>
        </p:nvCxnSpPr>
        <p:spPr>
          <a:xfrm flipV="1">
            <a:off x="5255112" y="3554404"/>
            <a:ext cx="1842527" cy="12789"/>
          </a:xfrm>
          <a:prstGeom prst="line">
            <a:avLst/>
          </a:prstGeom>
          <a:ln w="19050">
            <a:prstDash val="lg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8" name="Ovaal 57"/>
          <p:cNvSpPr/>
          <p:nvPr/>
        </p:nvSpPr>
        <p:spPr>
          <a:xfrm>
            <a:off x="6588224" y="3745582"/>
            <a:ext cx="124991" cy="124991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59" name="Rechte verbindingslijn 58"/>
          <p:cNvCxnSpPr/>
          <p:nvPr/>
        </p:nvCxnSpPr>
        <p:spPr>
          <a:xfrm flipV="1">
            <a:off x="5311130" y="3808090"/>
            <a:ext cx="1200512" cy="12790"/>
          </a:xfrm>
          <a:prstGeom prst="line">
            <a:avLst/>
          </a:prstGeom>
          <a:ln w="19050">
            <a:prstDash val="lg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Rechte verbindingslijn 30"/>
          <p:cNvCxnSpPr/>
          <p:nvPr/>
        </p:nvCxnSpPr>
        <p:spPr>
          <a:xfrm>
            <a:off x="5759168" y="1657437"/>
            <a:ext cx="2160240" cy="2848445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56" name="Ovaal 55"/>
          <p:cNvSpPr/>
          <p:nvPr/>
        </p:nvSpPr>
        <p:spPr>
          <a:xfrm>
            <a:off x="7135522" y="3491909"/>
            <a:ext cx="124991" cy="124991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8509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4.81481E-6 L -0.08368 -0.00186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184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5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4" grpId="0" animBg="1"/>
      <p:bldP spid="45" grpId="0" animBg="1"/>
      <p:bldP spid="46" grpId="0" animBg="1"/>
      <p:bldP spid="47" grpId="0" animBg="1"/>
      <p:bldP spid="5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81EE2154-AFCA-BA45-824F-B59E3159F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Economie moet je doen (Hans Vermeulen)</a:t>
            </a:r>
            <a:endParaRPr lang="en-US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A5DB9661-D18C-8749-9966-44FEFA92F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24743"/>
            <a:ext cx="9144000" cy="45365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EEA45AC2-6259-6B49-9F8A-5B91AC988434}"/>
              </a:ext>
            </a:extLst>
          </p:cNvPr>
          <p:cNvSpPr txBox="1"/>
          <p:nvPr/>
        </p:nvSpPr>
        <p:spPr>
          <a:xfrm>
            <a:off x="3995936" y="169498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Hoofdstuk 12</a:t>
            </a: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3CF3E98E-D907-274B-8ED8-E6A23CCBE3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28800"/>
            <a:ext cx="2463428" cy="60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85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3568" y="1332148"/>
            <a:ext cx="7920879" cy="5084874"/>
          </a:xfrm>
        </p:spPr>
        <p:txBody>
          <a:bodyPr>
            <a:noAutofit/>
          </a:bodyPr>
          <a:lstStyle/>
          <a:p>
            <a:r>
              <a:rPr lang="nl-NL" sz="1800" cap="none" dirty="0"/>
              <a:t>Voordeel:</a:t>
            </a:r>
            <a:br>
              <a:rPr lang="nl-NL" sz="1800" cap="none" dirty="0"/>
            </a:br>
            <a:r>
              <a:rPr lang="nl-NL" sz="1800" cap="none" dirty="0"/>
              <a:t>nooit langdurig overschot / tekort op de BB</a:t>
            </a:r>
          </a:p>
          <a:p>
            <a:pPr lvl="1">
              <a:buFont typeface="Wingdings" pitchFamily="2" charset="2"/>
              <a:buChar char="Ø"/>
            </a:pPr>
            <a:r>
              <a:rPr lang="nl-NL" cap="none" dirty="0"/>
              <a:t>Bij een </a:t>
            </a:r>
            <a:r>
              <a:rPr lang="nl-NL" cap="none" dirty="0" err="1"/>
              <a:t>bb</a:t>
            </a:r>
            <a:r>
              <a:rPr lang="nl-NL" cap="none" dirty="0"/>
              <a:t>-tekort zal de wisselkoers dalen</a:t>
            </a:r>
          </a:p>
          <a:p>
            <a:pPr marL="714375" lvl="2" indent="0">
              <a:buNone/>
            </a:pPr>
            <a:r>
              <a:rPr lang="nl-NL" sz="1800" cap="none" dirty="0"/>
              <a:t>Waardoor de export goedkoper en de import duurder wordt</a:t>
            </a:r>
          </a:p>
          <a:p>
            <a:pPr marL="714375" lvl="2" indent="0">
              <a:buNone/>
            </a:pPr>
            <a:r>
              <a:rPr lang="nl-NL" sz="1800" cap="none" dirty="0"/>
              <a:t>De export zal stijgen / de import zal dalen</a:t>
            </a:r>
          </a:p>
          <a:p>
            <a:pPr marL="714375" lvl="2" indent="0">
              <a:buNone/>
            </a:pPr>
            <a:r>
              <a:rPr lang="nl-NL" sz="1800" cap="none" dirty="0"/>
              <a:t>Het tekort op de BB zal verdwijnen</a:t>
            </a:r>
          </a:p>
          <a:p>
            <a:pPr lvl="1">
              <a:buFont typeface="Wingdings" pitchFamily="2" charset="2"/>
              <a:buChar char="Ø"/>
            </a:pPr>
            <a:r>
              <a:rPr lang="nl-NL" cap="none" dirty="0"/>
              <a:t>Bij een </a:t>
            </a:r>
            <a:r>
              <a:rPr lang="nl-NL" cap="none" dirty="0" err="1"/>
              <a:t>bb</a:t>
            </a:r>
            <a:r>
              <a:rPr lang="nl-NL" cap="none" dirty="0"/>
              <a:t>-overschot zal de wisselkoers stijgen</a:t>
            </a:r>
          </a:p>
          <a:p>
            <a:pPr marL="714375" lvl="2" indent="0">
              <a:buNone/>
            </a:pPr>
            <a:r>
              <a:rPr lang="nl-NL" sz="1800" cap="none" dirty="0"/>
              <a:t>Waardoor de export duurder en de import goedkoper wordt</a:t>
            </a:r>
          </a:p>
          <a:p>
            <a:pPr marL="714375" lvl="2" indent="0">
              <a:buNone/>
            </a:pPr>
            <a:r>
              <a:rPr lang="nl-NL" sz="1800" cap="none" dirty="0"/>
              <a:t>De export zal dalen / de import zal stijgen</a:t>
            </a:r>
          </a:p>
          <a:p>
            <a:pPr marL="714375" lvl="2" indent="0">
              <a:buNone/>
            </a:pPr>
            <a:r>
              <a:rPr lang="nl-NL" sz="1800" cap="none" dirty="0"/>
              <a:t>Het overschot op de BB zal verdwijnen</a:t>
            </a:r>
          </a:p>
          <a:p>
            <a:pPr marL="447675" indent="-447675"/>
            <a:r>
              <a:rPr lang="en-US" sz="1800" cap="none" dirty="0" err="1"/>
              <a:t>Nadeel</a:t>
            </a:r>
            <a:r>
              <a:rPr lang="en-US" sz="1800" cap="none" dirty="0"/>
              <a:t>:</a:t>
            </a:r>
            <a:br>
              <a:rPr lang="nl-NL" sz="1800" cap="none" dirty="0"/>
            </a:br>
            <a:r>
              <a:rPr lang="nl-NL" sz="1800" cap="none" dirty="0"/>
              <a:t>wisselkoersrisico (onzekerheid) remt internationale handel en internationale kapitaalstromen</a:t>
            </a:r>
            <a:endParaRPr lang="en-US" sz="1800" cap="none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E6820324-F72B-0A4A-AC9F-504B3A15E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17022"/>
            <a:ext cx="5004665" cy="365125"/>
          </a:xfrm>
        </p:spPr>
        <p:txBody>
          <a:bodyPr/>
          <a:lstStyle/>
          <a:p>
            <a:r>
              <a:rPr lang="nl-NL" dirty="0"/>
              <a:t>Economie moet je doen (Hans Vermeulen)</a:t>
            </a:r>
            <a:endParaRPr lang="en-US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E85DED61-4A80-B74E-B412-F52F83455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31286" y="6234460"/>
            <a:ext cx="573161" cy="365125"/>
          </a:xfrm>
        </p:spPr>
        <p:txBody>
          <a:bodyPr/>
          <a:lstStyle/>
          <a:p>
            <a:fld id="{687D7A59-36E2-48B9-B146-C1E59501F63F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86416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nl-NL" dirty="0"/>
              <a:t>Flexibele wisselkoersen</a:t>
            </a:r>
          </a:p>
        </p:txBody>
      </p:sp>
    </p:spTree>
    <p:extLst>
      <p:ext uri="{BB962C8B-B14F-4D97-AF65-F5344CB8AC3E}">
        <p14:creationId xmlns:p14="http://schemas.microsoft.com/office/powerpoint/2010/main" val="3722908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ruppel">
  <a:themeElements>
    <a:clrScheme name="Druppel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uppel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uppel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{588A6C3D-7FF5-1143-9EB2-F3893E7F9256}tf10001073</Template>
  <TotalTime>363</TotalTime>
  <Words>1232</Words>
  <Application>Microsoft Macintosh PowerPoint</Application>
  <PresentationFormat>Diavoorstelling (4:3)</PresentationFormat>
  <Paragraphs>314</Paragraphs>
  <Slides>18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18</vt:i4>
      </vt:variant>
    </vt:vector>
  </HeadingPairs>
  <TitlesOfParts>
    <vt:vector size="23" baseType="lpstr">
      <vt:lpstr>Arial</vt:lpstr>
      <vt:lpstr>Calibri</vt:lpstr>
      <vt:lpstr>Tw Cen MT</vt:lpstr>
      <vt:lpstr>Wingdings</vt:lpstr>
      <vt:lpstr>Druppel</vt:lpstr>
      <vt:lpstr>Wisselkoersen</vt:lpstr>
      <vt:lpstr>Voorbeelden van vraag en aanbod</vt:lpstr>
      <vt:lpstr>Evenwichtskoers en appreciatie</vt:lpstr>
      <vt:lpstr>PowerPoint-presentatie</vt:lpstr>
      <vt:lpstr>Betalingsbalans en wisselkoers</vt:lpstr>
      <vt:lpstr>Valutamarkt: flexibele wisselkoersen</vt:lpstr>
      <vt:lpstr>Valutamarkt: flexibele wisselkoersen</vt:lpstr>
      <vt:lpstr>PowerPoint-presentatie</vt:lpstr>
      <vt:lpstr>Flexibele wisselkoersen</vt:lpstr>
      <vt:lpstr>PowerPoint-presentatie</vt:lpstr>
      <vt:lpstr>PowerPoint-presentatie</vt:lpstr>
      <vt:lpstr>Wisselkoers-manipulatie</vt:lpstr>
      <vt:lpstr>Stabiele wisselkoersen</vt:lpstr>
      <vt:lpstr>Stabiele wisselkoersen</vt:lpstr>
      <vt:lpstr>Deense kroon is te goedkoop</vt:lpstr>
      <vt:lpstr>Stabiele wisselkoersen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Consumentensurplus</dc:title>
  <dc:creator>Paul</dc:creator>
  <cp:lastModifiedBy>Microsoft Office User</cp:lastModifiedBy>
  <cp:revision>116</cp:revision>
  <dcterms:created xsi:type="dcterms:W3CDTF">2011-11-07T19:45:01Z</dcterms:created>
  <dcterms:modified xsi:type="dcterms:W3CDTF">2019-05-28T09:38:27Z</dcterms:modified>
</cp:coreProperties>
</file>