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86" r:id="rId4"/>
    <p:sldId id="257" r:id="rId5"/>
    <p:sldId id="288" r:id="rId6"/>
    <p:sldId id="276" r:id="rId7"/>
    <p:sldId id="277" r:id="rId8"/>
    <p:sldId id="278" r:id="rId9"/>
    <p:sldId id="279" r:id="rId10"/>
    <p:sldId id="289" r:id="rId11"/>
    <p:sldId id="29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9FF1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91" autoAdjust="0"/>
    <p:restoredTop sz="94660"/>
  </p:normalViewPr>
  <p:slideViewPr>
    <p:cSldViewPr snapToGrid="0">
      <p:cViewPr>
        <p:scale>
          <a:sx n="75" d="100"/>
          <a:sy n="75" d="100"/>
        </p:scale>
        <p:origin x="760" y="7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681A7-59C2-41E1-8DD7-7DBFB73D1D9D}" type="datetimeFigureOut">
              <a:rPr lang="nl-NL" smtClean="0"/>
              <a:t>29-06-19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0C9FD-3174-4F17-BBDB-7A61D2A00126}" type="slidenum">
              <a:rPr lang="nl-NL" smtClean="0"/>
              <a:t>‹nr.›</a:t>
            </a:fld>
            <a:endParaRPr lang="nl-NL"/>
          </a:p>
        </p:txBody>
      </p:sp>
    </p:spTree>
    <p:extLst>
      <p:ext uri="{BB962C8B-B14F-4D97-AF65-F5344CB8AC3E}">
        <p14:creationId xmlns:p14="http://schemas.microsoft.com/office/powerpoint/2010/main" val="334126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1464244-1ADB-4846-87AA-FF397574FC14}" type="datetime1">
              <a:rPr lang="nl-NL" smtClean="0"/>
              <a:t>29-06-19</a:t>
            </a:fld>
            <a:endParaRPr lang="nl-NL"/>
          </a:p>
        </p:txBody>
      </p:sp>
      <p:sp>
        <p:nvSpPr>
          <p:cNvPr id="5" name="Footer Placeholder 4"/>
          <p:cNvSpPr>
            <a:spLocks noGrp="1"/>
          </p:cNvSpPr>
          <p:nvPr>
            <p:ph type="ftr" sz="quarter" idx="11"/>
          </p:nvPr>
        </p:nvSpPr>
        <p:spPr/>
        <p:txBody>
          <a:bodyPr/>
          <a:lstStyle/>
          <a:p>
            <a:r>
              <a:rPr lang="nl-NL"/>
              <a:t>Economie Integraal (Hans Vermeulen)</a:t>
            </a:r>
          </a:p>
        </p:txBody>
      </p:sp>
      <p:sp>
        <p:nvSpPr>
          <p:cNvPr id="6" name="Slide Number Placeholder 5"/>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874677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53FC7A7-C0B9-6E45-8A66-709E48DC9F80}" type="datetime1">
              <a:rPr lang="nl-NL" smtClean="0"/>
              <a:t>29-06-19</a:t>
            </a:fld>
            <a:endParaRPr lang="nl-NL"/>
          </a:p>
        </p:txBody>
      </p:sp>
      <p:sp>
        <p:nvSpPr>
          <p:cNvPr id="6" name="Footer Placeholder 5"/>
          <p:cNvSpPr>
            <a:spLocks noGrp="1"/>
          </p:cNvSpPr>
          <p:nvPr>
            <p:ph type="ftr" sz="quarter" idx="11"/>
          </p:nvPr>
        </p:nvSpPr>
        <p:spPr/>
        <p:txBody>
          <a:bodyPr/>
          <a:lstStyle/>
          <a:p>
            <a:r>
              <a:rPr lang="nl-NL"/>
              <a:t>Economie Integraal (Hans Vermeulen)</a:t>
            </a:r>
          </a:p>
        </p:txBody>
      </p:sp>
      <p:sp>
        <p:nvSpPr>
          <p:cNvPr id="7" name="Slide Number Placeholder 6"/>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313491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455340E-BDDC-4444-AA5E-2D944C4F7687}" type="datetime1">
              <a:rPr lang="nl-NL" smtClean="0"/>
              <a:t>29-06-19</a:t>
            </a:fld>
            <a:endParaRPr lang="nl-NL"/>
          </a:p>
        </p:txBody>
      </p:sp>
      <p:sp>
        <p:nvSpPr>
          <p:cNvPr id="6" name="Footer Placeholder 5"/>
          <p:cNvSpPr>
            <a:spLocks noGrp="1"/>
          </p:cNvSpPr>
          <p:nvPr>
            <p:ph type="ftr" sz="quarter" idx="11"/>
          </p:nvPr>
        </p:nvSpPr>
        <p:spPr/>
        <p:txBody>
          <a:bodyPr/>
          <a:lstStyle/>
          <a:p>
            <a:r>
              <a:rPr lang="nl-NL"/>
              <a:t>Economie Integraal (Hans Vermeulen)</a:t>
            </a:r>
          </a:p>
        </p:txBody>
      </p:sp>
      <p:sp>
        <p:nvSpPr>
          <p:cNvPr id="7" name="Slide Number Placeholder 6"/>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3701735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6071654-980E-874D-98C0-1068F5E33CEC}" type="datetime1">
              <a:rPr lang="nl-NL" smtClean="0"/>
              <a:t>29-06-19</a:t>
            </a:fld>
            <a:endParaRPr lang="nl-NL"/>
          </a:p>
        </p:txBody>
      </p:sp>
      <p:sp>
        <p:nvSpPr>
          <p:cNvPr id="6" name="Footer Placeholder 5"/>
          <p:cNvSpPr>
            <a:spLocks noGrp="1"/>
          </p:cNvSpPr>
          <p:nvPr>
            <p:ph type="ftr" sz="quarter" idx="11"/>
          </p:nvPr>
        </p:nvSpPr>
        <p:spPr/>
        <p:txBody>
          <a:bodyPr/>
          <a:lstStyle/>
          <a:p>
            <a:r>
              <a:rPr lang="nl-NL"/>
              <a:t>Economie Integraal (Hans Vermeulen)</a:t>
            </a:r>
          </a:p>
        </p:txBody>
      </p:sp>
      <p:sp>
        <p:nvSpPr>
          <p:cNvPr id="7" name="Slide Number Placeholder 6"/>
          <p:cNvSpPr>
            <a:spLocks noGrp="1"/>
          </p:cNvSpPr>
          <p:nvPr>
            <p:ph type="sldNum" sz="quarter" idx="12"/>
          </p:nvPr>
        </p:nvSpPr>
        <p:spPr/>
        <p:txBody>
          <a:bodyPr/>
          <a:lstStyle/>
          <a:p>
            <a:fld id="{123C03EA-2C7A-40B7-875B-CD760C4CF183}" type="slidenum">
              <a:rPr lang="nl-NL" smtClean="0"/>
              <a:t>‹nr.›</a:t>
            </a:fld>
            <a:endParaRPr lang="nl-NL"/>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8180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734D8A9-37C8-8449-8D71-55C738BC7989}" type="datetime1">
              <a:rPr lang="nl-NL" smtClean="0"/>
              <a:t>29-06-19</a:t>
            </a:fld>
            <a:endParaRPr lang="nl-NL"/>
          </a:p>
        </p:txBody>
      </p:sp>
      <p:sp>
        <p:nvSpPr>
          <p:cNvPr id="6" name="Footer Placeholder 5"/>
          <p:cNvSpPr>
            <a:spLocks noGrp="1"/>
          </p:cNvSpPr>
          <p:nvPr>
            <p:ph type="ftr" sz="quarter" idx="11"/>
          </p:nvPr>
        </p:nvSpPr>
        <p:spPr/>
        <p:txBody>
          <a:bodyPr/>
          <a:lstStyle/>
          <a:p>
            <a:r>
              <a:rPr lang="nl-NL"/>
              <a:t>Economie Integraal (Hans Vermeulen)</a:t>
            </a:r>
          </a:p>
        </p:txBody>
      </p:sp>
      <p:sp>
        <p:nvSpPr>
          <p:cNvPr id="7" name="Slide Number Placeholder 6"/>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3191774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a:t>Klik om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D728358B-0713-C34D-9514-6F166C271681}" type="datetime1">
              <a:rPr lang="nl-NL" smtClean="0"/>
              <a:t>29-06-19</a:t>
            </a:fld>
            <a:endParaRPr lang="nl-NL"/>
          </a:p>
        </p:txBody>
      </p:sp>
      <p:sp>
        <p:nvSpPr>
          <p:cNvPr id="4" name="Footer Placeholder 3"/>
          <p:cNvSpPr>
            <a:spLocks noGrp="1"/>
          </p:cNvSpPr>
          <p:nvPr>
            <p:ph type="ftr" sz="quarter" idx="11"/>
          </p:nvPr>
        </p:nvSpPr>
        <p:spPr/>
        <p:txBody>
          <a:bodyPr/>
          <a:lstStyle/>
          <a:p>
            <a:r>
              <a:rPr lang="nl-NL"/>
              <a:t>Economie Integraal (Hans Vermeulen)</a:t>
            </a:r>
          </a:p>
        </p:txBody>
      </p:sp>
      <p:sp>
        <p:nvSpPr>
          <p:cNvPr id="5" name="Slide Number Placeholder 4"/>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347417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a:t>Klik om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CDB1888A-5507-444C-A2D5-2DC8121AE70A}" type="datetime1">
              <a:rPr lang="nl-NL" smtClean="0"/>
              <a:t>29-06-19</a:t>
            </a:fld>
            <a:endParaRPr lang="nl-NL"/>
          </a:p>
        </p:txBody>
      </p:sp>
      <p:sp>
        <p:nvSpPr>
          <p:cNvPr id="4" name="Footer Placeholder 3"/>
          <p:cNvSpPr>
            <a:spLocks noGrp="1"/>
          </p:cNvSpPr>
          <p:nvPr>
            <p:ph type="ftr" sz="quarter" idx="11"/>
          </p:nvPr>
        </p:nvSpPr>
        <p:spPr/>
        <p:txBody>
          <a:bodyPr/>
          <a:lstStyle/>
          <a:p>
            <a:r>
              <a:rPr lang="nl-NL"/>
              <a:t>Economie Integraal (Hans Vermeulen)</a:t>
            </a:r>
          </a:p>
        </p:txBody>
      </p:sp>
      <p:sp>
        <p:nvSpPr>
          <p:cNvPr id="5" name="Slide Number Placeholder 4"/>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623978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63AC579-9AF3-CA4C-9965-58AAE3FF9712}" type="datetime1">
              <a:rPr lang="nl-NL" smtClean="0"/>
              <a:t>29-06-19</a:t>
            </a:fld>
            <a:endParaRPr lang="nl-NL"/>
          </a:p>
        </p:txBody>
      </p:sp>
      <p:sp>
        <p:nvSpPr>
          <p:cNvPr id="5" name="Footer Placeholder 4"/>
          <p:cNvSpPr>
            <a:spLocks noGrp="1"/>
          </p:cNvSpPr>
          <p:nvPr>
            <p:ph type="ftr" sz="quarter" idx="11"/>
          </p:nvPr>
        </p:nvSpPr>
        <p:spPr/>
        <p:txBody>
          <a:bodyPr/>
          <a:lstStyle/>
          <a:p>
            <a:r>
              <a:rPr lang="nl-NL"/>
              <a:t>Economie Integraal (Hans Vermeulen)</a:t>
            </a:r>
          </a:p>
        </p:txBody>
      </p:sp>
      <p:sp>
        <p:nvSpPr>
          <p:cNvPr id="6" name="Slide Number Placeholder 5"/>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2114959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a:t>Klik om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B4D74FF-0EE2-554A-9A5C-8832A71B0DE7}" type="datetime1">
              <a:rPr lang="nl-NL" smtClean="0"/>
              <a:t>29-06-19</a:t>
            </a:fld>
            <a:endParaRPr lang="nl-NL"/>
          </a:p>
        </p:txBody>
      </p:sp>
      <p:sp>
        <p:nvSpPr>
          <p:cNvPr id="5" name="Footer Placeholder 4"/>
          <p:cNvSpPr>
            <a:spLocks noGrp="1"/>
          </p:cNvSpPr>
          <p:nvPr>
            <p:ph type="ftr" sz="quarter" idx="11"/>
          </p:nvPr>
        </p:nvSpPr>
        <p:spPr/>
        <p:txBody>
          <a:bodyPr/>
          <a:lstStyle/>
          <a:p>
            <a:r>
              <a:rPr lang="nl-NL"/>
              <a:t>Economie Integraal (Hans Vermeulen)</a:t>
            </a:r>
          </a:p>
        </p:txBody>
      </p:sp>
      <p:sp>
        <p:nvSpPr>
          <p:cNvPr id="6" name="Slide Number Placeholder 5"/>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1969286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9C58065-8A60-AC4D-A818-EA99388CA84E}" type="datetime1">
              <a:rPr lang="nl-NL" smtClean="0"/>
              <a:t>29-06-19</a:t>
            </a:fld>
            <a:endParaRPr lang="nl-NL"/>
          </a:p>
        </p:txBody>
      </p:sp>
      <p:sp>
        <p:nvSpPr>
          <p:cNvPr id="5" name="Tijdelijke aanduiding voor voettekst 4"/>
          <p:cNvSpPr>
            <a:spLocks noGrp="1"/>
          </p:cNvSpPr>
          <p:nvPr>
            <p:ph type="ftr" sz="quarter" idx="11"/>
          </p:nvPr>
        </p:nvSpPr>
        <p:spPr/>
        <p:txBody>
          <a:bodyPr/>
          <a:lstStyle/>
          <a:p>
            <a:r>
              <a:rPr lang="nl-NL"/>
              <a:t>Economie Integraal (Hans Vermeulen)</a:t>
            </a:r>
          </a:p>
        </p:txBody>
      </p:sp>
      <p:sp>
        <p:nvSpPr>
          <p:cNvPr id="6" name="Tijdelijke aanduiding voor dianummer 5"/>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387626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EDCA1D0-796E-E64D-8BB4-80AFDC95E56B}" type="datetime1">
              <a:rPr lang="nl-NL" smtClean="0"/>
              <a:t>29-06-19</a:t>
            </a:fld>
            <a:endParaRPr lang="nl-NL"/>
          </a:p>
        </p:txBody>
      </p:sp>
      <p:sp>
        <p:nvSpPr>
          <p:cNvPr id="5" name="Footer Placeholder 4"/>
          <p:cNvSpPr>
            <a:spLocks noGrp="1"/>
          </p:cNvSpPr>
          <p:nvPr>
            <p:ph type="ftr" sz="quarter" idx="11"/>
          </p:nvPr>
        </p:nvSpPr>
        <p:spPr/>
        <p:txBody>
          <a:bodyPr/>
          <a:lstStyle/>
          <a:p>
            <a:r>
              <a:rPr lang="nl-NL"/>
              <a:t>Economie Integraal (Hans Vermeulen)</a:t>
            </a:r>
          </a:p>
        </p:txBody>
      </p:sp>
      <p:sp>
        <p:nvSpPr>
          <p:cNvPr id="6" name="Slide Number Placeholder 5"/>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129363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a:t>Klik om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0BFC558-70B9-D24A-8302-CFC432DD1BC6}" type="datetime1">
              <a:rPr lang="nl-NL" smtClean="0"/>
              <a:t>29-06-19</a:t>
            </a:fld>
            <a:endParaRPr lang="nl-NL"/>
          </a:p>
        </p:txBody>
      </p:sp>
      <p:sp>
        <p:nvSpPr>
          <p:cNvPr id="5" name="Footer Placeholder 4"/>
          <p:cNvSpPr>
            <a:spLocks noGrp="1"/>
          </p:cNvSpPr>
          <p:nvPr>
            <p:ph type="ftr" sz="quarter" idx="11"/>
          </p:nvPr>
        </p:nvSpPr>
        <p:spPr/>
        <p:txBody>
          <a:bodyPr/>
          <a:lstStyle/>
          <a:p>
            <a:r>
              <a:rPr lang="nl-NL"/>
              <a:t>Economie Integraal (Hans Vermeulen)</a:t>
            </a:r>
          </a:p>
        </p:txBody>
      </p:sp>
      <p:sp>
        <p:nvSpPr>
          <p:cNvPr id="6" name="Slide Number Placeholder 5"/>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272300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9AFAA26-F599-694A-B6D5-886BC03F3423}" type="datetime1">
              <a:rPr lang="nl-NL" smtClean="0"/>
              <a:t>29-06-19</a:t>
            </a:fld>
            <a:endParaRPr lang="nl-NL"/>
          </a:p>
        </p:txBody>
      </p:sp>
      <p:sp>
        <p:nvSpPr>
          <p:cNvPr id="6" name="Footer Placeholder 5"/>
          <p:cNvSpPr>
            <a:spLocks noGrp="1"/>
          </p:cNvSpPr>
          <p:nvPr>
            <p:ph type="ftr" sz="quarter" idx="11"/>
          </p:nvPr>
        </p:nvSpPr>
        <p:spPr/>
        <p:txBody>
          <a:bodyPr/>
          <a:lstStyle/>
          <a:p>
            <a:r>
              <a:rPr lang="nl-NL"/>
              <a:t>Economie Integraal (Hans Vermeulen)</a:t>
            </a:r>
          </a:p>
        </p:txBody>
      </p:sp>
      <p:sp>
        <p:nvSpPr>
          <p:cNvPr id="7" name="Slide Number Placeholder 6"/>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401719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D9399FA-9770-8B48-83D3-5E2FC324D961}" type="datetime1">
              <a:rPr lang="nl-NL" smtClean="0"/>
              <a:t>29-06-19</a:t>
            </a:fld>
            <a:endParaRPr lang="nl-NL"/>
          </a:p>
        </p:txBody>
      </p:sp>
      <p:sp>
        <p:nvSpPr>
          <p:cNvPr id="8" name="Footer Placeholder 7"/>
          <p:cNvSpPr>
            <a:spLocks noGrp="1"/>
          </p:cNvSpPr>
          <p:nvPr>
            <p:ph type="ftr" sz="quarter" idx="11"/>
          </p:nvPr>
        </p:nvSpPr>
        <p:spPr/>
        <p:txBody>
          <a:bodyPr/>
          <a:lstStyle/>
          <a:p>
            <a:r>
              <a:rPr lang="nl-NL"/>
              <a:t>Economie Integraal (Hans Vermeulen)</a:t>
            </a:r>
          </a:p>
        </p:txBody>
      </p:sp>
      <p:sp>
        <p:nvSpPr>
          <p:cNvPr id="9" name="Slide Number Placeholder 8"/>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86899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7E4DB79-E517-A144-89BE-00050D25DACF}" type="datetime1">
              <a:rPr lang="nl-NL" smtClean="0"/>
              <a:t>29-06-19</a:t>
            </a:fld>
            <a:endParaRPr lang="nl-NL"/>
          </a:p>
        </p:txBody>
      </p:sp>
      <p:sp>
        <p:nvSpPr>
          <p:cNvPr id="4" name="Footer Placeholder 3"/>
          <p:cNvSpPr>
            <a:spLocks noGrp="1"/>
          </p:cNvSpPr>
          <p:nvPr>
            <p:ph type="ftr" sz="quarter" idx="11"/>
          </p:nvPr>
        </p:nvSpPr>
        <p:spPr/>
        <p:txBody>
          <a:bodyPr/>
          <a:lstStyle/>
          <a:p>
            <a:r>
              <a:rPr lang="nl-NL"/>
              <a:t>Economie Integraal (Hans Vermeulen)</a:t>
            </a:r>
          </a:p>
        </p:txBody>
      </p:sp>
      <p:sp>
        <p:nvSpPr>
          <p:cNvPr id="5" name="Slide Number Placeholder 4"/>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197080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55D873E-50E1-8B4F-B073-4085128E556D}" type="datetime1">
              <a:rPr lang="nl-NL" smtClean="0"/>
              <a:t>29-06-19</a:t>
            </a:fld>
            <a:endParaRPr lang="nl-NL"/>
          </a:p>
        </p:txBody>
      </p:sp>
      <p:sp>
        <p:nvSpPr>
          <p:cNvPr id="3" name="Footer Placeholder 2"/>
          <p:cNvSpPr>
            <a:spLocks noGrp="1"/>
          </p:cNvSpPr>
          <p:nvPr>
            <p:ph type="ftr" sz="quarter" idx="11"/>
          </p:nvPr>
        </p:nvSpPr>
        <p:spPr/>
        <p:txBody>
          <a:bodyPr/>
          <a:lstStyle/>
          <a:p>
            <a:r>
              <a:rPr lang="nl-NL"/>
              <a:t>Economie Integraal (Hans Vermeulen)</a:t>
            </a:r>
          </a:p>
        </p:txBody>
      </p:sp>
      <p:sp>
        <p:nvSpPr>
          <p:cNvPr id="4" name="Slide Number Placeholder 3"/>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357566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FADA288-96DE-E440-B6D5-574F81A35C3D}" type="datetime1">
              <a:rPr lang="nl-NL" smtClean="0"/>
              <a:t>29-06-19</a:t>
            </a:fld>
            <a:endParaRPr lang="nl-NL"/>
          </a:p>
        </p:txBody>
      </p:sp>
      <p:sp>
        <p:nvSpPr>
          <p:cNvPr id="6" name="Footer Placeholder 5"/>
          <p:cNvSpPr>
            <a:spLocks noGrp="1"/>
          </p:cNvSpPr>
          <p:nvPr>
            <p:ph type="ftr" sz="quarter" idx="11"/>
          </p:nvPr>
        </p:nvSpPr>
        <p:spPr/>
        <p:txBody>
          <a:bodyPr/>
          <a:lstStyle/>
          <a:p>
            <a:r>
              <a:rPr lang="nl-NL"/>
              <a:t>Economie Integraal (Hans Vermeulen)</a:t>
            </a:r>
          </a:p>
        </p:txBody>
      </p:sp>
      <p:sp>
        <p:nvSpPr>
          <p:cNvPr id="7" name="Slide Number Placeholder 6"/>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386864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0BF419-5081-124E-925D-27B83CFABCC3}" type="datetime1">
              <a:rPr lang="nl-NL" smtClean="0"/>
              <a:t>29-06-19</a:t>
            </a:fld>
            <a:endParaRPr lang="nl-NL"/>
          </a:p>
        </p:txBody>
      </p:sp>
      <p:sp>
        <p:nvSpPr>
          <p:cNvPr id="6" name="Footer Placeholder 5"/>
          <p:cNvSpPr>
            <a:spLocks noGrp="1"/>
          </p:cNvSpPr>
          <p:nvPr>
            <p:ph type="ftr" sz="quarter" idx="11"/>
          </p:nvPr>
        </p:nvSpPr>
        <p:spPr/>
        <p:txBody>
          <a:bodyPr/>
          <a:lstStyle/>
          <a:p>
            <a:r>
              <a:rPr lang="nl-NL"/>
              <a:t>Economie Integraal (Hans Vermeulen)</a:t>
            </a:r>
          </a:p>
        </p:txBody>
      </p:sp>
      <p:sp>
        <p:nvSpPr>
          <p:cNvPr id="7" name="Slide Number Placeholder 6"/>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130514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99"/>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B5545A6-6ECD-5246-95B4-5ACD7E416997}" type="datetime1">
              <a:rPr lang="nl-NL" smtClean="0"/>
              <a:t>29-06-19</a:t>
            </a:fld>
            <a:endParaRPr lang="nl-NL"/>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nl-NL"/>
              <a:t>Economie Integraal (Hans Vermeulen)</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23C03EA-2C7A-40B7-875B-CD760C4CF183}" type="slidenum">
              <a:rPr lang="nl-NL" smtClean="0"/>
              <a:t>‹nr.›</a:t>
            </a:fld>
            <a:endParaRPr lang="nl-NL"/>
          </a:p>
        </p:txBody>
      </p:sp>
    </p:spTree>
    <p:extLst>
      <p:ext uri="{BB962C8B-B14F-4D97-AF65-F5344CB8AC3E}">
        <p14:creationId xmlns:p14="http://schemas.microsoft.com/office/powerpoint/2010/main" val="2864069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990530" y="935171"/>
            <a:ext cx="8210940" cy="5476321"/>
          </a:xfrm>
          <a:prstGeom prst="rect">
            <a:avLst/>
          </a:prstGeom>
        </p:spPr>
      </p:pic>
      <p:sp>
        <p:nvSpPr>
          <p:cNvPr id="5" name="Tekstvak 4"/>
          <p:cNvSpPr txBox="1"/>
          <p:nvPr/>
        </p:nvSpPr>
        <p:spPr>
          <a:xfrm>
            <a:off x="4301412" y="242597"/>
            <a:ext cx="4030825"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sz="2400" dirty="0"/>
              <a:t>In het leven loop je risico’s</a:t>
            </a:r>
          </a:p>
        </p:txBody>
      </p:sp>
      <p:sp>
        <p:nvSpPr>
          <p:cNvPr id="2" name="Tijdelijke aanduiding voor voettekst 1">
            <a:extLst>
              <a:ext uri="{FF2B5EF4-FFF2-40B4-BE49-F238E27FC236}">
                <a16:creationId xmlns:a16="http://schemas.microsoft.com/office/drawing/2014/main" id="{4454EE31-5CCF-CA46-A845-51FA83509379}"/>
              </a:ext>
            </a:extLst>
          </p:cNvPr>
          <p:cNvSpPr>
            <a:spLocks noGrp="1"/>
          </p:cNvSpPr>
          <p:nvPr>
            <p:ph type="ftr" sz="quarter" idx="11"/>
          </p:nvPr>
        </p:nvSpPr>
        <p:spPr/>
        <p:txBody>
          <a:bodyPr/>
          <a:lstStyle/>
          <a:p>
            <a:r>
              <a:rPr lang="nl-NL"/>
              <a:t>Economie Integraal (Hans Vermeulen)</a:t>
            </a:r>
          </a:p>
        </p:txBody>
      </p:sp>
      <p:sp>
        <p:nvSpPr>
          <p:cNvPr id="3" name="Tijdelijke aanduiding voor dianummer 2">
            <a:extLst>
              <a:ext uri="{FF2B5EF4-FFF2-40B4-BE49-F238E27FC236}">
                <a16:creationId xmlns:a16="http://schemas.microsoft.com/office/drawing/2014/main" id="{BA547F1F-D974-6544-A794-B3F69CB3A6DB}"/>
              </a:ext>
            </a:extLst>
          </p:cNvPr>
          <p:cNvSpPr>
            <a:spLocks noGrp="1"/>
          </p:cNvSpPr>
          <p:nvPr>
            <p:ph type="sldNum" sz="quarter" idx="12"/>
          </p:nvPr>
        </p:nvSpPr>
        <p:spPr/>
        <p:txBody>
          <a:bodyPr/>
          <a:lstStyle/>
          <a:p>
            <a:fld id="{123C03EA-2C7A-40B7-875B-CD760C4CF183}" type="slidenum">
              <a:rPr lang="nl-NL" smtClean="0"/>
              <a:t>1</a:t>
            </a:fld>
            <a:endParaRPr lang="nl-NL"/>
          </a:p>
        </p:txBody>
      </p:sp>
      <p:sp>
        <p:nvSpPr>
          <p:cNvPr id="6" name="Tekstvak 5">
            <a:extLst>
              <a:ext uri="{FF2B5EF4-FFF2-40B4-BE49-F238E27FC236}">
                <a16:creationId xmlns:a16="http://schemas.microsoft.com/office/drawing/2014/main" id="{A72EA187-D0B3-DB48-8ED3-CFA5BD13015A}"/>
              </a:ext>
            </a:extLst>
          </p:cNvPr>
          <p:cNvSpPr txBox="1"/>
          <p:nvPr/>
        </p:nvSpPr>
        <p:spPr>
          <a:xfrm>
            <a:off x="65312" y="193776"/>
            <a:ext cx="2491275" cy="646331"/>
          </a:xfrm>
          <a:prstGeom prst="rect">
            <a:avLst/>
          </a:prstGeom>
          <a:noFill/>
        </p:spPr>
        <p:txBody>
          <a:bodyPr wrap="square" rtlCol="0">
            <a:spAutoFit/>
          </a:bodyPr>
          <a:lstStyle/>
          <a:p>
            <a:r>
              <a:rPr lang="nl-NL" dirty="0"/>
              <a:t>11.1 Risico-aversgedrag en verzekeren</a:t>
            </a:r>
          </a:p>
        </p:txBody>
      </p:sp>
    </p:spTree>
    <p:extLst>
      <p:ext uri="{BB962C8B-B14F-4D97-AF65-F5344CB8AC3E}">
        <p14:creationId xmlns:p14="http://schemas.microsoft.com/office/powerpoint/2010/main" val="4291678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75521" y="952915"/>
            <a:ext cx="10297946" cy="2772417"/>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nl-NL" sz="2400" cap="none" dirty="0">
                <a:latin typeface="Calibri" panose="020F0502020204030204" pitchFamily="34" charset="0"/>
                <a:cs typeface="Calibri" panose="020F0502020204030204" pitchFamily="34" charset="0"/>
              </a:rPr>
              <a:t>Als Piet zich niet verzekert…</a:t>
            </a:r>
          </a:p>
          <a:p>
            <a:r>
              <a:rPr lang="nl-NL" sz="2400" cap="none" dirty="0">
                <a:latin typeface="Calibri" panose="020F0502020204030204" pitchFamily="34" charset="0"/>
                <a:cs typeface="Calibri" panose="020F0502020204030204" pitchFamily="34" charset="0"/>
              </a:rPr>
              <a:t>Stijgt het gemiddelde risico</a:t>
            </a:r>
          </a:p>
          <a:p>
            <a:r>
              <a:rPr lang="nl-NL" sz="2400" cap="none" dirty="0">
                <a:latin typeface="Calibri" panose="020F0502020204030204" pitchFamily="34" charset="0"/>
                <a:cs typeface="Calibri" panose="020F0502020204030204" pitchFamily="34" charset="0"/>
              </a:rPr>
              <a:t>De verzekering zal waarschijnlijk de premie verhogen…</a:t>
            </a:r>
          </a:p>
          <a:p>
            <a:r>
              <a:rPr lang="nl-NL" sz="2400" cap="none" dirty="0">
                <a:latin typeface="Calibri" panose="020F0502020204030204" pitchFamily="34" charset="0"/>
                <a:cs typeface="Calibri" panose="020F0502020204030204" pitchFamily="34" charset="0"/>
              </a:rPr>
              <a:t>Waarna ook Mariska waarschijnlijk haar verzekering zal opzeggen</a:t>
            </a:r>
          </a:p>
          <a:p>
            <a:r>
              <a:rPr lang="nl-NL" sz="2400" cap="none" dirty="0">
                <a:latin typeface="Calibri" panose="020F0502020204030204" pitchFamily="34" charset="0"/>
                <a:cs typeface="Calibri" panose="020F0502020204030204" pitchFamily="34" charset="0"/>
              </a:rPr>
              <a:t>En de verzekering alleen de slechte risico’s over houdt: AVERECHTSE SELECTIE</a:t>
            </a:r>
          </a:p>
          <a:p>
            <a:pPr marL="0" indent="0">
              <a:buNone/>
            </a:pPr>
            <a:endParaRPr lang="nl-NL" sz="2400" cap="none" dirty="0">
              <a:latin typeface="Calibri" panose="020F0502020204030204" pitchFamily="34" charset="0"/>
              <a:cs typeface="Calibri" panose="020F0502020204030204" pitchFamily="34" charset="0"/>
            </a:endParaRPr>
          </a:p>
          <a:p>
            <a:r>
              <a:rPr lang="nl-NL" sz="2400" cap="none" dirty="0">
                <a:latin typeface="Calibri" panose="020F0502020204030204" pitchFamily="34" charset="0"/>
                <a:cs typeface="Calibri" panose="020F0502020204030204" pitchFamily="34" charset="0"/>
              </a:rPr>
              <a:t>Dit werkt verdere averechtse selectie in de hand!</a:t>
            </a:r>
          </a:p>
          <a:p>
            <a:endParaRPr lang="nl-NL" sz="2400" cap="none" dirty="0">
              <a:latin typeface="Calibri" panose="020F0502020204030204" pitchFamily="34" charset="0"/>
              <a:cs typeface="Calibri" panose="020F0502020204030204" pitchFamily="34" charset="0"/>
            </a:endParaRPr>
          </a:p>
        </p:txBody>
      </p:sp>
      <p:sp>
        <p:nvSpPr>
          <p:cNvPr id="2" name="Titel 1"/>
          <p:cNvSpPr>
            <a:spLocks noGrp="1"/>
          </p:cNvSpPr>
          <p:nvPr>
            <p:ph type="title"/>
          </p:nvPr>
        </p:nvSpPr>
        <p:spPr>
          <a:xfrm>
            <a:off x="3014132" y="338328"/>
            <a:ext cx="7196667" cy="508028"/>
          </a:xfrm>
        </p:spPr>
        <p:style>
          <a:lnRef idx="2">
            <a:schemeClr val="accent5">
              <a:shade val="50000"/>
            </a:schemeClr>
          </a:lnRef>
          <a:fillRef idx="1">
            <a:schemeClr val="accent5"/>
          </a:fillRef>
          <a:effectRef idx="0">
            <a:schemeClr val="accent5"/>
          </a:effectRef>
          <a:fontRef idx="minor">
            <a:schemeClr val="lt1"/>
          </a:fontRef>
        </p:style>
        <p:txBody>
          <a:bodyPr/>
          <a:lstStyle/>
          <a:p>
            <a:r>
              <a:rPr lang="nl-NL" sz="2800" dirty="0"/>
              <a:t>Slechte risico’s verdrijven de goede</a:t>
            </a:r>
          </a:p>
        </p:txBody>
      </p:sp>
      <p:graphicFrame>
        <p:nvGraphicFramePr>
          <p:cNvPr id="4" name="Tabel 3"/>
          <p:cNvGraphicFramePr>
            <a:graphicFrameLocks noGrp="1"/>
          </p:cNvGraphicFramePr>
          <p:nvPr/>
        </p:nvGraphicFramePr>
        <p:xfrm>
          <a:off x="1775521" y="3933056"/>
          <a:ext cx="8640961" cy="2585720"/>
        </p:xfrm>
        <a:graphic>
          <a:graphicData uri="http://schemas.openxmlformats.org/drawingml/2006/table">
            <a:tbl>
              <a:tblPr firstRow="1" firstCol="1" bandRow="1">
                <a:tableStyleId>{5C22544A-7EE6-4342-B048-85BDC9FD1C3A}</a:tableStyleId>
              </a:tblPr>
              <a:tblGrid>
                <a:gridCol w="1234423">
                  <a:extLst>
                    <a:ext uri="{9D8B030D-6E8A-4147-A177-3AD203B41FA5}">
                      <a16:colId xmlns:a16="http://schemas.microsoft.com/office/drawing/2014/main" val="20000"/>
                    </a:ext>
                  </a:extLst>
                </a:gridCol>
                <a:gridCol w="1234423">
                  <a:extLst>
                    <a:ext uri="{9D8B030D-6E8A-4147-A177-3AD203B41FA5}">
                      <a16:colId xmlns:a16="http://schemas.microsoft.com/office/drawing/2014/main" val="20001"/>
                    </a:ext>
                  </a:extLst>
                </a:gridCol>
                <a:gridCol w="1234423">
                  <a:extLst>
                    <a:ext uri="{9D8B030D-6E8A-4147-A177-3AD203B41FA5}">
                      <a16:colId xmlns:a16="http://schemas.microsoft.com/office/drawing/2014/main" val="20002"/>
                    </a:ext>
                  </a:extLst>
                </a:gridCol>
                <a:gridCol w="1234423">
                  <a:extLst>
                    <a:ext uri="{9D8B030D-6E8A-4147-A177-3AD203B41FA5}">
                      <a16:colId xmlns:a16="http://schemas.microsoft.com/office/drawing/2014/main" val="20003"/>
                    </a:ext>
                  </a:extLst>
                </a:gridCol>
                <a:gridCol w="1234423">
                  <a:extLst>
                    <a:ext uri="{9D8B030D-6E8A-4147-A177-3AD203B41FA5}">
                      <a16:colId xmlns:a16="http://schemas.microsoft.com/office/drawing/2014/main" val="20004"/>
                    </a:ext>
                  </a:extLst>
                </a:gridCol>
                <a:gridCol w="1234423">
                  <a:extLst>
                    <a:ext uri="{9D8B030D-6E8A-4147-A177-3AD203B41FA5}">
                      <a16:colId xmlns:a16="http://schemas.microsoft.com/office/drawing/2014/main" val="20005"/>
                    </a:ext>
                  </a:extLst>
                </a:gridCol>
                <a:gridCol w="1234423">
                  <a:extLst>
                    <a:ext uri="{9D8B030D-6E8A-4147-A177-3AD203B41FA5}">
                      <a16:colId xmlns:a16="http://schemas.microsoft.com/office/drawing/2014/main" val="20006"/>
                    </a:ext>
                  </a:extLst>
                </a:gridCol>
              </a:tblGrid>
              <a:tr h="370840">
                <a:tc>
                  <a:txBody>
                    <a:bodyPr/>
                    <a:lstStyle/>
                    <a:p>
                      <a:endParaRPr lang="nl-NL" dirty="0"/>
                    </a:p>
                  </a:txBody>
                  <a:tcPr/>
                </a:tc>
                <a:tc>
                  <a:txBody>
                    <a:bodyPr/>
                    <a:lstStyle/>
                    <a:p>
                      <a:pPr algn="ctr"/>
                      <a:r>
                        <a:rPr lang="nl-NL" sz="1400" dirty="0"/>
                        <a:t>Premie per</a:t>
                      </a:r>
                      <a:r>
                        <a:rPr lang="nl-NL" sz="1400" baseline="0" dirty="0"/>
                        <a:t> jaar</a:t>
                      </a:r>
                      <a:endParaRPr lang="nl-NL" sz="1400" dirty="0"/>
                    </a:p>
                  </a:txBody>
                  <a:tcPr anchor="b"/>
                </a:tc>
                <a:tc>
                  <a:txBody>
                    <a:bodyPr/>
                    <a:lstStyle/>
                    <a:p>
                      <a:pPr algn="ctr"/>
                      <a:r>
                        <a:rPr lang="nl-NL" sz="1400" dirty="0"/>
                        <a:t>Uitbetaling bij diefstal</a:t>
                      </a:r>
                    </a:p>
                  </a:txBody>
                  <a:tcPr anchor="b"/>
                </a:tc>
                <a:tc>
                  <a:txBody>
                    <a:bodyPr/>
                    <a:lstStyle/>
                    <a:p>
                      <a:pPr algn="ctr"/>
                      <a:r>
                        <a:rPr lang="nl-NL" sz="1400" dirty="0"/>
                        <a:t>Mogelijke schade</a:t>
                      </a:r>
                    </a:p>
                  </a:txBody>
                  <a:tcPr anchor="b"/>
                </a:tc>
                <a:tc>
                  <a:txBody>
                    <a:bodyPr/>
                    <a:lstStyle/>
                    <a:p>
                      <a:pPr algn="ctr"/>
                      <a:r>
                        <a:rPr lang="nl-NL" sz="1400" b="1" kern="1200" dirty="0">
                          <a:solidFill>
                            <a:schemeClr val="lt1"/>
                          </a:solidFill>
                          <a:latin typeface="+mn-lt"/>
                          <a:ea typeface="+mn-ea"/>
                          <a:cs typeface="+mn-cs"/>
                        </a:rPr>
                        <a:t>Individuele kans op schade</a:t>
                      </a:r>
                    </a:p>
                  </a:txBody>
                  <a:tcPr anchor="b"/>
                </a:tc>
                <a:tc>
                  <a:txBody>
                    <a:bodyPr/>
                    <a:lstStyle/>
                    <a:p>
                      <a:pPr algn="ctr"/>
                      <a:r>
                        <a:rPr lang="nl-NL" sz="1400" dirty="0"/>
                        <a:t>Individueel risico</a:t>
                      </a:r>
                    </a:p>
                  </a:txBody>
                  <a:tcPr anchor="b"/>
                </a:tc>
                <a:tc>
                  <a:txBody>
                    <a:bodyPr/>
                    <a:lstStyle/>
                    <a:p>
                      <a:pPr algn="ctr"/>
                      <a:r>
                        <a:rPr lang="nl-NL" sz="1400" dirty="0">
                          <a:solidFill>
                            <a:srgbClr val="C00000"/>
                          </a:solidFill>
                        </a:rPr>
                        <a:t>Premie – individueel risico</a:t>
                      </a:r>
                    </a:p>
                  </a:txBody>
                  <a:tcPr anchor="b"/>
                </a:tc>
                <a:extLst>
                  <a:ext uri="{0D108BD9-81ED-4DB2-BD59-A6C34878D82A}">
                    <a16:rowId xmlns:a16="http://schemas.microsoft.com/office/drawing/2014/main" val="10000"/>
                  </a:ext>
                </a:extLst>
              </a:tr>
              <a:tr h="370840">
                <a:tc>
                  <a:txBody>
                    <a:bodyPr/>
                    <a:lstStyle/>
                    <a:p>
                      <a:r>
                        <a:rPr lang="nl-NL" sz="1400" dirty="0"/>
                        <a:t>Piet</a:t>
                      </a:r>
                    </a:p>
                  </a:txBody>
                  <a:tcPr/>
                </a:tc>
                <a:tc>
                  <a:txBody>
                    <a:bodyPr/>
                    <a:lstStyle/>
                    <a:p>
                      <a:pPr algn="ctr"/>
                      <a:r>
                        <a:rPr lang="nl-NL" sz="1800" dirty="0"/>
                        <a:t>12%</a:t>
                      </a:r>
                    </a:p>
                  </a:txBody>
                  <a:tcPr anchor="ctr"/>
                </a:tc>
                <a:tc>
                  <a:txBody>
                    <a:bodyPr/>
                    <a:lstStyle/>
                    <a:p>
                      <a:pPr algn="ctr"/>
                      <a:r>
                        <a:rPr lang="nl-NL" sz="1800" dirty="0"/>
                        <a:t>€ 1000</a:t>
                      </a:r>
                    </a:p>
                  </a:txBody>
                  <a:tcPr anchor="ctr"/>
                </a:tc>
                <a:tc>
                  <a:txBody>
                    <a:bodyPr/>
                    <a:lstStyle/>
                    <a:p>
                      <a:pPr algn="ctr"/>
                      <a:r>
                        <a:rPr lang="nl-NL" sz="1800" dirty="0"/>
                        <a:t>€ 1000</a:t>
                      </a:r>
                    </a:p>
                  </a:txBody>
                  <a:tcPr anchor="ctr"/>
                </a:tc>
                <a:tc>
                  <a:txBody>
                    <a:bodyPr/>
                    <a:lstStyle/>
                    <a:p>
                      <a:pPr algn="ctr"/>
                      <a:r>
                        <a:rPr lang="nl-NL" sz="1800" dirty="0"/>
                        <a:t>6%</a:t>
                      </a:r>
                    </a:p>
                  </a:txBody>
                  <a:tcPr anchor="ctr"/>
                </a:tc>
                <a:tc>
                  <a:txBody>
                    <a:bodyPr/>
                    <a:lstStyle/>
                    <a:p>
                      <a:pPr algn="ctr"/>
                      <a:r>
                        <a:rPr lang="nl-NL" sz="1800" dirty="0"/>
                        <a:t>€ 60</a:t>
                      </a:r>
                    </a:p>
                  </a:txBody>
                  <a:tcPr anchor="ctr"/>
                </a:tc>
                <a:tc>
                  <a:txBody>
                    <a:bodyPr/>
                    <a:lstStyle/>
                    <a:p>
                      <a:pPr algn="ctr"/>
                      <a:r>
                        <a:rPr lang="nl-NL" sz="1800" dirty="0"/>
                        <a:t>- €</a:t>
                      </a:r>
                      <a:r>
                        <a:rPr lang="nl-NL" sz="1800" baseline="0" dirty="0"/>
                        <a:t> 60</a:t>
                      </a:r>
                      <a:endParaRPr lang="nl-NL" sz="1800" dirty="0"/>
                    </a:p>
                  </a:txBody>
                  <a:tcPr anchor="ctr"/>
                </a:tc>
                <a:extLst>
                  <a:ext uri="{0D108BD9-81ED-4DB2-BD59-A6C34878D82A}">
                    <a16:rowId xmlns:a16="http://schemas.microsoft.com/office/drawing/2014/main" val="10001"/>
                  </a:ext>
                </a:extLst>
              </a:tr>
              <a:tr h="370840">
                <a:tc>
                  <a:txBody>
                    <a:bodyPr/>
                    <a:lstStyle/>
                    <a:p>
                      <a:r>
                        <a:rPr lang="nl-NL" sz="1400" dirty="0"/>
                        <a:t>Cees</a:t>
                      </a:r>
                    </a:p>
                  </a:txBody>
                  <a:tcPr/>
                </a:tc>
                <a:tc>
                  <a:txBody>
                    <a:bodyPr/>
                    <a:lstStyle/>
                    <a:p>
                      <a:pPr algn="ctr"/>
                      <a:r>
                        <a:rPr lang="nl-NL" sz="1800" dirty="0"/>
                        <a:t>12%</a:t>
                      </a:r>
                    </a:p>
                  </a:txBody>
                  <a:tcPr anchor="ctr"/>
                </a:tc>
                <a:tc>
                  <a:txBody>
                    <a:bodyPr/>
                    <a:lstStyle/>
                    <a:p>
                      <a:pPr algn="ctr"/>
                      <a:r>
                        <a:rPr lang="nl-NL" sz="1800" dirty="0"/>
                        <a:t>€ 1000</a:t>
                      </a:r>
                    </a:p>
                  </a:txBody>
                  <a:tcPr anchor="ctr"/>
                </a:tc>
                <a:tc>
                  <a:txBody>
                    <a:bodyPr/>
                    <a:lstStyle/>
                    <a:p>
                      <a:pPr algn="ctr"/>
                      <a:r>
                        <a:rPr lang="nl-NL" sz="1800" dirty="0"/>
                        <a:t>€ 1000</a:t>
                      </a:r>
                    </a:p>
                  </a:txBody>
                  <a:tcPr anchor="ctr"/>
                </a:tc>
                <a:tc>
                  <a:txBody>
                    <a:bodyPr/>
                    <a:lstStyle/>
                    <a:p>
                      <a:pPr algn="ctr"/>
                      <a:r>
                        <a:rPr lang="nl-NL" sz="1800" dirty="0"/>
                        <a:t>15%</a:t>
                      </a:r>
                    </a:p>
                  </a:txBody>
                  <a:tcPr anchor="ctr"/>
                </a:tc>
                <a:tc>
                  <a:txBody>
                    <a:bodyPr/>
                    <a:lstStyle/>
                    <a:p>
                      <a:pPr algn="ctr"/>
                      <a:r>
                        <a:rPr lang="nl-NL" sz="1800" dirty="0"/>
                        <a:t>€ 150</a:t>
                      </a:r>
                    </a:p>
                  </a:txBody>
                  <a:tcPr anchor="ctr"/>
                </a:tc>
                <a:tc>
                  <a:txBody>
                    <a:bodyPr/>
                    <a:lstStyle/>
                    <a:p>
                      <a:pPr algn="ctr"/>
                      <a:r>
                        <a:rPr lang="nl-NL" sz="1800" dirty="0"/>
                        <a:t>€ 30</a:t>
                      </a:r>
                    </a:p>
                  </a:txBody>
                  <a:tcPr anchor="ctr"/>
                </a:tc>
                <a:extLst>
                  <a:ext uri="{0D108BD9-81ED-4DB2-BD59-A6C34878D82A}">
                    <a16:rowId xmlns:a16="http://schemas.microsoft.com/office/drawing/2014/main" val="10002"/>
                  </a:ext>
                </a:extLst>
              </a:tr>
              <a:tr h="370840">
                <a:tc>
                  <a:txBody>
                    <a:bodyPr/>
                    <a:lstStyle/>
                    <a:p>
                      <a:r>
                        <a:rPr lang="nl-NL" sz="1400" dirty="0"/>
                        <a:t>Jenny</a:t>
                      </a:r>
                    </a:p>
                  </a:txBody>
                  <a:tcPr/>
                </a:tc>
                <a:tc>
                  <a:txBody>
                    <a:bodyPr/>
                    <a:lstStyle/>
                    <a:p>
                      <a:pPr algn="ctr"/>
                      <a:r>
                        <a:rPr lang="nl-NL" sz="1800" dirty="0"/>
                        <a:t>12%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tc>
                <a:tc>
                  <a:txBody>
                    <a:bodyPr/>
                    <a:lstStyle/>
                    <a:p>
                      <a:pPr algn="ctr"/>
                      <a:r>
                        <a:rPr lang="nl-NL" sz="1800" dirty="0"/>
                        <a:t>12%</a:t>
                      </a:r>
                    </a:p>
                  </a:txBody>
                  <a:tcPr anchor="ctr"/>
                </a:tc>
                <a:tc>
                  <a:txBody>
                    <a:bodyPr/>
                    <a:lstStyle/>
                    <a:p>
                      <a:pPr algn="ctr"/>
                      <a:r>
                        <a:rPr lang="nl-NL" sz="1800" dirty="0"/>
                        <a:t>€ 120</a:t>
                      </a:r>
                    </a:p>
                  </a:txBody>
                  <a:tcPr anchor="ctr"/>
                </a:tc>
                <a:tc>
                  <a:txBody>
                    <a:bodyPr/>
                    <a:lstStyle/>
                    <a:p>
                      <a:pPr algn="ctr"/>
                      <a:r>
                        <a:rPr lang="nl-NL" sz="1800" dirty="0"/>
                        <a:t>€ 0</a:t>
                      </a:r>
                    </a:p>
                  </a:txBody>
                  <a:tcPr anchor="ctr"/>
                </a:tc>
                <a:extLst>
                  <a:ext uri="{0D108BD9-81ED-4DB2-BD59-A6C34878D82A}">
                    <a16:rowId xmlns:a16="http://schemas.microsoft.com/office/drawing/2014/main" val="10003"/>
                  </a:ext>
                </a:extLst>
              </a:tr>
              <a:tr h="370840">
                <a:tc>
                  <a:txBody>
                    <a:bodyPr/>
                    <a:lstStyle/>
                    <a:p>
                      <a:r>
                        <a:rPr lang="nl-NL" sz="1400" dirty="0"/>
                        <a:t>Mariska</a:t>
                      </a:r>
                    </a:p>
                  </a:txBody>
                  <a:tcPr>
                    <a:lnB w="28575" cap="flat" cmpd="sng" algn="ctr">
                      <a:solidFill>
                        <a:srgbClr val="C00000"/>
                      </a:solidFill>
                      <a:prstDash val="solid"/>
                      <a:round/>
                      <a:headEnd type="none" w="med" len="med"/>
                      <a:tailEnd type="none" w="med" len="med"/>
                    </a:lnB>
                  </a:tcPr>
                </a:tc>
                <a:tc>
                  <a:txBody>
                    <a:bodyPr/>
                    <a:lstStyle/>
                    <a:p>
                      <a:pPr algn="ctr"/>
                      <a:r>
                        <a:rPr lang="nl-NL" sz="1800" dirty="0"/>
                        <a:t>12%</a:t>
                      </a:r>
                    </a:p>
                  </a:txBody>
                  <a:tcPr anchor="ctr">
                    <a:lnB w="28575" cap="flat" cmpd="sng" algn="ctr">
                      <a:solidFill>
                        <a:srgbClr val="C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€ 1000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7%</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€ 70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a:t>
                      </a:r>
                      <a:r>
                        <a:rPr lang="nl-NL" sz="1800" baseline="0" dirty="0"/>
                        <a:t> € 50</a:t>
                      </a:r>
                      <a:endParaRPr lang="nl-NL" sz="1800" dirty="0"/>
                    </a:p>
                  </a:txBody>
                  <a:tcPr anchor="ctr">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nl-NL" sz="1400" dirty="0"/>
                        <a:t>GEMIDDELD</a:t>
                      </a:r>
                    </a:p>
                  </a:txBody>
                  <a:tcPr>
                    <a:lnT w="28575" cap="flat" cmpd="sng" algn="ctr">
                      <a:solidFill>
                        <a:srgbClr val="C00000"/>
                      </a:solidFill>
                      <a:prstDash val="solid"/>
                      <a:round/>
                      <a:headEnd type="none" w="med" len="med"/>
                      <a:tailEnd type="none" w="med" len="med"/>
                    </a:lnT>
                  </a:tcPr>
                </a:tc>
                <a:tc>
                  <a:txBody>
                    <a:bodyPr/>
                    <a:lstStyle/>
                    <a:p>
                      <a:pPr algn="ctr"/>
                      <a:r>
                        <a:rPr lang="nl-NL" sz="1400" b="1" dirty="0"/>
                        <a:t>12%</a:t>
                      </a:r>
                    </a:p>
                  </a:txBody>
                  <a:tcPr anchor="ctr">
                    <a:lnT w="28575" cap="flat" cmpd="sng" algn="ctr">
                      <a:solidFill>
                        <a:srgbClr val="C0000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400" b="1" dirty="0"/>
                        <a:t>€ 1000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€ 1000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10%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€ 100</a:t>
                      </a:r>
                    </a:p>
                  </a:txBody>
                  <a:tcPr anchor="ctr">
                    <a:lnT w="28575" cap="flat" cmpd="sng" algn="ctr">
                      <a:solidFill>
                        <a:srgbClr val="C00000"/>
                      </a:solidFill>
                      <a:prstDash val="solid"/>
                      <a:round/>
                      <a:headEnd type="none" w="med" len="med"/>
                      <a:tailEnd type="none" w="med" len="med"/>
                    </a:lnT>
                  </a:tcPr>
                </a:tc>
                <a:tc>
                  <a:txBody>
                    <a:bodyPr/>
                    <a:lstStyle/>
                    <a:p>
                      <a:pPr algn="ctr"/>
                      <a:endParaRPr lang="nl-NL" sz="1400" b="1" dirty="0"/>
                    </a:p>
                  </a:txBody>
                  <a:tcPr anchor="ctr">
                    <a:lnT w="28575"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graphicFrame>
        <p:nvGraphicFramePr>
          <p:cNvPr id="5" name="Tabel 4"/>
          <p:cNvGraphicFramePr>
            <a:graphicFrameLocks noGrp="1"/>
          </p:cNvGraphicFramePr>
          <p:nvPr/>
        </p:nvGraphicFramePr>
        <p:xfrm>
          <a:off x="1775521" y="3933056"/>
          <a:ext cx="8640961" cy="2585720"/>
        </p:xfrm>
        <a:graphic>
          <a:graphicData uri="http://schemas.openxmlformats.org/drawingml/2006/table">
            <a:tbl>
              <a:tblPr firstRow="1" firstCol="1" bandRow="1">
                <a:tableStyleId>{5C22544A-7EE6-4342-B048-85BDC9FD1C3A}</a:tableStyleId>
              </a:tblPr>
              <a:tblGrid>
                <a:gridCol w="1234423">
                  <a:extLst>
                    <a:ext uri="{9D8B030D-6E8A-4147-A177-3AD203B41FA5}">
                      <a16:colId xmlns:a16="http://schemas.microsoft.com/office/drawing/2014/main" val="20000"/>
                    </a:ext>
                  </a:extLst>
                </a:gridCol>
                <a:gridCol w="1234423">
                  <a:extLst>
                    <a:ext uri="{9D8B030D-6E8A-4147-A177-3AD203B41FA5}">
                      <a16:colId xmlns:a16="http://schemas.microsoft.com/office/drawing/2014/main" val="20001"/>
                    </a:ext>
                  </a:extLst>
                </a:gridCol>
                <a:gridCol w="1234423">
                  <a:extLst>
                    <a:ext uri="{9D8B030D-6E8A-4147-A177-3AD203B41FA5}">
                      <a16:colId xmlns:a16="http://schemas.microsoft.com/office/drawing/2014/main" val="20002"/>
                    </a:ext>
                  </a:extLst>
                </a:gridCol>
                <a:gridCol w="1234423">
                  <a:extLst>
                    <a:ext uri="{9D8B030D-6E8A-4147-A177-3AD203B41FA5}">
                      <a16:colId xmlns:a16="http://schemas.microsoft.com/office/drawing/2014/main" val="20003"/>
                    </a:ext>
                  </a:extLst>
                </a:gridCol>
                <a:gridCol w="1234423">
                  <a:extLst>
                    <a:ext uri="{9D8B030D-6E8A-4147-A177-3AD203B41FA5}">
                      <a16:colId xmlns:a16="http://schemas.microsoft.com/office/drawing/2014/main" val="20004"/>
                    </a:ext>
                  </a:extLst>
                </a:gridCol>
                <a:gridCol w="1234423">
                  <a:extLst>
                    <a:ext uri="{9D8B030D-6E8A-4147-A177-3AD203B41FA5}">
                      <a16:colId xmlns:a16="http://schemas.microsoft.com/office/drawing/2014/main" val="20005"/>
                    </a:ext>
                  </a:extLst>
                </a:gridCol>
                <a:gridCol w="1234423">
                  <a:extLst>
                    <a:ext uri="{9D8B030D-6E8A-4147-A177-3AD203B41FA5}">
                      <a16:colId xmlns:a16="http://schemas.microsoft.com/office/drawing/2014/main" val="20006"/>
                    </a:ext>
                  </a:extLst>
                </a:gridCol>
              </a:tblGrid>
              <a:tr h="370840">
                <a:tc>
                  <a:txBody>
                    <a:bodyPr/>
                    <a:lstStyle/>
                    <a:p>
                      <a:endParaRPr lang="nl-NL" dirty="0"/>
                    </a:p>
                  </a:txBody>
                  <a:tcPr/>
                </a:tc>
                <a:tc>
                  <a:txBody>
                    <a:bodyPr/>
                    <a:lstStyle/>
                    <a:p>
                      <a:pPr algn="ctr"/>
                      <a:r>
                        <a:rPr lang="nl-NL" sz="1400" dirty="0"/>
                        <a:t>Premie per</a:t>
                      </a:r>
                      <a:r>
                        <a:rPr lang="nl-NL" sz="1400" baseline="0" dirty="0"/>
                        <a:t> jaar</a:t>
                      </a:r>
                      <a:endParaRPr lang="nl-NL" sz="1400" dirty="0"/>
                    </a:p>
                  </a:txBody>
                  <a:tcPr anchor="b"/>
                </a:tc>
                <a:tc>
                  <a:txBody>
                    <a:bodyPr/>
                    <a:lstStyle/>
                    <a:p>
                      <a:pPr algn="ctr"/>
                      <a:r>
                        <a:rPr lang="nl-NL" sz="1400" dirty="0"/>
                        <a:t>Uitbetaling bij diefstal</a:t>
                      </a:r>
                    </a:p>
                  </a:txBody>
                  <a:tcPr anchor="b"/>
                </a:tc>
                <a:tc>
                  <a:txBody>
                    <a:bodyPr/>
                    <a:lstStyle/>
                    <a:p>
                      <a:pPr algn="ctr"/>
                      <a:r>
                        <a:rPr lang="nl-NL" sz="1400" dirty="0"/>
                        <a:t>Mogelijke schade</a:t>
                      </a:r>
                    </a:p>
                  </a:txBody>
                  <a:tcPr anchor="b"/>
                </a:tc>
                <a:tc>
                  <a:txBody>
                    <a:bodyPr/>
                    <a:lstStyle/>
                    <a:p>
                      <a:pPr algn="ctr"/>
                      <a:r>
                        <a:rPr lang="nl-NL" sz="1400" b="1" kern="1200" dirty="0">
                          <a:solidFill>
                            <a:schemeClr val="lt1"/>
                          </a:solidFill>
                          <a:latin typeface="+mn-lt"/>
                          <a:ea typeface="+mn-ea"/>
                          <a:cs typeface="+mn-cs"/>
                        </a:rPr>
                        <a:t>Individuele kans op schade</a:t>
                      </a:r>
                    </a:p>
                  </a:txBody>
                  <a:tcPr anchor="b"/>
                </a:tc>
                <a:tc>
                  <a:txBody>
                    <a:bodyPr/>
                    <a:lstStyle/>
                    <a:p>
                      <a:pPr algn="ctr"/>
                      <a:r>
                        <a:rPr lang="nl-NL" sz="1400" dirty="0"/>
                        <a:t>Individueel risico</a:t>
                      </a:r>
                    </a:p>
                  </a:txBody>
                  <a:tcPr anchor="b"/>
                </a:tc>
                <a:tc>
                  <a:txBody>
                    <a:bodyPr/>
                    <a:lstStyle/>
                    <a:p>
                      <a:pPr algn="ctr"/>
                      <a:r>
                        <a:rPr lang="nl-NL" sz="1400" dirty="0">
                          <a:solidFill>
                            <a:srgbClr val="C00000"/>
                          </a:solidFill>
                        </a:rPr>
                        <a:t>Premie – individueel risico</a:t>
                      </a:r>
                    </a:p>
                  </a:txBody>
                  <a:tcPr anchor="b"/>
                </a:tc>
                <a:extLst>
                  <a:ext uri="{0D108BD9-81ED-4DB2-BD59-A6C34878D82A}">
                    <a16:rowId xmlns:a16="http://schemas.microsoft.com/office/drawing/2014/main" val="10000"/>
                  </a:ext>
                </a:extLst>
              </a:tr>
              <a:tr h="370840">
                <a:tc>
                  <a:txBody>
                    <a:bodyPr/>
                    <a:lstStyle/>
                    <a:p>
                      <a:r>
                        <a:rPr lang="nl-NL" sz="1400" dirty="0"/>
                        <a:t>Piet</a:t>
                      </a:r>
                    </a:p>
                  </a:txBody>
                  <a:tcPr/>
                </a:tc>
                <a:tc>
                  <a:txBody>
                    <a:bodyPr/>
                    <a:lstStyle/>
                    <a:p>
                      <a:pPr algn="ctr"/>
                      <a:endParaRPr lang="nl-NL" sz="1800" dirty="0"/>
                    </a:p>
                  </a:txBody>
                  <a:tcPr anchor="ctr"/>
                </a:tc>
                <a:tc>
                  <a:txBody>
                    <a:bodyPr/>
                    <a:lstStyle/>
                    <a:p>
                      <a:pPr algn="ctr"/>
                      <a:endParaRPr lang="nl-NL" sz="1800" dirty="0"/>
                    </a:p>
                  </a:txBody>
                  <a:tcPr anchor="ctr"/>
                </a:tc>
                <a:tc>
                  <a:txBody>
                    <a:bodyPr/>
                    <a:lstStyle/>
                    <a:p>
                      <a:pPr algn="ctr"/>
                      <a:endParaRPr lang="nl-NL" sz="1800" dirty="0"/>
                    </a:p>
                  </a:txBody>
                  <a:tcPr anchor="ctr"/>
                </a:tc>
                <a:tc>
                  <a:txBody>
                    <a:bodyPr/>
                    <a:lstStyle/>
                    <a:p>
                      <a:pPr algn="ctr"/>
                      <a:endParaRPr lang="nl-NL" sz="1800" dirty="0"/>
                    </a:p>
                  </a:txBody>
                  <a:tcPr anchor="ctr"/>
                </a:tc>
                <a:tc>
                  <a:txBody>
                    <a:bodyPr/>
                    <a:lstStyle/>
                    <a:p>
                      <a:pPr algn="ctr"/>
                      <a:endParaRPr lang="nl-NL" sz="1800" dirty="0"/>
                    </a:p>
                  </a:txBody>
                  <a:tcPr anchor="ctr"/>
                </a:tc>
                <a:tc>
                  <a:txBody>
                    <a:bodyPr/>
                    <a:lstStyle/>
                    <a:p>
                      <a:pPr algn="ctr"/>
                      <a:endParaRPr lang="nl-NL" sz="1800" dirty="0"/>
                    </a:p>
                  </a:txBody>
                  <a:tcPr anchor="ctr"/>
                </a:tc>
                <a:extLst>
                  <a:ext uri="{0D108BD9-81ED-4DB2-BD59-A6C34878D82A}">
                    <a16:rowId xmlns:a16="http://schemas.microsoft.com/office/drawing/2014/main" val="10001"/>
                  </a:ext>
                </a:extLst>
              </a:tr>
              <a:tr h="370840">
                <a:tc>
                  <a:txBody>
                    <a:bodyPr/>
                    <a:lstStyle/>
                    <a:p>
                      <a:r>
                        <a:rPr lang="nl-NL" sz="1400" dirty="0"/>
                        <a:t>Cees</a:t>
                      </a:r>
                    </a:p>
                  </a:txBody>
                  <a:tcPr/>
                </a:tc>
                <a:tc>
                  <a:txBody>
                    <a:bodyPr/>
                    <a:lstStyle/>
                    <a:p>
                      <a:pPr algn="ctr"/>
                      <a:r>
                        <a:rPr lang="nl-NL" sz="1800" dirty="0"/>
                        <a:t>12%</a:t>
                      </a:r>
                    </a:p>
                  </a:txBody>
                  <a:tcPr anchor="ctr"/>
                </a:tc>
                <a:tc>
                  <a:txBody>
                    <a:bodyPr/>
                    <a:lstStyle/>
                    <a:p>
                      <a:pPr algn="ctr"/>
                      <a:r>
                        <a:rPr lang="nl-NL" sz="1800" dirty="0"/>
                        <a:t>€ 1000</a:t>
                      </a:r>
                    </a:p>
                  </a:txBody>
                  <a:tcPr anchor="ctr"/>
                </a:tc>
                <a:tc>
                  <a:txBody>
                    <a:bodyPr/>
                    <a:lstStyle/>
                    <a:p>
                      <a:pPr algn="ctr"/>
                      <a:r>
                        <a:rPr lang="nl-NL" sz="1800" dirty="0"/>
                        <a:t>€ 1000</a:t>
                      </a:r>
                    </a:p>
                  </a:txBody>
                  <a:tcPr anchor="ctr"/>
                </a:tc>
                <a:tc>
                  <a:txBody>
                    <a:bodyPr/>
                    <a:lstStyle/>
                    <a:p>
                      <a:pPr algn="ctr"/>
                      <a:r>
                        <a:rPr lang="nl-NL" sz="1800" dirty="0"/>
                        <a:t>15%</a:t>
                      </a:r>
                    </a:p>
                  </a:txBody>
                  <a:tcPr anchor="ctr"/>
                </a:tc>
                <a:tc>
                  <a:txBody>
                    <a:bodyPr/>
                    <a:lstStyle/>
                    <a:p>
                      <a:pPr algn="ctr"/>
                      <a:r>
                        <a:rPr lang="nl-NL" sz="1800" dirty="0"/>
                        <a:t>€ 150</a:t>
                      </a:r>
                    </a:p>
                  </a:txBody>
                  <a:tcPr anchor="ctr"/>
                </a:tc>
                <a:tc>
                  <a:txBody>
                    <a:bodyPr/>
                    <a:lstStyle/>
                    <a:p>
                      <a:pPr algn="ctr"/>
                      <a:r>
                        <a:rPr lang="nl-NL" sz="1800" dirty="0"/>
                        <a:t>€ 30</a:t>
                      </a:r>
                    </a:p>
                  </a:txBody>
                  <a:tcPr anchor="ctr"/>
                </a:tc>
                <a:extLst>
                  <a:ext uri="{0D108BD9-81ED-4DB2-BD59-A6C34878D82A}">
                    <a16:rowId xmlns:a16="http://schemas.microsoft.com/office/drawing/2014/main" val="10002"/>
                  </a:ext>
                </a:extLst>
              </a:tr>
              <a:tr h="370840">
                <a:tc>
                  <a:txBody>
                    <a:bodyPr/>
                    <a:lstStyle/>
                    <a:p>
                      <a:r>
                        <a:rPr lang="nl-NL" sz="1400" dirty="0"/>
                        <a:t>Jenny</a:t>
                      </a:r>
                    </a:p>
                  </a:txBody>
                  <a:tcPr/>
                </a:tc>
                <a:tc>
                  <a:txBody>
                    <a:bodyPr/>
                    <a:lstStyle/>
                    <a:p>
                      <a:pPr algn="ctr"/>
                      <a:r>
                        <a:rPr lang="nl-NL" sz="1800" dirty="0"/>
                        <a:t>12%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tc>
                <a:tc>
                  <a:txBody>
                    <a:bodyPr/>
                    <a:lstStyle/>
                    <a:p>
                      <a:pPr algn="ctr"/>
                      <a:r>
                        <a:rPr lang="nl-NL" sz="1800" dirty="0"/>
                        <a:t>12%</a:t>
                      </a:r>
                    </a:p>
                  </a:txBody>
                  <a:tcPr anchor="ctr"/>
                </a:tc>
                <a:tc>
                  <a:txBody>
                    <a:bodyPr/>
                    <a:lstStyle/>
                    <a:p>
                      <a:pPr algn="ctr"/>
                      <a:r>
                        <a:rPr lang="nl-NL" sz="1800" dirty="0"/>
                        <a:t>€ 120</a:t>
                      </a:r>
                    </a:p>
                  </a:txBody>
                  <a:tcPr anchor="ctr"/>
                </a:tc>
                <a:tc>
                  <a:txBody>
                    <a:bodyPr/>
                    <a:lstStyle/>
                    <a:p>
                      <a:pPr algn="ctr"/>
                      <a:r>
                        <a:rPr lang="nl-NL" sz="1800" dirty="0"/>
                        <a:t>€ 0</a:t>
                      </a:r>
                    </a:p>
                  </a:txBody>
                  <a:tcPr anchor="ctr"/>
                </a:tc>
                <a:extLst>
                  <a:ext uri="{0D108BD9-81ED-4DB2-BD59-A6C34878D82A}">
                    <a16:rowId xmlns:a16="http://schemas.microsoft.com/office/drawing/2014/main" val="10003"/>
                  </a:ext>
                </a:extLst>
              </a:tr>
              <a:tr h="370840">
                <a:tc>
                  <a:txBody>
                    <a:bodyPr/>
                    <a:lstStyle/>
                    <a:p>
                      <a:r>
                        <a:rPr lang="nl-NL" sz="1400" dirty="0"/>
                        <a:t>Mariska</a:t>
                      </a:r>
                    </a:p>
                  </a:txBody>
                  <a:tcPr>
                    <a:lnB w="28575" cap="flat" cmpd="sng" algn="ctr">
                      <a:solidFill>
                        <a:srgbClr val="C00000"/>
                      </a:solidFill>
                      <a:prstDash val="solid"/>
                      <a:round/>
                      <a:headEnd type="none" w="med" len="med"/>
                      <a:tailEnd type="none" w="med" len="med"/>
                    </a:lnB>
                  </a:tcPr>
                </a:tc>
                <a:tc>
                  <a:txBody>
                    <a:bodyPr/>
                    <a:lstStyle/>
                    <a:p>
                      <a:pPr algn="ctr"/>
                      <a:r>
                        <a:rPr lang="nl-NL" sz="1800" dirty="0"/>
                        <a:t>12%</a:t>
                      </a:r>
                    </a:p>
                  </a:txBody>
                  <a:tcPr anchor="ctr">
                    <a:lnB w="28575" cap="flat" cmpd="sng" algn="ctr">
                      <a:solidFill>
                        <a:srgbClr val="C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€ 1000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7%</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€ 70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a:t>
                      </a:r>
                      <a:r>
                        <a:rPr lang="nl-NL" sz="1800" baseline="0" dirty="0"/>
                        <a:t> € 50</a:t>
                      </a:r>
                      <a:endParaRPr lang="nl-NL" sz="1800" dirty="0"/>
                    </a:p>
                  </a:txBody>
                  <a:tcPr anchor="ctr">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nl-NL" sz="1400" dirty="0"/>
                        <a:t>GEMIDDELD</a:t>
                      </a:r>
                    </a:p>
                  </a:txBody>
                  <a:tcPr>
                    <a:lnT w="28575" cap="flat" cmpd="sng" algn="ctr">
                      <a:solidFill>
                        <a:srgbClr val="C00000"/>
                      </a:solidFill>
                      <a:prstDash val="solid"/>
                      <a:round/>
                      <a:headEnd type="none" w="med" len="med"/>
                      <a:tailEnd type="none" w="med" len="med"/>
                    </a:lnT>
                  </a:tcPr>
                </a:tc>
                <a:tc>
                  <a:txBody>
                    <a:bodyPr/>
                    <a:lstStyle/>
                    <a:p>
                      <a:pPr algn="ctr"/>
                      <a:r>
                        <a:rPr lang="nl-NL" sz="1400" b="1" dirty="0"/>
                        <a:t>12%</a:t>
                      </a:r>
                    </a:p>
                  </a:txBody>
                  <a:tcPr anchor="ctr">
                    <a:lnT w="28575" cap="flat" cmpd="sng" algn="ctr">
                      <a:solidFill>
                        <a:srgbClr val="C0000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400" b="1" dirty="0"/>
                        <a:t>€ 1000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€ 1000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10%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€ 100</a:t>
                      </a:r>
                    </a:p>
                  </a:txBody>
                  <a:tcPr anchor="ctr">
                    <a:lnT w="28575" cap="flat" cmpd="sng" algn="ctr">
                      <a:solidFill>
                        <a:srgbClr val="C00000"/>
                      </a:solidFill>
                      <a:prstDash val="solid"/>
                      <a:round/>
                      <a:headEnd type="none" w="med" len="med"/>
                      <a:tailEnd type="none" w="med" len="med"/>
                    </a:lnT>
                  </a:tcPr>
                </a:tc>
                <a:tc>
                  <a:txBody>
                    <a:bodyPr/>
                    <a:lstStyle/>
                    <a:p>
                      <a:pPr algn="ctr"/>
                      <a:endParaRPr lang="nl-NL" sz="1400" b="1" dirty="0"/>
                    </a:p>
                  </a:txBody>
                  <a:tcPr anchor="ctr">
                    <a:lnT w="28575"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graphicFrame>
        <p:nvGraphicFramePr>
          <p:cNvPr id="7" name="Tabel 6"/>
          <p:cNvGraphicFramePr>
            <a:graphicFrameLocks noGrp="1"/>
          </p:cNvGraphicFramePr>
          <p:nvPr>
            <p:extLst>
              <p:ext uri="{D42A27DB-BD31-4B8C-83A1-F6EECF244321}">
                <p14:modId xmlns:p14="http://schemas.microsoft.com/office/powerpoint/2010/main" val="2926035342"/>
              </p:ext>
            </p:extLst>
          </p:nvPr>
        </p:nvGraphicFramePr>
        <p:xfrm>
          <a:off x="1775521" y="3933056"/>
          <a:ext cx="9129547" cy="2585720"/>
        </p:xfrm>
        <a:graphic>
          <a:graphicData uri="http://schemas.openxmlformats.org/drawingml/2006/table">
            <a:tbl>
              <a:tblPr firstRow="1" firstCol="1" bandRow="1">
                <a:tableStyleId>{5C22544A-7EE6-4342-B048-85BDC9FD1C3A}</a:tableStyleId>
              </a:tblPr>
              <a:tblGrid>
                <a:gridCol w="1304221">
                  <a:extLst>
                    <a:ext uri="{9D8B030D-6E8A-4147-A177-3AD203B41FA5}">
                      <a16:colId xmlns:a16="http://schemas.microsoft.com/office/drawing/2014/main" val="20000"/>
                    </a:ext>
                  </a:extLst>
                </a:gridCol>
                <a:gridCol w="1304221">
                  <a:extLst>
                    <a:ext uri="{9D8B030D-6E8A-4147-A177-3AD203B41FA5}">
                      <a16:colId xmlns:a16="http://schemas.microsoft.com/office/drawing/2014/main" val="20001"/>
                    </a:ext>
                  </a:extLst>
                </a:gridCol>
                <a:gridCol w="1304221">
                  <a:extLst>
                    <a:ext uri="{9D8B030D-6E8A-4147-A177-3AD203B41FA5}">
                      <a16:colId xmlns:a16="http://schemas.microsoft.com/office/drawing/2014/main" val="20002"/>
                    </a:ext>
                  </a:extLst>
                </a:gridCol>
                <a:gridCol w="1304221">
                  <a:extLst>
                    <a:ext uri="{9D8B030D-6E8A-4147-A177-3AD203B41FA5}">
                      <a16:colId xmlns:a16="http://schemas.microsoft.com/office/drawing/2014/main" val="20003"/>
                    </a:ext>
                  </a:extLst>
                </a:gridCol>
                <a:gridCol w="1304221">
                  <a:extLst>
                    <a:ext uri="{9D8B030D-6E8A-4147-A177-3AD203B41FA5}">
                      <a16:colId xmlns:a16="http://schemas.microsoft.com/office/drawing/2014/main" val="20004"/>
                    </a:ext>
                  </a:extLst>
                </a:gridCol>
                <a:gridCol w="1304221">
                  <a:extLst>
                    <a:ext uri="{9D8B030D-6E8A-4147-A177-3AD203B41FA5}">
                      <a16:colId xmlns:a16="http://schemas.microsoft.com/office/drawing/2014/main" val="20005"/>
                    </a:ext>
                  </a:extLst>
                </a:gridCol>
                <a:gridCol w="1304221">
                  <a:extLst>
                    <a:ext uri="{9D8B030D-6E8A-4147-A177-3AD203B41FA5}">
                      <a16:colId xmlns:a16="http://schemas.microsoft.com/office/drawing/2014/main" val="20006"/>
                    </a:ext>
                  </a:extLst>
                </a:gridCol>
              </a:tblGrid>
              <a:tr h="370840">
                <a:tc>
                  <a:txBody>
                    <a:bodyPr/>
                    <a:lstStyle/>
                    <a:p>
                      <a:endParaRPr lang="nl-NL" dirty="0"/>
                    </a:p>
                  </a:txBody>
                  <a:tcPr/>
                </a:tc>
                <a:tc>
                  <a:txBody>
                    <a:bodyPr/>
                    <a:lstStyle/>
                    <a:p>
                      <a:pPr algn="ctr"/>
                      <a:r>
                        <a:rPr lang="nl-NL" sz="1400" dirty="0"/>
                        <a:t>Premie per</a:t>
                      </a:r>
                      <a:r>
                        <a:rPr lang="nl-NL" sz="1400" baseline="0" dirty="0"/>
                        <a:t> jaar</a:t>
                      </a:r>
                      <a:endParaRPr lang="nl-NL" sz="1400" dirty="0"/>
                    </a:p>
                  </a:txBody>
                  <a:tcPr anchor="b"/>
                </a:tc>
                <a:tc>
                  <a:txBody>
                    <a:bodyPr/>
                    <a:lstStyle/>
                    <a:p>
                      <a:pPr algn="ctr"/>
                      <a:r>
                        <a:rPr lang="nl-NL" sz="1400" dirty="0"/>
                        <a:t>Uitbetaling bij diefstal</a:t>
                      </a:r>
                    </a:p>
                  </a:txBody>
                  <a:tcPr anchor="b"/>
                </a:tc>
                <a:tc>
                  <a:txBody>
                    <a:bodyPr/>
                    <a:lstStyle/>
                    <a:p>
                      <a:pPr algn="ctr"/>
                      <a:r>
                        <a:rPr lang="nl-NL" sz="1400" dirty="0"/>
                        <a:t>Mogelijke schade</a:t>
                      </a:r>
                    </a:p>
                  </a:txBody>
                  <a:tcPr anchor="b"/>
                </a:tc>
                <a:tc>
                  <a:txBody>
                    <a:bodyPr/>
                    <a:lstStyle/>
                    <a:p>
                      <a:pPr algn="ctr"/>
                      <a:r>
                        <a:rPr lang="nl-NL" sz="1400" b="1" kern="1200" dirty="0">
                          <a:solidFill>
                            <a:schemeClr val="lt1"/>
                          </a:solidFill>
                          <a:latin typeface="+mn-lt"/>
                          <a:ea typeface="+mn-ea"/>
                          <a:cs typeface="+mn-cs"/>
                        </a:rPr>
                        <a:t>Individuele kans op schade</a:t>
                      </a:r>
                    </a:p>
                  </a:txBody>
                  <a:tcPr anchor="b"/>
                </a:tc>
                <a:tc>
                  <a:txBody>
                    <a:bodyPr/>
                    <a:lstStyle/>
                    <a:p>
                      <a:pPr algn="ctr"/>
                      <a:r>
                        <a:rPr lang="nl-NL" sz="1400" dirty="0"/>
                        <a:t>Individueel risico</a:t>
                      </a:r>
                    </a:p>
                  </a:txBody>
                  <a:tcPr anchor="b"/>
                </a:tc>
                <a:tc>
                  <a:txBody>
                    <a:bodyPr/>
                    <a:lstStyle/>
                    <a:p>
                      <a:pPr algn="ctr"/>
                      <a:r>
                        <a:rPr lang="nl-NL" sz="1400" dirty="0">
                          <a:solidFill>
                            <a:srgbClr val="C00000"/>
                          </a:solidFill>
                        </a:rPr>
                        <a:t>Individueel</a:t>
                      </a:r>
                      <a:r>
                        <a:rPr lang="nl-NL" sz="1400" baseline="0" dirty="0">
                          <a:solidFill>
                            <a:srgbClr val="C00000"/>
                          </a:solidFill>
                        </a:rPr>
                        <a:t> risico - premie</a:t>
                      </a:r>
                      <a:endParaRPr lang="nl-NL" sz="1400" dirty="0">
                        <a:solidFill>
                          <a:srgbClr val="C00000"/>
                        </a:solidFill>
                      </a:endParaRPr>
                    </a:p>
                  </a:txBody>
                  <a:tcPr anchor="b"/>
                </a:tc>
                <a:extLst>
                  <a:ext uri="{0D108BD9-81ED-4DB2-BD59-A6C34878D82A}">
                    <a16:rowId xmlns:a16="http://schemas.microsoft.com/office/drawing/2014/main" val="10000"/>
                  </a:ext>
                </a:extLst>
              </a:tr>
              <a:tr h="370840">
                <a:tc>
                  <a:txBody>
                    <a:bodyPr/>
                    <a:lstStyle/>
                    <a:p>
                      <a:r>
                        <a:rPr lang="nl-NL" sz="1400" dirty="0"/>
                        <a:t>Piet</a:t>
                      </a:r>
                    </a:p>
                  </a:txBody>
                  <a:tcPr/>
                </a:tc>
                <a:tc>
                  <a:txBody>
                    <a:bodyPr/>
                    <a:lstStyle/>
                    <a:p>
                      <a:pPr algn="ctr"/>
                      <a:endParaRPr lang="nl-NL" sz="1800" dirty="0"/>
                    </a:p>
                  </a:txBody>
                  <a:tcPr anchor="ctr"/>
                </a:tc>
                <a:tc>
                  <a:txBody>
                    <a:bodyPr/>
                    <a:lstStyle/>
                    <a:p>
                      <a:pPr algn="ctr"/>
                      <a:endParaRPr lang="nl-NL" sz="1800" dirty="0"/>
                    </a:p>
                  </a:txBody>
                  <a:tcPr anchor="ctr"/>
                </a:tc>
                <a:tc>
                  <a:txBody>
                    <a:bodyPr/>
                    <a:lstStyle/>
                    <a:p>
                      <a:pPr algn="ctr"/>
                      <a:endParaRPr lang="nl-NL" sz="1800" dirty="0"/>
                    </a:p>
                  </a:txBody>
                  <a:tcPr anchor="ctr"/>
                </a:tc>
                <a:tc>
                  <a:txBody>
                    <a:bodyPr/>
                    <a:lstStyle/>
                    <a:p>
                      <a:pPr algn="ctr"/>
                      <a:endParaRPr lang="nl-NL" sz="1800" dirty="0"/>
                    </a:p>
                  </a:txBody>
                  <a:tcPr anchor="ctr"/>
                </a:tc>
                <a:tc>
                  <a:txBody>
                    <a:bodyPr/>
                    <a:lstStyle/>
                    <a:p>
                      <a:pPr algn="ctr"/>
                      <a:endParaRPr lang="nl-NL" sz="1800" dirty="0"/>
                    </a:p>
                  </a:txBody>
                  <a:tcPr anchor="ctr"/>
                </a:tc>
                <a:tc>
                  <a:txBody>
                    <a:bodyPr/>
                    <a:lstStyle/>
                    <a:p>
                      <a:pPr algn="ctr"/>
                      <a:endParaRPr lang="nl-NL" sz="1800" dirty="0"/>
                    </a:p>
                  </a:txBody>
                  <a:tcPr anchor="ctr"/>
                </a:tc>
                <a:extLst>
                  <a:ext uri="{0D108BD9-81ED-4DB2-BD59-A6C34878D82A}">
                    <a16:rowId xmlns:a16="http://schemas.microsoft.com/office/drawing/2014/main" val="10001"/>
                  </a:ext>
                </a:extLst>
              </a:tr>
              <a:tr h="370840">
                <a:tc>
                  <a:txBody>
                    <a:bodyPr/>
                    <a:lstStyle/>
                    <a:p>
                      <a:r>
                        <a:rPr lang="nl-NL" sz="1400" dirty="0"/>
                        <a:t>Cees</a:t>
                      </a:r>
                    </a:p>
                  </a:txBody>
                  <a:tcPr/>
                </a:tc>
                <a:tc>
                  <a:txBody>
                    <a:bodyPr/>
                    <a:lstStyle/>
                    <a:p>
                      <a:pPr algn="ctr"/>
                      <a:r>
                        <a:rPr lang="nl-NL" sz="1800" dirty="0"/>
                        <a:t>12%</a:t>
                      </a:r>
                    </a:p>
                  </a:txBody>
                  <a:tcPr anchor="ctr"/>
                </a:tc>
                <a:tc>
                  <a:txBody>
                    <a:bodyPr/>
                    <a:lstStyle/>
                    <a:p>
                      <a:pPr algn="ctr"/>
                      <a:r>
                        <a:rPr lang="nl-NL" sz="1800" dirty="0"/>
                        <a:t>€ 1000</a:t>
                      </a:r>
                    </a:p>
                  </a:txBody>
                  <a:tcPr anchor="ctr"/>
                </a:tc>
                <a:tc>
                  <a:txBody>
                    <a:bodyPr/>
                    <a:lstStyle/>
                    <a:p>
                      <a:pPr algn="ctr"/>
                      <a:r>
                        <a:rPr lang="nl-NL" sz="1800" dirty="0"/>
                        <a:t>€ 1000</a:t>
                      </a:r>
                    </a:p>
                  </a:txBody>
                  <a:tcPr anchor="ctr"/>
                </a:tc>
                <a:tc>
                  <a:txBody>
                    <a:bodyPr/>
                    <a:lstStyle/>
                    <a:p>
                      <a:pPr algn="ctr"/>
                      <a:r>
                        <a:rPr lang="nl-NL" sz="1800" dirty="0"/>
                        <a:t>15%</a:t>
                      </a:r>
                    </a:p>
                  </a:txBody>
                  <a:tcPr anchor="ctr"/>
                </a:tc>
                <a:tc>
                  <a:txBody>
                    <a:bodyPr/>
                    <a:lstStyle/>
                    <a:p>
                      <a:pPr algn="ctr"/>
                      <a:r>
                        <a:rPr lang="nl-NL" sz="1800" dirty="0"/>
                        <a:t>€ 150</a:t>
                      </a:r>
                    </a:p>
                  </a:txBody>
                  <a:tcPr anchor="ctr"/>
                </a:tc>
                <a:tc>
                  <a:txBody>
                    <a:bodyPr/>
                    <a:lstStyle/>
                    <a:p>
                      <a:pPr algn="ctr"/>
                      <a:r>
                        <a:rPr lang="nl-NL" sz="1800" dirty="0"/>
                        <a:t>€ 30</a:t>
                      </a:r>
                    </a:p>
                  </a:txBody>
                  <a:tcPr anchor="ctr"/>
                </a:tc>
                <a:extLst>
                  <a:ext uri="{0D108BD9-81ED-4DB2-BD59-A6C34878D82A}">
                    <a16:rowId xmlns:a16="http://schemas.microsoft.com/office/drawing/2014/main" val="10002"/>
                  </a:ext>
                </a:extLst>
              </a:tr>
              <a:tr h="370840">
                <a:tc>
                  <a:txBody>
                    <a:bodyPr/>
                    <a:lstStyle/>
                    <a:p>
                      <a:r>
                        <a:rPr lang="nl-NL" sz="1400" dirty="0"/>
                        <a:t>Jenny</a:t>
                      </a:r>
                    </a:p>
                  </a:txBody>
                  <a:tcPr/>
                </a:tc>
                <a:tc>
                  <a:txBody>
                    <a:bodyPr/>
                    <a:lstStyle/>
                    <a:p>
                      <a:pPr algn="ctr"/>
                      <a:r>
                        <a:rPr lang="nl-NL" sz="1800" dirty="0"/>
                        <a:t>12%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tc>
                <a:tc>
                  <a:txBody>
                    <a:bodyPr/>
                    <a:lstStyle/>
                    <a:p>
                      <a:pPr algn="ctr"/>
                      <a:r>
                        <a:rPr lang="nl-NL" sz="1800" dirty="0"/>
                        <a:t>12%</a:t>
                      </a:r>
                    </a:p>
                  </a:txBody>
                  <a:tcPr anchor="ctr"/>
                </a:tc>
                <a:tc>
                  <a:txBody>
                    <a:bodyPr/>
                    <a:lstStyle/>
                    <a:p>
                      <a:pPr algn="ctr"/>
                      <a:r>
                        <a:rPr lang="nl-NL" sz="1800" dirty="0"/>
                        <a:t>€ 120</a:t>
                      </a:r>
                    </a:p>
                  </a:txBody>
                  <a:tcPr anchor="ctr"/>
                </a:tc>
                <a:tc>
                  <a:txBody>
                    <a:bodyPr/>
                    <a:lstStyle/>
                    <a:p>
                      <a:pPr algn="ctr"/>
                      <a:r>
                        <a:rPr lang="nl-NL" sz="1800" dirty="0"/>
                        <a:t>€ 0</a:t>
                      </a:r>
                    </a:p>
                  </a:txBody>
                  <a:tcPr anchor="ctr"/>
                </a:tc>
                <a:extLst>
                  <a:ext uri="{0D108BD9-81ED-4DB2-BD59-A6C34878D82A}">
                    <a16:rowId xmlns:a16="http://schemas.microsoft.com/office/drawing/2014/main" val="10003"/>
                  </a:ext>
                </a:extLst>
              </a:tr>
              <a:tr h="370840">
                <a:tc>
                  <a:txBody>
                    <a:bodyPr/>
                    <a:lstStyle/>
                    <a:p>
                      <a:r>
                        <a:rPr lang="nl-NL" sz="1400" dirty="0"/>
                        <a:t>Mariska</a:t>
                      </a:r>
                    </a:p>
                  </a:txBody>
                  <a:tcPr>
                    <a:lnB w="28575" cap="flat" cmpd="sng" algn="ctr">
                      <a:solidFill>
                        <a:srgbClr val="C00000"/>
                      </a:solidFill>
                      <a:prstDash val="solid"/>
                      <a:round/>
                      <a:headEnd type="none" w="med" len="med"/>
                      <a:tailEnd type="none" w="med" len="med"/>
                    </a:lnB>
                  </a:tcPr>
                </a:tc>
                <a:tc>
                  <a:txBody>
                    <a:bodyPr/>
                    <a:lstStyle/>
                    <a:p>
                      <a:pPr algn="ctr"/>
                      <a:r>
                        <a:rPr lang="nl-NL" sz="1800" dirty="0"/>
                        <a:t>12%</a:t>
                      </a:r>
                    </a:p>
                  </a:txBody>
                  <a:tcPr anchor="ctr">
                    <a:lnB w="28575" cap="flat" cmpd="sng" algn="ctr">
                      <a:solidFill>
                        <a:srgbClr val="C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€ 1000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7%</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€ 70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baseline="0" dirty="0"/>
                        <a:t>- € 50</a:t>
                      </a:r>
                      <a:endParaRPr lang="nl-NL" sz="1800" dirty="0"/>
                    </a:p>
                  </a:txBody>
                  <a:tcPr anchor="ctr">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nl-NL" sz="1400" dirty="0"/>
                        <a:t>GEMIDDELD</a:t>
                      </a:r>
                    </a:p>
                  </a:txBody>
                  <a:tcPr>
                    <a:lnT w="28575" cap="flat" cmpd="sng" algn="ctr">
                      <a:solidFill>
                        <a:srgbClr val="C00000"/>
                      </a:solidFill>
                      <a:prstDash val="solid"/>
                      <a:round/>
                      <a:headEnd type="none" w="med" len="med"/>
                      <a:tailEnd type="none" w="med" len="med"/>
                    </a:lnT>
                  </a:tcPr>
                </a:tc>
                <a:tc>
                  <a:txBody>
                    <a:bodyPr/>
                    <a:lstStyle/>
                    <a:p>
                      <a:pPr algn="ctr"/>
                      <a:r>
                        <a:rPr lang="nl-NL" sz="1400" b="1" dirty="0"/>
                        <a:t>12%</a:t>
                      </a:r>
                    </a:p>
                  </a:txBody>
                  <a:tcPr anchor="ctr">
                    <a:lnT w="28575" cap="flat" cmpd="sng" algn="ctr">
                      <a:solidFill>
                        <a:srgbClr val="C0000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400" b="1" dirty="0"/>
                        <a:t>€ 1000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€ 1000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11,3%</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€ 113</a:t>
                      </a:r>
                    </a:p>
                  </a:txBody>
                  <a:tcPr anchor="ctr">
                    <a:lnT w="28575" cap="flat" cmpd="sng" algn="ctr">
                      <a:solidFill>
                        <a:srgbClr val="C00000"/>
                      </a:solidFill>
                      <a:prstDash val="solid"/>
                      <a:round/>
                      <a:headEnd type="none" w="med" len="med"/>
                      <a:tailEnd type="none" w="med" len="med"/>
                    </a:lnT>
                  </a:tcPr>
                </a:tc>
                <a:tc>
                  <a:txBody>
                    <a:bodyPr/>
                    <a:lstStyle/>
                    <a:p>
                      <a:pPr algn="ctr"/>
                      <a:endParaRPr lang="nl-NL" sz="1400" b="1" dirty="0"/>
                    </a:p>
                  </a:txBody>
                  <a:tcPr anchor="ctr">
                    <a:lnT w="28575"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6" name="Tijdelijke aanduiding voor voettekst 5">
            <a:extLst>
              <a:ext uri="{FF2B5EF4-FFF2-40B4-BE49-F238E27FC236}">
                <a16:creationId xmlns:a16="http://schemas.microsoft.com/office/drawing/2014/main" id="{556ED99F-9A85-E849-A6DA-A8A82D0D4B41}"/>
              </a:ext>
            </a:extLst>
          </p:cNvPr>
          <p:cNvSpPr>
            <a:spLocks noGrp="1"/>
          </p:cNvSpPr>
          <p:nvPr>
            <p:ph type="ftr" sz="quarter" idx="11"/>
          </p:nvPr>
        </p:nvSpPr>
        <p:spPr>
          <a:xfrm>
            <a:off x="312327" y="6065837"/>
            <a:ext cx="1202893" cy="365125"/>
          </a:xfrm>
        </p:spPr>
        <p:txBody>
          <a:bodyPr/>
          <a:lstStyle/>
          <a:p>
            <a:r>
              <a:rPr lang="nl-NL" dirty="0"/>
              <a:t>Economie Integraal (Hans Vermeulen)</a:t>
            </a:r>
          </a:p>
        </p:txBody>
      </p:sp>
      <p:sp>
        <p:nvSpPr>
          <p:cNvPr id="8" name="Tijdelijke aanduiding voor dianummer 7">
            <a:extLst>
              <a:ext uri="{FF2B5EF4-FFF2-40B4-BE49-F238E27FC236}">
                <a16:creationId xmlns:a16="http://schemas.microsoft.com/office/drawing/2014/main" id="{814E0105-A34C-1946-AA02-B1B103C63C87}"/>
              </a:ext>
            </a:extLst>
          </p:cNvPr>
          <p:cNvSpPr>
            <a:spLocks noGrp="1"/>
          </p:cNvSpPr>
          <p:nvPr>
            <p:ph type="sldNum" sz="quarter" idx="12"/>
          </p:nvPr>
        </p:nvSpPr>
        <p:spPr/>
        <p:txBody>
          <a:bodyPr/>
          <a:lstStyle/>
          <a:p>
            <a:fld id="{123C03EA-2C7A-40B7-875B-CD760C4CF183}" type="slidenum">
              <a:rPr lang="nl-NL" smtClean="0"/>
              <a:t>10</a:t>
            </a:fld>
            <a:endParaRPr lang="nl-NL"/>
          </a:p>
        </p:txBody>
      </p:sp>
      <p:sp>
        <p:nvSpPr>
          <p:cNvPr id="9" name="Tekstvak 8">
            <a:extLst>
              <a:ext uri="{FF2B5EF4-FFF2-40B4-BE49-F238E27FC236}">
                <a16:creationId xmlns:a16="http://schemas.microsoft.com/office/drawing/2014/main" id="{6B278C64-4826-6144-AAA0-B7EF9AF0851F}"/>
              </a:ext>
            </a:extLst>
          </p:cNvPr>
          <p:cNvSpPr txBox="1"/>
          <p:nvPr/>
        </p:nvSpPr>
        <p:spPr>
          <a:xfrm>
            <a:off x="0" y="200025"/>
            <a:ext cx="2302505" cy="646331"/>
          </a:xfrm>
          <a:prstGeom prst="rect">
            <a:avLst/>
          </a:prstGeom>
          <a:noFill/>
        </p:spPr>
        <p:txBody>
          <a:bodyPr wrap="square" rtlCol="0">
            <a:spAutoFit/>
          </a:bodyPr>
          <a:lstStyle/>
          <a:p>
            <a:r>
              <a:rPr lang="nl-NL" dirty="0"/>
              <a:t>11.2 </a:t>
            </a:r>
            <a:r>
              <a:rPr lang="nl-NL" dirty="0" err="1"/>
              <a:t>Moral</a:t>
            </a:r>
            <a:r>
              <a:rPr lang="nl-NL" dirty="0"/>
              <a:t> hazard en averechtse selectie</a:t>
            </a:r>
          </a:p>
        </p:txBody>
      </p:sp>
    </p:spTree>
    <p:extLst>
      <p:ext uri="{BB962C8B-B14F-4D97-AF65-F5344CB8AC3E}">
        <p14:creationId xmlns:p14="http://schemas.microsoft.com/office/powerpoint/2010/main" val="1990112024"/>
      </p:ext>
    </p:extLst>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500"/>
                            </p:stCondLst>
                            <p:childTnLst>
                              <p:par>
                                <p:cTn id="39" presetID="10" presetClass="exit" presetSubtype="0" fill="hold" nodeType="afterEffect">
                                  <p:stCondLst>
                                    <p:cond delay="500"/>
                                  </p:stCondLst>
                                  <p:childTnLst>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par>
                                <p:cTn id="42" presetID="10" presetClass="entr" presetSubtype="0" fill="hold" nodeType="withEffect">
                                  <p:stCondLst>
                                    <p:cond delay="50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13774" y="1716946"/>
            <a:ext cx="10364452" cy="4522536"/>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nl-NL" sz="2400" cap="none" dirty="0">
                <a:latin typeface="Calibri" panose="020F0502020204030204" pitchFamily="34" charset="0"/>
                <a:cs typeface="Calibri" panose="020F0502020204030204" pitchFamily="34" charset="0"/>
              </a:rPr>
              <a:t>Verplicht verzekeren (denk aan basisverzekering ziektekosten = verplicht solidair)</a:t>
            </a:r>
          </a:p>
          <a:p>
            <a:pPr>
              <a:tabLst>
                <a:tab pos="447675" algn="l"/>
              </a:tabLst>
            </a:pPr>
            <a:r>
              <a:rPr lang="nl-NL" sz="2400" cap="none" dirty="0">
                <a:latin typeface="Calibri" panose="020F0502020204030204" pitchFamily="34" charset="0"/>
                <a:cs typeface="Calibri" panose="020F0502020204030204" pitchFamily="34" charset="0"/>
              </a:rPr>
              <a:t>Vrijwillig eigen risico</a:t>
            </a:r>
          </a:p>
          <a:p>
            <a:pPr marL="447675" indent="-447675">
              <a:buNone/>
              <a:tabLst>
                <a:tab pos="447675" algn="l"/>
              </a:tabLst>
            </a:pPr>
            <a:r>
              <a:rPr lang="nl-NL" sz="2400" cap="none" dirty="0">
                <a:latin typeface="Calibri" panose="020F0502020204030204" pitchFamily="34" charset="0"/>
                <a:cs typeface="Calibri" panose="020F0502020204030204" pitchFamily="34" charset="0"/>
              </a:rPr>
              <a:t>	De verzekerde geeft nu ‘informatie’ over zijn lagere risico aan de verzekeringsmaatschappij </a:t>
            </a:r>
            <a:br>
              <a:rPr lang="nl-NL" sz="2400" cap="none" dirty="0">
                <a:latin typeface="Calibri" panose="020F0502020204030204" pitchFamily="34" charset="0"/>
                <a:cs typeface="Calibri" panose="020F0502020204030204" pitchFamily="34" charset="0"/>
              </a:rPr>
            </a:br>
            <a:r>
              <a:rPr lang="nl-NL" sz="2400" cap="none" dirty="0">
                <a:latin typeface="Calibri" panose="020F0502020204030204" pitchFamily="34" charset="0"/>
                <a:cs typeface="Calibri" panose="020F0502020204030204" pitchFamily="34" charset="0"/>
              </a:rPr>
              <a:t>(in ruil voor lagere premie)</a:t>
            </a:r>
          </a:p>
          <a:p>
            <a:pPr>
              <a:tabLst>
                <a:tab pos="447675" algn="l"/>
              </a:tabLst>
            </a:pPr>
            <a:r>
              <a:rPr lang="nl-NL" sz="2400" cap="none" dirty="0">
                <a:latin typeface="Calibri" panose="020F0502020204030204" pitchFamily="34" charset="0"/>
                <a:cs typeface="Calibri" panose="020F0502020204030204" pitchFamily="34" charset="0"/>
              </a:rPr>
              <a:t>Bonus-malus regeling: premiedifferentiatie: Hoe vaker je schade maakt, hoe hoger de premie. Goede risico’s hoeven nu niet op te draaien voor de slechte risico’s</a:t>
            </a:r>
          </a:p>
        </p:txBody>
      </p:sp>
      <p:sp>
        <p:nvSpPr>
          <p:cNvPr id="2" name="Titel 1"/>
          <p:cNvSpPr>
            <a:spLocks noGrp="1"/>
          </p:cNvSpPr>
          <p:nvPr>
            <p:ph type="title"/>
          </p:nvPr>
        </p:nvSpPr>
        <p:spPr>
          <a:xfrm>
            <a:off x="3742267" y="618518"/>
            <a:ext cx="7535959" cy="770016"/>
          </a:xfrm>
        </p:spPr>
        <p:style>
          <a:lnRef idx="2">
            <a:schemeClr val="accent5">
              <a:shade val="50000"/>
            </a:schemeClr>
          </a:lnRef>
          <a:fillRef idx="1">
            <a:schemeClr val="accent5"/>
          </a:fillRef>
          <a:effectRef idx="0">
            <a:schemeClr val="accent5"/>
          </a:effectRef>
          <a:fontRef idx="minor">
            <a:schemeClr val="lt1"/>
          </a:fontRef>
        </p:style>
        <p:txBody>
          <a:bodyPr/>
          <a:lstStyle/>
          <a:p>
            <a:r>
              <a:rPr lang="nl-NL" dirty="0"/>
              <a:t>Oplossingen</a:t>
            </a:r>
          </a:p>
        </p:txBody>
      </p:sp>
      <p:sp>
        <p:nvSpPr>
          <p:cNvPr id="4" name="Tijdelijke aanduiding voor voettekst 3">
            <a:extLst>
              <a:ext uri="{FF2B5EF4-FFF2-40B4-BE49-F238E27FC236}">
                <a16:creationId xmlns:a16="http://schemas.microsoft.com/office/drawing/2014/main" id="{DC272BEE-D2C7-2544-B60B-7847100D4DA6}"/>
              </a:ext>
            </a:extLst>
          </p:cNvPr>
          <p:cNvSpPr>
            <a:spLocks noGrp="1"/>
          </p:cNvSpPr>
          <p:nvPr>
            <p:ph type="ftr" sz="quarter" idx="11"/>
          </p:nvPr>
        </p:nvSpPr>
        <p:spPr>
          <a:xfrm>
            <a:off x="236440" y="6292850"/>
            <a:ext cx="6672887" cy="365125"/>
          </a:xfrm>
        </p:spPr>
        <p:txBody>
          <a:bodyPr/>
          <a:lstStyle/>
          <a:p>
            <a:r>
              <a:rPr lang="nl-NL" dirty="0"/>
              <a:t>Economie Integraal (Hans Vermeulen)</a:t>
            </a:r>
          </a:p>
        </p:txBody>
      </p:sp>
      <p:sp>
        <p:nvSpPr>
          <p:cNvPr id="5" name="Tijdelijke aanduiding voor dianummer 4">
            <a:extLst>
              <a:ext uri="{FF2B5EF4-FFF2-40B4-BE49-F238E27FC236}">
                <a16:creationId xmlns:a16="http://schemas.microsoft.com/office/drawing/2014/main" id="{249E433C-B750-4D4F-87D5-DD335D24DCE1}"/>
              </a:ext>
            </a:extLst>
          </p:cNvPr>
          <p:cNvSpPr>
            <a:spLocks noGrp="1"/>
          </p:cNvSpPr>
          <p:nvPr>
            <p:ph type="sldNum" sz="quarter" idx="12"/>
          </p:nvPr>
        </p:nvSpPr>
        <p:spPr>
          <a:xfrm>
            <a:off x="10896118" y="6239482"/>
            <a:ext cx="764215" cy="365125"/>
          </a:xfrm>
        </p:spPr>
        <p:txBody>
          <a:bodyPr/>
          <a:lstStyle/>
          <a:p>
            <a:fld id="{123C03EA-2C7A-40B7-875B-CD760C4CF183}" type="slidenum">
              <a:rPr lang="nl-NL" smtClean="0"/>
              <a:t>11</a:t>
            </a:fld>
            <a:endParaRPr lang="nl-NL" dirty="0"/>
          </a:p>
        </p:txBody>
      </p:sp>
      <p:sp>
        <p:nvSpPr>
          <p:cNvPr id="6" name="Tekstvak 5">
            <a:extLst>
              <a:ext uri="{FF2B5EF4-FFF2-40B4-BE49-F238E27FC236}">
                <a16:creationId xmlns:a16="http://schemas.microsoft.com/office/drawing/2014/main" id="{F57161DE-3B69-8142-A9A5-3684354708B5}"/>
              </a:ext>
            </a:extLst>
          </p:cNvPr>
          <p:cNvSpPr txBox="1"/>
          <p:nvPr/>
        </p:nvSpPr>
        <p:spPr>
          <a:xfrm>
            <a:off x="0" y="200025"/>
            <a:ext cx="2302505" cy="646331"/>
          </a:xfrm>
          <a:prstGeom prst="rect">
            <a:avLst/>
          </a:prstGeom>
          <a:noFill/>
        </p:spPr>
        <p:txBody>
          <a:bodyPr wrap="square" rtlCol="0">
            <a:spAutoFit/>
          </a:bodyPr>
          <a:lstStyle/>
          <a:p>
            <a:r>
              <a:rPr lang="nl-NL" dirty="0"/>
              <a:t>11.2 </a:t>
            </a:r>
            <a:r>
              <a:rPr lang="nl-NL" dirty="0" err="1"/>
              <a:t>Moral</a:t>
            </a:r>
            <a:r>
              <a:rPr lang="nl-NL" dirty="0"/>
              <a:t> hazard en averechtse selectie</a:t>
            </a:r>
          </a:p>
        </p:txBody>
      </p:sp>
    </p:spTree>
    <p:extLst>
      <p:ext uri="{BB962C8B-B14F-4D97-AF65-F5344CB8AC3E}">
        <p14:creationId xmlns:p14="http://schemas.microsoft.com/office/powerpoint/2010/main" val="489420951"/>
      </p:ext>
    </p:extLst>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556587" y="1539551"/>
            <a:ext cx="231399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Verzekeraar</a:t>
            </a:r>
          </a:p>
        </p:txBody>
      </p:sp>
      <p:sp>
        <p:nvSpPr>
          <p:cNvPr id="3" name="Tekstvak 2"/>
          <p:cNvSpPr txBox="1"/>
          <p:nvPr/>
        </p:nvSpPr>
        <p:spPr>
          <a:xfrm>
            <a:off x="8621485" y="1539551"/>
            <a:ext cx="202785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Verzekerde</a:t>
            </a:r>
          </a:p>
        </p:txBody>
      </p:sp>
      <p:sp>
        <p:nvSpPr>
          <p:cNvPr id="4" name="Tekstvak 3"/>
          <p:cNvSpPr txBox="1"/>
          <p:nvPr/>
        </p:nvSpPr>
        <p:spPr>
          <a:xfrm>
            <a:off x="5710335" y="3707364"/>
            <a:ext cx="189722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a:t>Polis = contract</a:t>
            </a:r>
          </a:p>
        </p:txBody>
      </p:sp>
      <p:sp>
        <p:nvSpPr>
          <p:cNvPr id="5" name="Tekstvak 4"/>
          <p:cNvSpPr txBox="1"/>
          <p:nvPr/>
        </p:nvSpPr>
        <p:spPr>
          <a:xfrm>
            <a:off x="5501951" y="1026367"/>
            <a:ext cx="2313992"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nl-NL" dirty="0"/>
              <a:t>Premie (maandelijks)</a:t>
            </a:r>
          </a:p>
        </p:txBody>
      </p:sp>
      <p:sp>
        <p:nvSpPr>
          <p:cNvPr id="6" name="Tekstvak 5"/>
          <p:cNvSpPr txBox="1"/>
          <p:nvPr/>
        </p:nvSpPr>
        <p:spPr>
          <a:xfrm>
            <a:off x="5501951" y="2191530"/>
            <a:ext cx="2313992"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nl-NL" dirty="0"/>
              <a:t>Uitkering (bij schade)</a:t>
            </a:r>
          </a:p>
        </p:txBody>
      </p:sp>
      <p:cxnSp>
        <p:nvCxnSpPr>
          <p:cNvPr id="12" name="Rechte verbindingslijn 11"/>
          <p:cNvCxnSpPr/>
          <p:nvPr/>
        </p:nvCxnSpPr>
        <p:spPr>
          <a:xfrm flipV="1">
            <a:off x="7688424" y="3890865"/>
            <a:ext cx="2230017" cy="9331"/>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Rechte verbindingslijn 13"/>
          <p:cNvCxnSpPr/>
          <p:nvPr/>
        </p:nvCxnSpPr>
        <p:spPr>
          <a:xfrm flipH="1">
            <a:off x="3760237" y="1987420"/>
            <a:ext cx="18660" cy="1922107"/>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Rechte verbindingslijn met pijl 15"/>
          <p:cNvCxnSpPr/>
          <p:nvPr/>
        </p:nvCxnSpPr>
        <p:spPr>
          <a:xfrm flipV="1">
            <a:off x="3778898" y="3890865"/>
            <a:ext cx="1850572" cy="933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8" name="Rechte verbindingslijn met pijl 17"/>
          <p:cNvCxnSpPr/>
          <p:nvPr/>
        </p:nvCxnSpPr>
        <p:spPr>
          <a:xfrm flipV="1">
            <a:off x="9918441" y="1987420"/>
            <a:ext cx="0" cy="190344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0" name="Rechte verbindingslijn met pijl 19"/>
          <p:cNvCxnSpPr/>
          <p:nvPr/>
        </p:nvCxnSpPr>
        <p:spPr>
          <a:xfrm flipH="1" flipV="1">
            <a:off x="7893698" y="1231641"/>
            <a:ext cx="662473" cy="48519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2" name="Rechte verbindingslijn met pijl 21"/>
          <p:cNvCxnSpPr>
            <a:stCxn id="5" idx="1"/>
            <a:endCxn id="2" idx="3"/>
          </p:cNvCxnSpPr>
          <p:nvPr/>
        </p:nvCxnSpPr>
        <p:spPr>
          <a:xfrm flipH="1">
            <a:off x="4870579" y="1211033"/>
            <a:ext cx="631372" cy="51318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4" name="Rechte verbindingslijn met pijl 23"/>
          <p:cNvCxnSpPr>
            <a:stCxn id="2" idx="3"/>
          </p:cNvCxnSpPr>
          <p:nvPr/>
        </p:nvCxnSpPr>
        <p:spPr>
          <a:xfrm>
            <a:off x="4870579" y="1724217"/>
            <a:ext cx="631372" cy="64575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6" name="Rechte verbindingslijn met pijl 25"/>
          <p:cNvCxnSpPr/>
          <p:nvPr/>
        </p:nvCxnSpPr>
        <p:spPr>
          <a:xfrm flipV="1">
            <a:off x="7893698" y="1810139"/>
            <a:ext cx="662473" cy="59715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8" name="Tekstvak 27"/>
          <p:cNvSpPr txBox="1"/>
          <p:nvPr/>
        </p:nvSpPr>
        <p:spPr>
          <a:xfrm>
            <a:off x="289248" y="5019869"/>
            <a:ext cx="137160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a:t>Risico-avers</a:t>
            </a:r>
          </a:p>
        </p:txBody>
      </p:sp>
      <p:sp>
        <p:nvSpPr>
          <p:cNvPr id="29" name="Tekstvak 28"/>
          <p:cNvSpPr txBox="1"/>
          <p:nvPr/>
        </p:nvSpPr>
        <p:spPr>
          <a:xfrm>
            <a:off x="2295331" y="4723236"/>
            <a:ext cx="308843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dirty="0"/>
              <a:t>Sterk </a:t>
            </a:r>
            <a:r>
              <a:rPr lang="nl-NL" dirty="0">
                <a:sym typeface="Wingdings" panose="05000000000000000000" pitchFamily="2" charset="2"/>
              </a:rPr>
              <a:t> snel v</a:t>
            </a:r>
            <a:r>
              <a:rPr lang="nl-NL" dirty="0"/>
              <a:t>erzekeren</a:t>
            </a:r>
          </a:p>
        </p:txBody>
      </p:sp>
      <p:sp>
        <p:nvSpPr>
          <p:cNvPr id="30" name="Tekstvak 29"/>
          <p:cNvSpPr txBox="1"/>
          <p:nvPr/>
        </p:nvSpPr>
        <p:spPr>
          <a:xfrm>
            <a:off x="2295331" y="5323887"/>
            <a:ext cx="308843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dirty="0"/>
              <a:t>Weinig </a:t>
            </a:r>
            <a:r>
              <a:rPr lang="nl-NL" dirty="0">
                <a:sym typeface="Wingdings" panose="05000000000000000000" pitchFamily="2" charset="2"/>
              </a:rPr>
              <a:t> niet snel verzekeren</a:t>
            </a:r>
            <a:endParaRPr lang="nl-NL" dirty="0"/>
          </a:p>
        </p:txBody>
      </p:sp>
      <p:cxnSp>
        <p:nvCxnSpPr>
          <p:cNvPr id="32" name="Rechte verbindingslijn met pijl 31"/>
          <p:cNvCxnSpPr>
            <a:cxnSpLocks/>
            <a:stCxn id="28" idx="3"/>
            <a:endCxn id="29" idx="1"/>
          </p:cNvCxnSpPr>
          <p:nvPr/>
        </p:nvCxnSpPr>
        <p:spPr>
          <a:xfrm flipV="1">
            <a:off x="1660849" y="4907902"/>
            <a:ext cx="634482" cy="29663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4" name="Rechte verbindingslijn met pijl 33"/>
          <p:cNvCxnSpPr>
            <a:cxnSpLocks/>
            <a:stCxn id="28" idx="3"/>
          </p:cNvCxnSpPr>
          <p:nvPr/>
        </p:nvCxnSpPr>
        <p:spPr>
          <a:xfrm>
            <a:off x="1660849" y="5204535"/>
            <a:ext cx="569167" cy="3040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6" name="Tekstvak 35"/>
          <p:cNvSpPr txBox="1"/>
          <p:nvPr/>
        </p:nvSpPr>
        <p:spPr>
          <a:xfrm>
            <a:off x="-13997" y="2283605"/>
            <a:ext cx="3629608"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NL" dirty="0"/>
              <a:t>Overwegingen om te verzekeren zijn: </a:t>
            </a:r>
          </a:p>
          <a:p>
            <a:pPr marL="342900" indent="-342900">
              <a:buAutoNum type="arabicPeriod"/>
            </a:pPr>
            <a:r>
              <a:rPr lang="nl-NL" dirty="0"/>
              <a:t>grootte van de kans op schade</a:t>
            </a:r>
          </a:p>
          <a:p>
            <a:pPr marL="342900" indent="-342900">
              <a:buAutoNum type="arabicPeriod"/>
            </a:pPr>
            <a:r>
              <a:rPr lang="nl-NL" dirty="0"/>
              <a:t>de grootte van de schade zelf (fiets versus huis)</a:t>
            </a:r>
          </a:p>
          <a:p>
            <a:pPr marL="342900" indent="-342900">
              <a:buAutoNum type="arabicPeriod"/>
            </a:pPr>
            <a:r>
              <a:rPr lang="nl-NL" dirty="0"/>
              <a:t>is het risico de premie waard</a:t>
            </a:r>
          </a:p>
        </p:txBody>
      </p:sp>
      <p:sp>
        <p:nvSpPr>
          <p:cNvPr id="23" name="Tekstvak 22"/>
          <p:cNvSpPr txBox="1"/>
          <p:nvPr/>
        </p:nvSpPr>
        <p:spPr>
          <a:xfrm>
            <a:off x="3189723" y="151818"/>
            <a:ext cx="672871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a:t>Verzekeren van risico’s is gebaseerd op het principe van solidariteit</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380" y="4079076"/>
            <a:ext cx="4349620" cy="2778924"/>
          </a:xfrm>
          <a:prstGeom prst="rect">
            <a:avLst/>
          </a:prstGeom>
        </p:spPr>
      </p:pic>
      <p:sp>
        <p:nvSpPr>
          <p:cNvPr id="8" name="Tijdelijke aanduiding voor voettekst 7">
            <a:extLst>
              <a:ext uri="{FF2B5EF4-FFF2-40B4-BE49-F238E27FC236}">
                <a16:creationId xmlns:a16="http://schemas.microsoft.com/office/drawing/2014/main" id="{5932A4CC-0115-9242-A08D-D033EDB212BE}"/>
              </a:ext>
            </a:extLst>
          </p:cNvPr>
          <p:cNvSpPr>
            <a:spLocks noGrp="1"/>
          </p:cNvSpPr>
          <p:nvPr>
            <p:ph type="ftr" sz="quarter" idx="11"/>
          </p:nvPr>
        </p:nvSpPr>
        <p:spPr/>
        <p:txBody>
          <a:bodyPr/>
          <a:lstStyle/>
          <a:p>
            <a:r>
              <a:rPr lang="nl-NL"/>
              <a:t>Economie Integraal (Hans Vermeulen)</a:t>
            </a:r>
          </a:p>
        </p:txBody>
      </p:sp>
      <p:sp>
        <p:nvSpPr>
          <p:cNvPr id="9" name="Tijdelijke aanduiding voor dianummer 8">
            <a:extLst>
              <a:ext uri="{FF2B5EF4-FFF2-40B4-BE49-F238E27FC236}">
                <a16:creationId xmlns:a16="http://schemas.microsoft.com/office/drawing/2014/main" id="{70C60E4D-00B7-924D-9FAB-677BE88F5495}"/>
              </a:ext>
            </a:extLst>
          </p:cNvPr>
          <p:cNvSpPr>
            <a:spLocks noGrp="1"/>
          </p:cNvSpPr>
          <p:nvPr>
            <p:ph type="sldNum" sz="quarter" idx="12"/>
          </p:nvPr>
        </p:nvSpPr>
        <p:spPr/>
        <p:txBody>
          <a:bodyPr/>
          <a:lstStyle/>
          <a:p>
            <a:fld id="{123C03EA-2C7A-40B7-875B-CD760C4CF183}" type="slidenum">
              <a:rPr lang="nl-NL" smtClean="0"/>
              <a:t>2</a:t>
            </a:fld>
            <a:endParaRPr lang="nl-NL"/>
          </a:p>
        </p:txBody>
      </p:sp>
      <p:sp>
        <p:nvSpPr>
          <p:cNvPr id="13" name="Tekstvak 12">
            <a:extLst>
              <a:ext uri="{FF2B5EF4-FFF2-40B4-BE49-F238E27FC236}">
                <a16:creationId xmlns:a16="http://schemas.microsoft.com/office/drawing/2014/main" id="{CCA94446-14D2-274E-A5C8-153F2A9E5182}"/>
              </a:ext>
            </a:extLst>
          </p:cNvPr>
          <p:cNvSpPr txBox="1"/>
          <p:nvPr/>
        </p:nvSpPr>
        <p:spPr>
          <a:xfrm>
            <a:off x="65312" y="193776"/>
            <a:ext cx="2491275" cy="646331"/>
          </a:xfrm>
          <a:prstGeom prst="rect">
            <a:avLst/>
          </a:prstGeom>
          <a:noFill/>
        </p:spPr>
        <p:txBody>
          <a:bodyPr wrap="square" rtlCol="0">
            <a:spAutoFit/>
          </a:bodyPr>
          <a:lstStyle/>
          <a:p>
            <a:r>
              <a:rPr lang="nl-NL" dirty="0"/>
              <a:t>11.1 Risico-aversgedrag en verzekeren</a:t>
            </a:r>
          </a:p>
        </p:txBody>
      </p:sp>
    </p:spTree>
    <p:extLst>
      <p:ext uri="{BB962C8B-B14F-4D97-AF65-F5344CB8AC3E}">
        <p14:creationId xmlns:p14="http://schemas.microsoft.com/office/powerpoint/2010/main" val="53121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anim calcmode="lin" valueType="num">
                                      <p:cBhvr>
                                        <p:cTn id="78" dur="1000" fill="hold"/>
                                        <p:tgtEl>
                                          <p:spTgt spid="5"/>
                                        </p:tgtEl>
                                        <p:attrNameLst>
                                          <p:attrName>ppt_x</p:attrName>
                                        </p:attrNameLst>
                                      </p:cBhvr>
                                      <p:tavLst>
                                        <p:tav tm="0">
                                          <p:val>
                                            <p:strVal val="#ppt_x"/>
                                          </p:val>
                                        </p:tav>
                                        <p:tav tm="100000">
                                          <p:val>
                                            <p:strVal val="#ppt_x"/>
                                          </p:val>
                                        </p:tav>
                                      </p:tavLst>
                                    </p:anim>
                                    <p:anim calcmode="lin" valueType="num">
                                      <p:cBhvr>
                                        <p:cTn id="7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1000"/>
                                        <p:tgtEl>
                                          <p:spTgt spid="6"/>
                                        </p:tgtEl>
                                      </p:cBhvr>
                                    </p:animEffect>
                                    <p:anim calcmode="lin" valueType="num">
                                      <p:cBhvr>
                                        <p:cTn id="85" dur="1000" fill="hold"/>
                                        <p:tgtEl>
                                          <p:spTgt spid="6"/>
                                        </p:tgtEl>
                                        <p:attrNameLst>
                                          <p:attrName>ppt_x</p:attrName>
                                        </p:attrNameLst>
                                      </p:cBhvr>
                                      <p:tavLst>
                                        <p:tav tm="0">
                                          <p:val>
                                            <p:strVal val="#ppt_x"/>
                                          </p:val>
                                        </p:tav>
                                        <p:tav tm="100000">
                                          <p:val>
                                            <p:strVal val="#ppt_x"/>
                                          </p:val>
                                        </p:tav>
                                      </p:tavLst>
                                    </p:anim>
                                    <p:anim calcmode="lin" valueType="num">
                                      <p:cBhvr>
                                        <p:cTn id="8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1000"/>
                                        <p:tgtEl>
                                          <p:spTgt spid="28"/>
                                        </p:tgtEl>
                                      </p:cBhvr>
                                    </p:animEffect>
                                    <p:anim calcmode="lin" valueType="num">
                                      <p:cBhvr>
                                        <p:cTn id="92" dur="1000" fill="hold"/>
                                        <p:tgtEl>
                                          <p:spTgt spid="28"/>
                                        </p:tgtEl>
                                        <p:attrNameLst>
                                          <p:attrName>ppt_x</p:attrName>
                                        </p:attrNameLst>
                                      </p:cBhvr>
                                      <p:tavLst>
                                        <p:tav tm="0">
                                          <p:val>
                                            <p:strVal val="#ppt_x"/>
                                          </p:val>
                                        </p:tav>
                                        <p:tav tm="100000">
                                          <p:val>
                                            <p:strVal val="#ppt_x"/>
                                          </p:val>
                                        </p:tav>
                                      </p:tavLst>
                                    </p:anim>
                                    <p:anim calcmode="lin" valueType="num">
                                      <p:cBhvr>
                                        <p:cTn id="9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1000"/>
                                        <p:tgtEl>
                                          <p:spTgt spid="34"/>
                                        </p:tgtEl>
                                      </p:cBhvr>
                                    </p:animEffect>
                                    <p:anim calcmode="lin" valueType="num">
                                      <p:cBhvr>
                                        <p:cTn id="104" dur="1000" fill="hold"/>
                                        <p:tgtEl>
                                          <p:spTgt spid="34"/>
                                        </p:tgtEl>
                                        <p:attrNameLst>
                                          <p:attrName>ppt_x</p:attrName>
                                        </p:attrNameLst>
                                      </p:cBhvr>
                                      <p:tavLst>
                                        <p:tav tm="0">
                                          <p:val>
                                            <p:strVal val="#ppt_x"/>
                                          </p:val>
                                        </p:tav>
                                        <p:tav tm="100000">
                                          <p:val>
                                            <p:strVal val="#ppt_x"/>
                                          </p:val>
                                        </p:tav>
                                      </p:tavLst>
                                    </p:anim>
                                    <p:anim calcmode="lin" valueType="num">
                                      <p:cBhvr>
                                        <p:cTn id="10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1000"/>
                                        <p:tgtEl>
                                          <p:spTgt spid="29"/>
                                        </p:tgtEl>
                                      </p:cBhvr>
                                    </p:animEffect>
                                    <p:anim calcmode="lin" valueType="num">
                                      <p:cBhvr>
                                        <p:cTn id="111" dur="1000" fill="hold"/>
                                        <p:tgtEl>
                                          <p:spTgt spid="29"/>
                                        </p:tgtEl>
                                        <p:attrNameLst>
                                          <p:attrName>ppt_x</p:attrName>
                                        </p:attrNameLst>
                                      </p:cBhvr>
                                      <p:tavLst>
                                        <p:tav tm="0">
                                          <p:val>
                                            <p:strVal val="#ppt_x"/>
                                          </p:val>
                                        </p:tav>
                                        <p:tav tm="100000">
                                          <p:val>
                                            <p:strVal val="#ppt_x"/>
                                          </p:val>
                                        </p:tav>
                                      </p:tavLst>
                                    </p:anim>
                                    <p:anim calcmode="lin" valueType="num">
                                      <p:cBhvr>
                                        <p:cTn id="11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1000"/>
                                        <p:tgtEl>
                                          <p:spTgt spid="30"/>
                                        </p:tgtEl>
                                      </p:cBhvr>
                                    </p:animEffect>
                                    <p:anim calcmode="lin" valueType="num">
                                      <p:cBhvr>
                                        <p:cTn id="118" dur="1000" fill="hold"/>
                                        <p:tgtEl>
                                          <p:spTgt spid="30"/>
                                        </p:tgtEl>
                                        <p:attrNameLst>
                                          <p:attrName>ppt_x</p:attrName>
                                        </p:attrNameLst>
                                      </p:cBhvr>
                                      <p:tavLst>
                                        <p:tav tm="0">
                                          <p:val>
                                            <p:strVal val="#ppt_x"/>
                                          </p:val>
                                        </p:tav>
                                        <p:tav tm="100000">
                                          <p:val>
                                            <p:strVal val="#ppt_x"/>
                                          </p:val>
                                        </p:tav>
                                      </p:tavLst>
                                    </p:anim>
                                    <p:anim calcmode="lin" valueType="num">
                                      <p:cBhvr>
                                        <p:cTn id="1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36">
                                            <p:txEl>
                                              <p:pRg st="0" end="0"/>
                                            </p:txEl>
                                          </p:spTgt>
                                        </p:tgtEl>
                                        <p:attrNameLst>
                                          <p:attrName>style.visibility</p:attrName>
                                        </p:attrNameLst>
                                      </p:cBhvr>
                                      <p:to>
                                        <p:strVal val="visible"/>
                                      </p:to>
                                    </p:set>
                                    <p:animEffect transition="in" filter="fade">
                                      <p:cBhvr>
                                        <p:cTn id="124" dur="1000"/>
                                        <p:tgtEl>
                                          <p:spTgt spid="36">
                                            <p:txEl>
                                              <p:pRg st="0" end="0"/>
                                            </p:txEl>
                                          </p:spTgt>
                                        </p:tgtEl>
                                      </p:cBhvr>
                                    </p:animEffect>
                                    <p:anim calcmode="lin" valueType="num">
                                      <p:cBhvr>
                                        <p:cTn id="125"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6"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36">
                                            <p:txEl>
                                              <p:pRg st="1" end="1"/>
                                            </p:txEl>
                                          </p:spTgt>
                                        </p:tgtEl>
                                        <p:attrNameLst>
                                          <p:attrName>style.visibility</p:attrName>
                                        </p:attrNameLst>
                                      </p:cBhvr>
                                      <p:to>
                                        <p:strVal val="visible"/>
                                      </p:to>
                                    </p:set>
                                    <p:animEffect transition="in" filter="fade">
                                      <p:cBhvr>
                                        <p:cTn id="131" dur="1000"/>
                                        <p:tgtEl>
                                          <p:spTgt spid="36">
                                            <p:txEl>
                                              <p:pRg st="1" end="1"/>
                                            </p:txEl>
                                          </p:spTgt>
                                        </p:tgtEl>
                                      </p:cBhvr>
                                    </p:animEffect>
                                    <p:anim calcmode="lin" valueType="num">
                                      <p:cBhvr>
                                        <p:cTn id="132"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33" dur="10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36">
                                            <p:txEl>
                                              <p:pRg st="2" end="2"/>
                                            </p:txEl>
                                          </p:spTgt>
                                        </p:tgtEl>
                                        <p:attrNameLst>
                                          <p:attrName>style.visibility</p:attrName>
                                        </p:attrNameLst>
                                      </p:cBhvr>
                                      <p:to>
                                        <p:strVal val="visible"/>
                                      </p:to>
                                    </p:set>
                                    <p:animEffect transition="in" filter="fade">
                                      <p:cBhvr>
                                        <p:cTn id="138" dur="1000"/>
                                        <p:tgtEl>
                                          <p:spTgt spid="36">
                                            <p:txEl>
                                              <p:pRg st="2" end="2"/>
                                            </p:txEl>
                                          </p:spTgt>
                                        </p:tgtEl>
                                      </p:cBhvr>
                                    </p:animEffect>
                                    <p:anim calcmode="lin" valueType="num">
                                      <p:cBhvr>
                                        <p:cTn id="139"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p:cTn id="140" dur="1000" fill="hold"/>
                                        <p:tgtEl>
                                          <p:spTgt spid="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nodeType="clickEffect">
                                  <p:stCondLst>
                                    <p:cond delay="0"/>
                                  </p:stCondLst>
                                  <p:childTnLst>
                                    <p:set>
                                      <p:cBhvr>
                                        <p:cTn id="144" dur="1" fill="hold">
                                          <p:stCondLst>
                                            <p:cond delay="0"/>
                                          </p:stCondLst>
                                        </p:cTn>
                                        <p:tgtEl>
                                          <p:spTgt spid="36">
                                            <p:txEl>
                                              <p:pRg st="3" end="3"/>
                                            </p:txEl>
                                          </p:spTgt>
                                        </p:tgtEl>
                                        <p:attrNameLst>
                                          <p:attrName>style.visibility</p:attrName>
                                        </p:attrNameLst>
                                      </p:cBhvr>
                                      <p:to>
                                        <p:strVal val="visible"/>
                                      </p:to>
                                    </p:set>
                                    <p:animEffect transition="in" filter="fade">
                                      <p:cBhvr>
                                        <p:cTn id="145" dur="1000"/>
                                        <p:tgtEl>
                                          <p:spTgt spid="36">
                                            <p:txEl>
                                              <p:pRg st="3" end="3"/>
                                            </p:txEl>
                                          </p:spTgt>
                                        </p:tgtEl>
                                      </p:cBhvr>
                                    </p:animEffect>
                                    <p:anim calcmode="lin" valueType="num">
                                      <p:cBhvr>
                                        <p:cTn id="146"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nodeType="clickEffect">
                                  <p:stCondLst>
                                    <p:cond delay="0"/>
                                  </p:stCondLst>
                                  <p:childTnLst>
                                    <p:set>
                                      <p:cBhvr>
                                        <p:cTn id="151" dur="1" fill="hold">
                                          <p:stCondLst>
                                            <p:cond delay="0"/>
                                          </p:stCondLst>
                                        </p:cTn>
                                        <p:tgtEl>
                                          <p:spTgt spid="7"/>
                                        </p:tgtEl>
                                        <p:attrNameLst>
                                          <p:attrName>style.visibility</p:attrName>
                                        </p:attrNameLst>
                                      </p:cBhvr>
                                      <p:to>
                                        <p:strVal val="visible"/>
                                      </p:to>
                                    </p:set>
                                    <p:animEffect transition="in" filter="fade">
                                      <p:cBhvr>
                                        <p:cTn id="152" dur="1000"/>
                                        <p:tgtEl>
                                          <p:spTgt spid="7"/>
                                        </p:tgtEl>
                                      </p:cBhvr>
                                    </p:animEffect>
                                    <p:anim calcmode="lin" valueType="num">
                                      <p:cBhvr>
                                        <p:cTn id="153" dur="1000" fill="hold"/>
                                        <p:tgtEl>
                                          <p:spTgt spid="7"/>
                                        </p:tgtEl>
                                        <p:attrNameLst>
                                          <p:attrName>ppt_x</p:attrName>
                                        </p:attrNameLst>
                                      </p:cBhvr>
                                      <p:tavLst>
                                        <p:tav tm="0">
                                          <p:val>
                                            <p:strVal val="#ppt_x"/>
                                          </p:val>
                                        </p:tav>
                                        <p:tav tm="100000">
                                          <p:val>
                                            <p:strVal val="#ppt_x"/>
                                          </p:val>
                                        </p:tav>
                                      </p:tavLst>
                                    </p:anim>
                                    <p:anim calcmode="lin" valueType="num">
                                      <p:cBhvr>
                                        <p:cTn id="1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8" grpId="0" animBg="1"/>
      <p:bldP spid="29" grpId="0" animBg="1"/>
      <p:bldP spid="30"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280EF1F0-A98D-C24F-8809-A6304F432172}"/>
              </a:ext>
            </a:extLst>
          </p:cNvPr>
          <p:cNvSpPr>
            <a:spLocks noGrp="1"/>
          </p:cNvSpPr>
          <p:nvPr>
            <p:ph type="ftr" sz="quarter" idx="11"/>
          </p:nvPr>
        </p:nvSpPr>
        <p:spPr/>
        <p:txBody>
          <a:bodyPr/>
          <a:lstStyle/>
          <a:p>
            <a:r>
              <a:rPr lang="nl-NL"/>
              <a:t>Economie Integraal (Hans Vermeulen)</a:t>
            </a:r>
          </a:p>
        </p:txBody>
      </p:sp>
      <p:sp>
        <p:nvSpPr>
          <p:cNvPr id="3" name="Tijdelijke aanduiding voor dianummer 2">
            <a:extLst>
              <a:ext uri="{FF2B5EF4-FFF2-40B4-BE49-F238E27FC236}">
                <a16:creationId xmlns:a16="http://schemas.microsoft.com/office/drawing/2014/main" id="{3CCFF340-A078-5C4F-8971-70A6307E0E46}"/>
              </a:ext>
            </a:extLst>
          </p:cNvPr>
          <p:cNvSpPr>
            <a:spLocks noGrp="1"/>
          </p:cNvSpPr>
          <p:nvPr>
            <p:ph type="sldNum" sz="quarter" idx="12"/>
          </p:nvPr>
        </p:nvSpPr>
        <p:spPr/>
        <p:txBody>
          <a:bodyPr/>
          <a:lstStyle/>
          <a:p>
            <a:fld id="{123C03EA-2C7A-40B7-875B-CD760C4CF183}" type="slidenum">
              <a:rPr lang="nl-NL" smtClean="0"/>
              <a:t>3</a:t>
            </a:fld>
            <a:endParaRPr lang="nl-NL"/>
          </a:p>
        </p:txBody>
      </p:sp>
      <p:sp>
        <p:nvSpPr>
          <p:cNvPr id="4" name="Tijdelijke aanduiding voor inhoud 2">
            <a:extLst>
              <a:ext uri="{FF2B5EF4-FFF2-40B4-BE49-F238E27FC236}">
                <a16:creationId xmlns:a16="http://schemas.microsoft.com/office/drawing/2014/main" id="{F1D67B00-00EC-EC4C-8213-A65A07F09CD1}"/>
              </a:ext>
            </a:extLst>
          </p:cNvPr>
          <p:cNvSpPr txBox="1">
            <a:spLocks/>
          </p:cNvSpPr>
          <p:nvPr/>
        </p:nvSpPr>
        <p:spPr>
          <a:xfrm>
            <a:off x="3487785" y="2994025"/>
            <a:ext cx="7408333" cy="3861462"/>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nSpc>
                <a:spcPct val="100000"/>
              </a:lnSpc>
            </a:pPr>
            <a:r>
              <a:rPr lang="nl-NL" sz="2400" cap="none" dirty="0">
                <a:latin typeface="Calibri" panose="020F0502020204030204" pitchFamily="34" charset="0"/>
                <a:cs typeface="Calibri" panose="020F0502020204030204" pitchFamily="34" charset="0"/>
              </a:rPr>
              <a:t>Je hebt een scooter van € 1.000,-, </a:t>
            </a:r>
          </a:p>
          <a:p>
            <a:pPr>
              <a:lnSpc>
                <a:spcPct val="100000"/>
              </a:lnSpc>
            </a:pPr>
            <a:r>
              <a:rPr lang="nl-NL" sz="2400" cap="none" dirty="0">
                <a:latin typeface="Calibri" panose="020F0502020204030204" pitchFamily="34" charset="0"/>
                <a:cs typeface="Calibri" panose="020F0502020204030204" pitchFamily="34" charset="0"/>
              </a:rPr>
              <a:t>De kans dat hij gestolen wordt is % (1 op 20)</a:t>
            </a:r>
          </a:p>
          <a:p>
            <a:pPr marL="0" indent="0">
              <a:lnSpc>
                <a:spcPct val="100000"/>
              </a:lnSpc>
              <a:buFont typeface="Arial" panose="020B0604020202020204" pitchFamily="34" charset="0"/>
              <a:buNone/>
            </a:pPr>
            <a:r>
              <a:rPr lang="nl-NL" sz="2400" cap="none" dirty="0">
                <a:latin typeface="Calibri" panose="020F0502020204030204" pitchFamily="34" charset="0"/>
                <a:cs typeface="Calibri" panose="020F0502020204030204" pitchFamily="34" charset="0"/>
              </a:rPr>
              <a:t>Verwachte schade:</a:t>
            </a:r>
          </a:p>
          <a:p>
            <a:pPr marL="0" indent="0">
              <a:lnSpc>
                <a:spcPct val="100000"/>
              </a:lnSpc>
              <a:buFont typeface="Arial" panose="020B0604020202020204" pitchFamily="34" charset="0"/>
              <a:buNone/>
            </a:pPr>
            <a:r>
              <a:rPr lang="nl-NL" sz="2400" cap="none" dirty="0">
                <a:latin typeface="Calibri" panose="020F0502020204030204" pitchFamily="34" charset="0"/>
                <a:cs typeface="Calibri" panose="020F0502020204030204" pitchFamily="34" charset="0"/>
              </a:rPr>
              <a:t>	(19 x € 0,- + 1 x € 1000,-) / 20 = € 50,-</a:t>
            </a:r>
          </a:p>
          <a:p>
            <a:pPr marL="0" indent="0">
              <a:lnSpc>
                <a:spcPct val="100000"/>
              </a:lnSpc>
              <a:buFont typeface="Arial" panose="020B0604020202020204" pitchFamily="34" charset="0"/>
              <a:buNone/>
            </a:pPr>
            <a:r>
              <a:rPr lang="nl-NL" sz="2400" cap="none" dirty="0">
                <a:latin typeface="Calibri" panose="020F0502020204030204" pitchFamily="34" charset="0"/>
                <a:cs typeface="Calibri" panose="020F0502020204030204" pitchFamily="34" charset="0"/>
              </a:rPr>
              <a:t>Ofwel: </a:t>
            </a:r>
            <a:r>
              <a:rPr lang="nl-NL" sz="2400" cap="none" dirty="0">
                <a:solidFill>
                  <a:srgbClr val="C00000"/>
                </a:solidFill>
                <a:latin typeface="Calibri" panose="020F0502020204030204" pitchFamily="34" charset="0"/>
                <a:cs typeface="Calibri" panose="020F0502020204030204" pitchFamily="34" charset="0"/>
              </a:rPr>
              <a:t>Verwachte schade = kans x schade</a:t>
            </a:r>
            <a:br>
              <a:rPr lang="nl-NL" sz="2400" cap="none" dirty="0">
                <a:latin typeface="Calibri" panose="020F0502020204030204" pitchFamily="34" charset="0"/>
                <a:cs typeface="Calibri" panose="020F0502020204030204" pitchFamily="34" charset="0"/>
              </a:rPr>
            </a:br>
            <a:r>
              <a:rPr lang="nl-NL" sz="2400" cap="none" dirty="0">
                <a:latin typeface="Calibri" panose="020F0502020204030204" pitchFamily="34" charset="0"/>
                <a:cs typeface="Calibri" panose="020F0502020204030204" pitchFamily="34" charset="0"/>
              </a:rPr>
              <a:t>5% van € 1000,- = € 50,-</a:t>
            </a:r>
          </a:p>
          <a:p>
            <a:pPr marL="3584575" indent="-3584575">
              <a:lnSpc>
                <a:spcPct val="100000"/>
              </a:lnSpc>
              <a:buFont typeface="Arial" panose="020B0604020202020204" pitchFamily="34" charset="0"/>
              <a:buNone/>
            </a:pPr>
            <a:r>
              <a:rPr lang="nl-NL" sz="2400" cap="none" dirty="0">
                <a:latin typeface="Calibri" panose="020F0502020204030204" pitchFamily="34" charset="0"/>
                <a:cs typeface="Calibri" panose="020F0502020204030204" pitchFamily="34" charset="0"/>
              </a:rPr>
              <a:t>Premie is hoger i.v.m. met andere kosten</a:t>
            </a:r>
          </a:p>
          <a:p>
            <a:pPr marL="3584575" indent="-3584575">
              <a:lnSpc>
                <a:spcPct val="100000"/>
              </a:lnSpc>
              <a:buFont typeface="Arial" panose="020B0604020202020204" pitchFamily="34" charset="0"/>
              <a:buNone/>
            </a:pPr>
            <a:endParaRPr lang="nl-NL" sz="2400" b="1" cap="none" dirty="0">
              <a:latin typeface="Calibri" panose="020F0502020204030204" pitchFamily="34" charset="0"/>
              <a:cs typeface="Calibri" panose="020F0502020204030204" pitchFamily="34" charset="0"/>
            </a:endParaRPr>
          </a:p>
        </p:txBody>
      </p:sp>
      <p:pic>
        <p:nvPicPr>
          <p:cNvPr id="6" name="Afbeelding 5">
            <a:extLst>
              <a:ext uri="{FF2B5EF4-FFF2-40B4-BE49-F238E27FC236}">
                <a16:creationId xmlns:a16="http://schemas.microsoft.com/office/drawing/2014/main" id="{ECEB8768-C3B6-194E-91E9-6CB536838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900" y="2513"/>
            <a:ext cx="9055100" cy="2705100"/>
          </a:xfrm>
          <a:prstGeom prst="rect">
            <a:avLst/>
          </a:prstGeom>
        </p:spPr>
      </p:pic>
      <p:pic>
        <p:nvPicPr>
          <p:cNvPr id="7" name="Picture 2">
            <a:extLst>
              <a:ext uri="{FF2B5EF4-FFF2-40B4-BE49-F238E27FC236}">
                <a16:creationId xmlns:a16="http://schemas.microsoft.com/office/drawing/2014/main" id="{699A6F0F-951A-DC43-B7F6-F22AEE4DA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15" y="1035040"/>
            <a:ext cx="2322934" cy="21736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kstvak 7">
            <a:extLst>
              <a:ext uri="{FF2B5EF4-FFF2-40B4-BE49-F238E27FC236}">
                <a16:creationId xmlns:a16="http://schemas.microsoft.com/office/drawing/2014/main" id="{081A4429-2E45-F04C-8F63-D14B98DD28B5}"/>
              </a:ext>
            </a:extLst>
          </p:cNvPr>
          <p:cNvSpPr txBox="1"/>
          <p:nvPr/>
        </p:nvSpPr>
        <p:spPr>
          <a:xfrm>
            <a:off x="65312" y="193776"/>
            <a:ext cx="2491275" cy="646331"/>
          </a:xfrm>
          <a:prstGeom prst="rect">
            <a:avLst/>
          </a:prstGeom>
          <a:noFill/>
        </p:spPr>
        <p:txBody>
          <a:bodyPr wrap="square" rtlCol="0">
            <a:spAutoFit/>
          </a:bodyPr>
          <a:lstStyle/>
          <a:p>
            <a:r>
              <a:rPr lang="nl-NL" dirty="0"/>
              <a:t>11.1 Risico-aversgedrag en verzekeren</a:t>
            </a:r>
          </a:p>
        </p:txBody>
      </p:sp>
    </p:spTree>
    <p:extLst>
      <p:ext uri="{BB962C8B-B14F-4D97-AF65-F5344CB8AC3E}">
        <p14:creationId xmlns:p14="http://schemas.microsoft.com/office/powerpoint/2010/main" val="153129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3000"/>
                            </p:stCondLst>
                            <p:childTnLst>
                              <p:par>
                                <p:cTn id="21" presetID="10" presetClass="entr" presetSubtype="0" fill="hold" grpId="0" nodeType="afterEffect">
                                  <p:stCondLst>
                                    <p:cond delay="25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3750"/>
                            </p:stCondLst>
                            <p:childTnLst>
                              <p:par>
                                <p:cTn id="25" presetID="10" presetClass="entr" presetSubtype="0" fill="hold" grpId="0" nodeType="afterEffect">
                                  <p:stCondLst>
                                    <p:cond delay="25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420433" y="496433"/>
            <a:ext cx="1710297" cy="129266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NL" dirty="0"/>
              <a:t>Vrijwillig</a:t>
            </a:r>
          </a:p>
          <a:p>
            <a:r>
              <a:rPr lang="nl-NL" sz="1400" dirty="0" err="1"/>
              <a:t>Reisverz</a:t>
            </a:r>
            <a:r>
              <a:rPr lang="nl-NL" sz="1400" dirty="0"/>
              <a:t>.</a:t>
            </a:r>
          </a:p>
          <a:p>
            <a:r>
              <a:rPr lang="nl-NL" sz="1400" dirty="0" err="1"/>
              <a:t>Fietsverz</a:t>
            </a:r>
            <a:r>
              <a:rPr lang="nl-NL" sz="1400" dirty="0"/>
              <a:t>.</a:t>
            </a:r>
          </a:p>
          <a:p>
            <a:r>
              <a:rPr lang="nl-NL" sz="1400" dirty="0" err="1"/>
              <a:t>Rechtsbijstandv</a:t>
            </a:r>
            <a:r>
              <a:rPr lang="nl-NL" sz="1400" dirty="0"/>
              <a:t>.</a:t>
            </a:r>
          </a:p>
          <a:p>
            <a:endParaRPr lang="nl-NL" dirty="0"/>
          </a:p>
        </p:txBody>
      </p:sp>
      <p:sp>
        <p:nvSpPr>
          <p:cNvPr id="3" name="Tekstvak 2"/>
          <p:cNvSpPr txBox="1"/>
          <p:nvPr/>
        </p:nvSpPr>
        <p:spPr>
          <a:xfrm>
            <a:off x="2420433" y="2356757"/>
            <a:ext cx="1710297" cy="80021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NL" dirty="0"/>
              <a:t>Verplicht</a:t>
            </a:r>
          </a:p>
          <a:p>
            <a:r>
              <a:rPr lang="nl-NL" sz="1400" dirty="0"/>
              <a:t>Zorg, </a:t>
            </a:r>
          </a:p>
          <a:p>
            <a:r>
              <a:rPr lang="nl-NL" sz="1400" dirty="0"/>
              <a:t>WA (motorrijtuig)</a:t>
            </a:r>
          </a:p>
        </p:txBody>
      </p:sp>
      <p:sp>
        <p:nvSpPr>
          <p:cNvPr id="4" name="Tekstvak 3"/>
          <p:cNvSpPr txBox="1"/>
          <p:nvPr/>
        </p:nvSpPr>
        <p:spPr>
          <a:xfrm>
            <a:off x="378520" y="1503852"/>
            <a:ext cx="149147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Verzekeren</a:t>
            </a:r>
          </a:p>
        </p:txBody>
      </p:sp>
      <p:sp>
        <p:nvSpPr>
          <p:cNvPr id="5" name="Tekstvak 4"/>
          <p:cNvSpPr txBox="1"/>
          <p:nvPr/>
        </p:nvSpPr>
        <p:spPr>
          <a:xfrm>
            <a:off x="7126570" y="648940"/>
            <a:ext cx="2371657" cy="584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a:t>Averechtse selectie</a:t>
            </a:r>
          </a:p>
          <a:p>
            <a:r>
              <a:rPr lang="nl-NL" sz="1400" dirty="0"/>
              <a:t>(er is dan nog geen contract)</a:t>
            </a:r>
          </a:p>
        </p:txBody>
      </p:sp>
      <p:sp>
        <p:nvSpPr>
          <p:cNvPr id="6" name="Tekstvak 5"/>
          <p:cNvSpPr txBox="1"/>
          <p:nvPr/>
        </p:nvSpPr>
        <p:spPr>
          <a:xfrm>
            <a:off x="4471654" y="773432"/>
            <a:ext cx="231399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a:t>Asymmetrische info</a:t>
            </a:r>
          </a:p>
        </p:txBody>
      </p:sp>
      <p:sp>
        <p:nvSpPr>
          <p:cNvPr id="7" name="Tekstvak 6"/>
          <p:cNvSpPr txBox="1"/>
          <p:nvPr/>
        </p:nvSpPr>
        <p:spPr>
          <a:xfrm>
            <a:off x="9878008" y="496433"/>
            <a:ext cx="2313992"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a:t>Bad </a:t>
            </a:r>
            <a:r>
              <a:rPr lang="nl-NL" dirty="0" err="1"/>
              <a:t>risks</a:t>
            </a:r>
            <a:r>
              <a:rPr lang="nl-NL" dirty="0"/>
              <a:t> drives out</a:t>
            </a:r>
          </a:p>
          <a:p>
            <a:r>
              <a:rPr lang="nl-NL" dirty="0" err="1"/>
              <a:t>Good</a:t>
            </a:r>
            <a:r>
              <a:rPr lang="nl-NL" dirty="0"/>
              <a:t> </a:t>
            </a:r>
            <a:r>
              <a:rPr lang="nl-NL" dirty="0" err="1"/>
              <a:t>risks</a:t>
            </a:r>
            <a:r>
              <a:rPr lang="nl-NL" dirty="0"/>
              <a:t> (een soort Wet van </a:t>
            </a:r>
            <a:r>
              <a:rPr lang="nl-NL" dirty="0" err="1"/>
              <a:t>Gresham</a:t>
            </a:r>
            <a:r>
              <a:rPr lang="nl-NL" dirty="0"/>
              <a:t>)</a:t>
            </a:r>
          </a:p>
        </p:txBody>
      </p:sp>
      <p:sp>
        <p:nvSpPr>
          <p:cNvPr id="8" name="Tekstvak 7"/>
          <p:cNvSpPr txBox="1"/>
          <p:nvPr/>
        </p:nvSpPr>
        <p:spPr>
          <a:xfrm>
            <a:off x="4599569" y="2410811"/>
            <a:ext cx="218607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a:t>Acceptatieplicht</a:t>
            </a:r>
          </a:p>
        </p:txBody>
      </p:sp>
      <p:sp>
        <p:nvSpPr>
          <p:cNvPr id="9" name="Tekstvak 8"/>
          <p:cNvSpPr txBox="1"/>
          <p:nvPr/>
        </p:nvSpPr>
        <p:spPr>
          <a:xfrm>
            <a:off x="4599570" y="2787644"/>
            <a:ext cx="218607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a:t>vereveningsfonds</a:t>
            </a:r>
          </a:p>
        </p:txBody>
      </p:sp>
      <p:sp>
        <p:nvSpPr>
          <p:cNvPr id="10" name="Tekstvak 9"/>
          <p:cNvSpPr txBox="1"/>
          <p:nvPr/>
        </p:nvSpPr>
        <p:spPr>
          <a:xfrm>
            <a:off x="2420433" y="3724638"/>
            <a:ext cx="1710297"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Probleem voor verzekeraars</a:t>
            </a:r>
          </a:p>
        </p:txBody>
      </p:sp>
      <p:sp>
        <p:nvSpPr>
          <p:cNvPr id="11" name="Tekstvak 10"/>
          <p:cNvSpPr txBox="1"/>
          <p:nvPr/>
        </p:nvSpPr>
        <p:spPr>
          <a:xfrm>
            <a:off x="4599569" y="3624804"/>
            <a:ext cx="2509685" cy="8002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err="1"/>
              <a:t>Moral</a:t>
            </a:r>
            <a:r>
              <a:rPr lang="nl-NL" dirty="0"/>
              <a:t> Hazard</a:t>
            </a:r>
          </a:p>
          <a:p>
            <a:r>
              <a:rPr lang="nl-NL" sz="1400" dirty="0"/>
              <a:t>Gevolg van asymmetrische info en er is dan al een contract</a:t>
            </a:r>
          </a:p>
        </p:txBody>
      </p:sp>
      <p:sp>
        <p:nvSpPr>
          <p:cNvPr id="12" name="Tekstvak 11"/>
          <p:cNvSpPr txBox="1"/>
          <p:nvPr/>
        </p:nvSpPr>
        <p:spPr>
          <a:xfrm>
            <a:off x="7578093" y="3601886"/>
            <a:ext cx="3435896" cy="14465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Voorbeelden:</a:t>
            </a:r>
          </a:p>
          <a:p>
            <a:pPr marL="285750" indent="-285750">
              <a:buFont typeface="Arial" panose="020B0604020202020204" pitchFamily="34" charset="0"/>
              <a:buChar char="•"/>
            </a:pPr>
            <a:r>
              <a:rPr lang="nl-NL" sz="1400" dirty="0"/>
              <a:t>Slordig omgaan met verzekerde spullen (op reis , met je auto, </a:t>
            </a:r>
            <a:r>
              <a:rPr lang="nl-NL" sz="1400" dirty="0" err="1"/>
              <a:t>enz</a:t>
            </a:r>
            <a:r>
              <a:rPr lang="nl-NL" sz="1400" dirty="0"/>
              <a:t>)</a:t>
            </a:r>
          </a:p>
          <a:p>
            <a:pPr marL="285750" indent="-285750">
              <a:buFont typeface="Arial" panose="020B0604020202020204" pitchFamily="34" charset="0"/>
              <a:buChar char="•"/>
            </a:pPr>
            <a:r>
              <a:rPr lang="nl-NL" sz="1400" dirty="0"/>
              <a:t>Ten onrechte iets declareren</a:t>
            </a:r>
          </a:p>
          <a:p>
            <a:pPr marL="285750" indent="-285750">
              <a:buFont typeface="Arial" panose="020B0604020202020204" pitchFamily="34" charset="0"/>
              <a:buChar char="•"/>
            </a:pPr>
            <a:r>
              <a:rPr lang="nl-NL" sz="1400" dirty="0"/>
              <a:t>Vaak naar de dokter gaan, terwijl dat niet nodig is</a:t>
            </a:r>
          </a:p>
        </p:txBody>
      </p:sp>
      <p:sp>
        <p:nvSpPr>
          <p:cNvPr id="13" name="Tekstvak 12"/>
          <p:cNvSpPr txBox="1"/>
          <p:nvPr/>
        </p:nvSpPr>
        <p:spPr>
          <a:xfrm>
            <a:off x="378520" y="4544754"/>
            <a:ext cx="3119809" cy="16619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err="1"/>
              <a:t>Moral</a:t>
            </a:r>
            <a:r>
              <a:rPr lang="nl-NL" dirty="0"/>
              <a:t> Hazard aanpakken </a:t>
            </a:r>
            <a:r>
              <a:rPr lang="nl-NL" sz="1400" dirty="0"/>
              <a:t>(waarbij de goeden moeten lijden onder de slechten)</a:t>
            </a:r>
          </a:p>
          <a:p>
            <a:pPr marL="285750" indent="-285750">
              <a:buFont typeface="Arial" panose="020B0604020202020204" pitchFamily="34" charset="0"/>
              <a:buChar char="•"/>
            </a:pPr>
            <a:r>
              <a:rPr lang="nl-NL" sz="1400" dirty="0"/>
              <a:t>Eigen risico</a:t>
            </a:r>
          </a:p>
          <a:p>
            <a:pPr marL="285750" indent="-285750">
              <a:buFont typeface="Arial" panose="020B0604020202020204" pitchFamily="34" charset="0"/>
              <a:buChar char="•"/>
            </a:pPr>
            <a:r>
              <a:rPr lang="nl-NL" sz="1400" dirty="0"/>
              <a:t>Bonus-malus regeling invoeren (premie differentiatie)</a:t>
            </a:r>
          </a:p>
          <a:p>
            <a:pPr marL="285750" indent="-285750">
              <a:buFont typeface="Arial" panose="020B0604020202020204" pitchFamily="34" charset="0"/>
              <a:buChar char="•"/>
            </a:pPr>
            <a:r>
              <a:rPr lang="nl-NL" sz="1400" dirty="0"/>
              <a:t>Onderverzekeringsclausule</a:t>
            </a:r>
          </a:p>
        </p:txBody>
      </p:sp>
      <p:pic>
        <p:nvPicPr>
          <p:cNvPr id="14" name="Afbeelding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9569" y="4596032"/>
            <a:ext cx="2527001" cy="1495142"/>
          </a:xfrm>
          <a:prstGeom prst="rect">
            <a:avLst/>
          </a:prstGeom>
        </p:spPr>
      </p:pic>
      <p:pic>
        <p:nvPicPr>
          <p:cNvPr id="15" name="Afbeelding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8008" y="1503852"/>
            <a:ext cx="2313992" cy="1610538"/>
          </a:xfrm>
          <a:prstGeom prst="rect">
            <a:avLst/>
          </a:prstGeom>
        </p:spPr>
      </p:pic>
      <p:cxnSp>
        <p:nvCxnSpPr>
          <p:cNvPr id="17" name="Rechte verbindingslijn met pijl 16"/>
          <p:cNvCxnSpPr/>
          <p:nvPr/>
        </p:nvCxnSpPr>
        <p:spPr>
          <a:xfrm flipV="1">
            <a:off x="1863367" y="1151408"/>
            <a:ext cx="439138" cy="2136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Rechte verbindingslijn met pijl 18"/>
          <p:cNvCxnSpPr/>
          <p:nvPr/>
        </p:nvCxnSpPr>
        <p:spPr>
          <a:xfrm>
            <a:off x="1875236" y="1970451"/>
            <a:ext cx="462874" cy="640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ijdelijke aanduiding voor voettekst 15">
            <a:extLst>
              <a:ext uri="{FF2B5EF4-FFF2-40B4-BE49-F238E27FC236}">
                <a16:creationId xmlns:a16="http://schemas.microsoft.com/office/drawing/2014/main" id="{096FB233-1711-4448-89B5-5E10087091A1}"/>
              </a:ext>
            </a:extLst>
          </p:cNvPr>
          <p:cNvSpPr>
            <a:spLocks noGrp="1"/>
          </p:cNvSpPr>
          <p:nvPr>
            <p:ph type="ftr" sz="quarter" idx="11"/>
          </p:nvPr>
        </p:nvSpPr>
        <p:spPr/>
        <p:txBody>
          <a:bodyPr/>
          <a:lstStyle/>
          <a:p>
            <a:r>
              <a:rPr lang="nl-NL"/>
              <a:t>Economie Integraal (Hans Vermeulen)</a:t>
            </a:r>
          </a:p>
        </p:txBody>
      </p:sp>
      <p:sp>
        <p:nvSpPr>
          <p:cNvPr id="18" name="Tijdelijke aanduiding voor dianummer 17">
            <a:extLst>
              <a:ext uri="{FF2B5EF4-FFF2-40B4-BE49-F238E27FC236}">
                <a16:creationId xmlns:a16="http://schemas.microsoft.com/office/drawing/2014/main" id="{0F00E966-BB79-A948-97D7-256630BC035B}"/>
              </a:ext>
            </a:extLst>
          </p:cNvPr>
          <p:cNvSpPr>
            <a:spLocks noGrp="1"/>
          </p:cNvSpPr>
          <p:nvPr>
            <p:ph type="sldNum" sz="quarter" idx="12"/>
          </p:nvPr>
        </p:nvSpPr>
        <p:spPr/>
        <p:txBody>
          <a:bodyPr/>
          <a:lstStyle/>
          <a:p>
            <a:fld id="{123C03EA-2C7A-40B7-875B-CD760C4CF183}" type="slidenum">
              <a:rPr lang="nl-NL" smtClean="0"/>
              <a:t>4</a:t>
            </a:fld>
            <a:endParaRPr lang="nl-NL"/>
          </a:p>
        </p:txBody>
      </p:sp>
      <p:sp>
        <p:nvSpPr>
          <p:cNvPr id="20" name="Tekstvak 19">
            <a:extLst>
              <a:ext uri="{FF2B5EF4-FFF2-40B4-BE49-F238E27FC236}">
                <a16:creationId xmlns:a16="http://schemas.microsoft.com/office/drawing/2014/main" id="{90A368AD-410B-5F46-95A4-487718FA32BC}"/>
              </a:ext>
            </a:extLst>
          </p:cNvPr>
          <p:cNvSpPr txBox="1"/>
          <p:nvPr/>
        </p:nvSpPr>
        <p:spPr>
          <a:xfrm>
            <a:off x="0" y="200025"/>
            <a:ext cx="2302505" cy="646331"/>
          </a:xfrm>
          <a:prstGeom prst="rect">
            <a:avLst/>
          </a:prstGeom>
          <a:noFill/>
        </p:spPr>
        <p:txBody>
          <a:bodyPr wrap="square" rtlCol="0">
            <a:spAutoFit/>
          </a:bodyPr>
          <a:lstStyle/>
          <a:p>
            <a:r>
              <a:rPr lang="nl-NL" dirty="0"/>
              <a:t>11.2 </a:t>
            </a:r>
            <a:r>
              <a:rPr lang="nl-NL" dirty="0" err="1"/>
              <a:t>Moral</a:t>
            </a:r>
            <a:r>
              <a:rPr lang="nl-NL" dirty="0"/>
              <a:t> hazard en averechtse selectie</a:t>
            </a:r>
          </a:p>
        </p:txBody>
      </p:sp>
    </p:spTree>
    <p:extLst>
      <p:ext uri="{BB962C8B-B14F-4D97-AF65-F5344CB8AC3E}">
        <p14:creationId xmlns:p14="http://schemas.microsoft.com/office/powerpoint/2010/main" val="407116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1000"/>
                                        <p:tgtEl>
                                          <p:spTgt spid="11"/>
                                        </p:tgtEl>
                                      </p:cBhvr>
                                    </p:animEffect>
                                    <p:anim calcmode="lin" valueType="num">
                                      <p:cBhvr>
                                        <p:cTn id="78" dur="1000" fill="hold"/>
                                        <p:tgtEl>
                                          <p:spTgt spid="11"/>
                                        </p:tgtEl>
                                        <p:attrNameLst>
                                          <p:attrName>ppt_x</p:attrName>
                                        </p:attrNameLst>
                                      </p:cBhvr>
                                      <p:tavLst>
                                        <p:tav tm="0">
                                          <p:val>
                                            <p:strVal val="#ppt_x"/>
                                          </p:val>
                                        </p:tav>
                                        <p:tav tm="100000">
                                          <p:val>
                                            <p:strVal val="#ppt_x"/>
                                          </p:val>
                                        </p:tav>
                                      </p:tavLst>
                                    </p:anim>
                                    <p:anim calcmode="lin" valueType="num">
                                      <p:cBhvr>
                                        <p:cTn id="7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1000"/>
                                        <p:tgtEl>
                                          <p:spTgt spid="12"/>
                                        </p:tgtEl>
                                      </p:cBhvr>
                                    </p:animEffect>
                                    <p:anim calcmode="lin" valueType="num">
                                      <p:cBhvr>
                                        <p:cTn id="92" dur="1000" fill="hold"/>
                                        <p:tgtEl>
                                          <p:spTgt spid="12"/>
                                        </p:tgtEl>
                                        <p:attrNameLst>
                                          <p:attrName>ppt_x</p:attrName>
                                        </p:attrNameLst>
                                      </p:cBhvr>
                                      <p:tavLst>
                                        <p:tav tm="0">
                                          <p:val>
                                            <p:strVal val="#ppt_x"/>
                                          </p:val>
                                        </p:tav>
                                        <p:tav tm="100000">
                                          <p:val>
                                            <p:strVal val="#ppt_x"/>
                                          </p:val>
                                        </p:tav>
                                      </p:tavLst>
                                    </p:anim>
                                    <p:anim calcmode="lin" valueType="num">
                                      <p:cBhvr>
                                        <p:cTn id="9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CBDAE575-6780-DE44-91AC-2B9847952B3A}"/>
              </a:ext>
            </a:extLst>
          </p:cNvPr>
          <p:cNvSpPr>
            <a:spLocks noGrp="1"/>
          </p:cNvSpPr>
          <p:nvPr>
            <p:ph type="ftr" sz="quarter" idx="11"/>
          </p:nvPr>
        </p:nvSpPr>
        <p:spPr>
          <a:xfrm>
            <a:off x="156536" y="6076461"/>
            <a:ext cx="2100889" cy="365125"/>
          </a:xfrm>
        </p:spPr>
        <p:txBody>
          <a:bodyPr/>
          <a:lstStyle/>
          <a:p>
            <a:r>
              <a:rPr lang="nl-NL" dirty="0"/>
              <a:t>Economie Integraal (Hans Vermeulen)</a:t>
            </a:r>
          </a:p>
        </p:txBody>
      </p:sp>
      <p:sp>
        <p:nvSpPr>
          <p:cNvPr id="3" name="Tijdelijke aanduiding voor dianummer 2">
            <a:extLst>
              <a:ext uri="{FF2B5EF4-FFF2-40B4-BE49-F238E27FC236}">
                <a16:creationId xmlns:a16="http://schemas.microsoft.com/office/drawing/2014/main" id="{10713B8B-FDEE-A941-88E1-84CB9954840C}"/>
              </a:ext>
            </a:extLst>
          </p:cNvPr>
          <p:cNvSpPr>
            <a:spLocks noGrp="1"/>
          </p:cNvSpPr>
          <p:nvPr>
            <p:ph type="sldNum" sz="quarter" idx="12"/>
          </p:nvPr>
        </p:nvSpPr>
        <p:spPr/>
        <p:txBody>
          <a:bodyPr/>
          <a:lstStyle/>
          <a:p>
            <a:fld id="{123C03EA-2C7A-40B7-875B-CD760C4CF183}" type="slidenum">
              <a:rPr lang="nl-NL" smtClean="0"/>
              <a:t>5</a:t>
            </a:fld>
            <a:endParaRPr lang="nl-NL"/>
          </a:p>
        </p:txBody>
      </p:sp>
      <p:sp>
        <p:nvSpPr>
          <p:cNvPr id="4" name="Tijdelijke aanduiding voor inhoud 2">
            <a:extLst>
              <a:ext uri="{FF2B5EF4-FFF2-40B4-BE49-F238E27FC236}">
                <a16:creationId xmlns:a16="http://schemas.microsoft.com/office/drawing/2014/main" id="{25440A5D-C660-6B48-B682-DB578E889760}"/>
              </a:ext>
            </a:extLst>
          </p:cNvPr>
          <p:cNvSpPr txBox="1">
            <a:spLocks/>
          </p:cNvSpPr>
          <p:nvPr/>
        </p:nvSpPr>
        <p:spPr>
          <a:xfrm>
            <a:off x="1306286" y="1434488"/>
            <a:ext cx="7795474" cy="46419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9pPr>
          </a:lstStyle>
          <a:p>
            <a:pPr marL="0" indent="0">
              <a:buFont typeface="Arial" panose="020B0604020202020204" pitchFamily="34" charset="0"/>
              <a:buNone/>
            </a:pPr>
            <a:r>
              <a:rPr lang="nl-NL" sz="1800" i="1" cap="none" dirty="0">
                <a:latin typeface="Calibri" panose="020F0502020204030204" pitchFamily="34" charset="0"/>
                <a:cs typeface="Calibri" panose="020F0502020204030204" pitchFamily="34" charset="0"/>
              </a:rPr>
              <a:t>Woensdag, 27 april 2011</a:t>
            </a:r>
            <a:br>
              <a:rPr lang="nl-NL" sz="1800" cap="none" dirty="0">
                <a:latin typeface="Calibri" panose="020F0502020204030204" pitchFamily="34" charset="0"/>
                <a:cs typeface="Calibri" panose="020F0502020204030204" pitchFamily="34" charset="0"/>
              </a:rPr>
            </a:br>
            <a:r>
              <a:rPr lang="nl-NL" sz="1800" b="1" i="1" cap="none" dirty="0">
                <a:latin typeface="Calibri" panose="020F0502020204030204" pitchFamily="34" charset="0"/>
                <a:cs typeface="Calibri" panose="020F0502020204030204" pitchFamily="34" charset="0"/>
              </a:rPr>
              <a:t>bron:</a:t>
            </a:r>
            <a:r>
              <a:rPr lang="nl-NL" sz="1800" i="1" cap="none" dirty="0">
                <a:latin typeface="Calibri" panose="020F0502020204030204" pitchFamily="34" charset="0"/>
                <a:cs typeface="Calibri" panose="020F0502020204030204" pitchFamily="34" charset="0"/>
              </a:rPr>
              <a:t> http://</a:t>
            </a:r>
            <a:r>
              <a:rPr lang="nl-NL" sz="1800" i="1" cap="none" dirty="0" err="1">
                <a:latin typeface="Calibri" panose="020F0502020204030204" pitchFamily="34" charset="0"/>
                <a:cs typeface="Calibri" panose="020F0502020204030204" pitchFamily="34" charset="0"/>
              </a:rPr>
              <a:t>www.Iphoneclub.Nl</a:t>
            </a:r>
            <a:r>
              <a:rPr lang="nl-NL" sz="1800" i="1" cap="none" dirty="0">
                <a:latin typeface="Calibri" panose="020F0502020204030204" pitchFamily="34" charset="0"/>
                <a:cs typeface="Calibri" panose="020F0502020204030204" pitchFamily="34" charset="0"/>
              </a:rPr>
              <a:t> (bewerkt)</a:t>
            </a:r>
            <a:br>
              <a:rPr lang="nl-NL" sz="1800" cap="none" dirty="0">
                <a:latin typeface="Calibri" panose="020F0502020204030204" pitchFamily="34" charset="0"/>
                <a:cs typeface="Calibri" panose="020F0502020204030204" pitchFamily="34" charset="0"/>
              </a:rPr>
            </a:br>
            <a:endParaRPr lang="nl-NL" sz="1800" cap="none"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nl-NL" sz="1800" cap="none" dirty="0">
                <a:latin typeface="Calibri" panose="020F0502020204030204" pitchFamily="34" charset="0"/>
                <a:cs typeface="Calibri" panose="020F0502020204030204" pitchFamily="34" charset="0"/>
              </a:rPr>
              <a:t>Morgen gaat de nieuwe </a:t>
            </a:r>
            <a:r>
              <a:rPr lang="nl-NL" sz="1800" cap="none" dirty="0" err="1">
                <a:latin typeface="Calibri" panose="020F0502020204030204" pitchFamily="34" charset="0"/>
                <a:cs typeface="Calibri" panose="020F0502020204030204" pitchFamily="34" charset="0"/>
              </a:rPr>
              <a:t>iphone</a:t>
            </a:r>
            <a:r>
              <a:rPr lang="nl-NL" sz="1800" cap="none" dirty="0">
                <a:latin typeface="Calibri" panose="020F0502020204030204" pitchFamily="34" charset="0"/>
                <a:cs typeface="Calibri" panose="020F0502020204030204" pitchFamily="34" charset="0"/>
              </a:rPr>
              <a:t> 4 in de verkoop. De introductie van zo’n nieuwe smartphone blijkt een strop voor verzekeraars. Veel mensen melden namelijk ‘opeens’ een kapotte of zoekgeraakte smartphone, zo heeft het centrum voor verzekeringsstatistiek (CVS) vastgesteld. De verzekeraars vermoeden daarom een oorzakelijk verband. </a:t>
            </a:r>
            <a:r>
              <a:rPr lang="nl-NL" sz="1800" i="1" cap="none" dirty="0">
                <a:latin typeface="Calibri" panose="020F0502020204030204" pitchFamily="34" charset="0"/>
                <a:cs typeface="Calibri" panose="020F0502020204030204" pitchFamily="34" charset="0"/>
              </a:rPr>
              <a:t>“Wie de nieuwste versie wil, zou kunnen denken: ik meld een defect, verlies of beschadiging, in de hoop zo de financiering van de nieuwe smartphone of </a:t>
            </a:r>
            <a:r>
              <a:rPr lang="nl-NL" sz="1800" i="1" cap="none" dirty="0" err="1">
                <a:latin typeface="Calibri" panose="020F0502020204030204" pitchFamily="34" charset="0"/>
                <a:cs typeface="Calibri" panose="020F0502020204030204" pitchFamily="34" charset="0"/>
              </a:rPr>
              <a:t>ipad</a:t>
            </a:r>
            <a:r>
              <a:rPr lang="nl-NL" sz="1800" i="1" cap="none" dirty="0">
                <a:latin typeface="Calibri" panose="020F0502020204030204" pitchFamily="34" charset="0"/>
                <a:cs typeface="Calibri" panose="020F0502020204030204" pitchFamily="34" charset="0"/>
              </a:rPr>
              <a:t> te regelen”,</a:t>
            </a:r>
            <a:r>
              <a:rPr lang="nl-NL" sz="1800" cap="none" dirty="0">
                <a:latin typeface="Calibri" panose="020F0502020204030204" pitchFamily="34" charset="0"/>
                <a:cs typeface="Calibri" panose="020F0502020204030204" pitchFamily="34" charset="0"/>
              </a:rPr>
              <a:t> zegt de organisatie. </a:t>
            </a:r>
          </a:p>
          <a:p>
            <a:pPr marL="0" indent="0">
              <a:buFont typeface="Arial" panose="020B0604020202020204" pitchFamily="34" charset="0"/>
              <a:buNone/>
            </a:pPr>
            <a:r>
              <a:rPr lang="nl-NL" sz="1800" cap="none" dirty="0">
                <a:latin typeface="Calibri" panose="020F0502020204030204" pitchFamily="34" charset="0"/>
                <a:cs typeface="Calibri" panose="020F0502020204030204" pitchFamily="34" charset="0"/>
              </a:rPr>
              <a:t>Het aantal claims ligt normaal tussen de 15.000 en 20.000 per jaar. Maar bij de introductie van de </a:t>
            </a:r>
            <a:r>
              <a:rPr lang="nl-NL" sz="1800" cap="none" dirty="0" err="1">
                <a:latin typeface="Calibri" panose="020F0502020204030204" pitchFamily="34" charset="0"/>
                <a:cs typeface="Calibri" panose="020F0502020204030204" pitchFamily="34" charset="0"/>
              </a:rPr>
              <a:t>iphone</a:t>
            </a:r>
            <a:r>
              <a:rPr lang="nl-NL" sz="1800" cap="none" dirty="0">
                <a:latin typeface="Calibri" panose="020F0502020204030204" pitchFamily="34" charset="0"/>
                <a:cs typeface="Calibri" panose="020F0502020204030204" pitchFamily="34" charset="0"/>
              </a:rPr>
              <a:t> 4 in juni vorig jaar kwamen er 35.000 meldingen binnen. </a:t>
            </a:r>
          </a:p>
          <a:p>
            <a:pPr marL="0" indent="0">
              <a:buFont typeface="Arial" panose="020B0604020202020204" pitchFamily="34" charset="0"/>
              <a:buNone/>
            </a:pPr>
            <a:endParaRPr lang="nl-NL" sz="1800" cap="none" dirty="0">
              <a:latin typeface="Calibri" panose="020F0502020204030204" pitchFamily="34" charset="0"/>
              <a:cs typeface="Calibri" panose="020F0502020204030204" pitchFamily="34" charset="0"/>
            </a:endParaRPr>
          </a:p>
        </p:txBody>
      </p:sp>
      <p:sp>
        <p:nvSpPr>
          <p:cNvPr id="5" name="Titel 1">
            <a:extLst>
              <a:ext uri="{FF2B5EF4-FFF2-40B4-BE49-F238E27FC236}">
                <a16:creationId xmlns:a16="http://schemas.microsoft.com/office/drawing/2014/main" id="{DEB56F9F-5E9F-7540-BA0C-AE9D1D8E9174}"/>
              </a:ext>
            </a:extLst>
          </p:cNvPr>
          <p:cNvSpPr txBox="1">
            <a:spLocks/>
          </p:cNvSpPr>
          <p:nvPr/>
        </p:nvSpPr>
        <p:spPr>
          <a:xfrm>
            <a:off x="2428874" y="0"/>
            <a:ext cx="8229600" cy="642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oAutofit/>
          </a:bodyP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nl-NL" b="1"/>
              <a:t>Fraude en moreel wangedrag</a:t>
            </a:r>
            <a:endParaRPr lang="nl-NL" dirty="0"/>
          </a:p>
        </p:txBody>
      </p:sp>
      <p:pic>
        <p:nvPicPr>
          <p:cNvPr id="6" name="Picture 2">
            <a:extLst>
              <a:ext uri="{FF2B5EF4-FFF2-40B4-BE49-F238E27FC236}">
                <a16:creationId xmlns:a16="http://schemas.microsoft.com/office/drawing/2014/main" id="{D66F5ADE-9CF4-FA48-A403-A3ABBB764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2886" y="1434488"/>
            <a:ext cx="2762250" cy="165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hthoek 6">
            <a:extLst>
              <a:ext uri="{FF2B5EF4-FFF2-40B4-BE49-F238E27FC236}">
                <a16:creationId xmlns:a16="http://schemas.microsoft.com/office/drawing/2014/main" id="{3A05B40A-26E6-5349-992B-6B8CC51BED57}"/>
              </a:ext>
            </a:extLst>
          </p:cNvPr>
          <p:cNvSpPr/>
          <p:nvPr/>
        </p:nvSpPr>
        <p:spPr>
          <a:xfrm>
            <a:off x="2389327" y="899074"/>
            <a:ext cx="705678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nl-NL" b="1" dirty="0">
                <a:solidFill>
                  <a:srgbClr val="8A0000"/>
                </a:solidFill>
                <a:latin typeface="Arial" pitchFamily="34" charset="0"/>
                <a:ea typeface="+mj-ea"/>
                <a:cs typeface="Arial" pitchFamily="34" charset="0"/>
              </a:rPr>
              <a:t>Meer verzekeringsclaims na introductie van nieuwe </a:t>
            </a:r>
            <a:r>
              <a:rPr lang="nl-NL" b="1" dirty="0" err="1">
                <a:solidFill>
                  <a:srgbClr val="8A0000"/>
                </a:solidFill>
                <a:latin typeface="Arial" pitchFamily="34" charset="0"/>
                <a:ea typeface="+mj-ea"/>
                <a:cs typeface="Arial" pitchFamily="34" charset="0"/>
              </a:rPr>
              <a:t>iPhone</a:t>
            </a:r>
            <a:endParaRPr lang="nl-NL" b="1" dirty="0">
              <a:solidFill>
                <a:srgbClr val="8A0000"/>
              </a:solidFill>
              <a:latin typeface="Arial" pitchFamily="34" charset="0"/>
              <a:ea typeface="+mj-ea"/>
              <a:cs typeface="Arial" pitchFamily="34" charset="0"/>
            </a:endParaRPr>
          </a:p>
        </p:txBody>
      </p:sp>
      <p:sp>
        <p:nvSpPr>
          <p:cNvPr id="8" name="Tekstvak 7">
            <a:extLst>
              <a:ext uri="{FF2B5EF4-FFF2-40B4-BE49-F238E27FC236}">
                <a16:creationId xmlns:a16="http://schemas.microsoft.com/office/drawing/2014/main" id="{A886E003-7E66-EB4F-A55C-107D49C3B26D}"/>
              </a:ext>
            </a:extLst>
          </p:cNvPr>
          <p:cNvSpPr txBox="1"/>
          <p:nvPr/>
        </p:nvSpPr>
        <p:spPr>
          <a:xfrm>
            <a:off x="0" y="200025"/>
            <a:ext cx="2302505" cy="646331"/>
          </a:xfrm>
          <a:prstGeom prst="rect">
            <a:avLst/>
          </a:prstGeom>
          <a:noFill/>
        </p:spPr>
        <p:txBody>
          <a:bodyPr wrap="square" rtlCol="0">
            <a:spAutoFit/>
          </a:bodyPr>
          <a:lstStyle/>
          <a:p>
            <a:r>
              <a:rPr lang="nl-NL" dirty="0"/>
              <a:t>11.2 </a:t>
            </a:r>
            <a:r>
              <a:rPr lang="nl-NL" dirty="0" err="1"/>
              <a:t>Moral</a:t>
            </a:r>
            <a:r>
              <a:rPr lang="nl-NL" dirty="0"/>
              <a:t> hazard en averechtse selectie</a:t>
            </a:r>
          </a:p>
        </p:txBody>
      </p:sp>
    </p:spTree>
    <p:extLst>
      <p:ext uri="{BB962C8B-B14F-4D97-AF65-F5344CB8AC3E}">
        <p14:creationId xmlns:p14="http://schemas.microsoft.com/office/powerpoint/2010/main" val="1784721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981200" y="1700808"/>
            <a:ext cx="8229600" cy="1448792"/>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buFont typeface="Wingdings" pitchFamily="2" charset="2"/>
              <a:buChar char="Ø"/>
            </a:pPr>
            <a:r>
              <a:rPr lang="nl-NL" sz="2400" cap="none" dirty="0">
                <a:latin typeface="Calibri" panose="020F0502020204030204" pitchFamily="34" charset="0"/>
                <a:cs typeface="Calibri" panose="020F0502020204030204" pitchFamily="34" charset="0"/>
              </a:rPr>
              <a:t>Niet iedereen heeft dezelfde kans op schade</a:t>
            </a:r>
          </a:p>
          <a:p>
            <a:pPr>
              <a:buFont typeface="Wingdings" pitchFamily="2" charset="2"/>
              <a:buChar char="Ø"/>
            </a:pPr>
            <a:r>
              <a:rPr lang="nl-NL" sz="2400" cap="none" dirty="0">
                <a:latin typeface="Calibri" panose="020F0502020204030204" pitchFamily="34" charset="0"/>
                <a:cs typeface="Calibri" panose="020F0502020204030204" pitchFamily="34" charset="0"/>
              </a:rPr>
              <a:t>Verzekeren = spreiden van individuele risico</a:t>
            </a:r>
          </a:p>
          <a:p>
            <a:pPr marL="0" indent="0">
              <a:buNone/>
            </a:pPr>
            <a:endParaRPr lang="nl-NL" sz="2400" cap="none" dirty="0">
              <a:latin typeface="Calibri" panose="020F0502020204030204" pitchFamily="34" charset="0"/>
              <a:cs typeface="Calibri" panose="020F0502020204030204" pitchFamily="34" charset="0"/>
            </a:endParaRPr>
          </a:p>
          <a:p>
            <a:pPr>
              <a:buFont typeface="Wingdings" pitchFamily="2" charset="2"/>
              <a:buChar char="Ø"/>
            </a:pPr>
            <a:endParaRPr lang="nl-NL" sz="2400" cap="none" dirty="0">
              <a:latin typeface="Calibri" panose="020F0502020204030204" pitchFamily="34" charset="0"/>
              <a:cs typeface="Calibri" panose="020F0502020204030204" pitchFamily="34" charset="0"/>
            </a:endParaRPr>
          </a:p>
        </p:txBody>
      </p:sp>
      <p:graphicFrame>
        <p:nvGraphicFramePr>
          <p:cNvPr id="4" name="Tabel 3"/>
          <p:cNvGraphicFramePr>
            <a:graphicFrameLocks noGrp="1"/>
          </p:cNvGraphicFramePr>
          <p:nvPr/>
        </p:nvGraphicFramePr>
        <p:xfrm>
          <a:off x="1775521" y="3933056"/>
          <a:ext cx="8640961" cy="2585720"/>
        </p:xfrm>
        <a:graphic>
          <a:graphicData uri="http://schemas.openxmlformats.org/drawingml/2006/table">
            <a:tbl>
              <a:tblPr firstRow="1" firstCol="1" bandRow="1">
                <a:tableStyleId>{5C22544A-7EE6-4342-B048-85BDC9FD1C3A}</a:tableStyleId>
              </a:tblPr>
              <a:tblGrid>
                <a:gridCol w="1234423">
                  <a:extLst>
                    <a:ext uri="{9D8B030D-6E8A-4147-A177-3AD203B41FA5}">
                      <a16:colId xmlns:a16="http://schemas.microsoft.com/office/drawing/2014/main" val="20000"/>
                    </a:ext>
                  </a:extLst>
                </a:gridCol>
                <a:gridCol w="1234423">
                  <a:extLst>
                    <a:ext uri="{9D8B030D-6E8A-4147-A177-3AD203B41FA5}">
                      <a16:colId xmlns:a16="http://schemas.microsoft.com/office/drawing/2014/main" val="20001"/>
                    </a:ext>
                  </a:extLst>
                </a:gridCol>
                <a:gridCol w="1234423">
                  <a:extLst>
                    <a:ext uri="{9D8B030D-6E8A-4147-A177-3AD203B41FA5}">
                      <a16:colId xmlns:a16="http://schemas.microsoft.com/office/drawing/2014/main" val="20002"/>
                    </a:ext>
                  </a:extLst>
                </a:gridCol>
                <a:gridCol w="1234423">
                  <a:extLst>
                    <a:ext uri="{9D8B030D-6E8A-4147-A177-3AD203B41FA5}">
                      <a16:colId xmlns:a16="http://schemas.microsoft.com/office/drawing/2014/main" val="20003"/>
                    </a:ext>
                  </a:extLst>
                </a:gridCol>
                <a:gridCol w="1234423">
                  <a:extLst>
                    <a:ext uri="{9D8B030D-6E8A-4147-A177-3AD203B41FA5}">
                      <a16:colId xmlns:a16="http://schemas.microsoft.com/office/drawing/2014/main" val="20004"/>
                    </a:ext>
                  </a:extLst>
                </a:gridCol>
                <a:gridCol w="1234423">
                  <a:extLst>
                    <a:ext uri="{9D8B030D-6E8A-4147-A177-3AD203B41FA5}">
                      <a16:colId xmlns:a16="http://schemas.microsoft.com/office/drawing/2014/main" val="20005"/>
                    </a:ext>
                  </a:extLst>
                </a:gridCol>
                <a:gridCol w="1234423">
                  <a:extLst>
                    <a:ext uri="{9D8B030D-6E8A-4147-A177-3AD203B41FA5}">
                      <a16:colId xmlns:a16="http://schemas.microsoft.com/office/drawing/2014/main" val="20006"/>
                    </a:ext>
                  </a:extLst>
                </a:gridCol>
              </a:tblGrid>
              <a:tr h="370840">
                <a:tc>
                  <a:txBody>
                    <a:bodyPr/>
                    <a:lstStyle/>
                    <a:p>
                      <a:endParaRPr lang="nl-NL" dirty="0"/>
                    </a:p>
                  </a:txBody>
                  <a:tcPr/>
                </a:tc>
                <a:tc>
                  <a:txBody>
                    <a:bodyPr/>
                    <a:lstStyle/>
                    <a:p>
                      <a:pPr algn="ctr"/>
                      <a:r>
                        <a:rPr lang="nl-NL" sz="1400" dirty="0"/>
                        <a:t>Premie per</a:t>
                      </a:r>
                      <a:r>
                        <a:rPr lang="nl-NL" sz="1400" baseline="0" dirty="0"/>
                        <a:t> jaar</a:t>
                      </a:r>
                      <a:endParaRPr lang="nl-NL" sz="1400" dirty="0"/>
                    </a:p>
                  </a:txBody>
                  <a:tcPr anchor="b"/>
                </a:tc>
                <a:tc>
                  <a:txBody>
                    <a:bodyPr/>
                    <a:lstStyle/>
                    <a:p>
                      <a:pPr algn="ctr"/>
                      <a:r>
                        <a:rPr lang="nl-NL" sz="1400" dirty="0"/>
                        <a:t>Uitbetaling bij diefstal</a:t>
                      </a:r>
                    </a:p>
                  </a:txBody>
                  <a:tcPr anchor="b"/>
                </a:tc>
                <a:tc>
                  <a:txBody>
                    <a:bodyPr/>
                    <a:lstStyle/>
                    <a:p>
                      <a:pPr algn="ctr"/>
                      <a:r>
                        <a:rPr lang="nl-NL" sz="1400" dirty="0"/>
                        <a:t>Mogelijke schade</a:t>
                      </a:r>
                    </a:p>
                  </a:txBody>
                  <a:tcPr anchor="b"/>
                </a:tc>
                <a:tc>
                  <a:txBody>
                    <a:bodyPr/>
                    <a:lstStyle/>
                    <a:p>
                      <a:pPr algn="ctr"/>
                      <a:r>
                        <a:rPr lang="nl-NL" sz="1400" b="1" kern="1200" dirty="0">
                          <a:solidFill>
                            <a:schemeClr val="lt1"/>
                          </a:solidFill>
                          <a:latin typeface="+mn-lt"/>
                          <a:ea typeface="+mn-ea"/>
                          <a:cs typeface="+mn-cs"/>
                        </a:rPr>
                        <a:t>Individuele kans op schade</a:t>
                      </a:r>
                    </a:p>
                  </a:txBody>
                  <a:tcPr anchor="b"/>
                </a:tc>
                <a:tc>
                  <a:txBody>
                    <a:bodyPr/>
                    <a:lstStyle/>
                    <a:p>
                      <a:pPr algn="ctr"/>
                      <a:r>
                        <a:rPr lang="nl-NL" sz="1400" dirty="0"/>
                        <a:t>Individueel risico</a:t>
                      </a:r>
                    </a:p>
                  </a:txBody>
                  <a:tcPr anchor="b"/>
                </a:tc>
                <a:tc>
                  <a:txBody>
                    <a:bodyPr/>
                    <a:lstStyle/>
                    <a:p>
                      <a:pPr algn="ctr"/>
                      <a:r>
                        <a:rPr lang="nl-NL" sz="1400" dirty="0">
                          <a:solidFill>
                            <a:srgbClr val="C00000"/>
                          </a:solidFill>
                        </a:rPr>
                        <a:t>Premie – individueel risico</a:t>
                      </a:r>
                    </a:p>
                  </a:txBody>
                  <a:tcPr anchor="b"/>
                </a:tc>
                <a:extLst>
                  <a:ext uri="{0D108BD9-81ED-4DB2-BD59-A6C34878D82A}">
                    <a16:rowId xmlns:a16="http://schemas.microsoft.com/office/drawing/2014/main" val="10000"/>
                  </a:ext>
                </a:extLst>
              </a:tr>
              <a:tr h="370840">
                <a:tc>
                  <a:txBody>
                    <a:bodyPr/>
                    <a:lstStyle/>
                    <a:p>
                      <a:r>
                        <a:rPr lang="nl-NL" sz="1400" dirty="0"/>
                        <a:t>Piet</a:t>
                      </a:r>
                    </a:p>
                  </a:txBody>
                  <a:tcPr/>
                </a:tc>
                <a:tc>
                  <a:txBody>
                    <a:bodyPr/>
                    <a:lstStyle/>
                    <a:p>
                      <a:pPr algn="ctr"/>
                      <a:endParaRPr lang="nl-NL" sz="1800" dirty="0"/>
                    </a:p>
                  </a:txBody>
                  <a:tcPr anchor="ctr"/>
                </a:tc>
                <a:tc>
                  <a:txBody>
                    <a:bodyPr/>
                    <a:lstStyle/>
                    <a:p>
                      <a:pPr algn="ctr"/>
                      <a:r>
                        <a:rPr lang="nl-NL" sz="1800" dirty="0"/>
                        <a:t>€ 1000</a:t>
                      </a:r>
                    </a:p>
                  </a:txBody>
                  <a:tcPr anchor="ctr"/>
                </a:tc>
                <a:tc>
                  <a:txBody>
                    <a:bodyPr/>
                    <a:lstStyle/>
                    <a:p>
                      <a:pPr algn="ctr"/>
                      <a:r>
                        <a:rPr lang="nl-NL" sz="1800" dirty="0"/>
                        <a:t>€ 1000</a:t>
                      </a:r>
                    </a:p>
                  </a:txBody>
                  <a:tcPr anchor="ctr"/>
                </a:tc>
                <a:tc>
                  <a:txBody>
                    <a:bodyPr/>
                    <a:lstStyle/>
                    <a:p>
                      <a:pPr algn="ctr"/>
                      <a:r>
                        <a:rPr lang="nl-NL" sz="1800" dirty="0"/>
                        <a:t>6%</a:t>
                      </a:r>
                    </a:p>
                  </a:txBody>
                  <a:tcPr anchor="ctr"/>
                </a:tc>
                <a:tc>
                  <a:txBody>
                    <a:bodyPr/>
                    <a:lstStyle/>
                    <a:p>
                      <a:pPr algn="ctr"/>
                      <a:r>
                        <a:rPr lang="nl-NL" sz="1800" dirty="0"/>
                        <a:t>€ 60</a:t>
                      </a:r>
                    </a:p>
                  </a:txBody>
                  <a:tcPr anchor="ctr"/>
                </a:tc>
                <a:tc>
                  <a:txBody>
                    <a:bodyPr/>
                    <a:lstStyle/>
                    <a:p>
                      <a:pPr algn="ctr"/>
                      <a:endParaRPr lang="nl-NL" sz="1800" dirty="0"/>
                    </a:p>
                  </a:txBody>
                  <a:tcPr anchor="ctr"/>
                </a:tc>
                <a:extLst>
                  <a:ext uri="{0D108BD9-81ED-4DB2-BD59-A6C34878D82A}">
                    <a16:rowId xmlns:a16="http://schemas.microsoft.com/office/drawing/2014/main" val="10001"/>
                  </a:ext>
                </a:extLst>
              </a:tr>
              <a:tr h="370840">
                <a:tc>
                  <a:txBody>
                    <a:bodyPr/>
                    <a:lstStyle/>
                    <a:p>
                      <a:r>
                        <a:rPr lang="nl-NL" sz="1400" dirty="0"/>
                        <a:t>Cees</a:t>
                      </a:r>
                    </a:p>
                  </a:txBody>
                  <a:tcPr/>
                </a:tc>
                <a:tc>
                  <a:txBody>
                    <a:bodyPr/>
                    <a:lstStyle/>
                    <a:p>
                      <a:pPr algn="ctr"/>
                      <a:endParaRPr lang="nl-NL" sz="1800" dirty="0"/>
                    </a:p>
                  </a:txBody>
                  <a:tcPr anchor="ctr"/>
                </a:tc>
                <a:tc>
                  <a:txBody>
                    <a:bodyPr/>
                    <a:lstStyle/>
                    <a:p>
                      <a:pPr algn="ctr"/>
                      <a:r>
                        <a:rPr lang="nl-NL" sz="1800" dirty="0"/>
                        <a:t>€ 1000</a:t>
                      </a:r>
                    </a:p>
                  </a:txBody>
                  <a:tcPr anchor="ctr"/>
                </a:tc>
                <a:tc>
                  <a:txBody>
                    <a:bodyPr/>
                    <a:lstStyle/>
                    <a:p>
                      <a:pPr algn="ctr"/>
                      <a:r>
                        <a:rPr lang="nl-NL" sz="1800" dirty="0"/>
                        <a:t>€ 1000</a:t>
                      </a:r>
                    </a:p>
                  </a:txBody>
                  <a:tcPr anchor="ctr"/>
                </a:tc>
                <a:tc>
                  <a:txBody>
                    <a:bodyPr/>
                    <a:lstStyle/>
                    <a:p>
                      <a:pPr algn="ctr"/>
                      <a:r>
                        <a:rPr lang="nl-NL" sz="1800" dirty="0"/>
                        <a:t>15%</a:t>
                      </a:r>
                    </a:p>
                  </a:txBody>
                  <a:tcPr anchor="ctr"/>
                </a:tc>
                <a:tc>
                  <a:txBody>
                    <a:bodyPr/>
                    <a:lstStyle/>
                    <a:p>
                      <a:pPr algn="ctr"/>
                      <a:r>
                        <a:rPr lang="nl-NL" sz="1800" dirty="0"/>
                        <a:t>€ 150</a:t>
                      </a:r>
                    </a:p>
                  </a:txBody>
                  <a:tcPr anchor="ctr"/>
                </a:tc>
                <a:tc>
                  <a:txBody>
                    <a:bodyPr/>
                    <a:lstStyle/>
                    <a:p>
                      <a:pPr algn="ctr"/>
                      <a:endParaRPr lang="nl-NL" sz="1800" dirty="0"/>
                    </a:p>
                  </a:txBody>
                  <a:tcPr anchor="ctr"/>
                </a:tc>
                <a:extLst>
                  <a:ext uri="{0D108BD9-81ED-4DB2-BD59-A6C34878D82A}">
                    <a16:rowId xmlns:a16="http://schemas.microsoft.com/office/drawing/2014/main" val="10002"/>
                  </a:ext>
                </a:extLst>
              </a:tr>
              <a:tr h="370840">
                <a:tc>
                  <a:txBody>
                    <a:bodyPr/>
                    <a:lstStyle/>
                    <a:p>
                      <a:r>
                        <a:rPr lang="nl-NL" sz="1400" dirty="0"/>
                        <a:t>Jenny</a:t>
                      </a:r>
                    </a:p>
                  </a:txBody>
                  <a:tcPr/>
                </a:tc>
                <a:tc>
                  <a:txBody>
                    <a:bodyPr/>
                    <a:lstStyle/>
                    <a:p>
                      <a:pPr algn="ctr"/>
                      <a:endParaRPr lang="nl-NL"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tc>
                <a:tc>
                  <a:txBody>
                    <a:bodyPr/>
                    <a:lstStyle/>
                    <a:p>
                      <a:pPr algn="ctr"/>
                      <a:r>
                        <a:rPr lang="nl-NL" sz="1800" dirty="0"/>
                        <a:t>12%</a:t>
                      </a:r>
                    </a:p>
                  </a:txBody>
                  <a:tcPr anchor="ctr"/>
                </a:tc>
                <a:tc>
                  <a:txBody>
                    <a:bodyPr/>
                    <a:lstStyle/>
                    <a:p>
                      <a:pPr algn="ctr"/>
                      <a:r>
                        <a:rPr lang="nl-NL" sz="1800" dirty="0"/>
                        <a:t>€ 120</a:t>
                      </a:r>
                    </a:p>
                  </a:txBody>
                  <a:tcPr anchor="ctr"/>
                </a:tc>
                <a:tc>
                  <a:txBody>
                    <a:bodyPr/>
                    <a:lstStyle/>
                    <a:p>
                      <a:pPr algn="ctr"/>
                      <a:endParaRPr lang="nl-NL" sz="1800" dirty="0"/>
                    </a:p>
                  </a:txBody>
                  <a:tcPr anchor="ctr"/>
                </a:tc>
                <a:extLst>
                  <a:ext uri="{0D108BD9-81ED-4DB2-BD59-A6C34878D82A}">
                    <a16:rowId xmlns:a16="http://schemas.microsoft.com/office/drawing/2014/main" val="10003"/>
                  </a:ext>
                </a:extLst>
              </a:tr>
              <a:tr h="370840">
                <a:tc>
                  <a:txBody>
                    <a:bodyPr/>
                    <a:lstStyle/>
                    <a:p>
                      <a:r>
                        <a:rPr lang="nl-NL" sz="1400" dirty="0"/>
                        <a:t>Mariska</a:t>
                      </a:r>
                    </a:p>
                  </a:txBody>
                  <a:tcPr>
                    <a:lnB w="28575" cap="flat" cmpd="sng" algn="ctr">
                      <a:solidFill>
                        <a:srgbClr val="C00000"/>
                      </a:solidFill>
                      <a:prstDash val="solid"/>
                      <a:round/>
                      <a:headEnd type="none" w="med" len="med"/>
                      <a:tailEnd type="none" w="med" len="med"/>
                    </a:lnB>
                  </a:tcPr>
                </a:tc>
                <a:tc>
                  <a:txBody>
                    <a:bodyPr/>
                    <a:lstStyle/>
                    <a:p>
                      <a:pPr algn="ctr"/>
                      <a:endParaRPr lang="nl-NL" sz="1800" dirty="0"/>
                    </a:p>
                  </a:txBody>
                  <a:tcPr anchor="ctr">
                    <a:lnB w="28575" cap="flat" cmpd="sng" algn="ctr">
                      <a:solidFill>
                        <a:srgbClr val="C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€ 1000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7%</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€ 70</a:t>
                      </a:r>
                    </a:p>
                  </a:txBody>
                  <a:tcPr anchor="ctr">
                    <a:lnB w="28575" cap="flat" cmpd="sng" algn="ctr">
                      <a:solidFill>
                        <a:srgbClr val="C00000"/>
                      </a:solidFill>
                      <a:prstDash val="solid"/>
                      <a:round/>
                      <a:headEnd type="none" w="med" len="med"/>
                      <a:tailEnd type="none" w="med" len="med"/>
                    </a:lnB>
                  </a:tcPr>
                </a:tc>
                <a:tc>
                  <a:txBody>
                    <a:bodyPr/>
                    <a:lstStyle/>
                    <a:p>
                      <a:pPr algn="ctr"/>
                      <a:endParaRPr lang="nl-NL" sz="1800" dirty="0"/>
                    </a:p>
                  </a:txBody>
                  <a:tcPr anchor="ctr">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nl-NL" sz="1400" dirty="0"/>
                        <a:t>GEMIDDELD</a:t>
                      </a:r>
                    </a:p>
                  </a:txBody>
                  <a:tcPr>
                    <a:lnT w="28575" cap="flat" cmpd="sng" algn="ctr">
                      <a:solidFill>
                        <a:srgbClr val="C00000"/>
                      </a:solidFill>
                      <a:prstDash val="solid"/>
                      <a:round/>
                      <a:headEnd type="none" w="med" len="med"/>
                      <a:tailEnd type="none" w="med" len="med"/>
                    </a:lnT>
                  </a:tcPr>
                </a:tc>
                <a:tc>
                  <a:txBody>
                    <a:bodyPr/>
                    <a:lstStyle/>
                    <a:p>
                      <a:pPr algn="ctr"/>
                      <a:endParaRPr lang="nl-NL" sz="1400" b="1" dirty="0"/>
                    </a:p>
                  </a:txBody>
                  <a:tcPr anchor="ctr">
                    <a:lnT w="28575" cap="flat" cmpd="sng" algn="ctr">
                      <a:solidFill>
                        <a:srgbClr val="C0000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400" b="1" dirty="0"/>
                        <a:t>€ 1000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€ 1000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10%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€ 100</a:t>
                      </a:r>
                    </a:p>
                  </a:txBody>
                  <a:tcPr anchor="ctr">
                    <a:lnT w="28575" cap="flat" cmpd="sng" algn="ctr">
                      <a:solidFill>
                        <a:srgbClr val="C00000"/>
                      </a:solidFill>
                      <a:prstDash val="solid"/>
                      <a:round/>
                      <a:headEnd type="none" w="med" len="med"/>
                      <a:tailEnd type="none" w="med" len="med"/>
                    </a:lnT>
                  </a:tcPr>
                </a:tc>
                <a:tc>
                  <a:txBody>
                    <a:bodyPr/>
                    <a:lstStyle/>
                    <a:p>
                      <a:pPr algn="ctr"/>
                      <a:endParaRPr lang="nl-NL" sz="1400" b="1" dirty="0"/>
                    </a:p>
                  </a:txBody>
                  <a:tcPr anchor="ctr">
                    <a:lnT w="28575"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5" name="Tijdelijke aanduiding voor voettekst 4">
            <a:extLst>
              <a:ext uri="{FF2B5EF4-FFF2-40B4-BE49-F238E27FC236}">
                <a16:creationId xmlns:a16="http://schemas.microsoft.com/office/drawing/2014/main" id="{C854D04C-0CC4-4341-8173-0D8A9EE7E8B6}"/>
              </a:ext>
            </a:extLst>
          </p:cNvPr>
          <p:cNvSpPr>
            <a:spLocks noGrp="1"/>
          </p:cNvSpPr>
          <p:nvPr>
            <p:ph type="ftr" sz="quarter" idx="11"/>
          </p:nvPr>
        </p:nvSpPr>
        <p:spPr>
          <a:xfrm>
            <a:off x="16307" y="5883275"/>
            <a:ext cx="1320800" cy="365125"/>
          </a:xfrm>
        </p:spPr>
        <p:txBody>
          <a:bodyPr/>
          <a:lstStyle/>
          <a:p>
            <a:r>
              <a:rPr lang="nl-NL" dirty="0"/>
              <a:t>Economie Integraal (Hans Vermeulen)</a:t>
            </a:r>
          </a:p>
        </p:txBody>
      </p:sp>
      <p:sp>
        <p:nvSpPr>
          <p:cNvPr id="6" name="Tijdelijke aanduiding voor dianummer 5">
            <a:extLst>
              <a:ext uri="{FF2B5EF4-FFF2-40B4-BE49-F238E27FC236}">
                <a16:creationId xmlns:a16="http://schemas.microsoft.com/office/drawing/2014/main" id="{9FB88BAA-2C43-1041-992B-DF14BB2D955B}"/>
              </a:ext>
            </a:extLst>
          </p:cNvPr>
          <p:cNvSpPr>
            <a:spLocks noGrp="1"/>
          </p:cNvSpPr>
          <p:nvPr>
            <p:ph type="sldNum" sz="quarter" idx="12"/>
          </p:nvPr>
        </p:nvSpPr>
        <p:spPr/>
        <p:txBody>
          <a:bodyPr/>
          <a:lstStyle/>
          <a:p>
            <a:fld id="{123C03EA-2C7A-40B7-875B-CD760C4CF183}" type="slidenum">
              <a:rPr lang="nl-NL" smtClean="0"/>
              <a:t>6</a:t>
            </a:fld>
            <a:endParaRPr lang="nl-NL"/>
          </a:p>
        </p:txBody>
      </p:sp>
      <p:sp>
        <p:nvSpPr>
          <p:cNvPr id="7" name="Tekstvak 6">
            <a:extLst>
              <a:ext uri="{FF2B5EF4-FFF2-40B4-BE49-F238E27FC236}">
                <a16:creationId xmlns:a16="http://schemas.microsoft.com/office/drawing/2014/main" id="{987FCD7D-413E-D44A-BBFC-90ABF8F40D54}"/>
              </a:ext>
            </a:extLst>
          </p:cNvPr>
          <p:cNvSpPr txBox="1"/>
          <p:nvPr/>
        </p:nvSpPr>
        <p:spPr>
          <a:xfrm>
            <a:off x="0" y="200025"/>
            <a:ext cx="2302505" cy="646331"/>
          </a:xfrm>
          <a:prstGeom prst="rect">
            <a:avLst/>
          </a:prstGeom>
          <a:noFill/>
        </p:spPr>
        <p:txBody>
          <a:bodyPr wrap="square" rtlCol="0">
            <a:spAutoFit/>
          </a:bodyPr>
          <a:lstStyle/>
          <a:p>
            <a:r>
              <a:rPr lang="nl-NL" dirty="0"/>
              <a:t>11.2 </a:t>
            </a:r>
            <a:r>
              <a:rPr lang="nl-NL" dirty="0" err="1"/>
              <a:t>Moral</a:t>
            </a:r>
            <a:r>
              <a:rPr lang="nl-NL" dirty="0"/>
              <a:t> hazard en averechtse selectie</a:t>
            </a:r>
          </a:p>
        </p:txBody>
      </p:sp>
      <p:sp>
        <p:nvSpPr>
          <p:cNvPr id="8" name="Titel 1">
            <a:extLst>
              <a:ext uri="{FF2B5EF4-FFF2-40B4-BE49-F238E27FC236}">
                <a16:creationId xmlns:a16="http://schemas.microsoft.com/office/drawing/2014/main" id="{937BBEB3-8619-6F41-A155-7F9DC4D432A1}"/>
              </a:ext>
            </a:extLst>
          </p:cNvPr>
          <p:cNvSpPr txBox="1">
            <a:spLocks/>
          </p:cNvSpPr>
          <p:nvPr/>
        </p:nvSpPr>
        <p:spPr>
          <a:xfrm>
            <a:off x="3132665" y="392344"/>
            <a:ext cx="8365068" cy="5874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nl-NL" cap="none" dirty="0"/>
              <a:t>(Verplichte) solidariteit – Averechtse selectie</a:t>
            </a:r>
          </a:p>
        </p:txBody>
      </p:sp>
    </p:spTree>
    <p:extLst>
      <p:ext uri="{BB962C8B-B14F-4D97-AF65-F5344CB8AC3E}">
        <p14:creationId xmlns:p14="http://schemas.microsoft.com/office/powerpoint/2010/main" val="663160649"/>
      </p:ext>
    </p:extLst>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1000"/>
                            </p:stCondLst>
                            <p:childTnLst>
                              <p:par>
                                <p:cTn id="19" presetID="10" presetClass="entr" presetSubtype="0" fill="hold" nodeType="afterEffect">
                                  <p:stCondLst>
                                    <p:cond delay="10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981200" y="1285860"/>
            <a:ext cx="8229600" cy="228715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nl-NL" sz="2400" cap="none" dirty="0">
                <a:latin typeface="Calibri" panose="020F0502020204030204" pitchFamily="34" charset="0"/>
                <a:cs typeface="Calibri" panose="020F0502020204030204" pitchFamily="34" charset="0"/>
              </a:rPr>
              <a:t>Verzekeren = spreiden van individuele risico</a:t>
            </a:r>
          </a:p>
          <a:p>
            <a:pPr marL="0" indent="0">
              <a:buNone/>
            </a:pPr>
            <a:endParaRPr lang="nl-NL" sz="2400" cap="none" dirty="0">
              <a:latin typeface="Calibri" panose="020F0502020204030204" pitchFamily="34" charset="0"/>
              <a:cs typeface="Calibri" panose="020F0502020204030204" pitchFamily="34" charset="0"/>
            </a:endParaRPr>
          </a:p>
          <a:p>
            <a:pPr>
              <a:buFont typeface="Wingdings" pitchFamily="2" charset="2"/>
              <a:buChar char="Ø"/>
            </a:pPr>
            <a:r>
              <a:rPr lang="nl-NL" sz="2400" cap="none" dirty="0">
                <a:latin typeface="Calibri" panose="020F0502020204030204" pitchFamily="34" charset="0"/>
                <a:cs typeface="Calibri" panose="020F0502020204030204" pitchFamily="34" charset="0"/>
              </a:rPr>
              <a:t>Meestal kiest de verzekeraar voor één premiepercentage</a:t>
            </a:r>
          </a:p>
          <a:p>
            <a:pPr>
              <a:buFont typeface="Wingdings" pitchFamily="2" charset="2"/>
              <a:buChar char="Ø"/>
            </a:pPr>
            <a:r>
              <a:rPr lang="nl-NL" sz="2400" cap="none" dirty="0">
                <a:latin typeface="Calibri" panose="020F0502020204030204" pitchFamily="34" charset="0"/>
                <a:cs typeface="Calibri" panose="020F0502020204030204" pitchFamily="34" charset="0"/>
              </a:rPr>
              <a:t>Gebaseerd op gemiddeld risico, kosten en winstopslag</a:t>
            </a:r>
          </a:p>
          <a:p>
            <a:pPr marL="0" indent="0">
              <a:buNone/>
            </a:pPr>
            <a:endParaRPr lang="nl-NL" sz="2400" cap="none" dirty="0">
              <a:latin typeface="Calibri" panose="020F0502020204030204" pitchFamily="34" charset="0"/>
              <a:cs typeface="Calibri" panose="020F0502020204030204" pitchFamily="34" charset="0"/>
            </a:endParaRPr>
          </a:p>
          <a:p>
            <a:pPr>
              <a:buFont typeface="Wingdings" pitchFamily="2" charset="2"/>
              <a:buChar char="Ø"/>
            </a:pPr>
            <a:endParaRPr lang="nl-NL" sz="2400" cap="none" dirty="0">
              <a:latin typeface="Calibri" panose="020F0502020204030204" pitchFamily="34" charset="0"/>
              <a:cs typeface="Calibri" panose="020F0502020204030204" pitchFamily="34" charset="0"/>
            </a:endParaRPr>
          </a:p>
        </p:txBody>
      </p:sp>
      <p:sp>
        <p:nvSpPr>
          <p:cNvPr id="2" name="Titel 1"/>
          <p:cNvSpPr>
            <a:spLocks noGrp="1"/>
          </p:cNvSpPr>
          <p:nvPr>
            <p:ph type="title"/>
          </p:nvPr>
        </p:nvSpPr>
        <p:spPr>
          <a:xfrm>
            <a:off x="3064932" y="338328"/>
            <a:ext cx="8365068" cy="58749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nl-NL" cap="none" dirty="0"/>
              <a:t>(Verplichte) solidariteit – Averechtse selectie</a:t>
            </a:r>
          </a:p>
        </p:txBody>
      </p:sp>
      <p:graphicFrame>
        <p:nvGraphicFramePr>
          <p:cNvPr id="4" name="Tabel 3"/>
          <p:cNvGraphicFramePr>
            <a:graphicFrameLocks noGrp="1"/>
          </p:cNvGraphicFramePr>
          <p:nvPr/>
        </p:nvGraphicFramePr>
        <p:xfrm>
          <a:off x="1775521" y="3933056"/>
          <a:ext cx="8640961" cy="2585720"/>
        </p:xfrm>
        <a:graphic>
          <a:graphicData uri="http://schemas.openxmlformats.org/drawingml/2006/table">
            <a:tbl>
              <a:tblPr firstRow="1" firstCol="1" bandRow="1">
                <a:tableStyleId>{5C22544A-7EE6-4342-B048-85BDC9FD1C3A}</a:tableStyleId>
              </a:tblPr>
              <a:tblGrid>
                <a:gridCol w="1234423">
                  <a:extLst>
                    <a:ext uri="{9D8B030D-6E8A-4147-A177-3AD203B41FA5}">
                      <a16:colId xmlns:a16="http://schemas.microsoft.com/office/drawing/2014/main" val="20000"/>
                    </a:ext>
                  </a:extLst>
                </a:gridCol>
                <a:gridCol w="1234423">
                  <a:extLst>
                    <a:ext uri="{9D8B030D-6E8A-4147-A177-3AD203B41FA5}">
                      <a16:colId xmlns:a16="http://schemas.microsoft.com/office/drawing/2014/main" val="20001"/>
                    </a:ext>
                  </a:extLst>
                </a:gridCol>
                <a:gridCol w="1234423">
                  <a:extLst>
                    <a:ext uri="{9D8B030D-6E8A-4147-A177-3AD203B41FA5}">
                      <a16:colId xmlns:a16="http://schemas.microsoft.com/office/drawing/2014/main" val="20002"/>
                    </a:ext>
                  </a:extLst>
                </a:gridCol>
                <a:gridCol w="1234423">
                  <a:extLst>
                    <a:ext uri="{9D8B030D-6E8A-4147-A177-3AD203B41FA5}">
                      <a16:colId xmlns:a16="http://schemas.microsoft.com/office/drawing/2014/main" val="20003"/>
                    </a:ext>
                  </a:extLst>
                </a:gridCol>
                <a:gridCol w="1234423">
                  <a:extLst>
                    <a:ext uri="{9D8B030D-6E8A-4147-A177-3AD203B41FA5}">
                      <a16:colId xmlns:a16="http://schemas.microsoft.com/office/drawing/2014/main" val="20004"/>
                    </a:ext>
                  </a:extLst>
                </a:gridCol>
                <a:gridCol w="1234423">
                  <a:extLst>
                    <a:ext uri="{9D8B030D-6E8A-4147-A177-3AD203B41FA5}">
                      <a16:colId xmlns:a16="http://schemas.microsoft.com/office/drawing/2014/main" val="20005"/>
                    </a:ext>
                  </a:extLst>
                </a:gridCol>
                <a:gridCol w="1234423">
                  <a:extLst>
                    <a:ext uri="{9D8B030D-6E8A-4147-A177-3AD203B41FA5}">
                      <a16:colId xmlns:a16="http://schemas.microsoft.com/office/drawing/2014/main" val="20006"/>
                    </a:ext>
                  </a:extLst>
                </a:gridCol>
              </a:tblGrid>
              <a:tr h="370840">
                <a:tc>
                  <a:txBody>
                    <a:bodyPr/>
                    <a:lstStyle/>
                    <a:p>
                      <a:endParaRPr lang="nl-NL" dirty="0"/>
                    </a:p>
                  </a:txBody>
                  <a:tcPr/>
                </a:tc>
                <a:tc>
                  <a:txBody>
                    <a:bodyPr/>
                    <a:lstStyle/>
                    <a:p>
                      <a:pPr algn="ctr"/>
                      <a:r>
                        <a:rPr lang="nl-NL" sz="1400" dirty="0"/>
                        <a:t>Premie per</a:t>
                      </a:r>
                      <a:r>
                        <a:rPr lang="nl-NL" sz="1400" baseline="0" dirty="0"/>
                        <a:t> jaar</a:t>
                      </a:r>
                      <a:endParaRPr lang="nl-NL" sz="1400" dirty="0"/>
                    </a:p>
                  </a:txBody>
                  <a:tcPr anchor="b"/>
                </a:tc>
                <a:tc>
                  <a:txBody>
                    <a:bodyPr/>
                    <a:lstStyle/>
                    <a:p>
                      <a:pPr algn="ctr"/>
                      <a:r>
                        <a:rPr lang="nl-NL" sz="1400" dirty="0"/>
                        <a:t>Uitbetaling bij diefstal</a:t>
                      </a:r>
                    </a:p>
                  </a:txBody>
                  <a:tcPr anchor="b"/>
                </a:tc>
                <a:tc>
                  <a:txBody>
                    <a:bodyPr/>
                    <a:lstStyle/>
                    <a:p>
                      <a:pPr algn="ctr"/>
                      <a:r>
                        <a:rPr lang="nl-NL" sz="1400" dirty="0"/>
                        <a:t>Mogelijke schade</a:t>
                      </a:r>
                    </a:p>
                  </a:txBody>
                  <a:tcPr anchor="b"/>
                </a:tc>
                <a:tc>
                  <a:txBody>
                    <a:bodyPr/>
                    <a:lstStyle/>
                    <a:p>
                      <a:pPr algn="ctr"/>
                      <a:r>
                        <a:rPr lang="nl-NL" sz="1400" b="1" kern="1200" dirty="0">
                          <a:solidFill>
                            <a:schemeClr val="lt1"/>
                          </a:solidFill>
                          <a:latin typeface="+mn-lt"/>
                          <a:ea typeface="+mn-ea"/>
                          <a:cs typeface="+mn-cs"/>
                        </a:rPr>
                        <a:t>Individuele kans op schade</a:t>
                      </a:r>
                    </a:p>
                  </a:txBody>
                  <a:tcPr anchor="b"/>
                </a:tc>
                <a:tc>
                  <a:txBody>
                    <a:bodyPr/>
                    <a:lstStyle/>
                    <a:p>
                      <a:pPr algn="ctr"/>
                      <a:r>
                        <a:rPr lang="nl-NL" sz="1400" dirty="0"/>
                        <a:t>Individueel risico</a:t>
                      </a:r>
                    </a:p>
                  </a:txBody>
                  <a:tcPr anchor="b"/>
                </a:tc>
                <a:tc>
                  <a:txBody>
                    <a:bodyPr/>
                    <a:lstStyle/>
                    <a:p>
                      <a:pPr algn="ctr"/>
                      <a:r>
                        <a:rPr lang="nl-NL" sz="1400" dirty="0">
                          <a:solidFill>
                            <a:srgbClr val="C00000"/>
                          </a:solidFill>
                        </a:rPr>
                        <a:t>individueel risico - premie</a:t>
                      </a:r>
                    </a:p>
                  </a:txBody>
                  <a:tcPr anchor="b"/>
                </a:tc>
                <a:extLst>
                  <a:ext uri="{0D108BD9-81ED-4DB2-BD59-A6C34878D82A}">
                    <a16:rowId xmlns:a16="http://schemas.microsoft.com/office/drawing/2014/main" val="10000"/>
                  </a:ext>
                </a:extLst>
              </a:tr>
              <a:tr h="370840">
                <a:tc>
                  <a:txBody>
                    <a:bodyPr/>
                    <a:lstStyle/>
                    <a:p>
                      <a:r>
                        <a:rPr lang="nl-NL" sz="1400" dirty="0"/>
                        <a:t>Piet</a:t>
                      </a:r>
                    </a:p>
                  </a:txBody>
                  <a:tcPr/>
                </a:tc>
                <a:tc>
                  <a:txBody>
                    <a:bodyPr/>
                    <a:lstStyle/>
                    <a:p>
                      <a:pPr algn="ctr"/>
                      <a:endParaRPr lang="nl-NL" sz="1800" dirty="0"/>
                    </a:p>
                  </a:txBody>
                  <a:tcPr anchor="ctr"/>
                </a:tc>
                <a:tc>
                  <a:txBody>
                    <a:bodyPr/>
                    <a:lstStyle/>
                    <a:p>
                      <a:pPr algn="ctr"/>
                      <a:r>
                        <a:rPr lang="nl-NL" sz="1800" dirty="0"/>
                        <a:t>€ 1000</a:t>
                      </a:r>
                    </a:p>
                  </a:txBody>
                  <a:tcPr anchor="ctr"/>
                </a:tc>
                <a:tc>
                  <a:txBody>
                    <a:bodyPr/>
                    <a:lstStyle/>
                    <a:p>
                      <a:pPr algn="ctr"/>
                      <a:r>
                        <a:rPr lang="nl-NL" sz="1800" dirty="0"/>
                        <a:t>€ 1000</a:t>
                      </a:r>
                    </a:p>
                  </a:txBody>
                  <a:tcPr anchor="ctr"/>
                </a:tc>
                <a:tc>
                  <a:txBody>
                    <a:bodyPr/>
                    <a:lstStyle/>
                    <a:p>
                      <a:pPr algn="ctr"/>
                      <a:r>
                        <a:rPr lang="nl-NL" sz="1800" dirty="0"/>
                        <a:t>6%</a:t>
                      </a:r>
                    </a:p>
                  </a:txBody>
                  <a:tcPr anchor="ctr"/>
                </a:tc>
                <a:tc>
                  <a:txBody>
                    <a:bodyPr/>
                    <a:lstStyle/>
                    <a:p>
                      <a:pPr algn="ctr"/>
                      <a:r>
                        <a:rPr lang="nl-NL" sz="1800" dirty="0"/>
                        <a:t>€ 60</a:t>
                      </a:r>
                    </a:p>
                  </a:txBody>
                  <a:tcPr anchor="ctr"/>
                </a:tc>
                <a:tc>
                  <a:txBody>
                    <a:bodyPr/>
                    <a:lstStyle/>
                    <a:p>
                      <a:pPr algn="ctr"/>
                      <a:endParaRPr lang="nl-NL" sz="1800" dirty="0"/>
                    </a:p>
                  </a:txBody>
                  <a:tcPr anchor="ctr"/>
                </a:tc>
                <a:extLst>
                  <a:ext uri="{0D108BD9-81ED-4DB2-BD59-A6C34878D82A}">
                    <a16:rowId xmlns:a16="http://schemas.microsoft.com/office/drawing/2014/main" val="10001"/>
                  </a:ext>
                </a:extLst>
              </a:tr>
              <a:tr h="370840">
                <a:tc>
                  <a:txBody>
                    <a:bodyPr/>
                    <a:lstStyle/>
                    <a:p>
                      <a:r>
                        <a:rPr lang="nl-NL" sz="1400" dirty="0"/>
                        <a:t>Cees</a:t>
                      </a:r>
                    </a:p>
                  </a:txBody>
                  <a:tcPr/>
                </a:tc>
                <a:tc>
                  <a:txBody>
                    <a:bodyPr/>
                    <a:lstStyle/>
                    <a:p>
                      <a:pPr algn="ctr"/>
                      <a:endParaRPr lang="nl-NL" sz="1800" dirty="0"/>
                    </a:p>
                  </a:txBody>
                  <a:tcPr anchor="ctr"/>
                </a:tc>
                <a:tc>
                  <a:txBody>
                    <a:bodyPr/>
                    <a:lstStyle/>
                    <a:p>
                      <a:pPr algn="ctr"/>
                      <a:r>
                        <a:rPr lang="nl-NL" sz="1800" dirty="0"/>
                        <a:t>€ 1000</a:t>
                      </a:r>
                    </a:p>
                  </a:txBody>
                  <a:tcPr anchor="ctr"/>
                </a:tc>
                <a:tc>
                  <a:txBody>
                    <a:bodyPr/>
                    <a:lstStyle/>
                    <a:p>
                      <a:pPr algn="ctr"/>
                      <a:r>
                        <a:rPr lang="nl-NL" sz="1800" dirty="0"/>
                        <a:t>€ 1000</a:t>
                      </a:r>
                    </a:p>
                  </a:txBody>
                  <a:tcPr anchor="ctr"/>
                </a:tc>
                <a:tc>
                  <a:txBody>
                    <a:bodyPr/>
                    <a:lstStyle/>
                    <a:p>
                      <a:pPr algn="ctr"/>
                      <a:r>
                        <a:rPr lang="nl-NL" sz="1800" dirty="0"/>
                        <a:t>15%</a:t>
                      </a:r>
                    </a:p>
                  </a:txBody>
                  <a:tcPr anchor="ctr"/>
                </a:tc>
                <a:tc>
                  <a:txBody>
                    <a:bodyPr/>
                    <a:lstStyle/>
                    <a:p>
                      <a:pPr algn="ctr"/>
                      <a:r>
                        <a:rPr lang="nl-NL" sz="1800" dirty="0"/>
                        <a:t>€ 150</a:t>
                      </a:r>
                    </a:p>
                  </a:txBody>
                  <a:tcPr anchor="ctr"/>
                </a:tc>
                <a:tc>
                  <a:txBody>
                    <a:bodyPr/>
                    <a:lstStyle/>
                    <a:p>
                      <a:pPr algn="ctr"/>
                      <a:endParaRPr lang="nl-NL" sz="1800" dirty="0"/>
                    </a:p>
                  </a:txBody>
                  <a:tcPr anchor="ctr"/>
                </a:tc>
                <a:extLst>
                  <a:ext uri="{0D108BD9-81ED-4DB2-BD59-A6C34878D82A}">
                    <a16:rowId xmlns:a16="http://schemas.microsoft.com/office/drawing/2014/main" val="10002"/>
                  </a:ext>
                </a:extLst>
              </a:tr>
              <a:tr h="370840">
                <a:tc>
                  <a:txBody>
                    <a:bodyPr/>
                    <a:lstStyle/>
                    <a:p>
                      <a:r>
                        <a:rPr lang="nl-NL" sz="1400" dirty="0"/>
                        <a:t>Jenny</a:t>
                      </a:r>
                    </a:p>
                  </a:txBody>
                  <a:tcPr/>
                </a:tc>
                <a:tc>
                  <a:txBody>
                    <a:bodyPr/>
                    <a:lstStyle/>
                    <a:p>
                      <a:pPr algn="ctr"/>
                      <a:endParaRPr lang="nl-NL"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tc>
                <a:tc>
                  <a:txBody>
                    <a:bodyPr/>
                    <a:lstStyle/>
                    <a:p>
                      <a:pPr algn="ctr"/>
                      <a:r>
                        <a:rPr lang="nl-NL" sz="1800" dirty="0"/>
                        <a:t>12%</a:t>
                      </a:r>
                    </a:p>
                  </a:txBody>
                  <a:tcPr anchor="ctr"/>
                </a:tc>
                <a:tc>
                  <a:txBody>
                    <a:bodyPr/>
                    <a:lstStyle/>
                    <a:p>
                      <a:pPr algn="ctr"/>
                      <a:r>
                        <a:rPr lang="nl-NL" sz="1800" dirty="0"/>
                        <a:t>€ 120</a:t>
                      </a:r>
                    </a:p>
                  </a:txBody>
                  <a:tcPr anchor="ctr"/>
                </a:tc>
                <a:tc>
                  <a:txBody>
                    <a:bodyPr/>
                    <a:lstStyle/>
                    <a:p>
                      <a:pPr algn="ctr"/>
                      <a:endParaRPr lang="nl-NL" sz="1800" dirty="0"/>
                    </a:p>
                  </a:txBody>
                  <a:tcPr anchor="ctr"/>
                </a:tc>
                <a:extLst>
                  <a:ext uri="{0D108BD9-81ED-4DB2-BD59-A6C34878D82A}">
                    <a16:rowId xmlns:a16="http://schemas.microsoft.com/office/drawing/2014/main" val="10003"/>
                  </a:ext>
                </a:extLst>
              </a:tr>
              <a:tr h="370840">
                <a:tc>
                  <a:txBody>
                    <a:bodyPr/>
                    <a:lstStyle/>
                    <a:p>
                      <a:r>
                        <a:rPr lang="nl-NL" sz="1400" dirty="0"/>
                        <a:t>Mariska</a:t>
                      </a:r>
                    </a:p>
                  </a:txBody>
                  <a:tcPr>
                    <a:lnB w="28575" cap="flat" cmpd="sng" algn="ctr">
                      <a:solidFill>
                        <a:srgbClr val="C00000"/>
                      </a:solidFill>
                      <a:prstDash val="solid"/>
                      <a:round/>
                      <a:headEnd type="none" w="med" len="med"/>
                      <a:tailEnd type="none" w="med" len="med"/>
                    </a:lnB>
                  </a:tcPr>
                </a:tc>
                <a:tc>
                  <a:txBody>
                    <a:bodyPr/>
                    <a:lstStyle/>
                    <a:p>
                      <a:pPr algn="ctr"/>
                      <a:endParaRPr lang="nl-NL" sz="1800" dirty="0"/>
                    </a:p>
                  </a:txBody>
                  <a:tcPr anchor="ctr">
                    <a:lnB w="28575" cap="flat" cmpd="sng" algn="ctr">
                      <a:solidFill>
                        <a:srgbClr val="C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€ 1000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7%</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€ 70</a:t>
                      </a:r>
                    </a:p>
                  </a:txBody>
                  <a:tcPr anchor="ctr">
                    <a:lnB w="28575" cap="flat" cmpd="sng" algn="ctr">
                      <a:solidFill>
                        <a:srgbClr val="C00000"/>
                      </a:solidFill>
                      <a:prstDash val="solid"/>
                      <a:round/>
                      <a:headEnd type="none" w="med" len="med"/>
                      <a:tailEnd type="none" w="med" len="med"/>
                    </a:lnB>
                  </a:tcPr>
                </a:tc>
                <a:tc>
                  <a:txBody>
                    <a:bodyPr/>
                    <a:lstStyle/>
                    <a:p>
                      <a:pPr algn="ctr"/>
                      <a:endParaRPr lang="nl-NL" sz="1800" dirty="0"/>
                    </a:p>
                  </a:txBody>
                  <a:tcPr anchor="ctr">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nl-NL" sz="1400" dirty="0"/>
                        <a:t>GEMIDDELD</a:t>
                      </a:r>
                    </a:p>
                  </a:txBody>
                  <a:tcPr>
                    <a:lnT w="28575" cap="flat" cmpd="sng" algn="ctr">
                      <a:solidFill>
                        <a:srgbClr val="C00000"/>
                      </a:solidFill>
                      <a:prstDash val="solid"/>
                      <a:round/>
                      <a:headEnd type="none" w="med" len="med"/>
                      <a:tailEnd type="none" w="med" len="med"/>
                    </a:lnT>
                  </a:tcPr>
                </a:tc>
                <a:tc>
                  <a:txBody>
                    <a:bodyPr/>
                    <a:lstStyle/>
                    <a:p>
                      <a:pPr algn="ctr"/>
                      <a:endParaRPr lang="nl-NL" sz="1400" b="1" dirty="0"/>
                    </a:p>
                  </a:txBody>
                  <a:tcPr anchor="ctr">
                    <a:lnT w="28575" cap="flat" cmpd="sng" algn="ctr">
                      <a:solidFill>
                        <a:srgbClr val="C0000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400" b="1" dirty="0"/>
                        <a:t>€ 1000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€ 1000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10%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€ 100</a:t>
                      </a:r>
                    </a:p>
                  </a:txBody>
                  <a:tcPr anchor="ctr">
                    <a:lnT w="28575" cap="flat" cmpd="sng" algn="ctr">
                      <a:solidFill>
                        <a:srgbClr val="C00000"/>
                      </a:solidFill>
                      <a:prstDash val="solid"/>
                      <a:round/>
                      <a:headEnd type="none" w="med" len="med"/>
                      <a:tailEnd type="none" w="med" len="med"/>
                    </a:lnT>
                  </a:tcPr>
                </a:tc>
                <a:tc>
                  <a:txBody>
                    <a:bodyPr/>
                    <a:lstStyle/>
                    <a:p>
                      <a:pPr algn="ctr"/>
                      <a:endParaRPr lang="nl-NL" sz="1400" b="1" dirty="0"/>
                    </a:p>
                  </a:txBody>
                  <a:tcPr anchor="ctr">
                    <a:lnT w="28575"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5" name="Tijdelijke aanduiding voor voettekst 4">
            <a:extLst>
              <a:ext uri="{FF2B5EF4-FFF2-40B4-BE49-F238E27FC236}">
                <a16:creationId xmlns:a16="http://schemas.microsoft.com/office/drawing/2014/main" id="{EA624C32-C7AE-3C4B-827C-77B2703C02A0}"/>
              </a:ext>
            </a:extLst>
          </p:cNvPr>
          <p:cNvSpPr>
            <a:spLocks noGrp="1"/>
          </p:cNvSpPr>
          <p:nvPr>
            <p:ph type="ftr" sz="quarter" idx="11"/>
          </p:nvPr>
        </p:nvSpPr>
        <p:spPr>
          <a:xfrm>
            <a:off x="244594" y="6065837"/>
            <a:ext cx="1338359" cy="220133"/>
          </a:xfrm>
        </p:spPr>
        <p:txBody>
          <a:bodyPr/>
          <a:lstStyle/>
          <a:p>
            <a:r>
              <a:rPr lang="nl-NL" dirty="0"/>
              <a:t>Economie Integraal (Hans Vermeulen)</a:t>
            </a:r>
          </a:p>
        </p:txBody>
      </p:sp>
      <p:sp>
        <p:nvSpPr>
          <p:cNvPr id="6" name="Tijdelijke aanduiding voor dianummer 5">
            <a:extLst>
              <a:ext uri="{FF2B5EF4-FFF2-40B4-BE49-F238E27FC236}">
                <a16:creationId xmlns:a16="http://schemas.microsoft.com/office/drawing/2014/main" id="{5A105FF3-D631-C94A-94FD-3BE09CB821C1}"/>
              </a:ext>
            </a:extLst>
          </p:cNvPr>
          <p:cNvSpPr>
            <a:spLocks noGrp="1"/>
          </p:cNvSpPr>
          <p:nvPr>
            <p:ph type="sldNum" sz="quarter" idx="12"/>
          </p:nvPr>
        </p:nvSpPr>
        <p:spPr/>
        <p:txBody>
          <a:bodyPr/>
          <a:lstStyle/>
          <a:p>
            <a:fld id="{123C03EA-2C7A-40B7-875B-CD760C4CF183}" type="slidenum">
              <a:rPr lang="nl-NL" smtClean="0"/>
              <a:t>7</a:t>
            </a:fld>
            <a:endParaRPr lang="nl-NL"/>
          </a:p>
        </p:txBody>
      </p:sp>
      <p:sp>
        <p:nvSpPr>
          <p:cNvPr id="8" name="Tekstvak 7">
            <a:extLst>
              <a:ext uri="{FF2B5EF4-FFF2-40B4-BE49-F238E27FC236}">
                <a16:creationId xmlns:a16="http://schemas.microsoft.com/office/drawing/2014/main" id="{552F7D42-6233-F44D-87DF-50C53FDDC46D}"/>
              </a:ext>
            </a:extLst>
          </p:cNvPr>
          <p:cNvSpPr txBox="1"/>
          <p:nvPr/>
        </p:nvSpPr>
        <p:spPr>
          <a:xfrm>
            <a:off x="0" y="200025"/>
            <a:ext cx="2302505" cy="646331"/>
          </a:xfrm>
          <a:prstGeom prst="rect">
            <a:avLst/>
          </a:prstGeom>
          <a:noFill/>
        </p:spPr>
        <p:txBody>
          <a:bodyPr wrap="square" rtlCol="0">
            <a:spAutoFit/>
          </a:bodyPr>
          <a:lstStyle/>
          <a:p>
            <a:r>
              <a:rPr lang="nl-NL" dirty="0"/>
              <a:t>11.2 </a:t>
            </a:r>
            <a:r>
              <a:rPr lang="nl-NL" dirty="0" err="1"/>
              <a:t>Moral</a:t>
            </a:r>
            <a:r>
              <a:rPr lang="nl-NL" dirty="0"/>
              <a:t> hazard en averechtse selectie</a:t>
            </a:r>
          </a:p>
        </p:txBody>
      </p:sp>
    </p:spTree>
    <p:extLst>
      <p:ext uri="{BB962C8B-B14F-4D97-AF65-F5344CB8AC3E}">
        <p14:creationId xmlns:p14="http://schemas.microsoft.com/office/powerpoint/2010/main" val="2702842737"/>
      </p:ext>
    </p:extLst>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981200" y="1219200"/>
            <a:ext cx="8229600" cy="22098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indent="0" algn="ctr">
              <a:lnSpc>
                <a:spcPct val="100000"/>
              </a:lnSpc>
              <a:buNone/>
            </a:pPr>
            <a:r>
              <a:rPr lang="nl-NL" sz="2400" cap="none" dirty="0">
                <a:latin typeface="Calibri" panose="020F0502020204030204" pitchFamily="34" charset="0"/>
                <a:cs typeface="Calibri" panose="020F0502020204030204" pitchFamily="34" charset="0"/>
              </a:rPr>
              <a:t>Verzekeren = spreiden van individuele risico</a:t>
            </a:r>
          </a:p>
          <a:p>
            <a:pPr marL="0" indent="0">
              <a:lnSpc>
                <a:spcPct val="100000"/>
              </a:lnSpc>
              <a:buNone/>
            </a:pPr>
            <a:endParaRPr lang="nl-NL" sz="2400" cap="none" dirty="0">
              <a:latin typeface="Calibri" panose="020F0502020204030204" pitchFamily="34" charset="0"/>
              <a:cs typeface="Calibri" panose="020F0502020204030204" pitchFamily="34" charset="0"/>
            </a:endParaRPr>
          </a:p>
          <a:p>
            <a:pPr>
              <a:lnSpc>
                <a:spcPct val="100000"/>
              </a:lnSpc>
              <a:buFont typeface="Wingdings" pitchFamily="2" charset="2"/>
              <a:buChar char="Ø"/>
            </a:pPr>
            <a:r>
              <a:rPr lang="nl-NL" sz="2400" cap="none" dirty="0">
                <a:latin typeface="Calibri" panose="020F0502020204030204" pitchFamily="34" charset="0"/>
                <a:cs typeface="Calibri" panose="020F0502020204030204" pitchFamily="34" charset="0"/>
              </a:rPr>
              <a:t>Meestal kiest verzekering voor één premiepercentage</a:t>
            </a:r>
          </a:p>
          <a:p>
            <a:pPr>
              <a:lnSpc>
                <a:spcPct val="100000"/>
              </a:lnSpc>
              <a:buFont typeface="Wingdings" pitchFamily="2" charset="2"/>
              <a:buChar char="Ø"/>
            </a:pPr>
            <a:r>
              <a:rPr lang="nl-NL" sz="2400" cap="none" dirty="0">
                <a:latin typeface="Calibri" panose="020F0502020204030204" pitchFamily="34" charset="0"/>
                <a:cs typeface="Calibri" panose="020F0502020204030204" pitchFamily="34" charset="0"/>
              </a:rPr>
              <a:t>Gebaseerd op gemiddeld risico, kosten en winstopslag</a:t>
            </a:r>
          </a:p>
          <a:p>
            <a:pPr marL="0" indent="0">
              <a:lnSpc>
                <a:spcPct val="100000"/>
              </a:lnSpc>
              <a:buNone/>
            </a:pPr>
            <a:endParaRPr lang="nl-NL" sz="2400" cap="none" dirty="0">
              <a:latin typeface="Calibri" panose="020F0502020204030204" pitchFamily="34" charset="0"/>
              <a:cs typeface="Calibri" panose="020F0502020204030204" pitchFamily="34" charset="0"/>
            </a:endParaRPr>
          </a:p>
          <a:p>
            <a:pPr>
              <a:lnSpc>
                <a:spcPct val="100000"/>
              </a:lnSpc>
              <a:buFont typeface="Wingdings" pitchFamily="2" charset="2"/>
              <a:buChar char="Ø"/>
            </a:pPr>
            <a:endParaRPr lang="nl-NL" sz="2400" cap="none" dirty="0">
              <a:latin typeface="Calibri" panose="020F0502020204030204" pitchFamily="34" charset="0"/>
              <a:cs typeface="Calibri" panose="020F0502020204030204" pitchFamily="34" charset="0"/>
            </a:endParaRPr>
          </a:p>
        </p:txBody>
      </p:sp>
      <p:graphicFrame>
        <p:nvGraphicFramePr>
          <p:cNvPr id="4" name="Tabel 3"/>
          <p:cNvGraphicFramePr>
            <a:graphicFrameLocks noGrp="1"/>
          </p:cNvGraphicFramePr>
          <p:nvPr/>
        </p:nvGraphicFramePr>
        <p:xfrm>
          <a:off x="1775521" y="3933056"/>
          <a:ext cx="8640961" cy="2585720"/>
        </p:xfrm>
        <a:graphic>
          <a:graphicData uri="http://schemas.openxmlformats.org/drawingml/2006/table">
            <a:tbl>
              <a:tblPr firstRow="1" firstCol="1" bandRow="1">
                <a:tableStyleId>{5C22544A-7EE6-4342-B048-85BDC9FD1C3A}</a:tableStyleId>
              </a:tblPr>
              <a:tblGrid>
                <a:gridCol w="1234423">
                  <a:extLst>
                    <a:ext uri="{9D8B030D-6E8A-4147-A177-3AD203B41FA5}">
                      <a16:colId xmlns:a16="http://schemas.microsoft.com/office/drawing/2014/main" val="20000"/>
                    </a:ext>
                  </a:extLst>
                </a:gridCol>
                <a:gridCol w="1234423">
                  <a:extLst>
                    <a:ext uri="{9D8B030D-6E8A-4147-A177-3AD203B41FA5}">
                      <a16:colId xmlns:a16="http://schemas.microsoft.com/office/drawing/2014/main" val="20001"/>
                    </a:ext>
                  </a:extLst>
                </a:gridCol>
                <a:gridCol w="1234423">
                  <a:extLst>
                    <a:ext uri="{9D8B030D-6E8A-4147-A177-3AD203B41FA5}">
                      <a16:colId xmlns:a16="http://schemas.microsoft.com/office/drawing/2014/main" val="20002"/>
                    </a:ext>
                  </a:extLst>
                </a:gridCol>
                <a:gridCol w="1234423">
                  <a:extLst>
                    <a:ext uri="{9D8B030D-6E8A-4147-A177-3AD203B41FA5}">
                      <a16:colId xmlns:a16="http://schemas.microsoft.com/office/drawing/2014/main" val="20003"/>
                    </a:ext>
                  </a:extLst>
                </a:gridCol>
                <a:gridCol w="1234423">
                  <a:extLst>
                    <a:ext uri="{9D8B030D-6E8A-4147-A177-3AD203B41FA5}">
                      <a16:colId xmlns:a16="http://schemas.microsoft.com/office/drawing/2014/main" val="20004"/>
                    </a:ext>
                  </a:extLst>
                </a:gridCol>
                <a:gridCol w="1234423">
                  <a:extLst>
                    <a:ext uri="{9D8B030D-6E8A-4147-A177-3AD203B41FA5}">
                      <a16:colId xmlns:a16="http://schemas.microsoft.com/office/drawing/2014/main" val="20005"/>
                    </a:ext>
                  </a:extLst>
                </a:gridCol>
                <a:gridCol w="1234423">
                  <a:extLst>
                    <a:ext uri="{9D8B030D-6E8A-4147-A177-3AD203B41FA5}">
                      <a16:colId xmlns:a16="http://schemas.microsoft.com/office/drawing/2014/main" val="20006"/>
                    </a:ext>
                  </a:extLst>
                </a:gridCol>
              </a:tblGrid>
              <a:tr h="370840">
                <a:tc>
                  <a:txBody>
                    <a:bodyPr/>
                    <a:lstStyle/>
                    <a:p>
                      <a:endParaRPr lang="nl-NL" dirty="0"/>
                    </a:p>
                  </a:txBody>
                  <a:tcPr/>
                </a:tc>
                <a:tc>
                  <a:txBody>
                    <a:bodyPr/>
                    <a:lstStyle/>
                    <a:p>
                      <a:pPr algn="ctr"/>
                      <a:r>
                        <a:rPr lang="nl-NL" sz="1400" dirty="0"/>
                        <a:t>Premie per</a:t>
                      </a:r>
                      <a:r>
                        <a:rPr lang="nl-NL" sz="1400" baseline="0" dirty="0"/>
                        <a:t> jaar</a:t>
                      </a:r>
                      <a:endParaRPr lang="nl-NL" sz="1400" dirty="0"/>
                    </a:p>
                  </a:txBody>
                  <a:tcPr anchor="b"/>
                </a:tc>
                <a:tc>
                  <a:txBody>
                    <a:bodyPr/>
                    <a:lstStyle/>
                    <a:p>
                      <a:pPr algn="ctr"/>
                      <a:r>
                        <a:rPr lang="nl-NL" sz="1400" dirty="0"/>
                        <a:t>Uitbetaling bij diefstal</a:t>
                      </a:r>
                    </a:p>
                  </a:txBody>
                  <a:tcPr anchor="b"/>
                </a:tc>
                <a:tc>
                  <a:txBody>
                    <a:bodyPr/>
                    <a:lstStyle/>
                    <a:p>
                      <a:pPr algn="ctr"/>
                      <a:r>
                        <a:rPr lang="nl-NL" sz="1400" dirty="0"/>
                        <a:t>Mogelijke schade</a:t>
                      </a:r>
                    </a:p>
                  </a:txBody>
                  <a:tcPr anchor="b"/>
                </a:tc>
                <a:tc>
                  <a:txBody>
                    <a:bodyPr/>
                    <a:lstStyle/>
                    <a:p>
                      <a:pPr algn="ctr"/>
                      <a:r>
                        <a:rPr lang="nl-NL" sz="1400" b="1" kern="1200" dirty="0">
                          <a:solidFill>
                            <a:schemeClr val="lt1"/>
                          </a:solidFill>
                          <a:latin typeface="+mn-lt"/>
                          <a:ea typeface="+mn-ea"/>
                          <a:cs typeface="+mn-cs"/>
                        </a:rPr>
                        <a:t>Individuele kans op schade</a:t>
                      </a:r>
                    </a:p>
                  </a:txBody>
                  <a:tcPr anchor="b"/>
                </a:tc>
                <a:tc>
                  <a:txBody>
                    <a:bodyPr/>
                    <a:lstStyle/>
                    <a:p>
                      <a:pPr algn="ctr"/>
                      <a:r>
                        <a:rPr lang="nl-NL" sz="1400" dirty="0"/>
                        <a:t>Individueel risico</a:t>
                      </a:r>
                    </a:p>
                  </a:txBody>
                  <a:tcPr anchor="b"/>
                </a:tc>
                <a:tc>
                  <a:txBody>
                    <a:bodyPr/>
                    <a:lstStyle/>
                    <a:p>
                      <a:pPr algn="ctr"/>
                      <a:r>
                        <a:rPr lang="nl-NL" sz="1400" dirty="0">
                          <a:solidFill>
                            <a:srgbClr val="C00000"/>
                          </a:solidFill>
                        </a:rPr>
                        <a:t>Individueel risico - premie</a:t>
                      </a:r>
                    </a:p>
                  </a:txBody>
                  <a:tcPr anchor="b"/>
                </a:tc>
                <a:extLst>
                  <a:ext uri="{0D108BD9-81ED-4DB2-BD59-A6C34878D82A}">
                    <a16:rowId xmlns:a16="http://schemas.microsoft.com/office/drawing/2014/main" val="10000"/>
                  </a:ext>
                </a:extLst>
              </a:tr>
              <a:tr h="370840">
                <a:tc>
                  <a:txBody>
                    <a:bodyPr/>
                    <a:lstStyle/>
                    <a:p>
                      <a:r>
                        <a:rPr lang="nl-NL" sz="1400" dirty="0"/>
                        <a:t>Piet</a:t>
                      </a:r>
                    </a:p>
                  </a:txBody>
                  <a:tcPr/>
                </a:tc>
                <a:tc>
                  <a:txBody>
                    <a:bodyPr/>
                    <a:lstStyle/>
                    <a:p>
                      <a:pPr algn="ctr"/>
                      <a:r>
                        <a:rPr lang="nl-NL" sz="1800" dirty="0"/>
                        <a:t>12%</a:t>
                      </a:r>
                    </a:p>
                  </a:txBody>
                  <a:tcPr anchor="ctr"/>
                </a:tc>
                <a:tc>
                  <a:txBody>
                    <a:bodyPr/>
                    <a:lstStyle/>
                    <a:p>
                      <a:pPr algn="ctr"/>
                      <a:r>
                        <a:rPr lang="nl-NL" sz="1800" dirty="0"/>
                        <a:t>€ 1000</a:t>
                      </a:r>
                    </a:p>
                  </a:txBody>
                  <a:tcPr anchor="ctr"/>
                </a:tc>
                <a:tc>
                  <a:txBody>
                    <a:bodyPr/>
                    <a:lstStyle/>
                    <a:p>
                      <a:pPr algn="ctr"/>
                      <a:r>
                        <a:rPr lang="nl-NL" sz="1800" dirty="0"/>
                        <a:t>€ 1000</a:t>
                      </a:r>
                    </a:p>
                  </a:txBody>
                  <a:tcPr anchor="ctr"/>
                </a:tc>
                <a:tc>
                  <a:txBody>
                    <a:bodyPr/>
                    <a:lstStyle/>
                    <a:p>
                      <a:pPr algn="ctr"/>
                      <a:r>
                        <a:rPr lang="nl-NL" sz="1800" dirty="0"/>
                        <a:t>6%</a:t>
                      </a:r>
                    </a:p>
                  </a:txBody>
                  <a:tcPr anchor="ctr"/>
                </a:tc>
                <a:tc>
                  <a:txBody>
                    <a:bodyPr/>
                    <a:lstStyle/>
                    <a:p>
                      <a:pPr algn="ctr"/>
                      <a:r>
                        <a:rPr lang="nl-NL" sz="1800" dirty="0"/>
                        <a:t>€ 60</a:t>
                      </a:r>
                    </a:p>
                  </a:txBody>
                  <a:tcPr anchor="ctr"/>
                </a:tc>
                <a:tc>
                  <a:txBody>
                    <a:bodyPr/>
                    <a:lstStyle/>
                    <a:p>
                      <a:pPr algn="ctr"/>
                      <a:r>
                        <a:rPr lang="nl-NL" sz="1800" dirty="0"/>
                        <a:t>- €</a:t>
                      </a:r>
                      <a:r>
                        <a:rPr lang="nl-NL" sz="1800" baseline="0" dirty="0"/>
                        <a:t> 60</a:t>
                      </a:r>
                      <a:endParaRPr lang="nl-NL" sz="1800" dirty="0"/>
                    </a:p>
                  </a:txBody>
                  <a:tcPr anchor="ctr"/>
                </a:tc>
                <a:extLst>
                  <a:ext uri="{0D108BD9-81ED-4DB2-BD59-A6C34878D82A}">
                    <a16:rowId xmlns:a16="http://schemas.microsoft.com/office/drawing/2014/main" val="10001"/>
                  </a:ext>
                </a:extLst>
              </a:tr>
              <a:tr h="370840">
                <a:tc>
                  <a:txBody>
                    <a:bodyPr/>
                    <a:lstStyle/>
                    <a:p>
                      <a:r>
                        <a:rPr lang="nl-NL" sz="1400" dirty="0"/>
                        <a:t>Cees</a:t>
                      </a:r>
                    </a:p>
                  </a:txBody>
                  <a:tcPr/>
                </a:tc>
                <a:tc>
                  <a:txBody>
                    <a:bodyPr/>
                    <a:lstStyle/>
                    <a:p>
                      <a:pPr algn="ctr"/>
                      <a:r>
                        <a:rPr lang="nl-NL" sz="1800" dirty="0"/>
                        <a:t>12%</a:t>
                      </a:r>
                    </a:p>
                  </a:txBody>
                  <a:tcPr anchor="ctr"/>
                </a:tc>
                <a:tc>
                  <a:txBody>
                    <a:bodyPr/>
                    <a:lstStyle/>
                    <a:p>
                      <a:pPr algn="ctr"/>
                      <a:r>
                        <a:rPr lang="nl-NL" sz="1800" dirty="0"/>
                        <a:t>€ 1000</a:t>
                      </a:r>
                    </a:p>
                  </a:txBody>
                  <a:tcPr anchor="ctr"/>
                </a:tc>
                <a:tc>
                  <a:txBody>
                    <a:bodyPr/>
                    <a:lstStyle/>
                    <a:p>
                      <a:pPr algn="ctr"/>
                      <a:r>
                        <a:rPr lang="nl-NL" sz="1800" dirty="0"/>
                        <a:t>€ 1000</a:t>
                      </a:r>
                    </a:p>
                  </a:txBody>
                  <a:tcPr anchor="ctr"/>
                </a:tc>
                <a:tc>
                  <a:txBody>
                    <a:bodyPr/>
                    <a:lstStyle/>
                    <a:p>
                      <a:pPr algn="ctr"/>
                      <a:r>
                        <a:rPr lang="nl-NL" sz="1800" dirty="0"/>
                        <a:t>15%</a:t>
                      </a:r>
                    </a:p>
                  </a:txBody>
                  <a:tcPr anchor="ctr"/>
                </a:tc>
                <a:tc>
                  <a:txBody>
                    <a:bodyPr/>
                    <a:lstStyle/>
                    <a:p>
                      <a:pPr algn="ctr"/>
                      <a:r>
                        <a:rPr lang="nl-NL" sz="1800" dirty="0"/>
                        <a:t>€ 150</a:t>
                      </a:r>
                    </a:p>
                  </a:txBody>
                  <a:tcPr anchor="ctr"/>
                </a:tc>
                <a:tc>
                  <a:txBody>
                    <a:bodyPr/>
                    <a:lstStyle/>
                    <a:p>
                      <a:pPr algn="ctr"/>
                      <a:r>
                        <a:rPr lang="nl-NL" sz="1800" dirty="0"/>
                        <a:t>€ 30</a:t>
                      </a:r>
                    </a:p>
                  </a:txBody>
                  <a:tcPr anchor="ctr"/>
                </a:tc>
                <a:extLst>
                  <a:ext uri="{0D108BD9-81ED-4DB2-BD59-A6C34878D82A}">
                    <a16:rowId xmlns:a16="http://schemas.microsoft.com/office/drawing/2014/main" val="10002"/>
                  </a:ext>
                </a:extLst>
              </a:tr>
              <a:tr h="370840">
                <a:tc>
                  <a:txBody>
                    <a:bodyPr/>
                    <a:lstStyle/>
                    <a:p>
                      <a:r>
                        <a:rPr lang="nl-NL" sz="1400" dirty="0"/>
                        <a:t>Jenny</a:t>
                      </a:r>
                    </a:p>
                  </a:txBody>
                  <a:tcPr/>
                </a:tc>
                <a:tc>
                  <a:txBody>
                    <a:bodyPr/>
                    <a:lstStyle/>
                    <a:p>
                      <a:pPr algn="ctr"/>
                      <a:r>
                        <a:rPr lang="nl-NL" sz="1800" dirty="0"/>
                        <a:t>12%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tc>
                <a:tc>
                  <a:txBody>
                    <a:bodyPr/>
                    <a:lstStyle/>
                    <a:p>
                      <a:pPr algn="ctr"/>
                      <a:r>
                        <a:rPr lang="nl-NL" sz="1800" dirty="0"/>
                        <a:t>12%</a:t>
                      </a:r>
                    </a:p>
                  </a:txBody>
                  <a:tcPr anchor="ctr"/>
                </a:tc>
                <a:tc>
                  <a:txBody>
                    <a:bodyPr/>
                    <a:lstStyle/>
                    <a:p>
                      <a:pPr algn="ctr"/>
                      <a:r>
                        <a:rPr lang="nl-NL" sz="1800" dirty="0"/>
                        <a:t>€ 120</a:t>
                      </a:r>
                    </a:p>
                  </a:txBody>
                  <a:tcPr anchor="ctr"/>
                </a:tc>
                <a:tc>
                  <a:txBody>
                    <a:bodyPr/>
                    <a:lstStyle/>
                    <a:p>
                      <a:pPr algn="ctr"/>
                      <a:r>
                        <a:rPr lang="nl-NL" sz="1800" dirty="0"/>
                        <a:t>€ 0</a:t>
                      </a:r>
                    </a:p>
                  </a:txBody>
                  <a:tcPr anchor="ctr"/>
                </a:tc>
                <a:extLst>
                  <a:ext uri="{0D108BD9-81ED-4DB2-BD59-A6C34878D82A}">
                    <a16:rowId xmlns:a16="http://schemas.microsoft.com/office/drawing/2014/main" val="10003"/>
                  </a:ext>
                </a:extLst>
              </a:tr>
              <a:tr h="370840">
                <a:tc>
                  <a:txBody>
                    <a:bodyPr/>
                    <a:lstStyle/>
                    <a:p>
                      <a:r>
                        <a:rPr lang="nl-NL" sz="1400" dirty="0"/>
                        <a:t>Mariska</a:t>
                      </a:r>
                    </a:p>
                  </a:txBody>
                  <a:tcPr>
                    <a:lnB w="28575" cap="flat" cmpd="sng" algn="ctr">
                      <a:solidFill>
                        <a:srgbClr val="C00000"/>
                      </a:solidFill>
                      <a:prstDash val="solid"/>
                      <a:round/>
                      <a:headEnd type="none" w="med" len="med"/>
                      <a:tailEnd type="none" w="med" len="med"/>
                    </a:lnB>
                  </a:tcPr>
                </a:tc>
                <a:tc>
                  <a:txBody>
                    <a:bodyPr/>
                    <a:lstStyle/>
                    <a:p>
                      <a:pPr algn="ctr"/>
                      <a:r>
                        <a:rPr lang="nl-NL" sz="1800" dirty="0"/>
                        <a:t>12%</a:t>
                      </a:r>
                    </a:p>
                  </a:txBody>
                  <a:tcPr anchor="ctr">
                    <a:lnB w="28575" cap="flat" cmpd="sng" algn="ctr">
                      <a:solidFill>
                        <a:srgbClr val="C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€ 1000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7%</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€ 70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baseline="0" dirty="0"/>
                        <a:t>- € 50</a:t>
                      </a:r>
                      <a:endParaRPr lang="nl-NL" sz="1800" dirty="0"/>
                    </a:p>
                  </a:txBody>
                  <a:tcPr anchor="ctr">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nl-NL" sz="1400" dirty="0"/>
                        <a:t>GEMIDDELD</a:t>
                      </a:r>
                    </a:p>
                  </a:txBody>
                  <a:tcPr>
                    <a:lnT w="28575" cap="flat" cmpd="sng" algn="ctr">
                      <a:solidFill>
                        <a:srgbClr val="C00000"/>
                      </a:solidFill>
                      <a:prstDash val="solid"/>
                      <a:round/>
                      <a:headEnd type="none" w="med" len="med"/>
                      <a:tailEnd type="none" w="med" len="med"/>
                    </a:lnT>
                  </a:tcPr>
                </a:tc>
                <a:tc>
                  <a:txBody>
                    <a:bodyPr/>
                    <a:lstStyle/>
                    <a:p>
                      <a:pPr algn="ctr"/>
                      <a:r>
                        <a:rPr lang="nl-NL" sz="1400" b="1" dirty="0"/>
                        <a:t>12%</a:t>
                      </a:r>
                    </a:p>
                  </a:txBody>
                  <a:tcPr anchor="ctr">
                    <a:lnT w="28575" cap="flat" cmpd="sng" algn="ctr">
                      <a:solidFill>
                        <a:srgbClr val="C0000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400" b="1" dirty="0"/>
                        <a:t>€ 1000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€ 1000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10%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€ 100</a:t>
                      </a:r>
                    </a:p>
                  </a:txBody>
                  <a:tcPr anchor="ctr">
                    <a:lnT w="28575" cap="flat" cmpd="sng" algn="ctr">
                      <a:solidFill>
                        <a:srgbClr val="C00000"/>
                      </a:solidFill>
                      <a:prstDash val="solid"/>
                      <a:round/>
                      <a:headEnd type="none" w="med" len="med"/>
                      <a:tailEnd type="none" w="med" len="med"/>
                    </a:lnT>
                  </a:tcPr>
                </a:tc>
                <a:tc>
                  <a:txBody>
                    <a:bodyPr/>
                    <a:lstStyle/>
                    <a:p>
                      <a:pPr algn="ctr"/>
                      <a:endParaRPr lang="nl-NL" sz="1400" b="1" dirty="0"/>
                    </a:p>
                  </a:txBody>
                  <a:tcPr anchor="ctr">
                    <a:lnT w="28575"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5" name="Tijdelijke aanduiding voor voettekst 4">
            <a:extLst>
              <a:ext uri="{FF2B5EF4-FFF2-40B4-BE49-F238E27FC236}">
                <a16:creationId xmlns:a16="http://schemas.microsoft.com/office/drawing/2014/main" id="{E49FCCB7-779B-BC42-97D3-6DBF4A0EDF82}"/>
              </a:ext>
            </a:extLst>
          </p:cNvPr>
          <p:cNvSpPr>
            <a:spLocks noGrp="1"/>
          </p:cNvSpPr>
          <p:nvPr>
            <p:ph type="ftr" sz="quarter" idx="11"/>
          </p:nvPr>
        </p:nvSpPr>
        <p:spPr>
          <a:xfrm>
            <a:off x="286927" y="5890683"/>
            <a:ext cx="1253693" cy="365125"/>
          </a:xfrm>
        </p:spPr>
        <p:txBody>
          <a:bodyPr/>
          <a:lstStyle/>
          <a:p>
            <a:r>
              <a:rPr lang="nl-NL"/>
              <a:t>Economie Integraal (Hans Vermeulen)</a:t>
            </a:r>
          </a:p>
        </p:txBody>
      </p:sp>
      <p:sp>
        <p:nvSpPr>
          <p:cNvPr id="6" name="Tijdelijke aanduiding voor dianummer 5">
            <a:extLst>
              <a:ext uri="{FF2B5EF4-FFF2-40B4-BE49-F238E27FC236}">
                <a16:creationId xmlns:a16="http://schemas.microsoft.com/office/drawing/2014/main" id="{4BDF9A9B-B35C-F54B-9DE0-8E92A57D6DC6}"/>
              </a:ext>
            </a:extLst>
          </p:cNvPr>
          <p:cNvSpPr>
            <a:spLocks noGrp="1"/>
          </p:cNvSpPr>
          <p:nvPr>
            <p:ph type="sldNum" sz="quarter" idx="12"/>
          </p:nvPr>
        </p:nvSpPr>
        <p:spPr/>
        <p:txBody>
          <a:bodyPr/>
          <a:lstStyle/>
          <a:p>
            <a:fld id="{123C03EA-2C7A-40B7-875B-CD760C4CF183}" type="slidenum">
              <a:rPr lang="nl-NL" smtClean="0"/>
              <a:t>8</a:t>
            </a:fld>
            <a:endParaRPr lang="nl-NL"/>
          </a:p>
        </p:txBody>
      </p:sp>
      <p:sp>
        <p:nvSpPr>
          <p:cNvPr id="7" name="Tekstvak 6">
            <a:extLst>
              <a:ext uri="{FF2B5EF4-FFF2-40B4-BE49-F238E27FC236}">
                <a16:creationId xmlns:a16="http://schemas.microsoft.com/office/drawing/2014/main" id="{9E12B782-B91B-C34F-B319-C9BE8CFE1923}"/>
              </a:ext>
            </a:extLst>
          </p:cNvPr>
          <p:cNvSpPr txBox="1"/>
          <p:nvPr/>
        </p:nvSpPr>
        <p:spPr>
          <a:xfrm>
            <a:off x="0" y="200025"/>
            <a:ext cx="2302505" cy="646331"/>
          </a:xfrm>
          <a:prstGeom prst="rect">
            <a:avLst/>
          </a:prstGeom>
          <a:noFill/>
        </p:spPr>
        <p:txBody>
          <a:bodyPr wrap="square" rtlCol="0">
            <a:spAutoFit/>
          </a:bodyPr>
          <a:lstStyle/>
          <a:p>
            <a:r>
              <a:rPr lang="nl-NL" dirty="0"/>
              <a:t>11.2 </a:t>
            </a:r>
            <a:r>
              <a:rPr lang="nl-NL" dirty="0" err="1"/>
              <a:t>Moral</a:t>
            </a:r>
            <a:r>
              <a:rPr lang="nl-NL" dirty="0"/>
              <a:t> hazard en averechtse selectie</a:t>
            </a:r>
          </a:p>
        </p:txBody>
      </p:sp>
      <p:sp>
        <p:nvSpPr>
          <p:cNvPr id="8" name="Titel 1">
            <a:extLst>
              <a:ext uri="{FF2B5EF4-FFF2-40B4-BE49-F238E27FC236}">
                <a16:creationId xmlns:a16="http://schemas.microsoft.com/office/drawing/2014/main" id="{3E22BC7A-E878-8644-B231-DE871B8C396F}"/>
              </a:ext>
            </a:extLst>
          </p:cNvPr>
          <p:cNvSpPr txBox="1">
            <a:spLocks/>
          </p:cNvSpPr>
          <p:nvPr/>
        </p:nvSpPr>
        <p:spPr>
          <a:xfrm>
            <a:off x="3064932" y="379680"/>
            <a:ext cx="8365068" cy="5874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nl-NL" cap="none" dirty="0"/>
              <a:t>(Verplichte) solidariteit – Averechtse selectie</a:t>
            </a:r>
          </a:p>
        </p:txBody>
      </p:sp>
    </p:spTree>
    <p:extLst>
      <p:ext uri="{BB962C8B-B14F-4D97-AF65-F5344CB8AC3E}">
        <p14:creationId xmlns:p14="http://schemas.microsoft.com/office/powerpoint/2010/main" val="359836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991544" y="1270000"/>
            <a:ext cx="8229600" cy="2285916"/>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nl-NL" sz="2400" cap="none" dirty="0">
                <a:latin typeface="Calibri" panose="020F0502020204030204" pitchFamily="34" charset="0"/>
                <a:cs typeface="Calibri" panose="020F0502020204030204" pitchFamily="34" charset="0"/>
              </a:rPr>
              <a:t>Cees zal zich verzekeren: premie &lt; individueel risico</a:t>
            </a:r>
          </a:p>
          <a:p>
            <a:r>
              <a:rPr lang="nl-NL" sz="2400" cap="none" dirty="0">
                <a:latin typeface="Calibri" panose="020F0502020204030204" pitchFamily="34" charset="0"/>
                <a:cs typeface="Calibri" panose="020F0502020204030204" pitchFamily="34" charset="0"/>
              </a:rPr>
              <a:t>Aangezien de meeste mensen risicoavers zijn,</a:t>
            </a:r>
          </a:p>
          <a:p>
            <a:pPr marL="0" indent="0">
              <a:buNone/>
              <a:tabLst>
                <a:tab pos="357188" algn="l"/>
              </a:tabLst>
            </a:pPr>
            <a:r>
              <a:rPr lang="nl-NL" sz="2400" cap="none" dirty="0">
                <a:latin typeface="Calibri" panose="020F0502020204030204" pitchFamily="34" charset="0"/>
                <a:cs typeface="Calibri" panose="020F0502020204030204" pitchFamily="34" charset="0"/>
              </a:rPr>
              <a:t>	Zal Jenny zich ook wel verzekeren</a:t>
            </a:r>
          </a:p>
          <a:p>
            <a:pPr>
              <a:tabLst>
                <a:tab pos="357188" algn="l"/>
              </a:tabLst>
            </a:pPr>
            <a:r>
              <a:rPr lang="nl-NL" sz="2400" cap="none" dirty="0">
                <a:latin typeface="Calibri" panose="020F0502020204030204" pitchFamily="34" charset="0"/>
                <a:cs typeface="Calibri" panose="020F0502020204030204" pitchFamily="34" charset="0"/>
              </a:rPr>
              <a:t>Maar Piet en Mariska ????</a:t>
            </a:r>
          </a:p>
        </p:txBody>
      </p:sp>
      <p:sp>
        <p:nvSpPr>
          <p:cNvPr id="2" name="Titel 1"/>
          <p:cNvSpPr>
            <a:spLocks noGrp="1"/>
          </p:cNvSpPr>
          <p:nvPr>
            <p:ph type="title"/>
          </p:nvPr>
        </p:nvSpPr>
        <p:spPr>
          <a:xfrm>
            <a:off x="3759200" y="338328"/>
            <a:ext cx="6451600" cy="508028"/>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nl-NL" dirty="0"/>
              <a:t>Wie verzekert zich nu?</a:t>
            </a:r>
          </a:p>
        </p:txBody>
      </p:sp>
      <p:graphicFrame>
        <p:nvGraphicFramePr>
          <p:cNvPr id="4" name="Tabel 3"/>
          <p:cNvGraphicFramePr>
            <a:graphicFrameLocks noGrp="1"/>
          </p:cNvGraphicFramePr>
          <p:nvPr/>
        </p:nvGraphicFramePr>
        <p:xfrm>
          <a:off x="1775521" y="3933056"/>
          <a:ext cx="8640961" cy="2585720"/>
        </p:xfrm>
        <a:graphic>
          <a:graphicData uri="http://schemas.openxmlformats.org/drawingml/2006/table">
            <a:tbl>
              <a:tblPr firstRow="1" firstCol="1" bandRow="1">
                <a:tableStyleId>{5C22544A-7EE6-4342-B048-85BDC9FD1C3A}</a:tableStyleId>
              </a:tblPr>
              <a:tblGrid>
                <a:gridCol w="1234423">
                  <a:extLst>
                    <a:ext uri="{9D8B030D-6E8A-4147-A177-3AD203B41FA5}">
                      <a16:colId xmlns:a16="http://schemas.microsoft.com/office/drawing/2014/main" val="20000"/>
                    </a:ext>
                  </a:extLst>
                </a:gridCol>
                <a:gridCol w="1234423">
                  <a:extLst>
                    <a:ext uri="{9D8B030D-6E8A-4147-A177-3AD203B41FA5}">
                      <a16:colId xmlns:a16="http://schemas.microsoft.com/office/drawing/2014/main" val="20001"/>
                    </a:ext>
                  </a:extLst>
                </a:gridCol>
                <a:gridCol w="1234423">
                  <a:extLst>
                    <a:ext uri="{9D8B030D-6E8A-4147-A177-3AD203B41FA5}">
                      <a16:colId xmlns:a16="http://schemas.microsoft.com/office/drawing/2014/main" val="20002"/>
                    </a:ext>
                  </a:extLst>
                </a:gridCol>
                <a:gridCol w="1234423">
                  <a:extLst>
                    <a:ext uri="{9D8B030D-6E8A-4147-A177-3AD203B41FA5}">
                      <a16:colId xmlns:a16="http://schemas.microsoft.com/office/drawing/2014/main" val="20003"/>
                    </a:ext>
                  </a:extLst>
                </a:gridCol>
                <a:gridCol w="1234423">
                  <a:extLst>
                    <a:ext uri="{9D8B030D-6E8A-4147-A177-3AD203B41FA5}">
                      <a16:colId xmlns:a16="http://schemas.microsoft.com/office/drawing/2014/main" val="20004"/>
                    </a:ext>
                  </a:extLst>
                </a:gridCol>
                <a:gridCol w="1234423">
                  <a:extLst>
                    <a:ext uri="{9D8B030D-6E8A-4147-A177-3AD203B41FA5}">
                      <a16:colId xmlns:a16="http://schemas.microsoft.com/office/drawing/2014/main" val="20005"/>
                    </a:ext>
                  </a:extLst>
                </a:gridCol>
                <a:gridCol w="1234423">
                  <a:extLst>
                    <a:ext uri="{9D8B030D-6E8A-4147-A177-3AD203B41FA5}">
                      <a16:colId xmlns:a16="http://schemas.microsoft.com/office/drawing/2014/main" val="20006"/>
                    </a:ext>
                  </a:extLst>
                </a:gridCol>
              </a:tblGrid>
              <a:tr h="370840">
                <a:tc>
                  <a:txBody>
                    <a:bodyPr/>
                    <a:lstStyle/>
                    <a:p>
                      <a:endParaRPr lang="nl-NL" dirty="0"/>
                    </a:p>
                  </a:txBody>
                  <a:tcPr/>
                </a:tc>
                <a:tc>
                  <a:txBody>
                    <a:bodyPr/>
                    <a:lstStyle/>
                    <a:p>
                      <a:pPr algn="ctr"/>
                      <a:r>
                        <a:rPr lang="nl-NL" sz="1400" dirty="0"/>
                        <a:t>Premie per</a:t>
                      </a:r>
                      <a:r>
                        <a:rPr lang="nl-NL" sz="1400" baseline="0" dirty="0"/>
                        <a:t> jaar</a:t>
                      </a:r>
                      <a:endParaRPr lang="nl-NL" sz="1400" dirty="0"/>
                    </a:p>
                  </a:txBody>
                  <a:tcPr anchor="b"/>
                </a:tc>
                <a:tc>
                  <a:txBody>
                    <a:bodyPr/>
                    <a:lstStyle/>
                    <a:p>
                      <a:pPr algn="ctr"/>
                      <a:r>
                        <a:rPr lang="nl-NL" sz="1400" dirty="0"/>
                        <a:t>Uitbetaling bij diefstal</a:t>
                      </a:r>
                    </a:p>
                  </a:txBody>
                  <a:tcPr anchor="b"/>
                </a:tc>
                <a:tc>
                  <a:txBody>
                    <a:bodyPr/>
                    <a:lstStyle/>
                    <a:p>
                      <a:pPr algn="ctr"/>
                      <a:r>
                        <a:rPr lang="nl-NL" sz="1400" dirty="0"/>
                        <a:t>Mogelijke schade</a:t>
                      </a:r>
                    </a:p>
                  </a:txBody>
                  <a:tcPr anchor="b"/>
                </a:tc>
                <a:tc>
                  <a:txBody>
                    <a:bodyPr/>
                    <a:lstStyle/>
                    <a:p>
                      <a:pPr algn="ctr"/>
                      <a:r>
                        <a:rPr lang="nl-NL" sz="1400" b="1" kern="1200" dirty="0">
                          <a:solidFill>
                            <a:schemeClr val="lt1"/>
                          </a:solidFill>
                          <a:latin typeface="+mn-lt"/>
                          <a:ea typeface="+mn-ea"/>
                          <a:cs typeface="+mn-cs"/>
                        </a:rPr>
                        <a:t>Individuele kans op schade</a:t>
                      </a:r>
                    </a:p>
                  </a:txBody>
                  <a:tcPr anchor="b"/>
                </a:tc>
                <a:tc>
                  <a:txBody>
                    <a:bodyPr/>
                    <a:lstStyle/>
                    <a:p>
                      <a:pPr algn="ctr"/>
                      <a:r>
                        <a:rPr lang="nl-NL" sz="1400" dirty="0"/>
                        <a:t>Individueel risico</a:t>
                      </a:r>
                    </a:p>
                  </a:txBody>
                  <a:tcPr anchor="b"/>
                </a:tc>
                <a:tc>
                  <a:txBody>
                    <a:bodyPr/>
                    <a:lstStyle/>
                    <a:p>
                      <a:pPr algn="ctr"/>
                      <a:r>
                        <a:rPr lang="nl-NL" sz="1400" dirty="0">
                          <a:solidFill>
                            <a:srgbClr val="C00000"/>
                          </a:solidFill>
                        </a:rPr>
                        <a:t>Individueel risico - premie</a:t>
                      </a:r>
                    </a:p>
                  </a:txBody>
                  <a:tcPr anchor="b"/>
                </a:tc>
                <a:extLst>
                  <a:ext uri="{0D108BD9-81ED-4DB2-BD59-A6C34878D82A}">
                    <a16:rowId xmlns:a16="http://schemas.microsoft.com/office/drawing/2014/main" val="10000"/>
                  </a:ext>
                </a:extLst>
              </a:tr>
              <a:tr h="370840">
                <a:tc>
                  <a:txBody>
                    <a:bodyPr/>
                    <a:lstStyle/>
                    <a:p>
                      <a:r>
                        <a:rPr lang="nl-NL" sz="1400" dirty="0"/>
                        <a:t>Piet</a:t>
                      </a:r>
                    </a:p>
                  </a:txBody>
                  <a:tcPr/>
                </a:tc>
                <a:tc>
                  <a:txBody>
                    <a:bodyPr/>
                    <a:lstStyle/>
                    <a:p>
                      <a:pPr algn="ctr"/>
                      <a:r>
                        <a:rPr lang="nl-NL" sz="1800" dirty="0"/>
                        <a:t>12%</a:t>
                      </a:r>
                    </a:p>
                  </a:txBody>
                  <a:tcPr anchor="ctr"/>
                </a:tc>
                <a:tc>
                  <a:txBody>
                    <a:bodyPr/>
                    <a:lstStyle/>
                    <a:p>
                      <a:pPr algn="ctr"/>
                      <a:r>
                        <a:rPr lang="nl-NL" sz="1800" dirty="0"/>
                        <a:t>€ 1000</a:t>
                      </a:r>
                    </a:p>
                  </a:txBody>
                  <a:tcPr anchor="ctr"/>
                </a:tc>
                <a:tc>
                  <a:txBody>
                    <a:bodyPr/>
                    <a:lstStyle/>
                    <a:p>
                      <a:pPr algn="ctr"/>
                      <a:r>
                        <a:rPr lang="nl-NL" sz="1800" dirty="0"/>
                        <a:t>€ 1000</a:t>
                      </a:r>
                    </a:p>
                  </a:txBody>
                  <a:tcPr anchor="ctr"/>
                </a:tc>
                <a:tc>
                  <a:txBody>
                    <a:bodyPr/>
                    <a:lstStyle/>
                    <a:p>
                      <a:pPr algn="ctr"/>
                      <a:r>
                        <a:rPr lang="nl-NL" sz="1800" dirty="0"/>
                        <a:t>6%</a:t>
                      </a:r>
                    </a:p>
                  </a:txBody>
                  <a:tcPr anchor="ctr"/>
                </a:tc>
                <a:tc>
                  <a:txBody>
                    <a:bodyPr/>
                    <a:lstStyle/>
                    <a:p>
                      <a:pPr algn="ctr"/>
                      <a:r>
                        <a:rPr lang="nl-NL" sz="1800" dirty="0"/>
                        <a:t>€ 60</a:t>
                      </a:r>
                    </a:p>
                  </a:txBody>
                  <a:tcPr anchor="ctr"/>
                </a:tc>
                <a:tc>
                  <a:txBody>
                    <a:bodyPr/>
                    <a:lstStyle/>
                    <a:p>
                      <a:pPr algn="ctr"/>
                      <a:r>
                        <a:rPr lang="nl-NL" sz="1800" dirty="0"/>
                        <a:t>-</a:t>
                      </a:r>
                      <a:r>
                        <a:rPr lang="nl-NL" sz="1800" baseline="0" dirty="0"/>
                        <a:t> </a:t>
                      </a:r>
                      <a:r>
                        <a:rPr lang="nl-NL" sz="1800" dirty="0"/>
                        <a:t>€</a:t>
                      </a:r>
                      <a:r>
                        <a:rPr lang="nl-NL" sz="1800" baseline="0" dirty="0"/>
                        <a:t> 60</a:t>
                      </a:r>
                      <a:endParaRPr lang="nl-NL" sz="1800" dirty="0"/>
                    </a:p>
                  </a:txBody>
                  <a:tcPr anchor="ctr"/>
                </a:tc>
                <a:extLst>
                  <a:ext uri="{0D108BD9-81ED-4DB2-BD59-A6C34878D82A}">
                    <a16:rowId xmlns:a16="http://schemas.microsoft.com/office/drawing/2014/main" val="10001"/>
                  </a:ext>
                </a:extLst>
              </a:tr>
              <a:tr h="370840">
                <a:tc>
                  <a:txBody>
                    <a:bodyPr/>
                    <a:lstStyle/>
                    <a:p>
                      <a:r>
                        <a:rPr lang="nl-NL" sz="1400" dirty="0"/>
                        <a:t>Cees</a:t>
                      </a:r>
                    </a:p>
                  </a:txBody>
                  <a:tcPr/>
                </a:tc>
                <a:tc>
                  <a:txBody>
                    <a:bodyPr/>
                    <a:lstStyle/>
                    <a:p>
                      <a:pPr algn="ctr"/>
                      <a:r>
                        <a:rPr lang="nl-NL" sz="1800" dirty="0"/>
                        <a:t>12%</a:t>
                      </a:r>
                    </a:p>
                  </a:txBody>
                  <a:tcPr anchor="ctr"/>
                </a:tc>
                <a:tc>
                  <a:txBody>
                    <a:bodyPr/>
                    <a:lstStyle/>
                    <a:p>
                      <a:pPr algn="ctr"/>
                      <a:r>
                        <a:rPr lang="nl-NL" sz="1800" dirty="0"/>
                        <a:t>€ 1000</a:t>
                      </a:r>
                    </a:p>
                  </a:txBody>
                  <a:tcPr anchor="ctr"/>
                </a:tc>
                <a:tc>
                  <a:txBody>
                    <a:bodyPr/>
                    <a:lstStyle/>
                    <a:p>
                      <a:pPr algn="ctr"/>
                      <a:r>
                        <a:rPr lang="nl-NL" sz="1800" dirty="0"/>
                        <a:t>€ 1000</a:t>
                      </a:r>
                    </a:p>
                  </a:txBody>
                  <a:tcPr anchor="ctr"/>
                </a:tc>
                <a:tc>
                  <a:txBody>
                    <a:bodyPr/>
                    <a:lstStyle/>
                    <a:p>
                      <a:pPr algn="ctr"/>
                      <a:r>
                        <a:rPr lang="nl-NL" sz="1800" dirty="0"/>
                        <a:t>15%</a:t>
                      </a:r>
                    </a:p>
                  </a:txBody>
                  <a:tcPr anchor="ctr"/>
                </a:tc>
                <a:tc>
                  <a:txBody>
                    <a:bodyPr/>
                    <a:lstStyle/>
                    <a:p>
                      <a:pPr algn="ctr"/>
                      <a:r>
                        <a:rPr lang="nl-NL" sz="1800" dirty="0"/>
                        <a:t>€ 150</a:t>
                      </a:r>
                    </a:p>
                  </a:txBody>
                  <a:tcPr anchor="ctr"/>
                </a:tc>
                <a:tc>
                  <a:txBody>
                    <a:bodyPr/>
                    <a:lstStyle/>
                    <a:p>
                      <a:pPr algn="ctr"/>
                      <a:r>
                        <a:rPr lang="nl-NL" sz="1800" dirty="0"/>
                        <a:t>€ 30</a:t>
                      </a:r>
                    </a:p>
                  </a:txBody>
                  <a:tcPr anchor="ctr"/>
                </a:tc>
                <a:extLst>
                  <a:ext uri="{0D108BD9-81ED-4DB2-BD59-A6C34878D82A}">
                    <a16:rowId xmlns:a16="http://schemas.microsoft.com/office/drawing/2014/main" val="10002"/>
                  </a:ext>
                </a:extLst>
              </a:tr>
              <a:tr h="370840">
                <a:tc>
                  <a:txBody>
                    <a:bodyPr/>
                    <a:lstStyle/>
                    <a:p>
                      <a:r>
                        <a:rPr lang="nl-NL" sz="1400" dirty="0"/>
                        <a:t>Jenny</a:t>
                      </a:r>
                    </a:p>
                  </a:txBody>
                  <a:tcPr/>
                </a:tc>
                <a:tc>
                  <a:txBody>
                    <a:bodyPr/>
                    <a:lstStyle/>
                    <a:p>
                      <a:pPr algn="ctr"/>
                      <a:r>
                        <a:rPr lang="nl-NL" sz="1800" dirty="0"/>
                        <a:t>12%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tc>
                <a:tc>
                  <a:txBody>
                    <a:bodyPr/>
                    <a:lstStyle/>
                    <a:p>
                      <a:pPr algn="ctr"/>
                      <a:r>
                        <a:rPr lang="nl-NL" sz="1800" dirty="0"/>
                        <a:t>12%</a:t>
                      </a:r>
                    </a:p>
                  </a:txBody>
                  <a:tcPr anchor="ctr"/>
                </a:tc>
                <a:tc>
                  <a:txBody>
                    <a:bodyPr/>
                    <a:lstStyle/>
                    <a:p>
                      <a:pPr algn="ctr"/>
                      <a:r>
                        <a:rPr lang="nl-NL" sz="1800" dirty="0"/>
                        <a:t>€ 120</a:t>
                      </a:r>
                    </a:p>
                  </a:txBody>
                  <a:tcPr anchor="ctr"/>
                </a:tc>
                <a:tc>
                  <a:txBody>
                    <a:bodyPr/>
                    <a:lstStyle/>
                    <a:p>
                      <a:pPr algn="ctr"/>
                      <a:r>
                        <a:rPr lang="nl-NL" sz="1800" dirty="0"/>
                        <a:t>€ 0</a:t>
                      </a:r>
                    </a:p>
                  </a:txBody>
                  <a:tcPr anchor="ctr"/>
                </a:tc>
                <a:extLst>
                  <a:ext uri="{0D108BD9-81ED-4DB2-BD59-A6C34878D82A}">
                    <a16:rowId xmlns:a16="http://schemas.microsoft.com/office/drawing/2014/main" val="10003"/>
                  </a:ext>
                </a:extLst>
              </a:tr>
              <a:tr h="370840">
                <a:tc>
                  <a:txBody>
                    <a:bodyPr/>
                    <a:lstStyle/>
                    <a:p>
                      <a:r>
                        <a:rPr lang="nl-NL" sz="1400" dirty="0"/>
                        <a:t>Mariska</a:t>
                      </a:r>
                    </a:p>
                  </a:txBody>
                  <a:tcPr>
                    <a:lnB w="28575" cap="flat" cmpd="sng" algn="ctr">
                      <a:solidFill>
                        <a:srgbClr val="C00000"/>
                      </a:solidFill>
                      <a:prstDash val="solid"/>
                      <a:round/>
                      <a:headEnd type="none" w="med" len="med"/>
                      <a:tailEnd type="none" w="med" len="med"/>
                    </a:lnB>
                  </a:tcPr>
                </a:tc>
                <a:tc>
                  <a:txBody>
                    <a:bodyPr/>
                    <a:lstStyle/>
                    <a:p>
                      <a:pPr algn="ctr"/>
                      <a:r>
                        <a:rPr lang="nl-NL" sz="1800" dirty="0"/>
                        <a:t>12%</a:t>
                      </a:r>
                    </a:p>
                  </a:txBody>
                  <a:tcPr anchor="ctr">
                    <a:lnB w="28575" cap="flat" cmpd="sng" algn="ctr">
                      <a:solidFill>
                        <a:srgbClr val="C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a:t>€ 1000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€ 1000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7%</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dirty="0"/>
                        <a:t>€ 70</a:t>
                      </a:r>
                    </a:p>
                  </a:txBody>
                  <a:tcPr anchor="ctr">
                    <a:lnB w="28575" cap="flat" cmpd="sng" algn="ctr">
                      <a:solidFill>
                        <a:srgbClr val="C00000"/>
                      </a:solidFill>
                      <a:prstDash val="solid"/>
                      <a:round/>
                      <a:headEnd type="none" w="med" len="med"/>
                      <a:tailEnd type="none" w="med" len="med"/>
                    </a:lnB>
                  </a:tcPr>
                </a:tc>
                <a:tc>
                  <a:txBody>
                    <a:bodyPr/>
                    <a:lstStyle/>
                    <a:p>
                      <a:pPr algn="ctr"/>
                      <a:r>
                        <a:rPr lang="nl-NL" sz="1800" baseline="0" dirty="0"/>
                        <a:t>- € 50</a:t>
                      </a:r>
                      <a:endParaRPr lang="nl-NL" sz="1800" dirty="0"/>
                    </a:p>
                  </a:txBody>
                  <a:tcPr anchor="ctr">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nl-NL" sz="1400" dirty="0"/>
                        <a:t>GEMIDDELD</a:t>
                      </a:r>
                    </a:p>
                  </a:txBody>
                  <a:tcPr>
                    <a:lnT w="28575" cap="flat" cmpd="sng" algn="ctr">
                      <a:solidFill>
                        <a:srgbClr val="C00000"/>
                      </a:solidFill>
                      <a:prstDash val="solid"/>
                      <a:round/>
                      <a:headEnd type="none" w="med" len="med"/>
                      <a:tailEnd type="none" w="med" len="med"/>
                    </a:lnT>
                  </a:tcPr>
                </a:tc>
                <a:tc>
                  <a:txBody>
                    <a:bodyPr/>
                    <a:lstStyle/>
                    <a:p>
                      <a:pPr algn="ctr"/>
                      <a:r>
                        <a:rPr lang="nl-NL" sz="1400" b="1" dirty="0"/>
                        <a:t>12%</a:t>
                      </a:r>
                    </a:p>
                  </a:txBody>
                  <a:tcPr anchor="ctr">
                    <a:lnT w="28575" cap="flat" cmpd="sng" algn="ctr">
                      <a:solidFill>
                        <a:srgbClr val="C0000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400" b="1" dirty="0"/>
                        <a:t>€ 1000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€ 1000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10%</a:t>
                      </a:r>
                    </a:p>
                  </a:txBody>
                  <a:tcPr anchor="ctr">
                    <a:lnT w="28575" cap="flat" cmpd="sng" algn="ctr">
                      <a:solidFill>
                        <a:srgbClr val="C00000"/>
                      </a:solidFill>
                      <a:prstDash val="solid"/>
                      <a:round/>
                      <a:headEnd type="none" w="med" len="med"/>
                      <a:tailEnd type="none" w="med" len="med"/>
                    </a:lnT>
                  </a:tcPr>
                </a:tc>
                <a:tc>
                  <a:txBody>
                    <a:bodyPr/>
                    <a:lstStyle/>
                    <a:p>
                      <a:pPr algn="ctr"/>
                      <a:r>
                        <a:rPr lang="nl-NL" sz="1400" b="1" dirty="0"/>
                        <a:t>€ 100</a:t>
                      </a:r>
                    </a:p>
                  </a:txBody>
                  <a:tcPr anchor="ctr">
                    <a:lnT w="28575" cap="flat" cmpd="sng" algn="ctr">
                      <a:solidFill>
                        <a:srgbClr val="C00000"/>
                      </a:solidFill>
                      <a:prstDash val="solid"/>
                      <a:round/>
                      <a:headEnd type="none" w="med" len="med"/>
                      <a:tailEnd type="none" w="med" len="med"/>
                    </a:lnT>
                  </a:tcPr>
                </a:tc>
                <a:tc>
                  <a:txBody>
                    <a:bodyPr/>
                    <a:lstStyle/>
                    <a:p>
                      <a:pPr algn="ctr"/>
                      <a:endParaRPr lang="nl-NL" sz="1400" b="1" dirty="0"/>
                    </a:p>
                  </a:txBody>
                  <a:tcPr anchor="ctr">
                    <a:lnT w="28575"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5" name="Tijdelijke aanduiding voor voettekst 4">
            <a:extLst>
              <a:ext uri="{FF2B5EF4-FFF2-40B4-BE49-F238E27FC236}">
                <a16:creationId xmlns:a16="http://schemas.microsoft.com/office/drawing/2014/main" id="{3F5657DA-5CD7-7840-9C01-16240C2E9394}"/>
              </a:ext>
            </a:extLst>
          </p:cNvPr>
          <p:cNvSpPr>
            <a:spLocks noGrp="1"/>
          </p:cNvSpPr>
          <p:nvPr>
            <p:ph type="ftr" sz="quarter" idx="11"/>
          </p:nvPr>
        </p:nvSpPr>
        <p:spPr>
          <a:xfrm>
            <a:off x="339633" y="5358341"/>
            <a:ext cx="1338359" cy="1049867"/>
          </a:xfrm>
        </p:spPr>
        <p:txBody>
          <a:bodyPr/>
          <a:lstStyle/>
          <a:p>
            <a:r>
              <a:rPr lang="nl-NL" dirty="0"/>
              <a:t>Economie Integraal (Hans Vermeulen)</a:t>
            </a:r>
          </a:p>
        </p:txBody>
      </p:sp>
      <p:sp>
        <p:nvSpPr>
          <p:cNvPr id="6" name="Tijdelijke aanduiding voor dianummer 5">
            <a:extLst>
              <a:ext uri="{FF2B5EF4-FFF2-40B4-BE49-F238E27FC236}">
                <a16:creationId xmlns:a16="http://schemas.microsoft.com/office/drawing/2014/main" id="{3E65D058-1C61-DE48-9631-6AE4D681085A}"/>
              </a:ext>
            </a:extLst>
          </p:cNvPr>
          <p:cNvSpPr>
            <a:spLocks noGrp="1"/>
          </p:cNvSpPr>
          <p:nvPr>
            <p:ph type="sldNum" sz="quarter" idx="12"/>
          </p:nvPr>
        </p:nvSpPr>
        <p:spPr/>
        <p:txBody>
          <a:bodyPr/>
          <a:lstStyle/>
          <a:p>
            <a:fld id="{123C03EA-2C7A-40B7-875B-CD760C4CF183}" type="slidenum">
              <a:rPr lang="nl-NL" smtClean="0"/>
              <a:t>9</a:t>
            </a:fld>
            <a:endParaRPr lang="nl-NL"/>
          </a:p>
        </p:txBody>
      </p:sp>
      <p:sp>
        <p:nvSpPr>
          <p:cNvPr id="7" name="Tekstvak 6">
            <a:extLst>
              <a:ext uri="{FF2B5EF4-FFF2-40B4-BE49-F238E27FC236}">
                <a16:creationId xmlns:a16="http://schemas.microsoft.com/office/drawing/2014/main" id="{0BDC4795-F633-4E46-A531-BFFF66C8E1CC}"/>
              </a:ext>
            </a:extLst>
          </p:cNvPr>
          <p:cNvSpPr txBox="1"/>
          <p:nvPr/>
        </p:nvSpPr>
        <p:spPr>
          <a:xfrm>
            <a:off x="0" y="200025"/>
            <a:ext cx="2302505" cy="646331"/>
          </a:xfrm>
          <a:prstGeom prst="rect">
            <a:avLst/>
          </a:prstGeom>
          <a:noFill/>
        </p:spPr>
        <p:txBody>
          <a:bodyPr wrap="square" rtlCol="0">
            <a:spAutoFit/>
          </a:bodyPr>
          <a:lstStyle/>
          <a:p>
            <a:r>
              <a:rPr lang="nl-NL" dirty="0"/>
              <a:t>11.2 </a:t>
            </a:r>
            <a:r>
              <a:rPr lang="nl-NL" dirty="0" err="1"/>
              <a:t>Moral</a:t>
            </a:r>
            <a:r>
              <a:rPr lang="nl-NL" dirty="0"/>
              <a:t> hazard en averechtse selectie</a:t>
            </a:r>
          </a:p>
        </p:txBody>
      </p:sp>
    </p:spTree>
    <p:extLst>
      <p:ext uri="{BB962C8B-B14F-4D97-AF65-F5344CB8AC3E}">
        <p14:creationId xmlns:p14="http://schemas.microsoft.com/office/powerpoint/2010/main" val="500530167"/>
      </p:ext>
    </p:extLst>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Druppel">
  <a:themeElements>
    <a:clrScheme name="Druppel">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uppel">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uppel">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{588A6C3D-7FF5-1143-9EB2-F3893E7F9256}tf10001073</Template>
  <TotalTime>455</TotalTime>
  <Words>1037</Words>
  <Application>Microsoft Macintosh PowerPoint</Application>
  <PresentationFormat>Breedbeeld</PresentationFormat>
  <Paragraphs>365</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Tw Cen MT</vt:lpstr>
      <vt:lpstr>Wingdings</vt:lpstr>
      <vt:lpstr>Druppel</vt:lpstr>
      <vt:lpstr>PowerPoint-presentatie</vt:lpstr>
      <vt:lpstr>PowerPoint-presentatie</vt:lpstr>
      <vt:lpstr>PowerPoint-presentatie</vt:lpstr>
      <vt:lpstr>PowerPoint-presentatie</vt:lpstr>
      <vt:lpstr>PowerPoint-presentatie</vt:lpstr>
      <vt:lpstr>PowerPoint-presentatie</vt:lpstr>
      <vt:lpstr>(Verplichte) solidariteit – Averechtse selectie</vt:lpstr>
      <vt:lpstr>PowerPoint-presentatie</vt:lpstr>
      <vt:lpstr>Wie verzekert zich nu?</vt:lpstr>
      <vt:lpstr>Slechte risico’s verdrijven de goede</vt:lpstr>
      <vt:lpstr>Oplossingen</vt:lpstr>
    </vt:vector>
  </TitlesOfParts>
  <Company>Kien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Vermeulen, H.</dc:creator>
  <cp:lastModifiedBy>Microsoft Office User</cp:lastModifiedBy>
  <cp:revision>39</cp:revision>
  <dcterms:created xsi:type="dcterms:W3CDTF">2015-07-01T11:57:54Z</dcterms:created>
  <dcterms:modified xsi:type="dcterms:W3CDTF">2019-06-29T15:08:03Z</dcterms:modified>
</cp:coreProperties>
</file>