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9" r:id="rId7"/>
    <p:sldId id="309" r:id="rId8"/>
    <p:sldId id="292" r:id="rId9"/>
    <p:sldId id="310" r:id="rId10"/>
    <p:sldId id="295" r:id="rId11"/>
    <p:sldId id="297" r:id="rId12"/>
    <p:sldId id="311" r:id="rId13"/>
    <p:sldId id="299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8"/>
  </p:normalViewPr>
  <p:slideViewPr>
    <p:cSldViewPr>
      <p:cViewPr varScale="1">
        <p:scale>
          <a:sx n="84" d="100"/>
          <a:sy n="84" d="100"/>
        </p:scale>
        <p:origin x="180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27-09-19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27-09-19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27-09-19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27-09-19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27-09-19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27-09-19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27-09-19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27-09-19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27-09-19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27-09-19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27-09-19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154FA9C-6ADE-473B-98B7-937D1ED91626}" type="datetimeFigureOut">
              <a:rPr lang="nl-NL" smtClean="0"/>
              <a:t>27-09-19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3203848" y="620688"/>
            <a:ext cx="3528392" cy="83099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Macro economie 1 -</a:t>
            </a:r>
          </a:p>
          <a:p>
            <a:r>
              <a:rPr lang="nl-NL" sz="2400" dirty="0"/>
              <a:t>De toegevoegde waarde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813135" y="2018457"/>
            <a:ext cx="6192688" cy="461665"/>
          </a:xfrm>
          <a:prstGeom prst="rect">
            <a:avLst/>
          </a:prstGeom>
          <a:solidFill>
            <a:srgbClr val="2D83F4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Hoe meet je de productie van een bedrijf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799692" y="2882553"/>
            <a:ext cx="6120680" cy="461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De toegevoegde waarde (omzet – inkoop)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813135" y="3717032"/>
            <a:ext cx="6192688" cy="12003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De som van alle toegevoegde waarden = het nationaal product of ook wel het nationaal inkomen genoemd</a:t>
            </a:r>
          </a:p>
        </p:txBody>
      </p:sp>
    </p:spTree>
    <p:extLst>
      <p:ext uri="{BB962C8B-B14F-4D97-AF65-F5344CB8AC3E}">
        <p14:creationId xmlns:p14="http://schemas.microsoft.com/office/powerpoint/2010/main" val="129749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72067" y="5085184"/>
            <a:ext cx="7408333" cy="1296144"/>
          </a:xfrm>
        </p:spPr>
        <p:txBody>
          <a:bodyPr>
            <a:noAutofit/>
          </a:bodyPr>
          <a:lstStyle/>
          <a:p>
            <a:r>
              <a:rPr lang="nl-NL" b="1" dirty="0"/>
              <a:t>Loonquote</a:t>
            </a:r>
            <a:r>
              <a:rPr lang="nl-NL" dirty="0"/>
              <a:t> = Loonsom / Nationaal inkomen x 100%</a:t>
            </a:r>
          </a:p>
          <a:p>
            <a:r>
              <a:rPr lang="nl-NL" b="1" dirty="0"/>
              <a:t>Loonquote</a:t>
            </a:r>
            <a:r>
              <a:rPr lang="nl-NL" dirty="0"/>
              <a:t> = 60 / 100 x 100% = 60%</a:t>
            </a:r>
          </a:p>
          <a:p>
            <a:r>
              <a:rPr lang="nl-NL" b="1" dirty="0"/>
              <a:t>Winstquote</a:t>
            </a:r>
            <a:r>
              <a:rPr lang="nl-NL" dirty="0"/>
              <a:t> = 10 / 100 x 100% </a:t>
            </a:r>
            <a:r>
              <a:rPr lang="nl-NL"/>
              <a:t>= 10</a:t>
            </a:r>
            <a:r>
              <a:rPr lang="nl-NL" dirty="0"/>
              <a:t>%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Autofit/>
          </a:bodyPr>
          <a:lstStyle/>
          <a:p>
            <a:r>
              <a:rPr lang="nl-NL" sz="2800" dirty="0"/>
              <a:t>Loonquote en andere </a:t>
            </a:r>
            <a:r>
              <a:rPr lang="nl-NL" sz="2800" dirty="0" err="1"/>
              <a:t>quotes</a:t>
            </a:r>
            <a:br>
              <a:rPr lang="nl-NL" sz="2800" dirty="0"/>
            </a:br>
            <a:r>
              <a:rPr lang="nl-NL" sz="2800" dirty="0"/>
              <a:t>(inclusief bijdrage overheid)</a:t>
            </a:r>
          </a:p>
        </p:txBody>
      </p:sp>
      <p:sp>
        <p:nvSpPr>
          <p:cNvPr id="5" name="Stroomdiagram: Verbindingslijn 4"/>
          <p:cNvSpPr/>
          <p:nvPr/>
        </p:nvSpPr>
        <p:spPr>
          <a:xfrm>
            <a:off x="2411760" y="1700808"/>
            <a:ext cx="3456384" cy="32403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/>
          <p:cNvCxnSpPr>
            <a:stCxn id="5" idx="0"/>
          </p:cNvCxnSpPr>
          <p:nvPr/>
        </p:nvCxnSpPr>
        <p:spPr>
          <a:xfrm>
            <a:off x="4139952" y="1700808"/>
            <a:ext cx="0" cy="16201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H="1">
            <a:off x="3419872" y="3320988"/>
            <a:ext cx="720080" cy="14761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3923928" y="3717032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 flipV="1">
            <a:off x="2411760" y="3140968"/>
            <a:ext cx="1728192" cy="1800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>
            <a:stCxn id="5" idx="1"/>
          </p:cNvCxnSpPr>
          <p:nvPr/>
        </p:nvCxnSpPr>
        <p:spPr>
          <a:xfrm>
            <a:off x="2917936" y="2175348"/>
            <a:ext cx="1222016" cy="1145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kstvak 20"/>
          <p:cNvSpPr txBox="1"/>
          <p:nvPr/>
        </p:nvSpPr>
        <p:spPr>
          <a:xfrm>
            <a:off x="4381128" y="3140968"/>
            <a:ext cx="13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Loon = 60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2571401" y="3547755"/>
            <a:ext cx="13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Rente en huur = 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2617400" y="2748168"/>
            <a:ext cx="13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pacht = 10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3108412" y="1976865"/>
            <a:ext cx="13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Winst = 10</a:t>
            </a:r>
          </a:p>
        </p:txBody>
      </p:sp>
    </p:spTree>
    <p:extLst>
      <p:ext uri="{BB962C8B-B14F-4D97-AF65-F5344CB8AC3E}">
        <p14:creationId xmlns:p14="http://schemas.microsoft.com/office/powerpoint/2010/main" val="357327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nl-NL" sz="3200" dirty="0"/>
              <a:t>Arbeidsinkomensquote (exclusief overheid)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4104456"/>
          </a:xfrm>
        </p:spPr>
        <p:txBody>
          <a:bodyPr>
            <a:normAutofit/>
          </a:bodyPr>
          <a:lstStyle/>
          <a:p>
            <a:r>
              <a:rPr lang="nl-NL" dirty="0"/>
              <a:t>AIQ = arbeidsinkomensquote</a:t>
            </a:r>
          </a:p>
          <a:p>
            <a:r>
              <a:rPr lang="nl-NL" dirty="0"/>
              <a:t>LB = Loonsom bedrijven</a:t>
            </a:r>
          </a:p>
          <a:p>
            <a:r>
              <a:rPr lang="nl-NL" dirty="0"/>
              <a:t>TLZ = toegerekend loon zelfstandigen</a:t>
            </a:r>
          </a:p>
          <a:p>
            <a:r>
              <a:rPr lang="nl-NL" dirty="0"/>
              <a:t>Y = Nationaal inkomen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AIQ = (LB + TLZ) / NTW(b) x 100%</a:t>
            </a:r>
          </a:p>
          <a:p>
            <a:r>
              <a:rPr lang="nl-NL" dirty="0"/>
              <a:t>RIQ (huur, pacht en rente) op korte termijn constant</a:t>
            </a:r>
          </a:p>
          <a:p>
            <a:r>
              <a:rPr lang="nl-NL" dirty="0"/>
              <a:t>AIQ stijgt </a:t>
            </a:r>
            <a:r>
              <a:rPr lang="nl-NL" dirty="0">
                <a:sym typeface="Wingdings" pitchFamily="2" charset="2"/>
              </a:rPr>
              <a:t> daalt WIQ en omgekeerd.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5" name="Cirkel 4"/>
          <p:cNvSpPr/>
          <p:nvPr/>
        </p:nvSpPr>
        <p:spPr>
          <a:xfrm>
            <a:off x="6444208" y="1346388"/>
            <a:ext cx="2448272" cy="2304256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6468542" y="3645024"/>
            <a:ext cx="26754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Netto toegevoegde waarde van de bedrijven</a:t>
            </a:r>
          </a:p>
          <a:p>
            <a:endParaRPr lang="nl-NL" dirty="0"/>
          </a:p>
          <a:p>
            <a:r>
              <a:rPr lang="nl-NL" dirty="0"/>
              <a:t>De overheid maakt geen winst</a:t>
            </a:r>
          </a:p>
        </p:txBody>
      </p:sp>
      <p:cxnSp>
        <p:nvCxnSpPr>
          <p:cNvPr id="8" name="Rechte verbindingslijn 7"/>
          <p:cNvCxnSpPr/>
          <p:nvPr/>
        </p:nvCxnSpPr>
        <p:spPr>
          <a:xfrm flipH="1">
            <a:off x="6660232" y="2492896"/>
            <a:ext cx="1008112" cy="576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H="1" flipV="1">
            <a:off x="6948264" y="1628800"/>
            <a:ext cx="744416" cy="864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7668344" y="278092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AI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6473785" y="2042173"/>
            <a:ext cx="1199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OI = constant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7152190" y="148779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WI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971600" y="1487794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Als Arbeidsinkomen stijgt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winstinkomen daalt</a:t>
            </a:r>
          </a:p>
        </p:txBody>
      </p:sp>
    </p:spTree>
    <p:extLst>
      <p:ext uri="{BB962C8B-B14F-4D97-AF65-F5344CB8AC3E}">
        <p14:creationId xmlns:p14="http://schemas.microsoft.com/office/powerpoint/2010/main" val="267311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B0D336D6-0502-9B4C-95B5-B7CF20F554D2}"/>
              </a:ext>
            </a:extLst>
          </p:cNvPr>
          <p:cNvSpPr txBox="1">
            <a:spLocks/>
          </p:cNvSpPr>
          <p:nvPr/>
        </p:nvSpPr>
        <p:spPr>
          <a:xfrm>
            <a:off x="457200" y="338328"/>
            <a:ext cx="8229600" cy="7864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3200"/>
              <a:t>Verband A.I.Q. en winstgevendheid van bedrijven</a:t>
            </a:r>
            <a:endParaRPr lang="nl-NL" sz="3200" dirty="0"/>
          </a:p>
        </p:txBody>
      </p:sp>
      <p:sp>
        <p:nvSpPr>
          <p:cNvPr id="5" name="Cirkel 4">
            <a:extLst>
              <a:ext uri="{FF2B5EF4-FFF2-40B4-BE49-F238E27FC236}">
                <a16:creationId xmlns:a16="http://schemas.microsoft.com/office/drawing/2014/main" id="{7C0F773D-E0B6-9542-B083-295C37822E23}"/>
              </a:ext>
            </a:extLst>
          </p:cNvPr>
          <p:cNvSpPr/>
          <p:nvPr/>
        </p:nvSpPr>
        <p:spPr>
          <a:xfrm>
            <a:off x="6444208" y="1196752"/>
            <a:ext cx="2448272" cy="2304256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ABFBA8EB-B964-0642-8E61-EF0D29B775ED}"/>
              </a:ext>
            </a:extLst>
          </p:cNvPr>
          <p:cNvCxnSpPr>
            <a:cxnSpLocks/>
            <a:stCxn id="9" idx="3"/>
          </p:cNvCxnSpPr>
          <p:nvPr/>
        </p:nvCxnSpPr>
        <p:spPr>
          <a:xfrm flipH="1">
            <a:off x="6739730" y="2380238"/>
            <a:ext cx="904280" cy="632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2DEEE17B-2290-2147-BFAD-3780C27AA00D}"/>
              </a:ext>
            </a:extLst>
          </p:cNvPr>
          <p:cNvCxnSpPr>
            <a:cxnSpLocks/>
          </p:cNvCxnSpPr>
          <p:nvPr/>
        </p:nvCxnSpPr>
        <p:spPr>
          <a:xfrm flipH="1" flipV="1">
            <a:off x="6840684" y="1514402"/>
            <a:ext cx="803326" cy="7920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kstvak 7">
            <a:extLst>
              <a:ext uri="{FF2B5EF4-FFF2-40B4-BE49-F238E27FC236}">
                <a16:creationId xmlns:a16="http://schemas.microsoft.com/office/drawing/2014/main" id="{BCECBEDC-507B-D44F-BCB8-10406F37F1FE}"/>
              </a:ext>
            </a:extLst>
          </p:cNvPr>
          <p:cNvSpPr txBox="1"/>
          <p:nvPr/>
        </p:nvSpPr>
        <p:spPr>
          <a:xfrm>
            <a:off x="7332639" y="2708920"/>
            <a:ext cx="1199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Aib</a:t>
            </a:r>
            <a:r>
              <a:rPr lang="nl-NL" dirty="0"/>
              <a:t> (AIQ)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CDF5217-C4EF-2845-9E96-6F7E7467BC26}"/>
              </a:ext>
            </a:extLst>
          </p:cNvPr>
          <p:cNvSpPr txBox="1"/>
          <p:nvPr/>
        </p:nvSpPr>
        <p:spPr>
          <a:xfrm>
            <a:off x="6444208" y="2195572"/>
            <a:ext cx="1199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Oib</a:t>
            </a:r>
            <a:r>
              <a:rPr lang="nl-NL" dirty="0"/>
              <a:t> (RIQ)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D726E8D-9F65-1241-892B-D470925C6D0E}"/>
              </a:ext>
            </a:extLst>
          </p:cNvPr>
          <p:cNvSpPr txBox="1"/>
          <p:nvPr/>
        </p:nvSpPr>
        <p:spPr>
          <a:xfrm>
            <a:off x="7020272" y="1268760"/>
            <a:ext cx="99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Wib</a:t>
            </a:r>
            <a:endParaRPr lang="nl-NL" dirty="0"/>
          </a:p>
          <a:p>
            <a:r>
              <a:rPr lang="nl-NL" dirty="0"/>
              <a:t>(WIQ)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68BA0019-9AA2-8643-9712-6DB7FB4157E1}"/>
              </a:ext>
            </a:extLst>
          </p:cNvPr>
          <p:cNvSpPr txBox="1"/>
          <p:nvPr/>
        </p:nvSpPr>
        <p:spPr>
          <a:xfrm>
            <a:off x="107504" y="1844824"/>
            <a:ext cx="6157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2. </a:t>
            </a:r>
            <a:r>
              <a:rPr lang="nl-NL" sz="2400" b="1" dirty="0" err="1"/>
              <a:t>Oib</a:t>
            </a:r>
            <a:r>
              <a:rPr lang="nl-NL" sz="2400" b="1" dirty="0"/>
              <a:t> (of RIQ) wordt constant verondersteld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A1279C5A-9C9F-7847-95BA-260727D4AB83}"/>
              </a:ext>
            </a:extLst>
          </p:cNvPr>
          <p:cNvSpPr txBox="1"/>
          <p:nvPr/>
        </p:nvSpPr>
        <p:spPr>
          <a:xfrm>
            <a:off x="85048" y="2276872"/>
            <a:ext cx="6157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3. Dus als </a:t>
            </a:r>
            <a:r>
              <a:rPr lang="nl-NL" sz="2400" b="1" dirty="0" err="1"/>
              <a:t>Aib</a:t>
            </a:r>
            <a:r>
              <a:rPr lang="nl-NL" sz="2400" b="1" dirty="0"/>
              <a:t> (AIQ) </a:t>
            </a:r>
            <a:r>
              <a:rPr lang="nl-NL" sz="2400" b="1" dirty="0">
                <a:latin typeface="Calibri" panose="020F0502020204030204" pitchFamily="34" charset="0"/>
                <a:cs typeface="Calibri" panose="020F0502020204030204" pitchFamily="34" charset="0"/>
              </a:rPr>
              <a:t>↑ → </a:t>
            </a:r>
            <a:r>
              <a:rPr lang="nl-N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Wib</a:t>
            </a:r>
            <a:r>
              <a:rPr lang="nl-N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(WIQ) ↓</a:t>
            </a:r>
            <a:r>
              <a:rPr lang="nl-NL" sz="2400" b="1" dirty="0"/>
              <a:t> 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9209147E-F6FE-714D-AA25-6F0932673C9D}"/>
              </a:ext>
            </a:extLst>
          </p:cNvPr>
          <p:cNvSpPr txBox="1"/>
          <p:nvPr/>
        </p:nvSpPr>
        <p:spPr>
          <a:xfrm>
            <a:off x="107504" y="1412776"/>
            <a:ext cx="6157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1. De overheid maakt geen winst!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665FB24-259C-8342-877D-0115AD0DCA79}"/>
              </a:ext>
            </a:extLst>
          </p:cNvPr>
          <p:cNvSpPr txBox="1"/>
          <p:nvPr/>
        </p:nvSpPr>
        <p:spPr>
          <a:xfrm>
            <a:off x="85048" y="2670011"/>
            <a:ext cx="7349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4. Een </a:t>
            </a:r>
            <a:r>
              <a:rPr lang="nl-NL" sz="2400" b="1" dirty="0">
                <a:solidFill>
                  <a:srgbClr val="FF0000"/>
                </a:solidFill>
              </a:rPr>
              <a:t>hogere AIQ</a:t>
            </a:r>
            <a:r>
              <a:rPr lang="nl-NL" sz="2400" b="1" dirty="0"/>
              <a:t> kan </a:t>
            </a:r>
            <a:r>
              <a:rPr lang="nl-NL" sz="2400" b="1" dirty="0">
                <a:solidFill>
                  <a:srgbClr val="FF0000"/>
                </a:solidFill>
              </a:rPr>
              <a:t>gunstig zijn voor de </a:t>
            </a:r>
          </a:p>
          <a:p>
            <a:r>
              <a:rPr lang="nl-NL" sz="2400" b="1" dirty="0">
                <a:solidFill>
                  <a:srgbClr val="FF0000"/>
                </a:solidFill>
              </a:rPr>
              <a:t>     consumptie </a:t>
            </a:r>
            <a:r>
              <a:rPr lang="nl-NL" sz="2400" b="1" dirty="0"/>
              <a:t>(meer geld naar huishoudens) 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69873A0-7B64-5B4A-BB7B-4148D4081937}"/>
              </a:ext>
            </a:extLst>
          </p:cNvPr>
          <p:cNvSpPr txBox="1"/>
          <p:nvPr/>
        </p:nvSpPr>
        <p:spPr>
          <a:xfrm>
            <a:off x="102496" y="3429000"/>
            <a:ext cx="8584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5. Een </a:t>
            </a:r>
            <a:r>
              <a:rPr lang="nl-NL" sz="2400" b="1" dirty="0">
                <a:solidFill>
                  <a:srgbClr val="FF0000"/>
                </a:solidFill>
              </a:rPr>
              <a:t>hogere AIQ</a:t>
            </a:r>
            <a:r>
              <a:rPr lang="nl-NL" sz="2400" b="1" dirty="0"/>
              <a:t> kan tot een </a:t>
            </a:r>
            <a:r>
              <a:rPr lang="nl-NL" sz="2400" b="1" dirty="0">
                <a:solidFill>
                  <a:srgbClr val="FF0000"/>
                </a:solidFill>
              </a:rPr>
              <a:t>afname van investeringen</a:t>
            </a:r>
            <a:r>
              <a:rPr lang="nl-NL" sz="2400" b="1" dirty="0"/>
              <a:t> leiden</a:t>
            </a:r>
          </a:p>
          <a:p>
            <a:r>
              <a:rPr lang="nl-NL" sz="2400" b="1" dirty="0"/>
              <a:t>     (bedrijven hebben dan minder winst)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D1F3125-434F-7D45-85F7-C51ED421FAE4}"/>
              </a:ext>
            </a:extLst>
          </p:cNvPr>
          <p:cNvSpPr txBox="1"/>
          <p:nvPr/>
        </p:nvSpPr>
        <p:spPr>
          <a:xfrm>
            <a:off x="102496" y="4182179"/>
            <a:ext cx="8584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6. Bij een hoge AIQ is de WIQ laag </a:t>
            </a:r>
            <a:r>
              <a:rPr lang="nl-NL" sz="2400" b="1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nl-NL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uitbreidingsinvesteringen ↓</a:t>
            </a:r>
          </a:p>
          <a:p>
            <a:r>
              <a:rPr lang="nl-NL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</a:t>
            </a:r>
            <a:r>
              <a:rPr lang="nl-NL" sz="2400" b="1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nl-NL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diepte-investeringen ↑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70870C0-1D5B-E346-A60C-8130AC9566EE}"/>
              </a:ext>
            </a:extLst>
          </p:cNvPr>
          <p:cNvSpPr txBox="1"/>
          <p:nvPr/>
        </p:nvSpPr>
        <p:spPr>
          <a:xfrm>
            <a:off x="115296" y="4892967"/>
            <a:ext cx="8926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7. Bij een </a:t>
            </a:r>
            <a:r>
              <a:rPr lang="nl-NL" sz="2400" b="1" dirty="0">
                <a:solidFill>
                  <a:srgbClr val="FF0000"/>
                </a:solidFill>
              </a:rPr>
              <a:t>erg lage AIQ </a:t>
            </a:r>
            <a:r>
              <a:rPr lang="nl-NL" sz="2400" b="1" dirty="0"/>
              <a:t>wordt relatief klein deel van de toegevoegde waarde aan arbeid uitgegeven </a:t>
            </a:r>
            <a:r>
              <a:rPr lang="nl-NL" sz="2400" b="1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nl-NL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kapitaalintensieve productie</a:t>
            </a:r>
            <a:r>
              <a:rPr lang="nl-N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→ sociale ongelijkheid ↑ → overheid moet nivelleren</a:t>
            </a:r>
            <a:endParaRPr lang="nl-NL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72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244" y="1268760"/>
            <a:ext cx="6985514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4729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7" y="764704"/>
            <a:ext cx="2524125" cy="537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3419872" y="1412776"/>
            <a:ext cx="230425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3419872" y="2193560"/>
            <a:ext cx="230425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436876" y="3108600"/>
            <a:ext cx="230425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426615" y="3911866"/>
            <a:ext cx="230425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434707" y="4721070"/>
            <a:ext cx="230425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3426615" y="5517232"/>
            <a:ext cx="230425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680" y="5186995"/>
            <a:ext cx="238125" cy="372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2743200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kstvak 10"/>
          <p:cNvSpPr txBox="1"/>
          <p:nvPr/>
        </p:nvSpPr>
        <p:spPr>
          <a:xfrm>
            <a:off x="6084168" y="961422"/>
            <a:ext cx="2816696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Van </a:t>
            </a:r>
            <a:r>
              <a:rPr lang="nl-NL" sz="2000" dirty="0" err="1"/>
              <a:t>oerproducent</a:t>
            </a:r>
            <a:r>
              <a:rPr lang="nl-NL" sz="2000" dirty="0"/>
              <a:t> tot eindproducent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084168" y="1916832"/>
            <a:ext cx="2762808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De consument maakt geen deel uit van de bedrijfskolom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6084168" y="3155124"/>
            <a:ext cx="2816696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De lijnen tussen de bedrijven vormen markten</a:t>
            </a:r>
          </a:p>
        </p:txBody>
      </p:sp>
    </p:spTree>
    <p:extLst>
      <p:ext uri="{BB962C8B-B14F-4D97-AF65-F5344CB8AC3E}">
        <p14:creationId xmlns:p14="http://schemas.microsoft.com/office/powerpoint/2010/main" val="38988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2276475"/>
            <a:ext cx="87249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395536" y="3140968"/>
            <a:ext cx="8424936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395536" y="3501008"/>
            <a:ext cx="8424936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395536" y="3789040"/>
            <a:ext cx="8424936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95536" y="4077072"/>
            <a:ext cx="8424936" cy="2880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/>
              <a:t>Toegevoegde waarde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1496464" y="4797152"/>
            <a:ext cx="6408712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De toegevoegde waarde is het verschil tussen de verkoopprijs en de inkoopprijs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1496464" y="5805264"/>
            <a:ext cx="6408712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Met inkoop bedoelen we de materialen en grondstoffen, maar ook diensten van derden</a:t>
            </a:r>
          </a:p>
        </p:txBody>
      </p:sp>
    </p:spTree>
    <p:extLst>
      <p:ext uri="{BB962C8B-B14F-4D97-AF65-F5344CB8AC3E}">
        <p14:creationId xmlns:p14="http://schemas.microsoft.com/office/powerpoint/2010/main" val="31304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57400" y="260648"/>
            <a:ext cx="4114800" cy="6424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nl-NL" sz="3200" dirty="0"/>
              <a:t>Toegevoegde waarde</a:t>
            </a:r>
          </a:p>
        </p:txBody>
      </p:sp>
      <p:cxnSp>
        <p:nvCxnSpPr>
          <p:cNvPr id="4" name="Rechte verbindingslijn 3"/>
          <p:cNvCxnSpPr/>
          <p:nvPr/>
        </p:nvCxnSpPr>
        <p:spPr>
          <a:xfrm flipV="1">
            <a:off x="2411760" y="1772816"/>
            <a:ext cx="0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2411760" y="5589240"/>
            <a:ext cx="5040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2411760" y="1988840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2411760" y="3068960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2411760" y="4509120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2411760" y="5013176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2411760" y="5445224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hoek 18"/>
          <p:cNvSpPr/>
          <p:nvPr/>
        </p:nvSpPr>
        <p:spPr>
          <a:xfrm>
            <a:off x="3131840" y="5445224"/>
            <a:ext cx="72008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3851920" y="5013176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4572000" y="4509120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5292080" y="3068960"/>
            <a:ext cx="7200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6012160" y="1988840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4572000" y="544522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5292080" y="5013176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2" name="Rechte verbindingslijn 3071"/>
          <p:cNvCxnSpPr/>
          <p:nvPr/>
        </p:nvCxnSpPr>
        <p:spPr>
          <a:xfrm>
            <a:off x="6012160" y="4509120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5" name="Rechte verbindingslijn 3074"/>
          <p:cNvCxnSpPr/>
          <p:nvPr/>
        </p:nvCxnSpPr>
        <p:spPr>
          <a:xfrm>
            <a:off x="6732240" y="3068960"/>
            <a:ext cx="0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" name="Tekstvak 3075"/>
          <p:cNvSpPr txBox="1"/>
          <p:nvPr/>
        </p:nvSpPr>
        <p:spPr>
          <a:xfrm>
            <a:off x="3131840" y="573325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CB           CE          CI           CF         SW</a:t>
            </a:r>
          </a:p>
        </p:txBody>
      </p:sp>
      <p:sp>
        <p:nvSpPr>
          <p:cNvPr id="3077" name="Rechthoek 3076"/>
          <p:cNvSpPr/>
          <p:nvPr/>
        </p:nvSpPr>
        <p:spPr>
          <a:xfrm>
            <a:off x="3851920" y="5445224"/>
            <a:ext cx="720080" cy="1440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8" name="Rechthoek 3077"/>
          <p:cNvSpPr/>
          <p:nvPr/>
        </p:nvSpPr>
        <p:spPr>
          <a:xfrm>
            <a:off x="4572000" y="5013176"/>
            <a:ext cx="720080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9" name="Rechthoek 3078"/>
          <p:cNvSpPr/>
          <p:nvPr/>
        </p:nvSpPr>
        <p:spPr>
          <a:xfrm>
            <a:off x="5292080" y="4509120"/>
            <a:ext cx="720080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80" name="Rechthoek 3079"/>
          <p:cNvSpPr/>
          <p:nvPr/>
        </p:nvSpPr>
        <p:spPr>
          <a:xfrm>
            <a:off x="6012160" y="3068960"/>
            <a:ext cx="720080" cy="25202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084" name="Rechte verbindingslijn 3083"/>
          <p:cNvCxnSpPr/>
          <p:nvPr/>
        </p:nvCxnSpPr>
        <p:spPr>
          <a:xfrm flipV="1">
            <a:off x="3851920" y="5410200"/>
            <a:ext cx="2868920" cy="1559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V="1">
            <a:off x="4572000" y="4978504"/>
            <a:ext cx="2160240" cy="346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5292080" y="4509472"/>
            <a:ext cx="144016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91" name="Tekstvak 3090"/>
          <p:cNvSpPr txBox="1"/>
          <p:nvPr/>
        </p:nvSpPr>
        <p:spPr>
          <a:xfrm>
            <a:off x="1618185" y="1807488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€ 1,00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1618184" y="2884294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€ 0,70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1618183" y="4324454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€ 0,30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1618185" y="4811174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€ 0,15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1618182" y="5219908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€ 0,02</a:t>
            </a:r>
          </a:p>
        </p:txBody>
      </p:sp>
      <p:cxnSp>
        <p:nvCxnSpPr>
          <p:cNvPr id="3093" name="Rechte verbindingslijn 3092"/>
          <p:cNvCxnSpPr/>
          <p:nvPr/>
        </p:nvCxnSpPr>
        <p:spPr>
          <a:xfrm>
            <a:off x="4572000" y="5013176"/>
            <a:ext cx="0" cy="5760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95" name="Rechte verbindingslijn 3094"/>
          <p:cNvCxnSpPr/>
          <p:nvPr/>
        </p:nvCxnSpPr>
        <p:spPr>
          <a:xfrm>
            <a:off x="5286380" y="4509472"/>
            <a:ext cx="0" cy="10797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97" name="Rechte verbindingslijn 3096"/>
          <p:cNvCxnSpPr/>
          <p:nvPr/>
        </p:nvCxnSpPr>
        <p:spPr>
          <a:xfrm>
            <a:off x="6012160" y="3068960"/>
            <a:ext cx="0" cy="25202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99" name="Rechte verbindingslijn 3098"/>
          <p:cNvCxnSpPr/>
          <p:nvPr/>
        </p:nvCxnSpPr>
        <p:spPr>
          <a:xfrm>
            <a:off x="6732240" y="3068960"/>
            <a:ext cx="0" cy="25202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6" name="Rechthoek 65"/>
          <p:cNvSpPr/>
          <p:nvPr/>
        </p:nvSpPr>
        <p:spPr>
          <a:xfrm>
            <a:off x="1509424" y="6302278"/>
            <a:ext cx="1009602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Rechthoek 66"/>
          <p:cNvSpPr/>
          <p:nvPr/>
        </p:nvSpPr>
        <p:spPr>
          <a:xfrm>
            <a:off x="5280819" y="6302278"/>
            <a:ext cx="922764" cy="2160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00" name="Tekstvak 3099"/>
          <p:cNvSpPr txBox="1"/>
          <p:nvPr/>
        </p:nvSpPr>
        <p:spPr>
          <a:xfrm>
            <a:off x="2627784" y="6225624"/>
            <a:ext cx="2874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Toegevoegde waarde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6372200" y="621845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Inkoop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7078940" y="2477219"/>
            <a:ext cx="19613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CB = Cacaoboer</a:t>
            </a:r>
          </a:p>
          <a:p>
            <a:r>
              <a:rPr lang="nl-NL" sz="1400" dirty="0"/>
              <a:t>CE = Cacao-exporteur</a:t>
            </a:r>
          </a:p>
          <a:p>
            <a:r>
              <a:rPr lang="nl-NL" sz="1400" dirty="0"/>
              <a:t>CI = Cacao-importeur</a:t>
            </a:r>
          </a:p>
          <a:p>
            <a:r>
              <a:rPr lang="nl-NL" sz="1400" dirty="0"/>
              <a:t>CF = Chocolade fabriek</a:t>
            </a:r>
          </a:p>
          <a:p>
            <a:r>
              <a:rPr lang="nl-NL" sz="1400" dirty="0"/>
              <a:t>SW = Snoepwinkel</a:t>
            </a:r>
          </a:p>
        </p:txBody>
      </p:sp>
      <p:sp>
        <p:nvSpPr>
          <p:cNvPr id="71" name="Titel 1"/>
          <p:cNvSpPr txBox="1">
            <a:spLocks/>
          </p:cNvSpPr>
          <p:nvPr/>
        </p:nvSpPr>
        <p:spPr>
          <a:xfrm>
            <a:off x="323528" y="1098421"/>
            <a:ext cx="8568952" cy="642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400" dirty="0"/>
              <a:t>= Beloningen van de productiefactoren (</a:t>
            </a:r>
            <a:r>
              <a:rPr lang="nl-NL" sz="2400" dirty="0" err="1"/>
              <a:t>l,h,p,r,w</a:t>
            </a:r>
            <a:r>
              <a:rPr lang="nl-NL" sz="2400" dirty="0"/>
              <a:t>) + afschrijvingen (A)</a:t>
            </a:r>
          </a:p>
        </p:txBody>
      </p:sp>
    </p:spTree>
    <p:extLst>
      <p:ext uri="{BB962C8B-B14F-4D97-AF65-F5344CB8AC3E}">
        <p14:creationId xmlns:p14="http://schemas.microsoft.com/office/powerpoint/2010/main" val="267354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3077" grpId="0" animBg="1"/>
      <p:bldP spid="3078" grpId="0" animBg="1"/>
      <p:bldP spid="3079" grpId="0" animBg="1"/>
      <p:bldP spid="3080" grpId="0" animBg="1"/>
      <p:bldP spid="66" grpId="0" animBg="1"/>
      <p:bldP spid="67" grpId="0" animBg="1"/>
      <p:bldP spid="3100" grpId="0"/>
      <p:bldP spid="69" grpId="0"/>
      <p:bldP spid="70" grpId="0"/>
      <p:bldP spid="7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6068104" y="4393658"/>
            <a:ext cx="220713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Bedrijven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5212040" y="233731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6068104" y="2106483"/>
            <a:ext cx="220713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Gezinnen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539608" y="3212976"/>
            <a:ext cx="2744360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Productiefactoren</a:t>
            </a:r>
          </a:p>
        </p:txBody>
      </p:sp>
      <p:sp>
        <p:nvSpPr>
          <p:cNvPr id="3" name="Gebogen pijl 2"/>
          <p:cNvSpPr/>
          <p:nvPr/>
        </p:nvSpPr>
        <p:spPr>
          <a:xfrm>
            <a:off x="3059832" y="2037985"/>
            <a:ext cx="2736304" cy="96799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Gebogen pijl 8"/>
          <p:cNvSpPr/>
          <p:nvPr/>
        </p:nvSpPr>
        <p:spPr>
          <a:xfrm rot="5400000" flipH="1" flipV="1">
            <a:off x="3813952" y="2911622"/>
            <a:ext cx="1034521" cy="277978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251520" y="4070492"/>
            <a:ext cx="220713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Bedrijven gebruiken productiefactoren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251520" y="2198815"/>
            <a:ext cx="220713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Gezinnen leveren productiefactoren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2572903" y="1620173"/>
            <a:ext cx="3422129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Inkomen = (L, H, P, R, W)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2458656" y="5051728"/>
            <a:ext cx="333748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NTW = (L, H, P, R, W)</a:t>
            </a:r>
          </a:p>
        </p:txBody>
      </p:sp>
      <p:sp>
        <p:nvSpPr>
          <p:cNvPr id="8" name="Afgeronde rechthoek 7"/>
          <p:cNvSpPr/>
          <p:nvPr/>
        </p:nvSpPr>
        <p:spPr>
          <a:xfrm>
            <a:off x="2685487" y="764704"/>
            <a:ext cx="4852665" cy="583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dirty="0"/>
              <a:t>Gemeten door de belastingdienst </a:t>
            </a:r>
            <a:r>
              <a:rPr lang="nl-NL" sz="2000" dirty="0">
                <a:sym typeface="Wingdings" panose="05000000000000000000" pitchFamily="2" charset="2"/>
              </a:rPr>
              <a:t> </a:t>
            </a:r>
            <a:r>
              <a:rPr lang="nl-NL" sz="2000" b="1" i="1" dirty="0">
                <a:sym typeface="Wingdings" panose="05000000000000000000" pitchFamily="2" charset="2"/>
              </a:rPr>
              <a:t>nationaal inkomen</a:t>
            </a:r>
            <a:endParaRPr lang="nl-NL" sz="2000" b="1" i="1" dirty="0"/>
          </a:p>
        </p:txBody>
      </p:sp>
      <p:sp>
        <p:nvSpPr>
          <p:cNvPr id="16" name="Afgeronde rechthoek 15"/>
          <p:cNvSpPr/>
          <p:nvPr/>
        </p:nvSpPr>
        <p:spPr>
          <a:xfrm>
            <a:off x="2685487" y="5877272"/>
            <a:ext cx="4852665" cy="583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dirty="0"/>
              <a:t>Gemeten door het Centraal Bureau voor de Statistiek </a:t>
            </a:r>
            <a:r>
              <a:rPr lang="nl-NL" sz="2000" dirty="0">
                <a:sym typeface="Wingdings" panose="05000000000000000000" pitchFamily="2" charset="2"/>
              </a:rPr>
              <a:t> </a:t>
            </a:r>
            <a:r>
              <a:rPr lang="nl-NL" sz="2000" b="1" i="1" dirty="0">
                <a:sym typeface="Wingdings" panose="05000000000000000000" pitchFamily="2" charset="2"/>
              </a:rPr>
              <a:t>nationaal  product</a:t>
            </a:r>
            <a:endParaRPr lang="nl-NL" sz="2000" b="1" i="1" dirty="0"/>
          </a:p>
        </p:txBody>
      </p:sp>
      <p:sp>
        <p:nvSpPr>
          <p:cNvPr id="17" name="Tekstvak 16"/>
          <p:cNvSpPr txBox="1"/>
          <p:nvPr/>
        </p:nvSpPr>
        <p:spPr>
          <a:xfrm>
            <a:off x="4788024" y="3005978"/>
            <a:ext cx="4176464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Conclusie: nationaal inkomen </a:t>
            </a:r>
          </a:p>
          <a:p>
            <a:r>
              <a:rPr lang="nl-NL" sz="2400" dirty="0"/>
              <a:t>= nationaal product</a:t>
            </a:r>
          </a:p>
        </p:txBody>
      </p:sp>
    </p:spTree>
    <p:extLst>
      <p:ext uri="{BB962C8B-B14F-4D97-AF65-F5344CB8AC3E}">
        <p14:creationId xmlns:p14="http://schemas.microsoft.com/office/powerpoint/2010/main" val="361885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3" grpId="0" animBg="1"/>
      <p:bldP spid="9" grpId="0" animBg="1"/>
      <p:bldP spid="11" grpId="0" animBg="1"/>
      <p:bldP spid="12" grpId="0" animBg="1"/>
      <p:bldP spid="13" grpId="0" animBg="1"/>
      <p:bldP spid="14" grpId="0" animBg="1"/>
      <p:bldP spid="8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Toegevoegde waarde</a:t>
            </a:r>
          </a:p>
        </p:txBody>
      </p:sp>
      <p:sp>
        <p:nvSpPr>
          <p:cNvPr id="4" name="Rechthoek 3"/>
          <p:cNvSpPr/>
          <p:nvPr/>
        </p:nvSpPr>
        <p:spPr>
          <a:xfrm>
            <a:off x="555603" y="3068960"/>
            <a:ext cx="8159533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55603" y="3068960"/>
            <a:ext cx="128514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/>
              <a:t>Ingekochte</a:t>
            </a:r>
          </a:p>
          <a:p>
            <a:pPr algn="ctr"/>
            <a:r>
              <a:rPr lang="nl-NL" sz="1600" dirty="0"/>
              <a:t>Grond- en hulpstoffen</a:t>
            </a:r>
          </a:p>
        </p:txBody>
      </p:sp>
      <p:sp>
        <p:nvSpPr>
          <p:cNvPr id="7" name="Rechthoek 6"/>
          <p:cNvSpPr/>
          <p:nvPr/>
        </p:nvSpPr>
        <p:spPr>
          <a:xfrm>
            <a:off x="1835696" y="3068960"/>
            <a:ext cx="108012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Ingekochte diensten van derden</a:t>
            </a:r>
          </a:p>
        </p:txBody>
      </p:sp>
      <p:sp>
        <p:nvSpPr>
          <p:cNvPr id="8" name="Rechthoek 7"/>
          <p:cNvSpPr/>
          <p:nvPr/>
        </p:nvSpPr>
        <p:spPr>
          <a:xfrm>
            <a:off x="2915816" y="3068960"/>
            <a:ext cx="2304255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Beloning voor arbeid</a:t>
            </a:r>
          </a:p>
          <a:p>
            <a:pPr algn="ctr"/>
            <a:r>
              <a:rPr lang="nl-NL" dirty="0"/>
              <a:t>(loon)</a:t>
            </a:r>
          </a:p>
        </p:txBody>
      </p:sp>
      <p:sp>
        <p:nvSpPr>
          <p:cNvPr id="9" name="Rechthoek 8"/>
          <p:cNvSpPr/>
          <p:nvPr/>
        </p:nvSpPr>
        <p:spPr>
          <a:xfrm>
            <a:off x="5222087" y="3068960"/>
            <a:ext cx="801069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Natuur</a:t>
            </a:r>
          </a:p>
          <a:p>
            <a:pPr algn="ctr"/>
            <a:r>
              <a:rPr lang="nl-NL" sz="1400" dirty="0"/>
              <a:t>(pacht)</a:t>
            </a:r>
          </a:p>
        </p:txBody>
      </p:sp>
      <p:sp>
        <p:nvSpPr>
          <p:cNvPr id="10" name="Rechthoek 9"/>
          <p:cNvSpPr/>
          <p:nvPr/>
        </p:nvSpPr>
        <p:spPr>
          <a:xfrm>
            <a:off x="6023155" y="3068960"/>
            <a:ext cx="1357155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Kapitaal</a:t>
            </a:r>
          </a:p>
          <a:p>
            <a:pPr algn="ctr"/>
            <a:r>
              <a:rPr lang="nl-NL" sz="1400" dirty="0"/>
              <a:t>(rente/interest)</a:t>
            </a:r>
          </a:p>
        </p:txBody>
      </p:sp>
      <p:sp>
        <p:nvSpPr>
          <p:cNvPr id="11" name="Rechthoek 10"/>
          <p:cNvSpPr/>
          <p:nvPr/>
        </p:nvSpPr>
        <p:spPr>
          <a:xfrm>
            <a:off x="7380312" y="3068960"/>
            <a:ext cx="936103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err="1"/>
              <a:t>Onderne-merschap</a:t>
            </a:r>
            <a:r>
              <a:rPr lang="nl-NL" sz="1400" dirty="0"/>
              <a:t> (winst)</a:t>
            </a:r>
          </a:p>
        </p:txBody>
      </p:sp>
      <p:sp>
        <p:nvSpPr>
          <p:cNvPr id="12" name="Rechthoek 11"/>
          <p:cNvSpPr/>
          <p:nvPr/>
        </p:nvSpPr>
        <p:spPr>
          <a:xfrm>
            <a:off x="8316414" y="3077268"/>
            <a:ext cx="369335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</a:t>
            </a:r>
          </a:p>
        </p:txBody>
      </p:sp>
      <p:sp>
        <p:nvSpPr>
          <p:cNvPr id="14" name="PIJL-LINKS en -RECHTS 13"/>
          <p:cNvSpPr/>
          <p:nvPr/>
        </p:nvSpPr>
        <p:spPr>
          <a:xfrm>
            <a:off x="550549" y="4509120"/>
            <a:ext cx="2365265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PIJL-LINKS en -RECHTS 14"/>
          <p:cNvSpPr/>
          <p:nvPr/>
        </p:nvSpPr>
        <p:spPr>
          <a:xfrm>
            <a:off x="2915295" y="4509120"/>
            <a:ext cx="5769934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PIJL-LINKS en -RECHTS 15"/>
          <p:cNvSpPr/>
          <p:nvPr/>
        </p:nvSpPr>
        <p:spPr>
          <a:xfrm>
            <a:off x="2958325" y="5157192"/>
            <a:ext cx="5328591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827584" y="479715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Totale inkoopwaarde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159105" y="463077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Bruto toegevoegde waarde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159105" y="5373216"/>
            <a:ext cx="3293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Netto toegevoegde waarde</a:t>
            </a:r>
          </a:p>
        </p:txBody>
      </p:sp>
    </p:spTree>
    <p:extLst>
      <p:ext uri="{BB962C8B-B14F-4D97-AF65-F5344CB8AC3E}">
        <p14:creationId xmlns:p14="http://schemas.microsoft.com/office/powerpoint/2010/main" val="291314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95536" y="1484784"/>
            <a:ext cx="7408333" cy="3312368"/>
          </a:xfrm>
        </p:spPr>
        <p:txBody>
          <a:bodyPr/>
          <a:lstStyle/>
          <a:p>
            <a:r>
              <a:rPr lang="nl-NL" dirty="0"/>
              <a:t>Welke categorieën inkomen kennen we?</a:t>
            </a:r>
          </a:p>
          <a:p>
            <a:r>
              <a:rPr lang="nl-NL" dirty="0"/>
              <a:t>Wat verstaan we onder de categoriale inkomensverdeling?</a:t>
            </a:r>
          </a:p>
          <a:p>
            <a:r>
              <a:rPr lang="nl-NL" dirty="0"/>
              <a:t>Wat is het verschil tussen de loonquote en de arbeidsinkomensquote (AIQ)</a:t>
            </a:r>
          </a:p>
          <a:p>
            <a:r>
              <a:rPr lang="nl-NL" dirty="0"/>
              <a:t>Waar gebruiken we deze maatstaf (AIQ) voor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Categoriale inkomensverdeling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09120"/>
            <a:ext cx="2481146" cy="2030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BAA4A7E-676C-D246-9303-90DEFB8D0995}"/>
              </a:ext>
            </a:extLst>
          </p:cNvPr>
          <p:cNvSpPr txBox="1"/>
          <p:nvPr/>
        </p:nvSpPr>
        <p:spPr>
          <a:xfrm>
            <a:off x="1475656" y="4653136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Cake = loon</a:t>
            </a:r>
          </a:p>
          <a:p>
            <a:r>
              <a:rPr lang="nl-NL" sz="2400" dirty="0"/>
              <a:t>Vruchten =winst</a:t>
            </a:r>
          </a:p>
          <a:p>
            <a:r>
              <a:rPr lang="nl-NL" sz="2400" dirty="0"/>
              <a:t>Nootjes = rente, huur pacht)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36511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nl-NL" dirty="0"/>
              <a:t>Productiefactoren en beloningen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703765" y="2225611"/>
            <a:ext cx="2376264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Kapitaal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689621" y="3372090"/>
            <a:ext cx="2376264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Arbeid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649621" y="4453081"/>
            <a:ext cx="2376264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Natuur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03765" y="5626309"/>
            <a:ext cx="2376264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Ondernemerschap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6513120" y="5577466"/>
            <a:ext cx="2376264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Winst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543600" y="4437110"/>
            <a:ext cx="2376264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Pacht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6516216" y="3347595"/>
            <a:ext cx="2376264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Loon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6543600" y="2225611"/>
            <a:ext cx="2376264" cy="4001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Rente / huur</a:t>
            </a:r>
          </a:p>
        </p:txBody>
      </p:sp>
      <p:pic>
        <p:nvPicPr>
          <p:cNvPr id="3074" name="Picture 2" descr="http://www.webkennis.com/wp-content/2010/01/644px-Factory_icon.svg_-300x27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698265"/>
            <a:ext cx="1134077" cy="10546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wig.nl/upload/Image/EV-arbei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895327"/>
            <a:ext cx="1158837" cy="102134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070837"/>
            <a:ext cx="1164597" cy="1164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550" y="5347598"/>
            <a:ext cx="12334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302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nl-NL" dirty="0"/>
              <a:t>Arbeids- en vermogensinkomen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703765" y="2225611"/>
            <a:ext cx="2376264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Kapitaal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689621" y="3372090"/>
            <a:ext cx="2376264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Arbeid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649621" y="4453081"/>
            <a:ext cx="2376264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Natuur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03765" y="5626309"/>
            <a:ext cx="2376264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Ondernemerschap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6084168" y="5577466"/>
            <a:ext cx="2805216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Winst	            € 10 </a:t>
            </a:r>
            <a:r>
              <a:rPr lang="nl-NL" sz="2000" dirty="0" err="1"/>
              <a:t>mld</a:t>
            </a:r>
            <a:endParaRPr lang="nl-NL" sz="2000" dirty="0"/>
          </a:p>
        </p:txBody>
      </p:sp>
      <p:sp>
        <p:nvSpPr>
          <p:cNvPr id="9" name="Tekstvak 8"/>
          <p:cNvSpPr txBox="1"/>
          <p:nvPr/>
        </p:nvSpPr>
        <p:spPr>
          <a:xfrm>
            <a:off x="6084168" y="4437110"/>
            <a:ext cx="2835696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Pacht	            € 10 </a:t>
            </a:r>
            <a:r>
              <a:rPr lang="nl-NL" sz="2000" dirty="0" err="1"/>
              <a:t>mld</a:t>
            </a:r>
            <a:endParaRPr lang="nl-NL" sz="2000" dirty="0"/>
          </a:p>
        </p:txBody>
      </p:sp>
      <p:sp>
        <p:nvSpPr>
          <p:cNvPr id="10" name="Tekstvak 9"/>
          <p:cNvSpPr txBox="1"/>
          <p:nvPr/>
        </p:nvSpPr>
        <p:spPr>
          <a:xfrm>
            <a:off x="6084168" y="3347595"/>
            <a:ext cx="2808312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Loon  	           € 60 </a:t>
            </a:r>
            <a:r>
              <a:rPr lang="nl-NL" sz="2000" dirty="0" err="1"/>
              <a:t>mld</a:t>
            </a:r>
            <a:endParaRPr lang="nl-NL" sz="2000" dirty="0"/>
          </a:p>
        </p:txBody>
      </p:sp>
      <p:sp>
        <p:nvSpPr>
          <p:cNvPr id="11" name="Tekstvak 10"/>
          <p:cNvSpPr txBox="1"/>
          <p:nvPr/>
        </p:nvSpPr>
        <p:spPr>
          <a:xfrm>
            <a:off x="6084168" y="2225611"/>
            <a:ext cx="2835696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Rente / huur    € 20 </a:t>
            </a:r>
            <a:r>
              <a:rPr lang="nl-NL" sz="2000" dirty="0" err="1"/>
              <a:t>mld</a:t>
            </a:r>
            <a:endParaRPr lang="nl-NL" sz="2000" dirty="0"/>
          </a:p>
        </p:txBody>
      </p:sp>
      <p:pic>
        <p:nvPicPr>
          <p:cNvPr id="3074" name="Picture 2" descr="http://www.webkennis.com/wp-content/2010/01/644px-Factory_icon.svg_-300x27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698265"/>
            <a:ext cx="1134077" cy="10546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wig.nl/upload/Image/EV-arbei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895327"/>
            <a:ext cx="1158837" cy="102134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070837"/>
            <a:ext cx="1164597" cy="1164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634" y="5315558"/>
            <a:ext cx="12334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kstvak 15"/>
          <p:cNvSpPr txBox="1"/>
          <p:nvPr/>
        </p:nvSpPr>
        <p:spPr>
          <a:xfrm>
            <a:off x="4554056" y="6271523"/>
            <a:ext cx="4389392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Totaal = nationaal inkomen € 100 </a:t>
            </a:r>
            <a:r>
              <a:rPr lang="nl-NL" sz="2000" dirty="0" err="1"/>
              <a:t>mld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7140128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530</TotalTime>
  <Words>599</Words>
  <Application>Microsoft Macintosh PowerPoint</Application>
  <PresentationFormat>Diavoorstelling (4:3)</PresentationFormat>
  <Paragraphs>119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Calibri</vt:lpstr>
      <vt:lpstr>Candara</vt:lpstr>
      <vt:lpstr>Symbol</vt:lpstr>
      <vt:lpstr>Golfvorm</vt:lpstr>
      <vt:lpstr>PowerPoint-presentatie</vt:lpstr>
      <vt:lpstr>PowerPoint-presentatie</vt:lpstr>
      <vt:lpstr>Toegevoegde waarde</vt:lpstr>
      <vt:lpstr>Toegevoegde waarde</vt:lpstr>
      <vt:lpstr>PowerPoint-presentatie</vt:lpstr>
      <vt:lpstr>Toegevoegde waarde</vt:lpstr>
      <vt:lpstr>Categoriale inkomensverdeling</vt:lpstr>
      <vt:lpstr>Productiefactoren en beloningen</vt:lpstr>
      <vt:lpstr>Arbeids- en vermogensinkomen</vt:lpstr>
      <vt:lpstr>Loonquote en andere quotes (inclusief bijdrage overheid)</vt:lpstr>
      <vt:lpstr>Arbeidsinkomensquote (exclusief overheid)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 Vermeulen</dc:creator>
  <cp:lastModifiedBy>Microsoft Office User</cp:lastModifiedBy>
  <cp:revision>49</cp:revision>
  <dcterms:created xsi:type="dcterms:W3CDTF">2013-04-09T14:15:36Z</dcterms:created>
  <dcterms:modified xsi:type="dcterms:W3CDTF">2019-09-27T09:49:04Z</dcterms:modified>
</cp:coreProperties>
</file>