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3" r:id="rId7"/>
    <p:sldId id="264"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F71"/>
    <a:srgbClr val="EAF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0"/>
  </p:normalViewPr>
  <p:slideViewPr>
    <p:cSldViewPr snapToGrid="0" snapToObjects="1">
      <p:cViewPr varScale="1">
        <p:scale>
          <a:sx n="74" d="100"/>
          <a:sy n="74" d="100"/>
        </p:scale>
        <p:origin x="176"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354A9-544D-C748-AF64-A7B38C30D569}" type="datetimeFigureOut">
              <a:rPr lang="nl-NL" smtClean="0"/>
              <a:t>19-12-19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522BE-7458-E742-805D-AF4FC326EAED}" type="slidenum">
              <a:rPr lang="nl-NL" smtClean="0"/>
              <a:t>‹nr.›</a:t>
            </a:fld>
            <a:endParaRPr lang="nl-NL"/>
          </a:p>
        </p:txBody>
      </p:sp>
    </p:spTree>
    <p:extLst>
      <p:ext uri="{BB962C8B-B14F-4D97-AF65-F5344CB8AC3E}">
        <p14:creationId xmlns:p14="http://schemas.microsoft.com/office/powerpoint/2010/main" val="309415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6F1E291-3711-B341-9F5E-8FCB0FF5259B}" type="datetime1">
              <a:rPr lang="nl-NL" smtClean="0"/>
              <a:t>19-12-19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21553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E7DF55-404F-204D-836E-F582E406E339}"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157659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00AFE69-6641-3D48-91BA-DCEEC38FD91D}"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5400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9F14D7A-1226-6649-8B99-E776DEC0C357}"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532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1839506-FD5B-A34E-9D8D-228E0BF56AC5}"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95110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83579E9F-79C2-9241-A501-152F94ABF4B3}" type="datetime1">
              <a:rPr lang="nl-NL" smtClean="0"/>
              <a:t>19-12-19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25456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7EADB87D-48EA-2642-9CAC-B29754DF144E}" type="datetime1">
              <a:rPr lang="nl-NL" smtClean="0"/>
              <a:t>19-12-19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496609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812355-5724-F24B-913C-18B4CB155F8F}" type="datetime1">
              <a:rPr lang="nl-NL" smtClean="0"/>
              <a:t>19-12-19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429349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96EE6E-5D32-1140-A6B4-1E566C5C5F4C}" type="datetime1">
              <a:rPr lang="nl-NL" smtClean="0"/>
              <a:t>19-12-19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62477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7575A8A-2E56-384F-8AC3-D15523BF32BA}" type="datetime1">
              <a:rPr lang="nl-NL" smtClean="0"/>
              <a:t>19-12-19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104098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74E3CA4-7CF1-B646-B16B-858A421CF709}" type="datetime1">
              <a:rPr lang="nl-NL" smtClean="0"/>
              <a:t>19-12-19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72962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094A4E5-037D-754D-A19E-3FC86AFAF6B4}"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3733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50B2F3B-7E5F-B145-9EFD-BCC5A66993A4}" type="datetime1">
              <a:rPr lang="nl-NL" smtClean="0"/>
              <a:t>19-12-19</a:t>
            </a:fld>
            <a:endParaRPr lang="nl-NL"/>
          </a:p>
        </p:txBody>
      </p:sp>
      <p:sp>
        <p:nvSpPr>
          <p:cNvPr id="8" name="Footer Placeholder 7"/>
          <p:cNvSpPr>
            <a:spLocks noGrp="1"/>
          </p:cNvSpPr>
          <p:nvPr>
            <p:ph type="ftr" sz="quarter" idx="11"/>
          </p:nvPr>
        </p:nvSpPr>
        <p:spPr/>
        <p:txBody>
          <a:bodyPr/>
          <a:lstStyle/>
          <a:p>
            <a:r>
              <a:rPr lang="nl-NL"/>
              <a:t>Economie Integraal vwo (Hans Vermeulen)</a:t>
            </a:r>
          </a:p>
        </p:txBody>
      </p:sp>
      <p:sp>
        <p:nvSpPr>
          <p:cNvPr id="9" name="Slide Number Placeholder 8"/>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12487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C34D08E-19F4-C14C-A7D4-D6EE6CDA46C3}" type="datetime1">
              <a:rPr lang="nl-NL" smtClean="0"/>
              <a:t>19-12-19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257426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A05656E-A8CB-9547-A048-B7774B72D422}" type="datetime1">
              <a:rPr lang="nl-NL" smtClean="0"/>
              <a:t>19-12-19</a:t>
            </a:fld>
            <a:endParaRPr lang="nl-NL"/>
          </a:p>
        </p:txBody>
      </p:sp>
      <p:sp>
        <p:nvSpPr>
          <p:cNvPr id="3" name="Footer Placeholder 2"/>
          <p:cNvSpPr>
            <a:spLocks noGrp="1"/>
          </p:cNvSpPr>
          <p:nvPr>
            <p:ph type="ftr" sz="quarter" idx="11"/>
          </p:nvPr>
        </p:nvSpPr>
        <p:spPr/>
        <p:txBody>
          <a:bodyPr/>
          <a:lstStyle/>
          <a:p>
            <a:r>
              <a:rPr lang="nl-NL"/>
              <a:t>Economie Integraal vwo (Hans Vermeulen)</a:t>
            </a:r>
          </a:p>
        </p:txBody>
      </p:sp>
      <p:sp>
        <p:nvSpPr>
          <p:cNvPr id="4" name="Slide Number Placeholder 3"/>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226917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AF4616F-688F-DD42-A652-7BC5458AA213}"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258547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999A0DE-E995-724D-930C-D4EE2237CFAB}" type="datetime1">
              <a:rPr lang="nl-NL" smtClean="0"/>
              <a:t>19-12-19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1B9DDBBB-9389-8840-B219-13192A43E64A}" type="slidenum">
              <a:rPr lang="nl-NL" smtClean="0"/>
              <a:t>‹nr.›</a:t>
            </a:fld>
            <a:endParaRPr lang="nl-NL"/>
          </a:p>
        </p:txBody>
      </p:sp>
    </p:spTree>
    <p:extLst>
      <p:ext uri="{BB962C8B-B14F-4D97-AF65-F5344CB8AC3E}">
        <p14:creationId xmlns:p14="http://schemas.microsoft.com/office/powerpoint/2010/main" val="371984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2FF71"/>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5461867-01D0-1945-A15C-3DAA75B3FECD}" type="datetime1">
              <a:rPr lang="nl-NL" smtClean="0"/>
              <a:t>19-12-19</a:t>
            </a:fld>
            <a:endParaRPr lang="nl-N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nl-NL"/>
              <a:t>Economie Integraal vwo (Hans Vermeulen)</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B9DDBBB-9389-8840-B219-13192A43E64A}" type="slidenum">
              <a:rPr lang="nl-NL" smtClean="0"/>
              <a:t>‹nr.›</a:t>
            </a:fld>
            <a:endParaRPr lang="nl-NL"/>
          </a:p>
        </p:txBody>
      </p:sp>
    </p:spTree>
    <p:extLst>
      <p:ext uri="{BB962C8B-B14F-4D97-AF65-F5344CB8AC3E}">
        <p14:creationId xmlns:p14="http://schemas.microsoft.com/office/powerpoint/2010/main" val="2584375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AE7D40A-78E3-D448-9222-303882B15141}"/>
              </a:ext>
            </a:extLst>
          </p:cNvPr>
          <p:cNvSpPr>
            <a:spLocks noGrp="1"/>
          </p:cNvSpPr>
          <p:nvPr>
            <p:ph type="ftr" sz="quarter" idx="11"/>
          </p:nvPr>
        </p:nvSpPr>
        <p:spPr/>
        <p:txBody>
          <a:bodyPr/>
          <a:lstStyle/>
          <a:p>
            <a:r>
              <a:rPr lang="nl-NL"/>
              <a:t>Economie Integraal vwo (Hans Vermeulen)</a:t>
            </a:r>
          </a:p>
        </p:txBody>
      </p:sp>
      <p:sp>
        <p:nvSpPr>
          <p:cNvPr id="5" name="Tijdelijke aanduiding voor dianummer 4">
            <a:extLst>
              <a:ext uri="{FF2B5EF4-FFF2-40B4-BE49-F238E27FC236}">
                <a16:creationId xmlns:a16="http://schemas.microsoft.com/office/drawing/2014/main" id="{A09864D7-82EB-204F-BEB1-D5507C68BF8C}"/>
              </a:ext>
            </a:extLst>
          </p:cNvPr>
          <p:cNvSpPr>
            <a:spLocks noGrp="1"/>
          </p:cNvSpPr>
          <p:nvPr>
            <p:ph type="sldNum" sz="quarter" idx="12"/>
          </p:nvPr>
        </p:nvSpPr>
        <p:spPr/>
        <p:txBody>
          <a:bodyPr/>
          <a:lstStyle/>
          <a:p>
            <a:fld id="{1B9DDBBB-9389-8840-B219-13192A43E64A}" type="slidenum">
              <a:rPr lang="nl-NL" smtClean="0"/>
              <a:t>1</a:t>
            </a:fld>
            <a:endParaRPr lang="nl-NL"/>
          </a:p>
        </p:txBody>
      </p:sp>
      <p:sp>
        <p:nvSpPr>
          <p:cNvPr id="6" name="Tekstvak 5">
            <a:extLst>
              <a:ext uri="{FF2B5EF4-FFF2-40B4-BE49-F238E27FC236}">
                <a16:creationId xmlns:a16="http://schemas.microsoft.com/office/drawing/2014/main" id="{76D970C7-70C5-194E-B6C3-101E24E24D0D}"/>
              </a:ext>
            </a:extLst>
          </p:cNvPr>
          <p:cNvSpPr txBox="1"/>
          <p:nvPr/>
        </p:nvSpPr>
        <p:spPr>
          <a:xfrm>
            <a:off x="5720668" y="495426"/>
            <a:ext cx="2664296"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400" dirty="0"/>
              <a:t>Ruilen over de tijd</a:t>
            </a:r>
          </a:p>
        </p:txBody>
      </p:sp>
      <p:sp>
        <p:nvSpPr>
          <p:cNvPr id="7" name="Tekstvak 6">
            <a:extLst>
              <a:ext uri="{FF2B5EF4-FFF2-40B4-BE49-F238E27FC236}">
                <a16:creationId xmlns:a16="http://schemas.microsoft.com/office/drawing/2014/main" id="{48E34DC9-45D2-614A-BECF-BBB39CA3AE26}"/>
              </a:ext>
            </a:extLst>
          </p:cNvPr>
          <p:cNvSpPr txBox="1"/>
          <p:nvPr/>
        </p:nvSpPr>
        <p:spPr>
          <a:xfrm>
            <a:off x="2588320" y="1141757"/>
            <a:ext cx="518457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Je hebt niet altijd geld te besteden</a:t>
            </a:r>
          </a:p>
        </p:txBody>
      </p:sp>
      <p:sp>
        <p:nvSpPr>
          <p:cNvPr id="8" name="Tekstvak 7">
            <a:extLst>
              <a:ext uri="{FF2B5EF4-FFF2-40B4-BE49-F238E27FC236}">
                <a16:creationId xmlns:a16="http://schemas.microsoft.com/office/drawing/2014/main" id="{F2AB2FCB-D7E8-E44D-ABDD-EA4F06116A8E}"/>
              </a:ext>
            </a:extLst>
          </p:cNvPr>
          <p:cNvSpPr txBox="1"/>
          <p:nvPr/>
        </p:nvSpPr>
        <p:spPr>
          <a:xfrm>
            <a:off x="2588320" y="1763757"/>
            <a:ext cx="518457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Maar je hebt wel altijd uitgaven</a:t>
            </a:r>
          </a:p>
        </p:txBody>
      </p:sp>
      <p:sp>
        <p:nvSpPr>
          <p:cNvPr id="9" name="Tekstvak 8">
            <a:extLst>
              <a:ext uri="{FF2B5EF4-FFF2-40B4-BE49-F238E27FC236}">
                <a16:creationId xmlns:a16="http://schemas.microsoft.com/office/drawing/2014/main" id="{7211A90A-B49D-DE47-A025-5BC2A6BC98D9}"/>
              </a:ext>
            </a:extLst>
          </p:cNvPr>
          <p:cNvSpPr txBox="1"/>
          <p:nvPr/>
        </p:nvSpPr>
        <p:spPr>
          <a:xfrm>
            <a:off x="2588320" y="2402973"/>
            <a:ext cx="518457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Het leven is in drie perioden te verdelen</a:t>
            </a:r>
          </a:p>
        </p:txBody>
      </p:sp>
      <p:sp>
        <p:nvSpPr>
          <p:cNvPr id="10" name="Tekstvak 9">
            <a:extLst>
              <a:ext uri="{FF2B5EF4-FFF2-40B4-BE49-F238E27FC236}">
                <a16:creationId xmlns:a16="http://schemas.microsoft.com/office/drawing/2014/main" id="{35A0E3F3-60AD-1B46-A441-DF9D5922E329}"/>
              </a:ext>
            </a:extLst>
          </p:cNvPr>
          <p:cNvSpPr txBox="1"/>
          <p:nvPr/>
        </p:nvSpPr>
        <p:spPr>
          <a:xfrm>
            <a:off x="8501786" y="1987671"/>
            <a:ext cx="297901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Jeugd / studietijd (I)</a:t>
            </a:r>
          </a:p>
        </p:txBody>
      </p:sp>
      <p:sp>
        <p:nvSpPr>
          <p:cNvPr id="11" name="Tekstvak 10">
            <a:extLst>
              <a:ext uri="{FF2B5EF4-FFF2-40B4-BE49-F238E27FC236}">
                <a16:creationId xmlns:a16="http://schemas.microsoft.com/office/drawing/2014/main" id="{967A3A3D-0810-9A49-88BA-EC2CB815C465}"/>
              </a:ext>
            </a:extLst>
          </p:cNvPr>
          <p:cNvSpPr txBox="1"/>
          <p:nvPr/>
        </p:nvSpPr>
        <p:spPr>
          <a:xfrm>
            <a:off x="8537420" y="2587637"/>
            <a:ext cx="294337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Werkzaam leven (II)</a:t>
            </a:r>
          </a:p>
        </p:txBody>
      </p:sp>
      <p:sp>
        <p:nvSpPr>
          <p:cNvPr id="12" name="Tekstvak 11">
            <a:extLst>
              <a:ext uri="{FF2B5EF4-FFF2-40B4-BE49-F238E27FC236}">
                <a16:creationId xmlns:a16="http://schemas.microsoft.com/office/drawing/2014/main" id="{DFD74087-B057-B348-8750-F4F46A52476D}"/>
              </a:ext>
            </a:extLst>
          </p:cNvPr>
          <p:cNvSpPr txBox="1"/>
          <p:nvPr/>
        </p:nvSpPr>
        <p:spPr>
          <a:xfrm>
            <a:off x="8472249" y="3233970"/>
            <a:ext cx="300855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Pensioen leeftijd (III)</a:t>
            </a:r>
          </a:p>
        </p:txBody>
      </p:sp>
      <p:cxnSp>
        <p:nvCxnSpPr>
          <p:cNvPr id="13" name="Rechte verbindingslijn met pijl 12">
            <a:extLst>
              <a:ext uri="{FF2B5EF4-FFF2-40B4-BE49-F238E27FC236}">
                <a16:creationId xmlns:a16="http://schemas.microsoft.com/office/drawing/2014/main" id="{25D8ED81-E3AC-B342-A6A9-9111EADD33D2}"/>
              </a:ext>
            </a:extLst>
          </p:cNvPr>
          <p:cNvCxnSpPr/>
          <p:nvPr/>
        </p:nvCxnSpPr>
        <p:spPr>
          <a:xfrm flipV="1">
            <a:off x="7772896" y="2225422"/>
            <a:ext cx="699353" cy="3622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F37C235D-FCD6-7246-81D2-95F3142EDCEF}"/>
              </a:ext>
            </a:extLst>
          </p:cNvPr>
          <p:cNvCxnSpPr>
            <a:stCxn id="9" idx="3"/>
            <a:endCxn id="11" idx="1"/>
          </p:cNvCxnSpPr>
          <p:nvPr/>
        </p:nvCxnSpPr>
        <p:spPr>
          <a:xfrm flipV="1">
            <a:off x="7772896" y="2818470"/>
            <a:ext cx="764524" cy="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AB2BB5B5-B407-BB4C-85CC-4F06640A90C4}"/>
              </a:ext>
            </a:extLst>
          </p:cNvPr>
          <p:cNvCxnSpPr>
            <a:endCxn id="12" idx="1"/>
          </p:cNvCxnSpPr>
          <p:nvPr/>
        </p:nvCxnSpPr>
        <p:spPr>
          <a:xfrm>
            <a:off x="7772896" y="3049304"/>
            <a:ext cx="699353" cy="4154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Rechte verbindingslijn 15">
            <a:extLst>
              <a:ext uri="{FF2B5EF4-FFF2-40B4-BE49-F238E27FC236}">
                <a16:creationId xmlns:a16="http://schemas.microsoft.com/office/drawing/2014/main" id="{B3D954F1-34F7-5E46-9286-6122340F81B4}"/>
              </a:ext>
            </a:extLst>
          </p:cNvPr>
          <p:cNvCxnSpPr/>
          <p:nvPr/>
        </p:nvCxnSpPr>
        <p:spPr>
          <a:xfrm>
            <a:off x="4028480" y="3695635"/>
            <a:ext cx="0" cy="2515780"/>
          </a:xfrm>
          <a:prstGeom prst="line">
            <a:avLst/>
          </a:prstGeom>
        </p:spPr>
        <p:style>
          <a:lnRef idx="3">
            <a:schemeClr val="dk1"/>
          </a:lnRef>
          <a:fillRef idx="0">
            <a:schemeClr val="dk1"/>
          </a:fillRef>
          <a:effectRef idx="2">
            <a:schemeClr val="dk1"/>
          </a:effectRef>
          <a:fontRef idx="minor">
            <a:schemeClr val="tx1"/>
          </a:fontRef>
        </p:style>
      </p:cxnSp>
      <p:cxnSp>
        <p:nvCxnSpPr>
          <p:cNvPr id="17" name="Rechte verbindingslijn 16">
            <a:extLst>
              <a:ext uri="{FF2B5EF4-FFF2-40B4-BE49-F238E27FC236}">
                <a16:creationId xmlns:a16="http://schemas.microsoft.com/office/drawing/2014/main" id="{F47EBA6A-76E7-E045-A93F-3AD36CFFEA80}"/>
              </a:ext>
            </a:extLst>
          </p:cNvPr>
          <p:cNvCxnSpPr/>
          <p:nvPr/>
        </p:nvCxnSpPr>
        <p:spPr>
          <a:xfrm flipH="1" flipV="1">
            <a:off x="4028480" y="6211415"/>
            <a:ext cx="4608512" cy="2990"/>
          </a:xfrm>
          <a:prstGeom prst="line">
            <a:avLst/>
          </a:prstGeom>
        </p:spPr>
        <p:style>
          <a:lnRef idx="3">
            <a:schemeClr val="dk1"/>
          </a:lnRef>
          <a:fillRef idx="0">
            <a:schemeClr val="dk1"/>
          </a:fillRef>
          <a:effectRef idx="2">
            <a:schemeClr val="dk1"/>
          </a:effectRef>
          <a:fontRef idx="minor">
            <a:schemeClr val="tx1"/>
          </a:fontRef>
        </p:style>
      </p:cxnSp>
      <p:sp>
        <p:nvSpPr>
          <p:cNvPr id="18" name="Vrije vorm 17">
            <a:extLst>
              <a:ext uri="{FF2B5EF4-FFF2-40B4-BE49-F238E27FC236}">
                <a16:creationId xmlns:a16="http://schemas.microsoft.com/office/drawing/2014/main" id="{CD5C4419-268B-DD4B-9D99-A7F2C1FC9F44}"/>
              </a:ext>
            </a:extLst>
          </p:cNvPr>
          <p:cNvSpPr/>
          <p:nvPr/>
        </p:nvSpPr>
        <p:spPr>
          <a:xfrm>
            <a:off x="4313084" y="4156644"/>
            <a:ext cx="3805084" cy="2057761"/>
          </a:xfrm>
          <a:custGeom>
            <a:avLst/>
            <a:gdLst>
              <a:gd name="connsiteX0" fmla="*/ 0 w 3805084"/>
              <a:gd name="connsiteY0" fmla="*/ 2057761 h 2057761"/>
              <a:gd name="connsiteX1" fmla="*/ 368710 w 3805084"/>
              <a:gd name="connsiteY1" fmla="*/ 1969270 h 2057761"/>
              <a:gd name="connsiteX2" fmla="*/ 648929 w 3805084"/>
              <a:gd name="connsiteY2" fmla="*/ 1880780 h 2057761"/>
              <a:gd name="connsiteX3" fmla="*/ 1017639 w 3805084"/>
              <a:gd name="connsiteY3" fmla="*/ 1305593 h 2057761"/>
              <a:gd name="connsiteX4" fmla="*/ 1371600 w 3805084"/>
              <a:gd name="connsiteY4" fmla="*/ 273206 h 2057761"/>
              <a:gd name="connsiteX5" fmla="*/ 1961535 w 3805084"/>
              <a:gd name="connsiteY5" fmla="*/ 37232 h 2057761"/>
              <a:gd name="connsiteX6" fmla="*/ 2580968 w 3805084"/>
              <a:gd name="connsiteY6" fmla="*/ 37232 h 2057761"/>
              <a:gd name="connsiteX7" fmla="*/ 2802193 w 3805084"/>
              <a:gd name="connsiteY7" fmla="*/ 391193 h 2057761"/>
              <a:gd name="connsiteX8" fmla="*/ 3126658 w 3805084"/>
              <a:gd name="connsiteY8" fmla="*/ 612419 h 2057761"/>
              <a:gd name="connsiteX9" fmla="*/ 3805084 w 3805084"/>
              <a:gd name="connsiteY9" fmla="*/ 774651 h 2057761"/>
              <a:gd name="connsiteX10" fmla="*/ 3805084 w 3805084"/>
              <a:gd name="connsiteY10" fmla="*/ 774651 h 205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5084" h="2057761">
                <a:moveTo>
                  <a:pt x="0" y="2057761"/>
                </a:moveTo>
                <a:cubicBezTo>
                  <a:pt x="130277" y="2028264"/>
                  <a:pt x="260555" y="1998767"/>
                  <a:pt x="368710" y="1969270"/>
                </a:cubicBezTo>
                <a:cubicBezTo>
                  <a:pt x="476865" y="1939773"/>
                  <a:pt x="540774" y="1991393"/>
                  <a:pt x="648929" y="1880780"/>
                </a:cubicBezTo>
                <a:cubicBezTo>
                  <a:pt x="757084" y="1770167"/>
                  <a:pt x="897194" y="1573522"/>
                  <a:pt x="1017639" y="1305593"/>
                </a:cubicBezTo>
                <a:cubicBezTo>
                  <a:pt x="1138084" y="1037664"/>
                  <a:pt x="1214284" y="484599"/>
                  <a:pt x="1371600" y="273206"/>
                </a:cubicBezTo>
                <a:cubicBezTo>
                  <a:pt x="1528916" y="61813"/>
                  <a:pt x="1759974" y="76561"/>
                  <a:pt x="1961535" y="37232"/>
                </a:cubicBezTo>
                <a:cubicBezTo>
                  <a:pt x="2163096" y="-2097"/>
                  <a:pt x="2440858" y="-21762"/>
                  <a:pt x="2580968" y="37232"/>
                </a:cubicBezTo>
                <a:cubicBezTo>
                  <a:pt x="2721078" y="96225"/>
                  <a:pt x="2711245" y="295329"/>
                  <a:pt x="2802193" y="391193"/>
                </a:cubicBezTo>
                <a:cubicBezTo>
                  <a:pt x="2893141" y="487057"/>
                  <a:pt x="2959510" y="548509"/>
                  <a:pt x="3126658" y="612419"/>
                </a:cubicBezTo>
                <a:cubicBezTo>
                  <a:pt x="3293806" y="676329"/>
                  <a:pt x="3805084" y="774651"/>
                  <a:pt x="3805084" y="774651"/>
                </a:cubicBezTo>
                <a:lnTo>
                  <a:pt x="3805084" y="774651"/>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nl-NL"/>
          </a:p>
        </p:txBody>
      </p:sp>
      <p:cxnSp>
        <p:nvCxnSpPr>
          <p:cNvPr id="19" name="Rechte verbindingslijn 18">
            <a:extLst>
              <a:ext uri="{FF2B5EF4-FFF2-40B4-BE49-F238E27FC236}">
                <a16:creationId xmlns:a16="http://schemas.microsoft.com/office/drawing/2014/main" id="{D9756D69-2DDC-7847-B0C8-2EC1141FA80B}"/>
              </a:ext>
            </a:extLst>
          </p:cNvPr>
          <p:cNvCxnSpPr/>
          <p:nvPr/>
        </p:nvCxnSpPr>
        <p:spPr>
          <a:xfrm>
            <a:off x="5036592" y="3698625"/>
            <a:ext cx="0" cy="2515780"/>
          </a:xfrm>
          <a:prstGeom prst="line">
            <a:avLst/>
          </a:prstGeom>
        </p:spPr>
        <p:style>
          <a:lnRef idx="3">
            <a:schemeClr val="dk1"/>
          </a:lnRef>
          <a:fillRef idx="0">
            <a:schemeClr val="dk1"/>
          </a:fillRef>
          <a:effectRef idx="2">
            <a:schemeClr val="dk1"/>
          </a:effectRef>
          <a:fontRef idx="minor">
            <a:schemeClr val="tx1"/>
          </a:fontRef>
        </p:style>
      </p:cxnSp>
      <p:cxnSp>
        <p:nvCxnSpPr>
          <p:cNvPr id="20" name="Rechte verbindingslijn 19">
            <a:extLst>
              <a:ext uri="{FF2B5EF4-FFF2-40B4-BE49-F238E27FC236}">
                <a16:creationId xmlns:a16="http://schemas.microsoft.com/office/drawing/2014/main" id="{35FA0BA2-88F5-D44D-9AE9-F3FC58591C28}"/>
              </a:ext>
            </a:extLst>
          </p:cNvPr>
          <p:cNvCxnSpPr/>
          <p:nvPr/>
        </p:nvCxnSpPr>
        <p:spPr>
          <a:xfrm>
            <a:off x="7052816" y="3682378"/>
            <a:ext cx="0" cy="2515780"/>
          </a:xfrm>
          <a:prstGeom prst="line">
            <a:avLst/>
          </a:prstGeom>
        </p:spPr>
        <p:style>
          <a:lnRef idx="3">
            <a:schemeClr val="dk1"/>
          </a:lnRef>
          <a:fillRef idx="0">
            <a:schemeClr val="dk1"/>
          </a:fillRef>
          <a:effectRef idx="2">
            <a:schemeClr val="dk1"/>
          </a:effectRef>
          <a:fontRef idx="minor">
            <a:schemeClr val="tx1"/>
          </a:fontRef>
        </p:style>
      </p:cxnSp>
      <p:sp>
        <p:nvSpPr>
          <p:cNvPr id="21" name="Vrije vorm 20">
            <a:extLst>
              <a:ext uri="{FF2B5EF4-FFF2-40B4-BE49-F238E27FC236}">
                <a16:creationId xmlns:a16="http://schemas.microsoft.com/office/drawing/2014/main" id="{54FB6BE4-45E4-7F4B-95B2-DC1CF23E0314}"/>
              </a:ext>
            </a:extLst>
          </p:cNvPr>
          <p:cNvSpPr/>
          <p:nvPr/>
        </p:nvSpPr>
        <p:spPr>
          <a:xfrm>
            <a:off x="4018116" y="4589699"/>
            <a:ext cx="4166620" cy="1403480"/>
          </a:xfrm>
          <a:custGeom>
            <a:avLst/>
            <a:gdLst>
              <a:gd name="connsiteX0" fmla="*/ 0 w 4166620"/>
              <a:gd name="connsiteY0" fmla="*/ 1403480 h 1403480"/>
              <a:gd name="connsiteX1" fmla="*/ 604684 w 4166620"/>
              <a:gd name="connsiteY1" fmla="*/ 1241248 h 1403480"/>
              <a:gd name="connsiteX2" fmla="*/ 958645 w 4166620"/>
              <a:gd name="connsiteY2" fmla="*/ 1093764 h 1403480"/>
              <a:gd name="connsiteX3" fmla="*/ 1327355 w 4166620"/>
              <a:gd name="connsiteY3" fmla="*/ 548073 h 1403480"/>
              <a:gd name="connsiteX4" fmla="*/ 2168013 w 4166620"/>
              <a:gd name="connsiteY4" fmla="*/ 46628 h 1403480"/>
              <a:gd name="connsiteX5" fmla="*/ 2728452 w 4166620"/>
              <a:gd name="connsiteY5" fmla="*/ 31880 h 1403480"/>
              <a:gd name="connsiteX6" fmla="*/ 3347884 w 4166620"/>
              <a:gd name="connsiteY6" fmla="*/ 135119 h 1403480"/>
              <a:gd name="connsiteX7" fmla="*/ 4085303 w 4166620"/>
              <a:gd name="connsiteY7" fmla="*/ 179364 h 1403480"/>
              <a:gd name="connsiteX8" fmla="*/ 4114800 w 4166620"/>
              <a:gd name="connsiteY8" fmla="*/ 194112 h 140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6620" h="1403480">
                <a:moveTo>
                  <a:pt x="0" y="1403480"/>
                </a:moveTo>
                <a:cubicBezTo>
                  <a:pt x="222455" y="1348173"/>
                  <a:pt x="444910" y="1292867"/>
                  <a:pt x="604684" y="1241248"/>
                </a:cubicBezTo>
                <a:cubicBezTo>
                  <a:pt x="764458" y="1189629"/>
                  <a:pt x="838200" y="1209293"/>
                  <a:pt x="958645" y="1093764"/>
                </a:cubicBezTo>
                <a:cubicBezTo>
                  <a:pt x="1079090" y="978235"/>
                  <a:pt x="1125794" y="722596"/>
                  <a:pt x="1327355" y="548073"/>
                </a:cubicBezTo>
                <a:cubicBezTo>
                  <a:pt x="1528916" y="373550"/>
                  <a:pt x="1934497" y="132660"/>
                  <a:pt x="2168013" y="46628"/>
                </a:cubicBezTo>
                <a:cubicBezTo>
                  <a:pt x="2401529" y="-39404"/>
                  <a:pt x="2531807" y="17132"/>
                  <a:pt x="2728452" y="31880"/>
                </a:cubicBezTo>
                <a:cubicBezTo>
                  <a:pt x="2925097" y="46628"/>
                  <a:pt x="3121742" y="110538"/>
                  <a:pt x="3347884" y="135119"/>
                </a:cubicBezTo>
                <a:cubicBezTo>
                  <a:pt x="3574026" y="159700"/>
                  <a:pt x="3957484" y="169532"/>
                  <a:pt x="4085303" y="179364"/>
                </a:cubicBezTo>
                <a:cubicBezTo>
                  <a:pt x="4213122" y="189196"/>
                  <a:pt x="4163961" y="191654"/>
                  <a:pt x="4114800" y="19411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nl-NL"/>
          </a:p>
        </p:txBody>
      </p:sp>
      <p:cxnSp>
        <p:nvCxnSpPr>
          <p:cNvPr id="22" name="Rechte verbindingslijn 21">
            <a:extLst>
              <a:ext uri="{FF2B5EF4-FFF2-40B4-BE49-F238E27FC236}">
                <a16:creationId xmlns:a16="http://schemas.microsoft.com/office/drawing/2014/main" id="{CCCD695D-9FF6-F44B-9651-0A289747653F}"/>
              </a:ext>
            </a:extLst>
          </p:cNvPr>
          <p:cNvCxnSpPr/>
          <p:nvPr/>
        </p:nvCxnSpPr>
        <p:spPr>
          <a:xfrm>
            <a:off x="9141048" y="4771255"/>
            <a:ext cx="5760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Rechte verbindingslijn 22">
            <a:extLst>
              <a:ext uri="{FF2B5EF4-FFF2-40B4-BE49-F238E27FC236}">
                <a16:creationId xmlns:a16="http://schemas.microsoft.com/office/drawing/2014/main" id="{CC214414-785D-2342-AD57-A826894F25F1}"/>
              </a:ext>
            </a:extLst>
          </p:cNvPr>
          <p:cNvCxnSpPr/>
          <p:nvPr/>
        </p:nvCxnSpPr>
        <p:spPr>
          <a:xfrm>
            <a:off x="9141048" y="5291439"/>
            <a:ext cx="576064" cy="0"/>
          </a:xfrm>
          <a:prstGeom prst="line">
            <a:avLst/>
          </a:prstGeom>
        </p:spPr>
        <p:style>
          <a:lnRef idx="3">
            <a:schemeClr val="accent3"/>
          </a:lnRef>
          <a:fillRef idx="0">
            <a:schemeClr val="accent3"/>
          </a:fillRef>
          <a:effectRef idx="2">
            <a:schemeClr val="accent3"/>
          </a:effectRef>
          <a:fontRef idx="minor">
            <a:schemeClr val="tx1"/>
          </a:fontRef>
        </p:style>
      </p:cxnSp>
      <p:sp>
        <p:nvSpPr>
          <p:cNvPr id="24" name="Tekstvak 23">
            <a:extLst>
              <a:ext uri="{FF2B5EF4-FFF2-40B4-BE49-F238E27FC236}">
                <a16:creationId xmlns:a16="http://schemas.microsoft.com/office/drawing/2014/main" id="{68C69509-3E2F-6147-807D-209342AF8B0E}"/>
              </a:ext>
            </a:extLst>
          </p:cNvPr>
          <p:cNvSpPr txBox="1"/>
          <p:nvPr/>
        </p:nvSpPr>
        <p:spPr>
          <a:xfrm>
            <a:off x="9976525" y="5060606"/>
            <a:ext cx="13247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Inkomen</a:t>
            </a:r>
          </a:p>
        </p:txBody>
      </p:sp>
      <p:sp>
        <p:nvSpPr>
          <p:cNvPr id="25" name="Tekstvak 24">
            <a:extLst>
              <a:ext uri="{FF2B5EF4-FFF2-40B4-BE49-F238E27FC236}">
                <a16:creationId xmlns:a16="http://schemas.microsoft.com/office/drawing/2014/main" id="{E26A801F-F4DF-B240-B560-1396F3532C53}"/>
              </a:ext>
            </a:extLst>
          </p:cNvPr>
          <p:cNvSpPr txBox="1"/>
          <p:nvPr/>
        </p:nvSpPr>
        <p:spPr>
          <a:xfrm>
            <a:off x="9976524" y="4570936"/>
            <a:ext cx="13247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Uitgaven</a:t>
            </a:r>
          </a:p>
        </p:txBody>
      </p:sp>
      <p:sp>
        <p:nvSpPr>
          <p:cNvPr id="26" name="Tekstvak 25">
            <a:extLst>
              <a:ext uri="{FF2B5EF4-FFF2-40B4-BE49-F238E27FC236}">
                <a16:creationId xmlns:a16="http://schemas.microsoft.com/office/drawing/2014/main" id="{E350CA6F-BD95-D34C-9257-5531E8EC7D58}"/>
              </a:ext>
            </a:extLst>
          </p:cNvPr>
          <p:cNvSpPr txBox="1"/>
          <p:nvPr/>
        </p:nvSpPr>
        <p:spPr>
          <a:xfrm>
            <a:off x="2794000" y="3787312"/>
            <a:ext cx="111908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Bedrag  </a:t>
            </a:r>
          </a:p>
        </p:txBody>
      </p:sp>
      <p:sp>
        <p:nvSpPr>
          <p:cNvPr id="27" name="Tekstvak 26">
            <a:extLst>
              <a:ext uri="{FF2B5EF4-FFF2-40B4-BE49-F238E27FC236}">
                <a16:creationId xmlns:a16="http://schemas.microsoft.com/office/drawing/2014/main" id="{C8DF1D16-6063-2C47-AAB3-22AC2C14F685}"/>
              </a:ext>
            </a:extLst>
          </p:cNvPr>
          <p:cNvSpPr txBox="1"/>
          <p:nvPr/>
        </p:nvSpPr>
        <p:spPr>
          <a:xfrm>
            <a:off x="7753862" y="6305009"/>
            <a:ext cx="90481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Tijd</a:t>
            </a:r>
          </a:p>
        </p:txBody>
      </p:sp>
      <p:sp>
        <p:nvSpPr>
          <p:cNvPr id="28" name="Tekstvak 27">
            <a:extLst>
              <a:ext uri="{FF2B5EF4-FFF2-40B4-BE49-F238E27FC236}">
                <a16:creationId xmlns:a16="http://schemas.microsoft.com/office/drawing/2014/main" id="{D2BF0DB4-9046-E84B-B4D6-06D62BBD2571}"/>
              </a:ext>
            </a:extLst>
          </p:cNvPr>
          <p:cNvSpPr txBox="1"/>
          <p:nvPr/>
        </p:nvSpPr>
        <p:spPr>
          <a:xfrm>
            <a:off x="4460528" y="6305009"/>
            <a:ext cx="360040" cy="369332"/>
          </a:xfrm>
          <a:prstGeom prst="rect">
            <a:avLst/>
          </a:prstGeom>
          <a:noFill/>
        </p:spPr>
        <p:txBody>
          <a:bodyPr wrap="square" rtlCol="0">
            <a:spAutoFit/>
          </a:bodyPr>
          <a:lstStyle/>
          <a:p>
            <a:r>
              <a:rPr lang="nl-NL" dirty="0"/>
              <a:t>I</a:t>
            </a:r>
          </a:p>
        </p:txBody>
      </p:sp>
      <p:sp>
        <p:nvSpPr>
          <p:cNvPr id="29" name="Tekstvak 28">
            <a:extLst>
              <a:ext uri="{FF2B5EF4-FFF2-40B4-BE49-F238E27FC236}">
                <a16:creationId xmlns:a16="http://schemas.microsoft.com/office/drawing/2014/main" id="{C537C20E-643C-CB45-86EC-04930874599B}"/>
              </a:ext>
            </a:extLst>
          </p:cNvPr>
          <p:cNvSpPr txBox="1"/>
          <p:nvPr/>
        </p:nvSpPr>
        <p:spPr>
          <a:xfrm>
            <a:off x="5747424" y="6305009"/>
            <a:ext cx="468201" cy="369332"/>
          </a:xfrm>
          <a:prstGeom prst="rect">
            <a:avLst/>
          </a:prstGeom>
          <a:noFill/>
        </p:spPr>
        <p:txBody>
          <a:bodyPr wrap="square" rtlCol="0">
            <a:spAutoFit/>
          </a:bodyPr>
          <a:lstStyle/>
          <a:p>
            <a:r>
              <a:rPr lang="nl-NL" dirty="0"/>
              <a:t>II</a:t>
            </a:r>
          </a:p>
        </p:txBody>
      </p:sp>
      <p:sp>
        <p:nvSpPr>
          <p:cNvPr id="30" name="Tekstvak 29">
            <a:extLst>
              <a:ext uri="{FF2B5EF4-FFF2-40B4-BE49-F238E27FC236}">
                <a16:creationId xmlns:a16="http://schemas.microsoft.com/office/drawing/2014/main" id="{AF4A1380-4CA8-3E4D-BAB8-0274138247BD}"/>
              </a:ext>
            </a:extLst>
          </p:cNvPr>
          <p:cNvSpPr txBox="1"/>
          <p:nvPr/>
        </p:nvSpPr>
        <p:spPr>
          <a:xfrm>
            <a:off x="7232836" y="6305009"/>
            <a:ext cx="540060" cy="369332"/>
          </a:xfrm>
          <a:prstGeom prst="rect">
            <a:avLst/>
          </a:prstGeom>
          <a:noFill/>
        </p:spPr>
        <p:txBody>
          <a:bodyPr wrap="square" rtlCol="0">
            <a:spAutoFit/>
          </a:bodyPr>
          <a:lstStyle/>
          <a:p>
            <a:r>
              <a:rPr lang="nl-NL" dirty="0"/>
              <a:t>III</a:t>
            </a:r>
          </a:p>
        </p:txBody>
      </p:sp>
      <p:sp>
        <p:nvSpPr>
          <p:cNvPr id="31" name="Tekstvak 30">
            <a:extLst>
              <a:ext uri="{FF2B5EF4-FFF2-40B4-BE49-F238E27FC236}">
                <a16:creationId xmlns:a16="http://schemas.microsoft.com/office/drawing/2014/main" id="{C02954B7-A072-DF41-89A1-E54B7F9F7FD4}"/>
              </a:ext>
            </a:extLst>
          </p:cNvPr>
          <p:cNvSpPr txBox="1"/>
          <p:nvPr/>
        </p:nvSpPr>
        <p:spPr>
          <a:xfrm>
            <a:off x="4313083" y="0"/>
            <a:ext cx="4656745" cy="461665"/>
          </a:xfrm>
          <a:prstGeom prst="rect">
            <a:avLst/>
          </a:prstGeom>
          <a:noFill/>
        </p:spPr>
        <p:txBody>
          <a:bodyPr wrap="square" rtlCol="0">
            <a:spAutoFit/>
          </a:bodyPr>
          <a:lstStyle/>
          <a:p>
            <a:r>
              <a:rPr lang="nl-NL" sz="2400" dirty="0"/>
              <a:t>9.1 Jong geleerd, oud gedaan</a:t>
            </a:r>
          </a:p>
        </p:txBody>
      </p:sp>
    </p:spTree>
    <p:extLst>
      <p:ext uri="{BB962C8B-B14F-4D97-AF65-F5344CB8AC3E}">
        <p14:creationId xmlns:p14="http://schemas.microsoft.com/office/powerpoint/2010/main" val="3365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arn(inVertical)">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arn(inVertical)">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inVertical)">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barn(inVertical)">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barn(inVertical)">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1000"/>
                                        <p:tgtEl>
                                          <p:spTgt spid="23"/>
                                        </p:tgtEl>
                                      </p:cBhvr>
                                    </p:animEffect>
                                    <p:anim calcmode="lin" valueType="num">
                                      <p:cBhvr>
                                        <p:cTn id="126" dur="1000" fill="hold"/>
                                        <p:tgtEl>
                                          <p:spTgt spid="23"/>
                                        </p:tgtEl>
                                        <p:attrNameLst>
                                          <p:attrName>ppt_x</p:attrName>
                                        </p:attrNameLst>
                                      </p:cBhvr>
                                      <p:tavLst>
                                        <p:tav tm="0">
                                          <p:val>
                                            <p:strVal val="#ppt_x"/>
                                          </p:val>
                                        </p:tav>
                                        <p:tav tm="100000">
                                          <p:val>
                                            <p:strVal val="#ppt_x"/>
                                          </p:val>
                                        </p:tav>
                                      </p:tavLst>
                                    </p:anim>
                                    <p:anim calcmode="lin" valueType="num">
                                      <p:cBhvr>
                                        <p:cTn id="1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barn(inVertical)">
                                      <p:cBhvr>
                                        <p:cTn id="1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21" grpId="0" animBg="1"/>
      <p:bldP spid="24" grpId="0" animBg="1"/>
      <p:bldP spid="25" grpId="0" animBg="1"/>
      <p:bldP spid="26" grpId="0" animBg="1"/>
      <p:bldP spid="27" grpId="0" animBg="1"/>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F1815FD-B192-C64B-897A-1A0460C08074}"/>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9D427924-C013-9A45-B89F-EAD5F1160FA3}"/>
              </a:ext>
            </a:extLst>
          </p:cNvPr>
          <p:cNvSpPr>
            <a:spLocks noGrp="1"/>
          </p:cNvSpPr>
          <p:nvPr>
            <p:ph type="sldNum" sz="quarter" idx="12"/>
          </p:nvPr>
        </p:nvSpPr>
        <p:spPr/>
        <p:txBody>
          <a:bodyPr/>
          <a:lstStyle/>
          <a:p>
            <a:fld id="{1B9DDBBB-9389-8840-B219-13192A43E64A}" type="slidenum">
              <a:rPr lang="nl-NL" smtClean="0"/>
              <a:t>2</a:t>
            </a:fld>
            <a:endParaRPr lang="nl-NL"/>
          </a:p>
        </p:txBody>
      </p:sp>
      <p:cxnSp>
        <p:nvCxnSpPr>
          <p:cNvPr id="4" name="Rechte verbindingslijn 3">
            <a:extLst>
              <a:ext uri="{FF2B5EF4-FFF2-40B4-BE49-F238E27FC236}">
                <a16:creationId xmlns:a16="http://schemas.microsoft.com/office/drawing/2014/main" id="{B81E3C4B-29B5-AB4A-AE5B-050F0AB346B8}"/>
              </a:ext>
            </a:extLst>
          </p:cNvPr>
          <p:cNvCxnSpPr/>
          <p:nvPr/>
        </p:nvCxnSpPr>
        <p:spPr>
          <a:xfrm>
            <a:off x="3307837" y="2830668"/>
            <a:ext cx="7056784" cy="0"/>
          </a:xfrm>
          <a:prstGeom prst="line">
            <a:avLst/>
          </a:prstGeom>
        </p:spPr>
        <p:style>
          <a:lnRef idx="3">
            <a:schemeClr val="dk1"/>
          </a:lnRef>
          <a:fillRef idx="0">
            <a:schemeClr val="dk1"/>
          </a:fillRef>
          <a:effectRef idx="2">
            <a:schemeClr val="dk1"/>
          </a:effectRef>
          <a:fontRef idx="minor">
            <a:schemeClr val="tx1"/>
          </a:fontRef>
        </p:style>
      </p:cxnSp>
      <p:cxnSp>
        <p:nvCxnSpPr>
          <p:cNvPr id="5" name="Rechte verbindingslijn 4">
            <a:extLst>
              <a:ext uri="{FF2B5EF4-FFF2-40B4-BE49-F238E27FC236}">
                <a16:creationId xmlns:a16="http://schemas.microsoft.com/office/drawing/2014/main" id="{9F9AC575-C350-F64F-99AE-79068EBFE692}"/>
              </a:ext>
            </a:extLst>
          </p:cNvPr>
          <p:cNvCxnSpPr/>
          <p:nvPr/>
        </p:nvCxnSpPr>
        <p:spPr>
          <a:xfrm>
            <a:off x="6836229" y="2182596"/>
            <a:ext cx="0" cy="4752528"/>
          </a:xfrm>
          <a:prstGeom prst="line">
            <a:avLst/>
          </a:prstGeom>
        </p:spPr>
        <p:style>
          <a:lnRef idx="3">
            <a:schemeClr val="dk1"/>
          </a:lnRef>
          <a:fillRef idx="0">
            <a:schemeClr val="dk1"/>
          </a:fillRef>
          <a:effectRef idx="2">
            <a:schemeClr val="dk1"/>
          </a:effectRef>
          <a:fontRef idx="minor">
            <a:schemeClr val="tx1"/>
          </a:fontRef>
        </p:style>
      </p:cxnSp>
      <p:sp>
        <p:nvSpPr>
          <p:cNvPr id="6" name="Tekstvak 5">
            <a:extLst>
              <a:ext uri="{FF2B5EF4-FFF2-40B4-BE49-F238E27FC236}">
                <a16:creationId xmlns:a16="http://schemas.microsoft.com/office/drawing/2014/main" id="{EB29FA54-0BA0-B942-9B84-DD801FD948C7}"/>
              </a:ext>
            </a:extLst>
          </p:cNvPr>
          <p:cNvSpPr txBox="1"/>
          <p:nvPr/>
        </p:nvSpPr>
        <p:spPr>
          <a:xfrm>
            <a:off x="3307837" y="2182596"/>
            <a:ext cx="331236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400" dirty="0"/>
              <a:t>Stroomgrootheid</a:t>
            </a:r>
          </a:p>
        </p:txBody>
      </p:sp>
      <p:sp>
        <p:nvSpPr>
          <p:cNvPr id="7" name="Tekstvak 6">
            <a:extLst>
              <a:ext uri="{FF2B5EF4-FFF2-40B4-BE49-F238E27FC236}">
                <a16:creationId xmlns:a16="http://schemas.microsoft.com/office/drawing/2014/main" id="{19A88FF8-0286-9B43-8FD7-530E11737838}"/>
              </a:ext>
            </a:extLst>
          </p:cNvPr>
          <p:cNvSpPr txBox="1"/>
          <p:nvPr/>
        </p:nvSpPr>
        <p:spPr>
          <a:xfrm>
            <a:off x="7556309" y="2215674"/>
            <a:ext cx="331236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a:t>          </a:t>
            </a:r>
            <a:r>
              <a:rPr lang="nl-NL" sz="2400" dirty="0"/>
              <a:t>Voorraadgrootheid</a:t>
            </a:r>
          </a:p>
        </p:txBody>
      </p:sp>
      <p:sp>
        <p:nvSpPr>
          <p:cNvPr id="8" name="Tekstvak 7">
            <a:extLst>
              <a:ext uri="{FF2B5EF4-FFF2-40B4-BE49-F238E27FC236}">
                <a16:creationId xmlns:a16="http://schemas.microsoft.com/office/drawing/2014/main" id="{6650F8D7-6D5D-A741-890B-0AF81D69D18B}"/>
              </a:ext>
            </a:extLst>
          </p:cNvPr>
          <p:cNvSpPr txBox="1"/>
          <p:nvPr/>
        </p:nvSpPr>
        <p:spPr>
          <a:xfrm>
            <a:off x="3293069" y="3046692"/>
            <a:ext cx="331236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Betrekking op een periode</a:t>
            </a:r>
          </a:p>
        </p:txBody>
      </p:sp>
      <p:sp>
        <p:nvSpPr>
          <p:cNvPr id="9" name="Tekstvak 8">
            <a:extLst>
              <a:ext uri="{FF2B5EF4-FFF2-40B4-BE49-F238E27FC236}">
                <a16:creationId xmlns:a16="http://schemas.microsoft.com/office/drawing/2014/main" id="{9F48524F-EE64-2445-8300-80BEC42E7FF6}"/>
              </a:ext>
            </a:extLst>
          </p:cNvPr>
          <p:cNvSpPr txBox="1"/>
          <p:nvPr/>
        </p:nvSpPr>
        <p:spPr>
          <a:xfrm>
            <a:off x="6944241" y="3046692"/>
            <a:ext cx="331236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Betrekking op een moment</a:t>
            </a:r>
          </a:p>
        </p:txBody>
      </p:sp>
      <p:sp>
        <p:nvSpPr>
          <p:cNvPr id="10" name="Rechthoek 9">
            <a:extLst>
              <a:ext uri="{FF2B5EF4-FFF2-40B4-BE49-F238E27FC236}">
                <a16:creationId xmlns:a16="http://schemas.microsoft.com/office/drawing/2014/main" id="{018CBCDF-6B05-3946-80F4-0FEB2538A78F}"/>
              </a:ext>
            </a:extLst>
          </p:cNvPr>
          <p:cNvSpPr/>
          <p:nvPr/>
        </p:nvSpPr>
        <p:spPr>
          <a:xfrm>
            <a:off x="3297394" y="3694764"/>
            <a:ext cx="3322811" cy="2862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4013" lvl="0" indent="-354013"/>
            <a:r>
              <a:rPr lang="nl-NL" dirty="0"/>
              <a:t>* 	de toename van de </a:t>
            </a:r>
            <a:r>
              <a:rPr lang="nl-NL" dirty="0" err="1"/>
              <a:t>beroeps-bevolking</a:t>
            </a:r>
            <a:r>
              <a:rPr lang="nl-NL" dirty="0"/>
              <a:t> in 2014</a:t>
            </a:r>
          </a:p>
          <a:p>
            <a:pPr marL="354013" lvl="0" indent="-354013"/>
            <a:r>
              <a:rPr lang="nl-NL" dirty="0"/>
              <a:t>*	 de verandering van de productiecapaciteit als gevolg van een investering;</a:t>
            </a:r>
          </a:p>
          <a:p>
            <a:pPr marL="354013" lvl="0" indent="-354013"/>
            <a:r>
              <a:rPr lang="nl-NL" dirty="0"/>
              <a:t>*	de afname van je spaargeld in 2014;</a:t>
            </a:r>
          </a:p>
          <a:p>
            <a:pPr marL="354013" lvl="0" indent="-354013"/>
            <a:r>
              <a:rPr lang="nl-NL" dirty="0"/>
              <a:t>* 	</a:t>
            </a:r>
            <a:r>
              <a:rPr lang="nl-NL"/>
              <a:t>De verandering  </a:t>
            </a:r>
            <a:r>
              <a:rPr lang="nl-NL" dirty="0"/>
              <a:t>inkomsten en uitgaven van de overheid in 2014</a:t>
            </a:r>
          </a:p>
        </p:txBody>
      </p:sp>
      <p:sp>
        <p:nvSpPr>
          <p:cNvPr id="11" name="Rechthoek 10">
            <a:extLst>
              <a:ext uri="{FF2B5EF4-FFF2-40B4-BE49-F238E27FC236}">
                <a16:creationId xmlns:a16="http://schemas.microsoft.com/office/drawing/2014/main" id="{54A4FC9E-8F1A-F04E-B076-403BA5A41B44}"/>
              </a:ext>
            </a:extLst>
          </p:cNvPr>
          <p:cNvSpPr/>
          <p:nvPr/>
        </p:nvSpPr>
        <p:spPr>
          <a:xfrm>
            <a:off x="6988485" y="3650519"/>
            <a:ext cx="3880191"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4013" lvl="0" indent="-354013"/>
            <a:r>
              <a:rPr lang="nl-NL" dirty="0"/>
              <a:t>* 	de grootte van de </a:t>
            </a:r>
            <a:r>
              <a:rPr lang="nl-NL" dirty="0" err="1"/>
              <a:t>beroeps-bevolking</a:t>
            </a:r>
            <a:r>
              <a:rPr lang="nl-NL" dirty="0"/>
              <a:t> op 1 januari 2014;</a:t>
            </a:r>
          </a:p>
          <a:p>
            <a:pPr marL="354013" lvl="0" indent="-354013"/>
            <a:r>
              <a:rPr lang="nl-NL" dirty="0"/>
              <a:t>* 	de grootte van de </a:t>
            </a:r>
            <a:r>
              <a:rPr lang="nl-NL" dirty="0" err="1"/>
              <a:t>productie-capaciteit</a:t>
            </a:r>
            <a:r>
              <a:rPr lang="nl-NL" dirty="0"/>
              <a:t> op 31 december;</a:t>
            </a:r>
          </a:p>
          <a:p>
            <a:pPr marL="354013" lvl="0" indent="-354013"/>
            <a:r>
              <a:rPr lang="nl-NL" dirty="0"/>
              <a:t>* 	de hoeveelheid spaargeld op je spaarrekening op 31 december 2014;</a:t>
            </a:r>
          </a:p>
          <a:p>
            <a:pPr marL="354013" lvl="0" indent="-354013"/>
            <a:r>
              <a:rPr lang="nl-NL" dirty="0"/>
              <a:t>* 	de overheidsschuld in 2014.</a:t>
            </a:r>
          </a:p>
        </p:txBody>
      </p:sp>
      <p:sp>
        <p:nvSpPr>
          <p:cNvPr id="12" name="Tekstvak 11">
            <a:extLst>
              <a:ext uri="{FF2B5EF4-FFF2-40B4-BE49-F238E27FC236}">
                <a16:creationId xmlns:a16="http://schemas.microsoft.com/office/drawing/2014/main" id="{77894636-7421-304B-AC2A-22ADC90DC5BD}"/>
              </a:ext>
            </a:extLst>
          </p:cNvPr>
          <p:cNvSpPr txBox="1"/>
          <p:nvPr/>
        </p:nvSpPr>
        <p:spPr>
          <a:xfrm>
            <a:off x="3307837" y="1051613"/>
            <a:ext cx="63367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400" dirty="0"/>
              <a:t>Inkomen en consumptie gaan niet gelijk op </a:t>
            </a:r>
          </a:p>
        </p:txBody>
      </p:sp>
      <p:sp>
        <p:nvSpPr>
          <p:cNvPr id="13" name="Tekstvak 12">
            <a:extLst>
              <a:ext uri="{FF2B5EF4-FFF2-40B4-BE49-F238E27FC236}">
                <a16:creationId xmlns:a16="http://schemas.microsoft.com/office/drawing/2014/main" id="{A73DF07F-1B1C-9C4D-8A4F-EA0F69DFE235}"/>
              </a:ext>
            </a:extLst>
          </p:cNvPr>
          <p:cNvSpPr txBox="1"/>
          <p:nvPr/>
        </p:nvSpPr>
        <p:spPr>
          <a:xfrm>
            <a:off x="3293069" y="1568152"/>
            <a:ext cx="63367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400" dirty="0"/>
              <a:t>Sparen, lenen en </a:t>
            </a:r>
            <a:r>
              <a:rPr lang="nl-NL" sz="2400" dirty="0" err="1"/>
              <a:t>in-teren</a:t>
            </a:r>
            <a:r>
              <a:rPr lang="nl-NL" sz="2400" dirty="0"/>
              <a:t> </a:t>
            </a:r>
          </a:p>
        </p:txBody>
      </p:sp>
      <p:pic>
        <p:nvPicPr>
          <p:cNvPr id="14" name="Afbeelding 13">
            <a:extLst>
              <a:ext uri="{FF2B5EF4-FFF2-40B4-BE49-F238E27FC236}">
                <a16:creationId xmlns:a16="http://schemas.microsoft.com/office/drawing/2014/main" id="{04F723D4-90C3-A846-A463-64066AE51FD5}"/>
              </a:ext>
            </a:extLst>
          </p:cNvPr>
          <p:cNvPicPr>
            <a:picLocks noChangeAspect="1"/>
          </p:cNvPicPr>
          <p:nvPr/>
        </p:nvPicPr>
        <p:blipFill>
          <a:blip r:embed="rId2"/>
          <a:stretch>
            <a:fillRect/>
          </a:stretch>
        </p:blipFill>
        <p:spPr>
          <a:xfrm>
            <a:off x="-15934" y="2191781"/>
            <a:ext cx="3242473" cy="2026546"/>
          </a:xfrm>
          <a:prstGeom prst="rect">
            <a:avLst/>
          </a:prstGeom>
        </p:spPr>
      </p:pic>
      <p:sp>
        <p:nvSpPr>
          <p:cNvPr id="15" name="Tekstvak 14">
            <a:extLst>
              <a:ext uri="{FF2B5EF4-FFF2-40B4-BE49-F238E27FC236}">
                <a16:creationId xmlns:a16="http://schemas.microsoft.com/office/drawing/2014/main" id="{D201DCB0-F43A-4346-9A75-6D626429FE6B}"/>
              </a:ext>
            </a:extLst>
          </p:cNvPr>
          <p:cNvSpPr txBox="1"/>
          <p:nvPr/>
        </p:nvSpPr>
        <p:spPr>
          <a:xfrm>
            <a:off x="4313083" y="0"/>
            <a:ext cx="4656745" cy="461665"/>
          </a:xfrm>
          <a:prstGeom prst="rect">
            <a:avLst/>
          </a:prstGeom>
          <a:noFill/>
        </p:spPr>
        <p:txBody>
          <a:bodyPr wrap="square" rtlCol="0">
            <a:spAutoFit/>
          </a:bodyPr>
          <a:lstStyle/>
          <a:p>
            <a:r>
              <a:rPr lang="nl-NL" sz="2400" dirty="0"/>
              <a:t>9.1 Jong geleerd, oud gedaan</a:t>
            </a:r>
          </a:p>
        </p:txBody>
      </p:sp>
    </p:spTree>
    <p:extLst>
      <p:ext uri="{BB962C8B-B14F-4D97-AF65-F5344CB8AC3E}">
        <p14:creationId xmlns:p14="http://schemas.microsoft.com/office/powerpoint/2010/main" val="5656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barn(inVertical)">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barn(inVertical)">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barn(inVertical)">
                                      <p:cBhvr>
                                        <p:cTn id="62" dur="500"/>
                                        <p:tgtEl>
                                          <p:spTgt spid="1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barn(inVertical)">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barn(inVertical)">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2" end="2"/>
                                            </p:txEl>
                                          </p:spTgt>
                                        </p:tgtEl>
                                        <p:attrNameLst>
                                          <p:attrName>style.visibility</p:attrName>
                                        </p:attrNameLst>
                                      </p:cBhvr>
                                      <p:to>
                                        <p:strVal val="visible"/>
                                      </p:to>
                                    </p:set>
                                    <p:animEffect transition="in" filter="barn(inVertical)">
                                      <p:cBhvr>
                                        <p:cTn id="77" dur="500"/>
                                        <p:tgtEl>
                                          <p:spTgt spid="11">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0">
                                            <p:txEl>
                                              <p:pRg st="3" end="3"/>
                                            </p:txEl>
                                          </p:spTgt>
                                        </p:tgtEl>
                                        <p:attrNameLst>
                                          <p:attrName>style.visibility</p:attrName>
                                        </p:attrNameLst>
                                      </p:cBhvr>
                                      <p:to>
                                        <p:strVal val="visible"/>
                                      </p:to>
                                    </p:set>
                                    <p:animEffect transition="in" filter="barn(inVertical)">
                                      <p:cBhvr>
                                        <p:cTn id="82" dur="500"/>
                                        <p:tgtEl>
                                          <p:spTgt spid="10">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8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D1AD703-32BA-EE49-862C-92517BD0B720}"/>
              </a:ext>
            </a:extLst>
          </p:cNvPr>
          <p:cNvSpPr>
            <a:spLocks noGrp="1"/>
          </p:cNvSpPr>
          <p:nvPr>
            <p:ph type="ftr" sz="quarter" idx="11"/>
          </p:nvPr>
        </p:nvSpPr>
        <p:spPr>
          <a:xfrm>
            <a:off x="160682" y="6015825"/>
            <a:ext cx="1506184" cy="430887"/>
          </a:xfrm>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999CB05F-D915-7649-A83E-B3882BBA36DA}"/>
              </a:ext>
            </a:extLst>
          </p:cNvPr>
          <p:cNvSpPr>
            <a:spLocks noGrp="1"/>
          </p:cNvSpPr>
          <p:nvPr>
            <p:ph type="sldNum" sz="quarter" idx="12"/>
          </p:nvPr>
        </p:nvSpPr>
        <p:spPr>
          <a:xfrm>
            <a:off x="11073389" y="6231268"/>
            <a:ext cx="764215" cy="365125"/>
          </a:xfrm>
        </p:spPr>
        <p:txBody>
          <a:bodyPr/>
          <a:lstStyle/>
          <a:p>
            <a:fld id="{1B9DDBBB-9389-8840-B219-13192A43E64A}" type="slidenum">
              <a:rPr lang="nl-NL" smtClean="0"/>
              <a:t>3</a:t>
            </a:fld>
            <a:endParaRPr lang="nl-NL"/>
          </a:p>
        </p:txBody>
      </p:sp>
      <p:sp>
        <p:nvSpPr>
          <p:cNvPr id="4" name="Tekstvak 3">
            <a:extLst>
              <a:ext uri="{FF2B5EF4-FFF2-40B4-BE49-F238E27FC236}">
                <a16:creationId xmlns:a16="http://schemas.microsoft.com/office/drawing/2014/main" id="{1DA7BB9A-19B9-5648-8B08-3DEE3AAE0EA3}"/>
              </a:ext>
            </a:extLst>
          </p:cNvPr>
          <p:cNvSpPr txBox="1"/>
          <p:nvPr/>
        </p:nvSpPr>
        <p:spPr>
          <a:xfrm>
            <a:off x="2924014" y="584012"/>
            <a:ext cx="8064896"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800" dirty="0"/>
              <a:t>Human </a:t>
            </a:r>
            <a:r>
              <a:rPr lang="nl-NL" sz="2800" dirty="0" err="1"/>
              <a:t>capital</a:t>
            </a:r>
            <a:r>
              <a:rPr lang="nl-NL" sz="2800" dirty="0"/>
              <a:t> = menselijk kapitaal /vermogen</a:t>
            </a:r>
          </a:p>
        </p:txBody>
      </p:sp>
      <p:sp>
        <p:nvSpPr>
          <p:cNvPr id="5" name="Tekstvak 4">
            <a:extLst>
              <a:ext uri="{FF2B5EF4-FFF2-40B4-BE49-F238E27FC236}">
                <a16:creationId xmlns:a16="http://schemas.microsoft.com/office/drawing/2014/main" id="{B964E85B-9330-4D45-9882-95B937A67112}"/>
              </a:ext>
            </a:extLst>
          </p:cNvPr>
          <p:cNvSpPr txBox="1"/>
          <p:nvPr/>
        </p:nvSpPr>
        <p:spPr>
          <a:xfrm>
            <a:off x="2924014" y="1153662"/>
            <a:ext cx="4104456"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200" dirty="0"/>
              <a:t>Human </a:t>
            </a:r>
            <a:r>
              <a:rPr lang="nl-NL" sz="2200" dirty="0" err="1"/>
              <a:t>capital</a:t>
            </a:r>
            <a:r>
              <a:rPr lang="nl-NL" sz="2200" dirty="0"/>
              <a:t> verhogen door studeren.</a:t>
            </a:r>
          </a:p>
        </p:txBody>
      </p:sp>
      <p:sp>
        <p:nvSpPr>
          <p:cNvPr id="6" name="Tekstvak 5">
            <a:extLst>
              <a:ext uri="{FF2B5EF4-FFF2-40B4-BE49-F238E27FC236}">
                <a16:creationId xmlns:a16="http://schemas.microsoft.com/office/drawing/2014/main" id="{08F2BD14-AA56-2846-A604-BCF5134A4913}"/>
              </a:ext>
            </a:extLst>
          </p:cNvPr>
          <p:cNvSpPr txBox="1"/>
          <p:nvPr/>
        </p:nvSpPr>
        <p:spPr>
          <a:xfrm>
            <a:off x="2924014" y="1897832"/>
            <a:ext cx="4104456"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200" dirty="0"/>
              <a:t>Opofferingskosten: vrije tijd en inkomen</a:t>
            </a:r>
          </a:p>
        </p:txBody>
      </p:sp>
      <p:sp>
        <p:nvSpPr>
          <p:cNvPr id="7" name="Tekstvak 6">
            <a:extLst>
              <a:ext uri="{FF2B5EF4-FFF2-40B4-BE49-F238E27FC236}">
                <a16:creationId xmlns:a16="http://schemas.microsoft.com/office/drawing/2014/main" id="{B08DCFDF-66C5-DA48-A395-B511CAF8A053}"/>
              </a:ext>
            </a:extLst>
          </p:cNvPr>
          <p:cNvSpPr txBox="1"/>
          <p:nvPr/>
        </p:nvSpPr>
        <p:spPr>
          <a:xfrm>
            <a:off x="5732326" y="2712812"/>
            <a:ext cx="2448272"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nl-NL" sz="2000" dirty="0"/>
              <a:t>Studie (om-, her- en bijscholing) is een investering die leidt tot een vergroting van</a:t>
            </a:r>
          </a:p>
        </p:txBody>
      </p:sp>
      <p:sp>
        <p:nvSpPr>
          <p:cNvPr id="8" name="Tekstvak 7">
            <a:extLst>
              <a:ext uri="{FF2B5EF4-FFF2-40B4-BE49-F238E27FC236}">
                <a16:creationId xmlns:a16="http://schemas.microsoft.com/office/drawing/2014/main" id="{BB35DA05-67DB-3345-B618-FB1FAABC0CB1}"/>
              </a:ext>
            </a:extLst>
          </p:cNvPr>
          <p:cNvSpPr txBox="1"/>
          <p:nvPr/>
        </p:nvSpPr>
        <p:spPr>
          <a:xfrm>
            <a:off x="8784549" y="4377770"/>
            <a:ext cx="201622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2200" dirty="0"/>
              <a:t>Je persoonlijkheid</a:t>
            </a:r>
          </a:p>
        </p:txBody>
      </p:sp>
      <p:sp>
        <p:nvSpPr>
          <p:cNvPr id="9" name="Tekstvak 8">
            <a:extLst>
              <a:ext uri="{FF2B5EF4-FFF2-40B4-BE49-F238E27FC236}">
                <a16:creationId xmlns:a16="http://schemas.microsoft.com/office/drawing/2014/main" id="{B72212A1-D2B8-4847-BC5F-0D377E98CA59}"/>
              </a:ext>
            </a:extLst>
          </p:cNvPr>
          <p:cNvSpPr txBox="1"/>
          <p:nvPr/>
        </p:nvSpPr>
        <p:spPr>
          <a:xfrm>
            <a:off x="3167925" y="4377770"/>
            <a:ext cx="2088232"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2200" dirty="0"/>
              <a:t>Je kansen op de</a:t>
            </a:r>
          </a:p>
          <a:p>
            <a:r>
              <a:rPr lang="nl-NL" sz="2200" dirty="0"/>
              <a:t>arbeidsmarkt</a:t>
            </a:r>
          </a:p>
        </p:txBody>
      </p:sp>
      <p:sp>
        <p:nvSpPr>
          <p:cNvPr id="10" name="Tekstvak 9">
            <a:extLst>
              <a:ext uri="{FF2B5EF4-FFF2-40B4-BE49-F238E27FC236}">
                <a16:creationId xmlns:a16="http://schemas.microsoft.com/office/drawing/2014/main" id="{81AD39A1-A7CF-C64C-8F2A-8BFE3A710405}"/>
              </a:ext>
            </a:extLst>
          </p:cNvPr>
          <p:cNvSpPr txBox="1"/>
          <p:nvPr/>
        </p:nvSpPr>
        <p:spPr>
          <a:xfrm>
            <a:off x="3167925" y="2746598"/>
            <a:ext cx="2088232"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2200" dirty="0"/>
              <a:t>Je kennis</a:t>
            </a:r>
          </a:p>
        </p:txBody>
      </p:sp>
      <p:sp>
        <p:nvSpPr>
          <p:cNvPr id="11" name="Tekstvak 10">
            <a:extLst>
              <a:ext uri="{FF2B5EF4-FFF2-40B4-BE49-F238E27FC236}">
                <a16:creationId xmlns:a16="http://schemas.microsoft.com/office/drawing/2014/main" id="{511F895C-ABDF-C344-94FB-9266B0DF22F3}"/>
              </a:ext>
            </a:extLst>
          </p:cNvPr>
          <p:cNvSpPr txBox="1"/>
          <p:nvPr/>
        </p:nvSpPr>
        <p:spPr>
          <a:xfrm>
            <a:off x="8893609" y="2631822"/>
            <a:ext cx="201622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2200" dirty="0"/>
              <a:t>Je vaardigheden</a:t>
            </a:r>
          </a:p>
        </p:txBody>
      </p:sp>
      <p:sp>
        <p:nvSpPr>
          <p:cNvPr id="12" name="Tekstvak 11">
            <a:extLst>
              <a:ext uri="{FF2B5EF4-FFF2-40B4-BE49-F238E27FC236}">
                <a16:creationId xmlns:a16="http://schemas.microsoft.com/office/drawing/2014/main" id="{0FC535C9-F9B0-574F-B322-0613B20E138C}"/>
              </a:ext>
            </a:extLst>
          </p:cNvPr>
          <p:cNvSpPr txBox="1"/>
          <p:nvPr/>
        </p:nvSpPr>
        <p:spPr>
          <a:xfrm>
            <a:off x="5732327" y="5133738"/>
            <a:ext cx="2500454"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sz="2200" dirty="0"/>
              <a:t>Je latere inkomen</a:t>
            </a:r>
          </a:p>
        </p:txBody>
      </p:sp>
      <p:cxnSp>
        <p:nvCxnSpPr>
          <p:cNvPr id="13" name="Rechte verbindingslijn met pijl 12">
            <a:extLst>
              <a:ext uri="{FF2B5EF4-FFF2-40B4-BE49-F238E27FC236}">
                <a16:creationId xmlns:a16="http://schemas.microsoft.com/office/drawing/2014/main" id="{157FDA17-805B-BD44-B17E-E9FA7E19829D}"/>
              </a:ext>
            </a:extLst>
          </p:cNvPr>
          <p:cNvCxnSpPr>
            <a:cxnSpLocks/>
          </p:cNvCxnSpPr>
          <p:nvPr/>
        </p:nvCxnSpPr>
        <p:spPr>
          <a:xfrm flipH="1" flipV="1">
            <a:off x="4436182" y="3207513"/>
            <a:ext cx="1108007" cy="44959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Rechte verbindingslijn met pijl 13">
            <a:extLst>
              <a:ext uri="{FF2B5EF4-FFF2-40B4-BE49-F238E27FC236}">
                <a16:creationId xmlns:a16="http://schemas.microsoft.com/office/drawing/2014/main" id="{DDE281C7-3A20-004F-8303-0726E2483382}"/>
              </a:ext>
            </a:extLst>
          </p:cNvPr>
          <p:cNvCxnSpPr/>
          <p:nvPr/>
        </p:nvCxnSpPr>
        <p:spPr>
          <a:xfrm flipH="1">
            <a:off x="4392061" y="3801706"/>
            <a:ext cx="1152128" cy="39955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Rechte verbindingslijn met pijl 14">
            <a:extLst>
              <a:ext uri="{FF2B5EF4-FFF2-40B4-BE49-F238E27FC236}">
                <a16:creationId xmlns:a16="http://schemas.microsoft.com/office/drawing/2014/main" id="{F363B1DC-67BA-534A-9622-72E53C2E1478}"/>
              </a:ext>
            </a:extLst>
          </p:cNvPr>
          <p:cNvCxnSpPr>
            <a:cxnSpLocks/>
          </p:cNvCxnSpPr>
          <p:nvPr/>
        </p:nvCxnSpPr>
        <p:spPr>
          <a:xfrm flipV="1">
            <a:off x="8282589" y="3483648"/>
            <a:ext cx="1106738" cy="14268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Rechte verbindingslijn met pijl 15">
            <a:extLst>
              <a:ext uri="{FF2B5EF4-FFF2-40B4-BE49-F238E27FC236}">
                <a16:creationId xmlns:a16="http://schemas.microsoft.com/office/drawing/2014/main" id="{08A55C8A-5BC0-D84A-8F24-4B3314FCDEB3}"/>
              </a:ext>
            </a:extLst>
          </p:cNvPr>
          <p:cNvCxnSpPr/>
          <p:nvPr/>
        </p:nvCxnSpPr>
        <p:spPr>
          <a:xfrm>
            <a:off x="8232780" y="3717353"/>
            <a:ext cx="979625" cy="5682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Rechte verbindingslijn met pijl 16">
            <a:extLst>
              <a:ext uri="{FF2B5EF4-FFF2-40B4-BE49-F238E27FC236}">
                <a16:creationId xmlns:a16="http://schemas.microsoft.com/office/drawing/2014/main" id="{D2B7B323-6CCB-D844-BA46-362E584F083A}"/>
              </a:ext>
            </a:extLst>
          </p:cNvPr>
          <p:cNvCxnSpPr>
            <a:cxnSpLocks/>
          </p:cNvCxnSpPr>
          <p:nvPr/>
        </p:nvCxnSpPr>
        <p:spPr>
          <a:xfrm>
            <a:off x="7128365" y="4285617"/>
            <a:ext cx="0" cy="88424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kstvak 17">
            <a:extLst>
              <a:ext uri="{FF2B5EF4-FFF2-40B4-BE49-F238E27FC236}">
                <a16:creationId xmlns:a16="http://schemas.microsoft.com/office/drawing/2014/main" id="{64FA80A8-6C9E-E24C-85E0-318DB683D8D1}"/>
              </a:ext>
            </a:extLst>
          </p:cNvPr>
          <p:cNvSpPr txBox="1"/>
          <p:nvPr/>
        </p:nvSpPr>
        <p:spPr>
          <a:xfrm>
            <a:off x="2419958" y="6061992"/>
            <a:ext cx="8568952"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200" dirty="0"/>
              <a:t>Overheidsbemoeienis d.m.v.: leerplicht wet, studiefinanciering, onderwijsuitgaven) </a:t>
            </a:r>
          </a:p>
        </p:txBody>
      </p:sp>
      <p:sp>
        <p:nvSpPr>
          <p:cNvPr id="19" name="Tekstvak 18">
            <a:extLst>
              <a:ext uri="{FF2B5EF4-FFF2-40B4-BE49-F238E27FC236}">
                <a16:creationId xmlns:a16="http://schemas.microsoft.com/office/drawing/2014/main" id="{48E6E3B5-7FB6-2143-9FD0-D1D47DF52DB2}"/>
              </a:ext>
            </a:extLst>
          </p:cNvPr>
          <p:cNvSpPr txBox="1"/>
          <p:nvPr/>
        </p:nvSpPr>
        <p:spPr>
          <a:xfrm>
            <a:off x="156117" y="3285583"/>
            <a:ext cx="2453268" cy="1107996"/>
          </a:xfrm>
          <a:prstGeom prst="rect">
            <a:avLst/>
          </a:prstGeom>
          <a:noFill/>
        </p:spPr>
        <p:txBody>
          <a:bodyPr wrap="square" rtlCol="0">
            <a:spAutoFit/>
          </a:bodyPr>
          <a:lstStyle/>
          <a:p>
            <a:r>
              <a:rPr lang="nl-NL" sz="2200" dirty="0"/>
              <a:t>Goed onderwijs leidt tot positieve externe effecten</a:t>
            </a:r>
          </a:p>
        </p:txBody>
      </p:sp>
      <p:sp>
        <p:nvSpPr>
          <p:cNvPr id="22" name="Tekstvak 21">
            <a:extLst>
              <a:ext uri="{FF2B5EF4-FFF2-40B4-BE49-F238E27FC236}">
                <a16:creationId xmlns:a16="http://schemas.microsoft.com/office/drawing/2014/main" id="{FE947F49-FA74-5F47-920D-9233794D480B}"/>
              </a:ext>
            </a:extLst>
          </p:cNvPr>
          <p:cNvSpPr txBox="1"/>
          <p:nvPr/>
        </p:nvSpPr>
        <p:spPr>
          <a:xfrm>
            <a:off x="4313083" y="0"/>
            <a:ext cx="4656745" cy="461665"/>
          </a:xfrm>
          <a:prstGeom prst="rect">
            <a:avLst/>
          </a:prstGeom>
          <a:noFill/>
        </p:spPr>
        <p:txBody>
          <a:bodyPr wrap="square" rtlCol="0">
            <a:spAutoFit/>
          </a:bodyPr>
          <a:lstStyle/>
          <a:p>
            <a:r>
              <a:rPr lang="nl-NL" sz="2400" dirty="0"/>
              <a:t>9.1 Jong geleerd, oud gedaan</a:t>
            </a:r>
          </a:p>
        </p:txBody>
      </p:sp>
    </p:spTree>
    <p:extLst>
      <p:ext uri="{BB962C8B-B14F-4D97-AF65-F5344CB8AC3E}">
        <p14:creationId xmlns:p14="http://schemas.microsoft.com/office/powerpoint/2010/main" val="13616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754DCB1C-E918-0446-AE30-F00CD07210A9}"/>
              </a:ext>
            </a:extLst>
          </p:cNvPr>
          <p:cNvSpPr>
            <a:spLocks noGrp="1"/>
          </p:cNvSpPr>
          <p:nvPr>
            <p:ph type="ftr" sz="quarter" idx="11"/>
          </p:nvPr>
        </p:nvSpPr>
        <p:spPr>
          <a:xfrm>
            <a:off x="313749" y="6309564"/>
            <a:ext cx="6672887" cy="365125"/>
          </a:xfrm>
        </p:spPr>
        <p:txBody>
          <a:bodyPr/>
          <a:lstStyle/>
          <a:p>
            <a:r>
              <a:rPr lang="nl-NL" dirty="0"/>
              <a:t>Economie Integraal vwo (Hans Vermeulen)</a:t>
            </a:r>
          </a:p>
        </p:txBody>
      </p:sp>
      <p:sp>
        <p:nvSpPr>
          <p:cNvPr id="3" name="Tijdelijke aanduiding voor dianummer 2">
            <a:extLst>
              <a:ext uri="{FF2B5EF4-FFF2-40B4-BE49-F238E27FC236}">
                <a16:creationId xmlns:a16="http://schemas.microsoft.com/office/drawing/2014/main" id="{FEC85BA0-5F6E-C744-9299-BE205BD6A955}"/>
              </a:ext>
            </a:extLst>
          </p:cNvPr>
          <p:cNvSpPr>
            <a:spLocks noGrp="1"/>
          </p:cNvSpPr>
          <p:nvPr>
            <p:ph type="sldNum" sz="quarter" idx="12"/>
          </p:nvPr>
        </p:nvSpPr>
        <p:spPr>
          <a:xfrm>
            <a:off x="10956435" y="6309563"/>
            <a:ext cx="764215" cy="365125"/>
          </a:xfrm>
        </p:spPr>
        <p:txBody>
          <a:bodyPr/>
          <a:lstStyle/>
          <a:p>
            <a:fld id="{1B9DDBBB-9389-8840-B219-13192A43E64A}" type="slidenum">
              <a:rPr lang="nl-NL" smtClean="0"/>
              <a:t>4</a:t>
            </a:fld>
            <a:endParaRPr lang="nl-NL"/>
          </a:p>
        </p:txBody>
      </p:sp>
      <p:sp>
        <p:nvSpPr>
          <p:cNvPr id="4" name="Tekstvak 3">
            <a:extLst>
              <a:ext uri="{FF2B5EF4-FFF2-40B4-BE49-F238E27FC236}">
                <a16:creationId xmlns:a16="http://schemas.microsoft.com/office/drawing/2014/main" id="{5D09FFE6-0349-8A46-8369-2C831BF63265}"/>
              </a:ext>
            </a:extLst>
          </p:cNvPr>
          <p:cNvSpPr txBox="1"/>
          <p:nvPr/>
        </p:nvSpPr>
        <p:spPr>
          <a:xfrm>
            <a:off x="6684528" y="1338686"/>
            <a:ext cx="4022044"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Lenen = vraag naar geld (kost geld)</a:t>
            </a:r>
          </a:p>
        </p:txBody>
      </p:sp>
      <p:sp>
        <p:nvSpPr>
          <p:cNvPr id="5" name="Tekstvak 4">
            <a:extLst>
              <a:ext uri="{FF2B5EF4-FFF2-40B4-BE49-F238E27FC236}">
                <a16:creationId xmlns:a16="http://schemas.microsoft.com/office/drawing/2014/main" id="{D59162C3-E23C-4146-A59B-3807FFB91253}"/>
              </a:ext>
            </a:extLst>
          </p:cNvPr>
          <p:cNvSpPr txBox="1"/>
          <p:nvPr/>
        </p:nvSpPr>
        <p:spPr>
          <a:xfrm>
            <a:off x="6684528" y="522386"/>
            <a:ext cx="3888432"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a:t>Lenen als je geld tekort komt = naar voren halen van koopkracht</a:t>
            </a:r>
          </a:p>
        </p:txBody>
      </p:sp>
      <p:sp>
        <p:nvSpPr>
          <p:cNvPr id="6" name="Tekstvak 5">
            <a:extLst>
              <a:ext uri="{FF2B5EF4-FFF2-40B4-BE49-F238E27FC236}">
                <a16:creationId xmlns:a16="http://schemas.microsoft.com/office/drawing/2014/main" id="{3A0098AF-5623-F84E-B060-F4A08EA14686}"/>
              </a:ext>
            </a:extLst>
          </p:cNvPr>
          <p:cNvSpPr txBox="1"/>
          <p:nvPr/>
        </p:nvSpPr>
        <p:spPr>
          <a:xfrm>
            <a:off x="1485428" y="495192"/>
            <a:ext cx="4146888"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a:t>Sparen als je geld over hebt = uitstel van koopkracht (niet-consumeren)</a:t>
            </a:r>
          </a:p>
        </p:txBody>
      </p:sp>
      <p:sp>
        <p:nvSpPr>
          <p:cNvPr id="7" name="Tekstvak 6">
            <a:extLst>
              <a:ext uri="{FF2B5EF4-FFF2-40B4-BE49-F238E27FC236}">
                <a16:creationId xmlns:a16="http://schemas.microsoft.com/office/drawing/2014/main" id="{D2DFA953-039A-FA41-BCA9-B64BFEC4EA12}"/>
              </a:ext>
            </a:extLst>
          </p:cNvPr>
          <p:cNvSpPr txBox="1"/>
          <p:nvPr/>
        </p:nvSpPr>
        <p:spPr>
          <a:xfrm>
            <a:off x="1485428" y="1273340"/>
            <a:ext cx="38164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Sparen = aanbod van geld (levert geld op (rente))</a:t>
            </a:r>
          </a:p>
        </p:txBody>
      </p:sp>
      <p:cxnSp>
        <p:nvCxnSpPr>
          <p:cNvPr id="8" name="Rechte verbindingslijn 7">
            <a:extLst>
              <a:ext uri="{FF2B5EF4-FFF2-40B4-BE49-F238E27FC236}">
                <a16:creationId xmlns:a16="http://schemas.microsoft.com/office/drawing/2014/main" id="{E49C8B35-A51A-2546-9C2C-712EDBBBB308}"/>
              </a:ext>
            </a:extLst>
          </p:cNvPr>
          <p:cNvCxnSpPr/>
          <p:nvPr/>
        </p:nvCxnSpPr>
        <p:spPr>
          <a:xfrm>
            <a:off x="3652096" y="3451198"/>
            <a:ext cx="0" cy="2880320"/>
          </a:xfrm>
          <a:prstGeom prst="line">
            <a:avLst/>
          </a:prstGeom>
        </p:spPr>
        <p:style>
          <a:lnRef idx="3">
            <a:schemeClr val="dk1"/>
          </a:lnRef>
          <a:fillRef idx="0">
            <a:schemeClr val="dk1"/>
          </a:fillRef>
          <a:effectRef idx="2">
            <a:schemeClr val="dk1"/>
          </a:effectRef>
          <a:fontRef idx="minor">
            <a:schemeClr val="tx1"/>
          </a:fontRef>
        </p:style>
      </p:cxnSp>
      <p:cxnSp>
        <p:nvCxnSpPr>
          <p:cNvPr id="9" name="Rechte verbindingslijn 8">
            <a:extLst>
              <a:ext uri="{FF2B5EF4-FFF2-40B4-BE49-F238E27FC236}">
                <a16:creationId xmlns:a16="http://schemas.microsoft.com/office/drawing/2014/main" id="{82F33A1C-062E-AF4F-AB80-3756190A5E1B}"/>
              </a:ext>
            </a:extLst>
          </p:cNvPr>
          <p:cNvCxnSpPr/>
          <p:nvPr/>
        </p:nvCxnSpPr>
        <p:spPr>
          <a:xfrm flipH="1">
            <a:off x="3652096" y="6331518"/>
            <a:ext cx="3636404" cy="0"/>
          </a:xfrm>
          <a:prstGeom prst="line">
            <a:avLst/>
          </a:prstGeom>
        </p:spPr>
        <p:style>
          <a:lnRef idx="3">
            <a:schemeClr val="dk1"/>
          </a:lnRef>
          <a:fillRef idx="0">
            <a:schemeClr val="dk1"/>
          </a:fillRef>
          <a:effectRef idx="2">
            <a:schemeClr val="dk1"/>
          </a:effectRef>
          <a:fontRef idx="minor">
            <a:schemeClr val="tx1"/>
          </a:fontRef>
        </p:style>
      </p:cxnSp>
      <p:cxnSp>
        <p:nvCxnSpPr>
          <p:cNvPr id="10" name="Rechte verbindingslijn 9">
            <a:extLst>
              <a:ext uri="{FF2B5EF4-FFF2-40B4-BE49-F238E27FC236}">
                <a16:creationId xmlns:a16="http://schemas.microsoft.com/office/drawing/2014/main" id="{2120FA79-CA31-0744-AC3F-8F39919D20F7}"/>
              </a:ext>
            </a:extLst>
          </p:cNvPr>
          <p:cNvCxnSpPr/>
          <p:nvPr/>
        </p:nvCxnSpPr>
        <p:spPr>
          <a:xfrm>
            <a:off x="3688100" y="3615317"/>
            <a:ext cx="3051956" cy="2716201"/>
          </a:xfrm>
          <a:prstGeom prst="line">
            <a:avLst/>
          </a:prstGeom>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FEA90180-3DC6-1542-B034-D9EA1A9667AC}"/>
              </a:ext>
            </a:extLst>
          </p:cNvPr>
          <p:cNvCxnSpPr/>
          <p:nvPr/>
        </p:nvCxnSpPr>
        <p:spPr>
          <a:xfrm flipH="1">
            <a:off x="3652096" y="3739230"/>
            <a:ext cx="2772308" cy="1656184"/>
          </a:xfrm>
          <a:prstGeom prst="line">
            <a:avLst/>
          </a:prstGeom>
        </p:spPr>
        <p:style>
          <a:lnRef idx="3">
            <a:schemeClr val="dk1"/>
          </a:lnRef>
          <a:fillRef idx="0">
            <a:schemeClr val="dk1"/>
          </a:fillRef>
          <a:effectRef idx="2">
            <a:schemeClr val="dk1"/>
          </a:effectRef>
          <a:fontRef idx="minor">
            <a:schemeClr val="tx1"/>
          </a:fontRef>
        </p:style>
      </p:cxnSp>
      <p:cxnSp>
        <p:nvCxnSpPr>
          <p:cNvPr id="12" name="Rechte verbindingslijn 11">
            <a:extLst>
              <a:ext uri="{FF2B5EF4-FFF2-40B4-BE49-F238E27FC236}">
                <a16:creationId xmlns:a16="http://schemas.microsoft.com/office/drawing/2014/main" id="{EDAE5E92-FDF5-344A-AB8C-E15B40E48EC7}"/>
              </a:ext>
            </a:extLst>
          </p:cNvPr>
          <p:cNvCxnSpPr/>
          <p:nvPr/>
        </p:nvCxnSpPr>
        <p:spPr>
          <a:xfrm flipH="1">
            <a:off x="3652096" y="4675334"/>
            <a:ext cx="126014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FDD78E32-F69B-B44F-84C3-5891E28038A7}"/>
              </a:ext>
            </a:extLst>
          </p:cNvPr>
          <p:cNvSpPr txBox="1"/>
          <p:nvPr/>
        </p:nvSpPr>
        <p:spPr>
          <a:xfrm>
            <a:off x="2509844" y="3508397"/>
            <a:ext cx="90772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000" dirty="0"/>
              <a:t>Rente</a:t>
            </a:r>
          </a:p>
        </p:txBody>
      </p:sp>
      <p:sp>
        <p:nvSpPr>
          <p:cNvPr id="14" name="Tekstvak 13">
            <a:extLst>
              <a:ext uri="{FF2B5EF4-FFF2-40B4-BE49-F238E27FC236}">
                <a16:creationId xmlns:a16="http://schemas.microsoft.com/office/drawing/2014/main" id="{889A8D9C-D165-8744-94DD-42C043A1C7E9}"/>
              </a:ext>
            </a:extLst>
          </p:cNvPr>
          <p:cNvSpPr txBox="1"/>
          <p:nvPr/>
        </p:nvSpPr>
        <p:spPr>
          <a:xfrm>
            <a:off x="4912236" y="6431146"/>
            <a:ext cx="51845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a:t>Gevraagde en aangeboden hoeveelheid geld</a:t>
            </a:r>
          </a:p>
        </p:txBody>
      </p:sp>
      <p:sp>
        <p:nvSpPr>
          <p:cNvPr id="15" name="Tekstvak 14">
            <a:extLst>
              <a:ext uri="{FF2B5EF4-FFF2-40B4-BE49-F238E27FC236}">
                <a16:creationId xmlns:a16="http://schemas.microsoft.com/office/drawing/2014/main" id="{8212C1B9-F06C-0D4B-B48E-7A9CB1B41E26}"/>
              </a:ext>
            </a:extLst>
          </p:cNvPr>
          <p:cNvSpPr txBox="1"/>
          <p:nvPr/>
        </p:nvSpPr>
        <p:spPr>
          <a:xfrm>
            <a:off x="7504524" y="3415262"/>
            <a:ext cx="244827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Geld is een artikel</a:t>
            </a:r>
          </a:p>
        </p:txBody>
      </p:sp>
      <p:sp>
        <p:nvSpPr>
          <p:cNvPr id="16" name="Tekstvak 15">
            <a:extLst>
              <a:ext uri="{FF2B5EF4-FFF2-40B4-BE49-F238E27FC236}">
                <a16:creationId xmlns:a16="http://schemas.microsoft.com/office/drawing/2014/main" id="{AAB9F3E9-B25B-0641-BDB7-9685CF7FCAB8}"/>
              </a:ext>
            </a:extLst>
          </p:cNvPr>
          <p:cNvSpPr txBox="1"/>
          <p:nvPr/>
        </p:nvSpPr>
        <p:spPr>
          <a:xfrm>
            <a:off x="3720148" y="3386204"/>
            <a:ext cx="121030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t>Vraag</a:t>
            </a:r>
          </a:p>
        </p:txBody>
      </p:sp>
      <p:sp>
        <p:nvSpPr>
          <p:cNvPr id="17" name="Tekstvak 16">
            <a:extLst>
              <a:ext uri="{FF2B5EF4-FFF2-40B4-BE49-F238E27FC236}">
                <a16:creationId xmlns:a16="http://schemas.microsoft.com/office/drawing/2014/main" id="{8219CF06-40C5-F54D-ABC7-52001C9CDAB1}"/>
              </a:ext>
            </a:extLst>
          </p:cNvPr>
          <p:cNvSpPr txBox="1"/>
          <p:nvPr/>
        </p:nvSpPr>
        <p:spPr>
          <a:xfrm>
            <a:off x="5632316" y="4167212"/>
            <a:ext cx="135432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t>Aanbod</a:t>
            </a:r>
          </a:p>
        </p:txBody>
      </p:sp>
      <p:sp>
        <p:nvSpPr>
          <p:cNvPr id="18" name="Tekstvak 17">
            <a:extLst>
              <a:ext uri="{FF2B5EF4-FFF2-40B4-BE49-F238E27FC236}">
                <a16:creationId xmlns:a16="http://schemas.microsoft.com/office/drawing/2014/main" id="{844AF278-0FC2-D748-91C9-ACB5722474FE}"/>
              </a:ext>
            </a:extLst>
          </p:cNvPr>
          <p:cNvSpPr txBox="1"/>
          <p:nvPr/>
        </p:nvSpPr>
        <p:spPr>
          <a:xfrm>
            <a:off x="2968020" y="4475279"/>
            <a:ext cx="44955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000" dirty="0"/>
              <a:t>R</a:t>
            </a:r>
          </a:p>
        </p:txBody>
      </p:sp>
      <p:sp>
        <p:nvSpPr>
          <p:cNvPr id="19" name="Tekstvak 18">
            <a:extLst>
              <a:ext uri="{FF2B5EF4-FFF2-40B4-BE49-F238E27FC236}">
                <a16:creationId xmlns:a16="http://schemas.microsoft.com/office/drawing/2014/main" id="{05D3FF76-4DD1-4242-A523-954445F7B803}"/>
              </a:ext>
            </a:extLst>
          </p:cNvPr>
          <p:cNvSpPr txBox="1"/>
          <p:nvPr/>
        </p:nvSpPr>
        <p:spPr>
          <a:xfrm>
            <a:off x="1485428" y="2060753"/>
            <a:ext cx="38164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Sparen voor later, voor een doel, speculatiemotief, uit voorzorg</a:t>
            </a:r>
          </a:p>
        </p:txBody>
      </p:sp>
      <p:sp>
        <p:nvSpPr>
          <p:cNvPr id="20" name="Tekstvak 19">
            <a:extLst>
              <a:ext uri="{FF2B5EF4-FFF2-40B4-BE49-F238E27FC236}">
                <a16:creationId xmlns:a16="http://schemas.microsoft.com/office/drawing/2014/main" id="{24A709EB-A53E-7948-9AE1-362BA4532F66}"/>
              </a:ext>
            </a:extLst>
          </p:cNvPr>
          <p:cNvSpPr txBox="1"/>
          <p:nvPr/>
        </p:nvSpPr>
        <p:spPr>
          <a:xfrm>
            <a:off x="7504524" y="3830838"/>
            <a:ext cx="2448272"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De prijs van geld (rente hangt af van vraag en aanbod)</a:t>
            </a:r>
          </a:p>
        </p:txBody>
      </p:sp>
      <p:sp>
        <p:nvSpPr>
          <p:cNvPr id="21" name="Tekstvak 20">
            <a:extLst>
              <a:ext uri="{FF2B5EF4-FFF2-40B4-BE49-F238E27FC236}">
                <a16:creationId xmlns:a16="http://schemas.microsoft.com/office/drawing/2014/main" id="{C10A43AE-DFA7-E04D-AFD2-FF5A8119B9D9}"/>
              </a:ext>
            </a:extLst>
          </p:cNvPr>
          <p:cNvSpPr txBox="1"/>
          <p:nvPr/>
        </p:nvSpPr>
        <p:spPr>
          <a:xfrm>
            <a:off x="1485428" y="2812897"/>
            <a:ext cx="244827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Opofferingskosten</a:t>
            </a:r>
          </a:p>
        </p:txBody>
      </p:sp>
      <p:sp>
        <p:nvSpPr>
          <p:cNvPr id="22" name="Tekstvak 21">
            <a:extLst>
              <a:ext uri="{FF2B5EF4-FFF2-40B4-BE49-F238E27FC236}">
                <a16:creationId xmlns:a16="http://schemas.microsoft.com/office/drawing/2014/main" id="{435C44B2-CAFB-3D40-90E8-AA5AD1F132D1}"/>
              </a:ext>
            </a:extLst>
          </p:cNvPr>
          <p:cNvSpPr txBox="1"/>
          <p:nvPr/>
        </p:nvSpPr>
        <p:spPr>
          <a:xfrm>
            <a:off x="4393580" y="0"/>
            <a:ext cx="3769113" cy="461665"/>
          </a:xfrm>
          <a:prstGeom prst="rect">
            <a:avLst/>
          </a:prstGeom>
          <a:noFill/>
        </p:spPr>
        <p:txBody>
          <a:bodyPr wrap="square" rtlCol="0">
            <a:spAutoFit/>
          </a:bodyPr>
          <a:lstStyle/>
          <a:p>
            <a:r>
              <a:rPr lang="nl-NL" sz="2400" dirty="0"/>
              <a:t>9.2 Sparen en lenen</a:t>
            </a:r>
          </a:p>
        </p:txBody>
      </p:sp>
    </p:spTree>
    <p:extLst>
      <p:ext uri="{BB962C8B-B14F-4D97-AF65-F5344CB8AC3E}">
        <p14:creationId xmlns:p14="http://schemas.microsoft.com/office/powerpoint/2010/main" val="325523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inVertic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547D775-51B0-7048-974D-F3180DF772BD}"/>
              </a:ext>
            </a:extLst>
          </p:cNvPr>
          <p:cNvSpPr>
            <a:spLocks noGrp="1"/>
          </p:cNvSpPr>
          <p:nvPr>
            <p:ph sz="quarter" idx="13"/>
          </p:nvPr>
        </p:nvSpPr>
        <p:spPr>
          <a:xfrm>
            <a:off x="0" y="609600"/>
            <a:ext cx="6019800" cy="5181599"/>
          </a:xfrm>
        </p:spPr>
        <p:txBody>
          <a:bodyPr>
            <a:noAutofit/>
          </a:bodyPr>
          <a:lstStyle/>
          <a:p>
            <a:pPr>
              <a:lnSpc>
                <a:spcPct val="100000"/>
              </a:lnSpc>
            </a:pPr>
            <a:r>
              <a:rPr lang="nl-NL" sz="1800" cap="none" dirty="0"/>
              <a:t>Enkelvoudige rente</a:t>
            </a:r>
          </a:p>
          <a:p>
            <a:pPr algn="just">
              <a:lnSpc>
                <a:spcPct val="100000"/>
              </a:lnSpc>
              <a:spcAft>
                <a:spcPts val="0"/>
              </a:spcAft>
            </a:pPr>
            <a:r>
              <a:rPr lang="nl-NL" sz="1800" cap="none" dirty="0"/>
              <a:t>Als je geld spaart en het weer binnen een jaar opneemt, ontvang je een zogenaamde enkelvoudige rente. </a:t>
            </a:r>
          </a:p>
          <a:p>
            <a:pPr algn="just">
              <a:lnSpc>
                <a:spcPct val="100000"/>
              </a:lnSpc>
              <a:spcAft>
                <a:spcPts val="0"/>
              </a:spcAft>
            </a:pPr>
            <a:r>
              <a:rPr lang="nl-NL" sz="1800" cap="none" dirty="0"/>
              <a:t>Stel je stort op 1 januari 2015 € 10.000 op een spaarrekening tegen 3% rente. Als je het geld na één jaar weer opneemt, ontvang je € 300 aan rente. Berekening: 0,03 x € 10.000 = € 300 </a:t>
            </a:r>
          </a:p>
          <a:p>
            <a:pPr algn="just">
              <a:lnSpc>
                <a:spcPct val="100000"/>
              </a:lnSpc>
              <a:spcAft>
                <a:spcPts val="0"/>
              </a:spcAft>
            </a:pPr>
            <a:r>
              <a:rPr lang="nl-NL" sz="1800" cap="none" dirty="0"/>
              <a:t>Waarbij je het getal 0,03 een perunage noemt. In feite is dat niets anders dan de rente uitgedrukt in een decimaal getal. </a:t>
            </a:r>
          </a:p>
          <a:p>
            <a:pPr algn="just">
              <a:lnSpc>
                <a:spcPct val="100000"/>
              </a:lnSpc>
              <a:spcAft>
                <a:spcPts val="0"/>
              </a:spcAft>
            </a:pPr>
            <a:r>
              <a:rPr lang="nl-NL" sz="1800" cap="none" dirty="0"/>
              <a:t>Maar wat ontvang je als je het geld al na een half jaar opneemt of na drie maanden?</a:t>
            </a:r>
          </a:p>
          <a:p>
            <a:pPr algn="just">
              <a:lnSpc>
                <a:spcPct val="100000"/>
              </a:lnSpc>
              <a:spcAft>
                <a:spcPts val="0"/>
              </a:spcAft>
            </a:pPr>
            <a:r>
              <a:rPr lang="nl-NL" sz="1800" cap="none" dirty="0"/>
              <a:t>Na een half jaar ontvang je </a:t>
            </a:r>
            <a:r>
              <a:rPr lang="nl-NL" sz="1600" cap="none" dirty="0"/>
              <a:t>0,5 x (0,03 x € 10.000) = € 150</a:t>
            </a:r>
          </a:p>
          <a:p>
            <a:pPr algn="just">
              <a:lnSpc>
                <a:spcPct val="100000"/>
              </a:lnSpc>
              <a:spcAft>
                <a:spcPts val="0"/>
              </a:spcAft>
            </a:pPr>
            <a:r>
              <a:rPr lang="nl-NL" sz="1800" cap="none" dirty="0"/>
              <a:t> Na drie maanden ontvang je </a:t>
            </a:r>
            <a:r>
              <a:rPr lang="nl-NL" sz="1600" cap="none" dirty="0"/>
              <a:t>0,25 x (0,03 x € 10.000) = € 75 </a:t>
            </a:r>
            <a:endParaRPr lang="nl-NL" sz="1600" cap="none"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nl-NL" sz="1800" cap="none" dirty="0"/>
          </a:p>
        </p:txBody>
      </p:sp>
      <p:sp>
        <p:nvSpPr>
          <p:cNvPr id="7" name="Tijdelijke aanduiding voor inhoud 6">
            <a:extLst>
              <a:ext uri="{FF2B5EF4-FFF2-40B4-BE49-F238E27FC236}">
                <a16:creationId xmlns:a16="http://schemas.microsoft.com/office/drawing/2014/main" id="{ADB4D90F-E760-5340-A17B-A82E278677AE}"/>
              </a:ext>
            </a:extLst>
          </p:cNvPr>
          <p:cNvSpPr>
            <a:spLocks noGrp="1"/>
          </p:cNvSpPr>
          <p:nvPr>
            <p:ph sz="quarter" idx="14"/>
          </p:nvPr>
        </p:nvSpPr>
        <p:spPr>
          <a:xfrm>
            <a:off x="6172200" y="609600"/>
            <a:ext cx="5593080" cy="5181599"/>
          </a:xfrm>
        </p:spPr>
        <p:txBody>
          <a:bodyPr>
            <a:noAutofit/>
          </a:bodyPr>
          <a:lstStyle/>
          <a:p>
            <a:pPr>
              <a:lnSpc>
                <a:spcPct val="100000"/>
              </a:lnSpc>
            </a:pPr>
            <a:r>
              <a:rPr lang="nl-NL" sz="1800" cap="none" dirty="0"/>
              <a:t>Samengestelde rente</a:t>
            </a:r>
          </a:p>
          <a:p>
            <a:pPr>
              <a:lnSpc>
                <a:spcPct val="100000"/>
              </a:lnSpc>
            </a:pPr>
            <a:r>
              <a:rPr lang="nl-NL" sz="1800" cap="none" dirty="0"/>
              <a:t>Het wordt anders wanneer je het geld langer dan een jaar op de spaarrekening laat staan, bijvoorbeeld 3 jaar. In dat geval krijg je te maken met </a:t>
            </a:r>
            <a:r>
              <a:rPr lang="nl-NL" sz="1800" b="1" cap="none" dirty="0"/>
              <a:t>samengestelde rente</a:t>
            </a:r>
            <a:r>
              <a:rPr lang="nl-NL" sz="1800" cap="none" dirty="0"/>
              <a:t>. </a:t>
            </a:r>
          </a:p>
          <a:p>
            <a:pPr>
              <a:lnSpc>
                <a:spcPct val="100000"/>
              </a:lnSpc>
            </a:pPr>
            <a:r>
              <a:rPr lang="nl-NL" sz="1800" cap="none" dirty="0"/>
              <a:t>Stel je stort weer € 10.000 op een spaarrekening tegen 3% rente. Dan bedraagt je spaarkapitaal (inclusief rente) na een jaar € 10.300 (=1,03 x € 10.000 = € 10.300)</a:t>
            </a:r>
          </a:p>
          <a:p>
            <a:pPr>
              <a:lnSpc>
                <a:spcPct val="100000"/>
              </a:lnSpc>
            </a:pPr>
            <a:r>
              <a:rPr lang="nl-NL" sz="1800" cap="none" dirty="0"/>
              <a:t>Na twee jaar bij ongewijzigde rente bezit je dan € 10.609 (= 1,03 x 1,03 x € 10.000) </a:t>
            </a:r>
          </a:p>
          <a:p>
            <a:pPr>
              <a:lnSpc>
                <a:spcPct val="100000"/>
              </a:lnSpc>
            </a:pPr>
            <a:r>
              <a:rPr lang="nl-NL" sz="1800" cap="none" dirty="0"/>
              <a:t>Na 3 jaar bezit je dan € 10.927,27</a:t>
            </a:r>
          </a:p>
          <a:p>
            <a:pPr lvl="0">
              <a:lnSpc>
                <a:spcPct val="100000"/>
              </a:lnSpc>
            </a:pPr>
            <a:r>
              <a:rPr lang="nl-NL" sz="1800" cap="none" dirty="0"/>
              <a:t>1,03 x1,03 x 1,03 x € 10.000 </a:t>
            </a:r>
          </a:p>
          <a:p>
            <a:pPr>
              <a:lnSpc>
                <a:spcPct val="100000"/>
              </a:lnSpc>
            </a:pPr>
            <a:r>
              <a:rPr lang="nl-NL" sz="1800" cap="none" dirty="0"/>
              <a:t> Conclusie: het vermogen groeit progressief (exponentieel) </a:t>
            </a:r>
          </a:p>
        </p:txBody>
      </p:sp>
      <p:sp>
        <p:nvSpPr>
          <p:cNvPr id="2" name="Tijdelijke aanduiding voor voettekst 1">
            <a:extLst>
              <a:ext uri="{FF2B5EF4-FFF2-40B4-BE49-F238E27FC236}">
                <a16:creationId xmlns:a16="http://schemas.microsoft.com/office/drawing/2014/main" id="{3AAC1E7D-81A3-F448-92C2-A0DB24B6E065}"/>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9AE74E23-103E-714C-907B-E7340904D03C}"/>
              </a:ext>
            </a:extLst>
          </p:cNvPr>
          <p:cNvSpPr>
            <a:spLocks noGrp="1"/>
          </p:cNvSpPr>
          <p:nvPr>
            <p:ph type="sldNum" sz="quarter" idx="12"/>
          </p:nvPr>
        </p:nvSpPr>
        <p:spPr/>
        <p:txBody>
          <a:bodyPr/>
          <a:lstStyle/>
          <a:p>
            <a:fld id="{1B9DDBBB-9389-8840-B219-13192A43E64A}" type="slidenum">
              <a:rPr lang="nl-NL" smtClean="0"/>
              <a:t>5</a:t>
            </a:fld>
            <a:endParaRPr lang="nl-NL"/>
          </a:p>
        </p:txBody>
      </p:sp>
      <p:sp>
        <p:nvSpPr>
          <p:cNvPr id="4" name="Tekstvak 3">
            <a:extLst>
              <a:ext uri="{FF2B5EF4-FFF2-40B4-BE49-F238E27FC236}">
                <a16:creationId xmlns:a16="http://schemas.microsoft.com/office/drawing/2014/main" id="{727F90E1-92B4-9046-A532-1BA0840519D2}"/>
              </a:ext>
            </a:extLst>
          </p:cNvPr>
          <p:cNvSpPr txBox="1"/>
          <p:nvPr/>
        </p:nvSpPr>
        <p:spPr>
          <a:xfrm>
            <a:off x="4393580" y="0"/>
            <a:ext cx="3769113" cy="461665"/>
          </a:xfrm>
          <a:prstGeom prst="rect">
            <a:avLst/>
          </a:prstGeom>
          <a:noFill/>
        </p:spPr>
        <p:txBody>
          <a:bodyPr wrap="square" rtlCol="0">
            <a:spAutoFit/>
          </a:bodyPr>
          <a:lstStyle/>
          <a:p>
            <a:r>
              <a:rPr lang="nl-NL" sz="2400" dirty="0"/>
              <a:t>9.2 Sparen en lenen</a:t>
            </a:r>
          </a:p>
        </p:txBody>
      </p:sp>
    </p:spTree>
    <p:extLst>
      <p:ext uri="{BB962C8B-B14F-4D97-AF65-F5344CB8AC3E}">
        <p14:creationId xmlns:p14="http://schemas.microsoft.com/office/powerpoint/2010/main" val="23468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C08A092-A320-134D-9EBA-9F5635902211}"/>
              </a:ext>
            </a:extLst>
          </p:cNvPr>
          <p:cNvSpPr>
            <a:spLocks noGrp="1"/>
          </p:cNvSpPr>
          <p:nvPr>
            <p:ph sz="quarter" idx="13"/>
          </p:nvPr>
        </p:nvSpPr>
        <p:spPr>
          <a:xfrm>
            <a:off x="444768" y="701676"/>
            <a:ext cx="5684520" cy="5181599"/>
          </a:xfrm>
        </p:spPr>
        <p:txBody>
          <a:bodyPr>
            <a:normAutofit fontScale="92500" lnSpcReduction="10000"/>
          </a:bodyPr>
          <a:lstStyle/>
          <a:p>
            <a:r>
              <a:rPr lang="nl-NL" cap="none" dirty="0"/>
              <a:t>Eindwaarde berekening</a:t>
            </a:r>
          </a:p>
          <a:p>
            <a:pPr marL="0" indent="0">
              <a:buNone/>
            </a:pPr>
            <a:r>
              <a:rPr lang="nl-NL" cap="none" dirty="0"/>
              <a:t>Stel dat je nu € 10.000 op een </a:t>
            </a:r>
            <a:r>
              <a:rPr lang="nl-NL" cap="none" dirty="0" err="1"/>
              <a:t>vijfjaarsdeposito</a:t>
            </a:r>
            <a:r>
              <a:rPr lang="nl-NL" cap="none" dirty="0"/>
              <a:t>-rekening zet tegen een vast percentage van 4%. Hoe kun je dan uitrekenen hoeveel geld je over vijf jaar hebt, we noemen dat een </a:t>
            </a:r>
            <a:r>
              <a:rPr lang="nl-NL" b="1" cap="none" dirty="0"/>
              <a:t>eindwaarde berekening.</a:t>
            </a:r>
            <a:r>
              <a:rPr lang="nl-NL" cap="none" dirty="0"/>
              <a:t> De techniek om dat te doen is vrij eenvoudig. Je gebruikt daarvoor de volgende formule:</a:t>
            </a:r>
          </a:p>
          <a:p>
            <a:r>
              <a:rPr lang="nl-NL" cap="none" dirty="0"/>
              <a:t>Spaarsaldo na n jaar = startkapitaal x (1 + p)</a:t>
            </a:r>
            <a:r>
              <a:rPr lang="nl-NL" cap="none" baseline="30000" dirty="0"/>
              <a:t>n</a:t>
            </a:r>
            <a:endParaRPr lang="nl-NL" cap="none" dirty="0"/>
          </a:p>
          <a:p>
            <a:r>
              <a:rPr lang="nl-NL" sz="1900" cap="none" dirty="0"/>
              <a:t>Waarbij p = perunage (percentage uitgedrukt in een getal: 4% = 0,04); </a:t>
            </a:r>
          </a:p>
          <a:p>
            <a:r>
              <a:rPr lang="nl-NL" sz="1900" cap="none" dirty="0"/>
              <a:t>n = tijd = 5 jaar </a:t>
            </a:r>
            <a:r>
              <a:rPr lang="nl-NL" sz="1900" cap="none" dirty="0">
                <a:sym typeface="Wingdings" pitchFamily="2" charset="2"/>
              </a:rPr>
              <a:t></a:t>
            </a:r>
            <a:r>
              <a:rPr lang="nl-NL" sz="1900" cap="none" dirty="0"/>
              <a:t> </a:t>
            </a:r>
          </a:p>
          <a:p>
            <a:r>
              <a:rPr lang="nl-NL" sz="1900" cap="none" dirty="0"/>
              <a:t>(1 + 0,04)</a:t>
            </a:r>
            <a:r>
              <a:rPr lang="nl-NL" sz="1900" cap="none" baseline="30000" dirty="0"/>
              <a:t>5</a:t>
            </a:r>
            <a:r>
              <a:rPr lang="nl-NL" sz="1900" cap="none" dirty="0"/>
              <a:t> = 1,217 (afgerond)</a:t>
            </a:r>
          </a:p>
          <a:p>
            <a:r>
              <a:rPr lang="nl-NL" sz="1900" cap="none" dirty="0"/>
              <a:t>Eindkapitaal = € 10.000 x 1,217 = € 12.167 afgerond)</a:t>
            </a:r>
          </a:p>
          <a:p>
            <a:pPr marL="0" indent="0">
              <a:buNone/>
            </a:pPr>
            <a:endParaRPr lang="nl-NL" cap="none" dirty="0"/>
          </a:p>
        </p:txBody>
      </p:sp>
      <p:sp>
        <p:nvSpPr>
          <p:cNvPr id="7" name="Tijdelijke aanduiding voor inhoud 6">
            <a:extLst>
              <a:ext uri="{FF2B5EF4-FFF2-40B4-BE49-F238E27FC236}">
                <a16:creationId xmlns:a16="http://schemas.microsoft.com/office/drawing/2014/main" id="{056C88C9-33DC-8146-A5DD-7B0524D0E26E}"/>
              </a:ext>
            </a:extLst>
          </p:cNvPr>
          <p:cNvSpPr>
            <a:spLocks noGrp="1"/>
          </p:cNvSpPr>
          <p:nvPr>
            <p:ph sz="quarter" idx="14"/>
          </p:nvPr>
        </p:nvSpPr>
        <p:spPr>
          <a:xfrm>
            <a:off x="6172200" y="609600"/>
            <a:ext cx="5684520" cy="5181599"/>
          </a:xfrm>
        </p:spPr>
        <p:txBody>
          <a:bodyPr>
            <a:normAutofit/>
          </a:bodyPr>
          <a:lstStyle/>
          <a:p>
            <a:r>
              <a:rPr lang="nl-NL" sz="1800" cap="none" dirty="0"/>
              <a:t>Bij </a:t>
            </a:r>
            <a:r>
              <a:rPr lang="nl-NL" sz="1800" b="1" cap="none" dirty="0"/>
              <a:t>contante waarde berekeningen</a:t>
            </a:r>
            <a:r>
              <a:rPr lang="nl-NL" sz="1800" cap="none" dirty="0"/>
              <a:t> bereken je aan de hand van een gewenst eindbedrag hoeveel je dan nu moet storten op een bepaalde rekening. Bij eindwaarde berekeningen reken je uit wat een gestort bedrag over een aantal jaren waard is (oplevert). </a:t>
            </a:r>
          </a:p>
          <a:p>
            <a:r>
              <a:rPr lang="nl-NL" sz="1800" cap="none" dirty="0"/>
              <a:t>Eindwaarde berekeningen zijn in feite het spiegelbeeld van contante waarde berekeningen.</a:t>
            </a:r>
          </a:p>
          <a:p>
            <a:endParaRPr lang="nl-NL" sz="1800" cap="none" dirty="0"/>
          </a:p>
          <a:p>
            <a:r>
              <a:rPr lang="nl-NL" sz="1800" cap="none" dirty="0"/>
              <a:t>Startkapitaal = gewenst eindkapitaal / (1 + p)</a:t>
            </a:r>
            <a:r>
              <a:rPr lang="nl-NL" sz="1800" cap="none" baseline="30000" dirty="0"/>
              <a:t>n</a:t>
            </a:r>
            <a:endParaRPr lang="nl-NL" sz="1800" cap="none" dirty="0"/>
          </a:p>
          <a:p>
            <a:r>
              <a:rPr lang="nl-NL" sz="1800" cap="none" dirty="0"/>
              <a:t>Startkapitaal = 12.167 / (1 + 0,04)</a:t>
            </a:r>
            <a:r>
              <a:rPr lang="nl-NL" sz="1800" cap="none" baseline="30000" dirty="0"/>
              <a:t>5</a:t>
            </a:r>
            <a:r>
              <a:rPr lang="nl-NL" sz="1800" cap="none" dirty="0"/>
              <a:t>  </a:t>
            </a:r>
          </a:p>
          <a:p>
            <a:r>
              <a:rPr lang="nl-NL" sz="1800" cap="none" dirty="0"/>
              <a:t>Startkapitaal = 12.167 / 1,217 = € 10.000</a:t>
            </a:r>
          </a:p>
          <a:p>
            <a:pPr marL="0" indent="0">
              <a:buNone/>
            </a:pPr>
            <a:endParaRPr lang="nl-NL" sz="1800" cap="none" dirty="0"/>
          </a:p>
          <a:p>
            <a:endParaRPr lang="nl-NL" sz="1800" cap="none" dirty="0"/>
          </a:p>
          <a:p>
            <a:endParaRPr lang="nl-NL" sz="1800" cap="none" dirty="0"/>
          </a:p>
        </p:txBody>
      </p:sp>
      <p:sp>
        <p:nvSpPr>
          <p:cNvPr id="2" name="Tijdelijke aanduiding voor voettekst 1">
            <a:extLst>
              <a:ext uri="{FF2B5EF4-FFF2-40B4-BE49-F238E27FC236}">
                <a16:creationId xmlns:a16="http://schemas.microsoft.com/office/drawing/2014/main" id="{20D18497-5D10-F549-9832-6918C5414B60}"/>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2C37D68B-8870-7A45-A545-DA3F0B26B87E}"/>
              </a:ext>
            </a:extLst>
          </p:cNvPr>
          <p:cNvSpPr>
            <a:spLocks noGrp="1"/>
          </p:cNvSpPr>
          <p:nvPr>
            <p:ph type="sldNum" sz="quarter" idx="12"/>
          </p:nvPr>
        </p:nvSpPr>
        <p:spPr/>
        <p:txBody>
          <a:bodyPr/>
          <a:lstStyle/>
          <a:p>
            <a:fld id="{1B9DDBBB-9389-8840-B219-13192A43E64A}" type="slidenum">
              <a:rPr lang="nl-NL" smtClean="0"/>
              <a:t>6</a:t>
            </a:fld>
            <a:endParaRPr lang="nl-NL"/>
          </a:p>
        </p:txBody>
      </p:sp>
      <p:sp>
        <p:nvSpPr>
          <p:cNvPr id="8" name="Tekstvak 7">
            <a:extLst>
              <a:ext uri="{FF2B5EF4-FFF2-40B4-BE49-F238E27FC236}">
                <a16:creationId xmlns:a16="http://schemas.microsoft.com/office/drawing/2014/main" id="{5639CC8E-4360-044F-A225-D20B44267449}"/>
              </a:ext>
            </a:extLst>
          </p:cNvPr>
          <p:cNvSpPr txBox="1"/>
          <p:nvPr/>
        </p:nvSpPr>
        <p:spPr>
          <a:xfrm>
            <a:off x="4393580" y="0"/>
            <a:ext cx="3769113" cy="461665"/>
          </a:xfrm>
          <a:prstGeom prst="rect">
            <a:avLst/>
          </a:prstGeom>
          <a:noFill/>
        </p:spPr>
        <p:txBody>
          <a:bodyPr wrap="square" rtlCol="0">
            <a:spAutoFit/>
          </a:bodyPr>
          <a:lstStyle/>
          <a:p>
            <a:r>
              <a:rPr lang="nl-NL" sz="2400" dirty="0"/>
              <a:t>9.2 Sparen en lenen</a:t>
            </a:r>
          </a:p>
        </p:txBody>
      </p:sp>
    </p:spTree>
    <p:extLst>
      <p:ext uri="{BB962C8B-B14F-4D97-AF65-F5344CB8AC3E}">
        <p14:creationId xmlns:p14="http://schemas.microsoft.com/office/powerpoint/2010/main" val="16417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dissolve">
                                      <p:cBhvr>
                                        <p:cTn id="30" dur="500"/>
                                        <p:tgtEl>
                                          <p:spTgt spid="6">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ssolv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dissolve">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dissolve">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dissolve">
                                      <p:cBhvr>
                                        <p:cTn id="48" dur="500"/>
                                        <p:tgtEl>
                                          <p:spTgt spid="7">
                                            <p:txEl>
                                              <p:pRg st="3" end="3"/>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dissolve">
                                      <p:cBhvr>
                                        <p:cTn id="51" dur="500"/>
                                        <p:tgtEl>
                                          <p:spTgt spid="7">
                                            <p:txEl>
                                              <p:pRg st="4" end="4"/>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dissolve">
                                      <p:cBhvr>
                                        <p:cTn id="5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DAA10A7-F4DC-DF4C-8BCF-EBC65E21F180}"/>
              </a:ext>
            </a:extLst>
          </p:cNvPr>
          <p:cNvSpPr>
            <a:spLocks noGrp="1"/>
          </p:cNvSpPr>
          <p:nvPr>
            <p:ph type="ftr" sz="quarter" idx="11"/>
          </p:nvPr>
        </p:nvSpPr>
        <p:spPr>
          <a:xfrm>
            <a:off x="334655" y="6112192"/>
            <a:ext cx="1383666" cy="365125"/>
          </a:xfrm>
        </p:spPr>
        <p:txBody>
          <a:bodyPr/>
          <a:lstStyle/>
          <a:p>
            <a:r>
              <a:rPr lang="nl-NL" dirty="0"/>
              <a:t>Economie Integraal vwo (Hans Vermeulen)</a:t>
            </a:r>
          </a:p>
        </p:txBody>
      </p:sp>
      <p:sp>
        <p:nvSpPr>
          <p:cNvPr id="3" name="Tijdelijke aanduiding voor dianummer 2">
            <a:extLst>
              <a:ext uri="{FF2B5EF4-FFF2-40B4-BE49-F238E27FC236}">
                <a16:creationId xmlns:a16="http://schemas.microsoft.com/office/drawing/2014/main" id="{4707681E-FBCF-BC48-BA02-D4F0FF8E76C0}"/>
              </a:ext>
            </a:extLst>
          </p:cNvPr>
          <p:cNvSpPr>
            <a:spLocks noGrp="1"/>
          </p:cNvSpPr>
          <p:nvPr>
            <p:ph type="sldNum" sz="quarter" idx="12"/>
          </p:nvPr>
        </p:nvSpPr>
        <p:spPr>
          <a:xfrm>
            <a:off x="11199811" y="6112191"/>
            <a:ext cx="764215" cy="365125"/>
          </a:xfrm>
        </p:spPr>
        <p:txBody>
          <a:bodyPr/>
          <a:lstStyle/>
          <a:p>
            <a:fld id="{1B9DDBBB-9389-8840-B219-13192A43E64A}" type="slidenum">
              <a:rPr lang="nl-NL" smtClean="0"/>
              <a:t>7</a:t>
            </a:fld>
            <a:endParaRPr lang="nl-NL"/>
          </a:p>
        </p:txBody>
      </p:sp>
      <p:pic>
        <p:nvPicPr>
          <p:cNvPr id="4" name="Afbeelding 3">
            <a:extLst>
              <a:ext uri="{FF2B5EF4-FFF2-40B4-BE49-F238E27FC236}">
                <a16:creationId xmlns:a16="http://schemas.microsoft.com/office/drawing/2014/main" id="{D761DA32-D2B9-B74C-85FE-C29915019B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15896" y="2986405"/>
            <a:ext cx="8599160" cy="3871595"/>
          </a:xfrm>
          <a:prstGeom prst="rect">
            <a:avLst/>
          </a:prstGeom>
          <a:noFill/>
          <a:ln>
            <a:noFill/>
          </a:ln>
        </p:spPr>
      </p:pic>
      <p:sp>
        <p:nvSpPr>
          <p:cNvPr id="5" name="Tekstvak 4">
            <a:extLst>
              <a:ext uri="{FF2B5EF4-FFF2-40B4-BE49-F238E27FC236}">
                <a16:creationId xmlns:a16="http://schemas.microsoft.com/office/drawing/2014/main" id="{DDE03394-A925-2C4A-B8BF-0111D0A9C890}"/>
              </a:ext>
            </a:extLst>
          </p:cNvPr>
          <p:cNvSpPr txBox="1"/>
          <p:nvPr/>
        </p:nvSpPr>
        <p:spPr>
          <a:xfrm>
            <a:off x="4393580" y="0"/>
            <a:ext cx="3769113" cy="461665"/>
          </a:xfrm>
          <a:prstGeom prst="rect">
            <a:avLst/>
          </a:prstGeom>
          <a:noFill/>
        </p:spPr>
        <p:txBody>
          <a:bodyPr wrap="square" rtlCol="0">
            <a:spAutoFit/>
          </a:bodyPr>
          <a:lstStyle/>
          <a:p>
            <a:r>
              <a:rPr lang="nl-NL" sz="2400" dirty="0"/>
              <a:t>9.2 Sparen en lenen</a:t>
            </a:r>
          </a:p>
        </p:txBody>
      </p:sp>
      <p:sp>
        <p:nvSpPr>
          <p:cNvPr id="7" name="Rechthoek 6">
            <a:extLst>
              <a:ext uri="{FF2B5EF4-FFF2-40B4-BE49-F238E27FC236}">
                <a16:creationId xmlns:a16="http://schemas.microsoft.com/office/drawing/2014/main" id="{075EE566-1EF2-724A-942C-2B0CF20F22CF}"/>
              </a:ext>
            </a:extLst>
          </p:cNvPr>
          <p:cNvSpPr/>
          <p:nvPr/>
        </p:nvSpPr>
        <p:spPr>
          <a:xfrm>
            <a:off x="515778" y="649962"/>
            <a:ext cx="11066140" cy="2308324"/>
          </a:xfrm>
          <a:prstGeom prst="rect">
            <a:avLst/>
          </a:prstGeom>
        </p:spPr>
        <p:txBody>
          <a:bodyPr wrap="square">
            <a:spAutoFit/>
          </a:bodyPr>
          <a:lstStyle/>
          <a:p>
            <a:r>
              <a:rPr lang="nl-NL" dirty="0">
                <a:latin typeface="Arial" panose="020B0604020202020204" pitchFamily="34" charset="0"/>
                <a:ea typeface="Times New Roman" panose="02020603050405020304" pitchFamily="18" charset="0"/>
                <a:cs typeface="Arial" panose="020B0604020202020204" pitchFamily="34" charset="0"/>
              </a:rPr>
              <a:t>Stel je zet € 10.000 op een spaarrekening. Je laat het geld een jaar staan tegen 3% rente. Na een jaar ontvang je dan € 300. De 3% rente noem je de </a:t>
            </a:r>
            <a:r>
              <a:rPr lang="nl-NL" b="1" dirty="0">
                <a:latin typeface="Arial" panose="020B0604020202020204" pitchFamily="34" charset="0"/>
                <a:ea typeface="Times New Roman" panose="02020603050405020304" pitchFamily="18" charset="0"/>
                <a:cs typeface="Arial" panose="020B0604020202020204" pitchFamily="34" charset="0"/>
              </a:rPr>
              <a:t>nominale rente</a:t>
            </a:r>
            <a:r>
              <a:rPr lang="nl-NL" dirty="0">
                <a:latin typeface="Arial" panose="020B0604020202020204" pitchFamily="34" charset="0"/>
                <a:ea typeface="Times New Roman" panose="02020603050405020304" pitchFamily="18" charset="0"/>
                <a:cs typeface="Arial" panose="020B0604020202020204" pitchFamily="34" charset="0"/>
              </a:rPr>
              <a:t>.</a:t>
            </a:r>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Dat wil niet zeggen dat je na een jaar 3% meer kunt kopen, dan wanneer je het geld direct had uitgegeven. Je moet ook rekening houden met inflatie. </a:t>
            </a:r>
          </a:p>
          <a:p>
            <a:r>
              <a:rPr lang="nl-NL" dirty="0">
                <a:latin typeface="Arial" panose="020B0604020202020204" pitchFamily="34" charset="0"/>
                <a:cs typeface="Arial" panose="020B0604020202020204" pitchFamily="34" charset="0"/>
              </a:rPr>
              <a:t>Stel dat de prijzen dat jaar 2,5% zijn gestegen. Na een jaar heb je dan € 10.300</a:t>
            </a:r>
          </a:p>
          <a:p>
            <a:r>
              <a:rPr lang="nl-NL" dirty="0">
                <a:latin typeface="Arial" panose="020B0604020202020204" pitchFamily="34" charset="0"/>
                <a:cs typeface="Arial" panose="020B0604020202020204" pitchFamily="34" charset="0"/>
              </a:rPr>
              <a:t>Wat je een jaar eerder voor € 10.000 kon kopen, kost nu echter € 10.250 (= 10.000 x 1,025).</a:t>
            </a:r>
          </a:p>
          <a:p>
            <a:r>
              <a:rPr lang="nl-NL" dirty="0">
                <a:latin typeface="Arial" panose="020B0604020202020204" pitchFamily="34" charset="0"/>
                <a:cs typeface="Arial" panose="020B0604020202020204" pitchFamily="34" charset="0"/>
              </a:rPr>
              <a:t>Je kunt dus geen 3% meer kopen maar (10.300 - 10.250 / 10.250 x 100% = 0,49% (= </a:t>
            </a:r>
            <a:r>
              <a:rPr lang="nl-NL" b="1" dirty="0">
                <a:latin typeface="Arial" panose="020B0604020202020204" pitchFamily="34" charset="0"/>
                <a:cs typeface="Arial" panose="020B0604020202020204" pitchFamily="34" charset="0"/>
              </a:rPr>
              <a:t>Reële rente</a:t>
            </a:r>
            <a:r>
              <a:rPr lang="nl-NL" dirty="0">
                <a:latin typeface="Arial" panose="020B0604020202020204" pitchFamily="34" charset="0"/>
                <a:cs typeface="Arial" panose="020B0604020202020204" pitchFamily="34" charset="0"/>
              </a:rPr>
              <a:t>)</a:t>
            </a:r>
          </a:p>
          <a:p>
            <a:endParaRPr lang="nl-NL" dirty="0"/>
          </a:p>
        </p:txBody>
      </p:sp>
      <p:sp>
        <p:nvSpPr>
          <p:cNvPr id="8" name="Tekstvak 7">
            <a:extLst>
              <a:ext uri="{FF2B5EF4-FFF2-40B4-BE49-F238E27FC236}">
                <a16:creationId xmlns:a16="http://schemas.microsoft.com/office/drawing/2014/main" id="{F407A84D-60C2-144E-8D31-C9CF217A97CB}"/>
              </a:ext>
            </a:extLst>
          </p:cNvPr>
          <p:cNvSpPr txBox="1"/>
          <p:nvPr/>
        </p:nvSpPr>
        <p:spPr>
          <a:xfrm>
            <a:off x="227974" y="2688580"/>
            <a:ext cx="3079106" cy="3693319"/>
          </a:xfrm>
          <a:prstGeom prst="rect">
            <a:avLst/>
          </a:prstGeom>
          <a:noFill/>
        </p:spPr>
        <p:txBody>
          <a:bodyPr wrap="square" rtlCol="0">
            <a:spAutoFit/>
          </a:bodyPr>
          <a:lstStyle/>
          <a:p>
            <a:r>
              <a:rPr lang="nl-NL" dirty="0"/>
              <a:t>Met de reële rente bedoelen we de koopkracht van de </a:t>
            </a:r>
            <a:r>
              <a:rPr lang="nl-NL" dirty="0" err="1"/>
              <a:t>rente-opbrengst</a:t>
            </a:r>
            <a:r>
              <a:rPr lang="nl-NL" dirty="0"/>
              <a:t>.</a:t>
            </a:r>
          </a:p>
          <a:p>
            <a:r>
              <a:rPr lang="nl-NL" dirty="0"/>
              <a:t>Koopkracht en prijspeil zijn niet meetbaar, allen vergelijkbaar met een eerdere periode.</a:t>
            </a:r>
          </a:p>
          <a:p>
            <a:r>
              <a:rPr lang="nl-NL" dirty="0"/>
              <a:t>Daarom werken we met indexcijfers (basis = 100)</a:t>
            </a:r>
          </a:p>
          <a:p>
            <a:r>
              <a:rPr lang="nl-NL" dirty="0"/>
              <a:t>Indexcijfer = nieuw/oud x 100</a:t>
            </a:r>
          </a:p>
          <a:p>
            <a:r>
              <a:rPr lang="nl-NL" dirty="0"/>
              <a:t>Index nom. Rente = 103</a:t>
            </a:r>
          </a:p>
          <a:p>
            <a:r>
              <a:rPr lang="nl-NL" dirty="0"/>
              <a:t>Index </a:t>
            </a:r>
            <a:r>
              <a:rPr lang="nl-NL" dirty="0" err="1"/>
              <a:t>reele</a:t>
            </a:r>
            <a:r>
              <a:rPr lang="nl-NL" dirty="0"/>
              <a:t> rente = 100,49</a:t>
            </a:r>
          </a:p>
          <a:p>
            <a:r>
              <a:rPr lang="nl-NL" dirty="0"/>
              <a:t>Index prijspeil = 102,5</a:t>
            </a:r>
          </a:p>
          <a:p>
            <a:endParaRPr lang="nl-NL" dirty="0"/>
          </a:p>
        </p:txBody>
      </p:sp>
    </p:spTree>
    <p:extLst>
      <p:ext uri="{BB962C8B-B14F-4D97-AF65-F5344CB8AC3E}">
        <p14:creationId xmlns:p14="http://schemas.microsoft.com/office/powerpoint/2010/main" val="10928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checkerboard(across)">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checkerboard(across)">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checkerboard(across)">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checkerboard(across)">
                                      <p:cBhvr>
                                        <p:cTn id="40" dur="500"/>
                                        <p:tgtEl>
                                          <p:spTgt spid="8">
                                            <p:txEl>
                                              <p:pRg st="2" end="2"/>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checkerboard(across)">
                                      <p:cBhvr>
                                        <p:cTn id="43" dur="500"/>
                                        <p:tgtEl>
                                          <p:spTgt spid="8">
                                            <p:txEl>
                                              <p:pRg st="3" end="3"/>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checkerboard(across)">
                                      <p:cBhvr>
                                        <p:cTn id="46" dur="500"/>
                                        <p:tgtEl>
                                          <p:spTgt spid="8">
                                            <p:txEl>
                                              <p:pRg st="4" end="4"/>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checkerboard(across)">
                                      <p:cBhvr>
                                        <p:cTn id="49" dur="500"/>
                                        <p:tgtEl>
                                          <p:spTgt spid="8">
                                            <p:txEl>
                                              <p:pRg st="5" end="5"/>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checkerboard(across)">
                                      <p:cBhvr>
                                        <p:cTn id="52" dur="500"/>
                                        <p:tgtEl>
                                          <p:spTgt spid="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F5F9A2B-1ED6-2E42-8640-1E6FA11A2153}"/>
              </a:ext>
            </a:extLst>
          </p:cNvPr>
          <p:cNvSpPr>
            <a:spLocks noGrp="1"/>
          </p:cNvSpPr>
          <p:nvPr>
            <p:ph type="ftr" sz="quarter" idx="11"/>
          </p:nvPr>
        </p:nvSpPr>
        <p:spPr>
          <a:xfrm>
            <a:off x="913774" y="5883275"/>
            <a:ext cx="1467117" cy="365125"/>
          </a:xfrm>
        </p:spPr>
        <p:txBody>
          <a:bodyPr/>
          <a:lstStyle/>
          <a:p>
            <a:r>
              <a:rPr lang="nl-NL" dirty="0"/>
              <a:t>Economie Integraal vwo (Hans Vermeulen)</a:t>
            </a:r>
          </a:p>
        </p:txBody>
      </p:sp>
      <p:sp>
        <p:nvSpPr>
          <p:cNvPr id="3" name="Tijdelijke aanduiding voor dianummer 2">
            <a:extLst>
              <a:ext uri="{FF2B5EF4-FFF2-40B4-BE49-F238E27FC236}">
                <a16:creationId xmlns:a16="http://schemas.microsoft.com/office/drawing/2014/main" id="{41A1F9AB-D8AB-8C4F-A23E-C63ACCB4E3B2}"/>
              </a:ext>
            </a:extLst>
          </p:cNvPr>
          <p:cNvSpPr>
            <a:spLocks noGrp="1"/>
          </p:cNvSpPr>
          <p:nvPr>
            <p:ph type="sldNum" sz="quarter" idx="12"/>
          </p:nvPr>
        </p:nvSpPr>
        <p:spPr/>
        <p:txBody>
          <a:bodyPr/>
          <a:lstStyle/>
          <a:p>
            <a:fld id="{1B9DDBBB-9389-8840-B219-13192A43E64A}" type="slidenum">
              <a:rPr lang="nl-NL" smtClean="0"/>
              <a:t>8</a:t>
            </a:fld>
            <a:endParaRPr lang="nl-NL"/>
          </a:p>
        </p:txBody>
      </p:sp>
      <p:sp>
        <p:nvSpPr>
          <p:cNvPr id="4" name="Tekstvak 3">
            <a:extLst>
              <a:ext uri="{FF2B5EF4-FFF2-40B4-BE49-F238E27FC236}">
                <a16:creationId xmlns:a16="http://schemas.microsoft.com/office/drawing/2014/main" id="{E8E98025-0843-FD40-B71F-69BC1F5C936C}"/>
              </a:ext>
            </a:extLst>
          </p:cNvPr>
          <p:cNvSpPr txBox="1"/>
          <p:nvPr/>
        </p:nvSpPr>
        <p:spPr>
          <a:xfrm>
            <a:off x="913774" y="378767"/>
            <a:ext cx="11128075" cy="461665"/>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Levensloopinkomen = huidig inkomen (400.000) plus toekomstig inkomen (600.000)</a:t>
            </a:r>
          </a:p>
        </p:txBody>
      </p:sp>
      <p:pic>
        <p:nvPicPr>
          <p:cNvPr id="5" name="Afbeelding 4">
            <a:extLst>
              <a:ext uri="{FF2B5EF4-FFF2-40B4-BE49-F238E27FC236}">
                <a16:creationId xmlns:a16="http://schemas.microsoft.com/office/drawing/2014/main" id="{410547B5-E920-384D-AB93-0774BE94ACB9}"/>
              </a:ext>
            </a:extLst>
          </p:cNvPr>
          <p:cNvPicPr>
            <a:picLocks noChangeAspect="1"/>
          </p:cNvPicPr>
          <p:nvPr/>
        </p:nvPicPr>
        <p:blipFill>
          <a:blip r:embed="rId2"/>
          <a:stretch>
            <a:fillRect/>
          </a:stretch>
        </p:blipFill>
        <p:spPr>
          <a:xfrm>
            <a:off x="704805" y="1207798"/>
            <a:ext cx="5773006" cy="4675477"/>
          </a:xfrm>
          <a:prstGeom prst="rect">
            <a:avLst/>
          </a:prstGeom>
        </p:spPr>
      </p:pic>
      <p:sp>
        <p:nvSpPr>
          <p:cNvPr id="7" name="Tekstvak 6">
            <a:extLst>
              <a:ext uri="{FF2B5EF4-FFF2-40B4-BE49-F238E27FC236}">
                <a16:creationId xmlns:a16="http://schemas.microsoft.com/office/drawing/2014/main" id="{DA97143C-E068-5F4A-8693-81F28EBCFB44}"/>
              </a:ext>
            </a:extLst>
          </p:cNvPr>
          <p:cNvSpPr txBox="1"/>
          <p:nvPr/>
        </p:nvSpPr>
        <p:spPr>
          <a:xfrm>
            <a:off x="6814868" y="1207798"/>
            <a:ext cx="2812211" cy="461665"/>
          </a:xfrm>
          <a:prstGeom prst="rect">
            <a:avLst/>
          </a:prstGeom>
          <a:noFill/>
        </p:spPr>
        <p:txBody>
          <a:bodyPr wrap="square" rtlCol="0">
            <a:spAutoFit/>
          </a:bodyPr>
          <a:lstStyle/>
          <a:p>
            <a:r>
              <a:rPr lang="nl-NL" sz="2400" dirty="0"/>
              <a:t>Rente = 25%</a:t>
            </a:r>
          </a:p>
        </p:txBody>
      </p:sp>
    </p:spTree>
    <p:extLst>
      <p:ext uri="{BB962C8B-B14F-4D97-AF65-F5344CB8AC3E}">
        <p14:creationId xmlns:p14="http://schemas.microsoft.com/office/powerpoint/2010/main" val="36368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C841E1A-E9FB-DE4C-99AA-8D0DEBAEA2EA}"/>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CDB77A94-4952-2A44-8582-ED8B37BFF0E9}"/>
              </a:ext>
            </a:extLst>
          </p:cNvPr>
          <p:cNvSpPr>
            <a:spLocks noGrp="1"/>
          </p:cNvSpPr>
          <p:nvPr>
            <p:ph type="sldNum" sz="quarter" idx="12"/>
          </p:nvPr>
        </p:nvSpPr>
        <p:spPr/>
        <p:txBody>
          <a:bodyPr/>
          <a:lstStyle/>
          <a:p>
            <a:fld id="{1B9DDBBB-9389-8840-B219-13192A43E64A}" type="slidenum">
              <a:rPr lang="nl-NL" smtClean="0"/>
              <a:t>9</a:t>
            </a:fld>
            <a:endParaRPr lang="nl-NL"/>
          </a:p>
        </p:txBody>
      </p:sp>
      <p:pic>
        <p:nvPicPr>
          <p:cNvPr id="4" name="Afbeelding 3">
            <a:extLst>
              <a:ext uri="{FF2B5EF4-FFF2-40B4-BE49-F238E27FC236}">
                <a16:creationId xmlns:a16="http://schemas.microsoft.com/office/drawing/2014/main" id="{1294801A-3B03-5A4A-8A81-89E0A4A0E759}"/>
              </a:ext>
            </a:extLst>
          </p:cNvPr>
          <p:cNvPicPr>
            <a:picLocks noChangeAspect="1"/>
          </p:cNvPicPr>
          <p:nvPr/>
        </p:nvPicPr>
        <p:blipFill>
          <a:blip r:embed="rId2"/>
          <a:stretch>
            <a:fillRect/>
          </a:stretch>
        </p:blipFill>
        <p:spPr>
          <a:xfrm>
            <a:off x="6066802" y="1085923"/>
            <a:ext cx="6099311" cy="4262453"/>
          </a:xfrm>
          <a:prstGeom prst="rect">
            <a:avLst/>
          </a:prstGeom>
        </p:spPr>
      </p:pic>
      <p:pic>
        <p:nvPicPr>
          <p:cNvPr id="5" name="Afbeelding 4">
            <a:extLst>
              <a:ext uri="{FF2B5EF4-FFF2-40B4-BE49-F238E27FC236}">
                <a16:creationId xmlns:a16="http://schemas.microsoft.com/office/drawing/2014/main" id="{FD72CC0E-0937-7D40-8C0A-5D37569887AE}"/>
              </a:ext>
            </a:extLst>
          </p:cNvPr>
          <p:cNvPicPr>
            <a:picLocks noChangeAspect="1"/>
          </p:cNvPicPr>
          <p:nvPr/>
        </p:nvPicPr>
        <p:blipFill>
          <a:blip r:embed="rId3"/>
          <a:stretch>
            <a:fillRect/>
          </a:stretch>
        </p:blipFill>
        <p:spPr>
          <a:xfrm>
            <a:off x="0" y="1091261"/>
            <a:ext cx="6066802" cy="4254105"/>
          </a:xfrm>
          <a:prstGeom prst="rect">
            <a:avLst/>
          </a:prstGeom>
        </p:spPr>
      </p:pic>
    </p:spTree>
    <p:extLst>
      <p:ext uri="{BB962C8B-B14F-4D97-AF65-F5344CB8AC3E}">
        <p14:creationId xmlns:p14="http://schemas.microsoft.com/office/powerpoint/2010/main" val="9262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{588A6C3D-7FF5-1143-9EB2-F3893E7F9256}tf10001073</Template>
  <TotalTime>122</TotalTime>
  <Words>1082</Words>
  <Application>Microsoft Macintosh PowerPoint</Application>
  <PresentationFormat>Breedbeeld</PresentationFormat>
  <Paragraphs>120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Tw Cen MT</vt:lpstr>
      <vt:lpstr>Druppel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Vermeulen, H.</cp:lastModifiedBy>
  <cp:revision>10</cp:revision>
  <dcterms:created xsi:type="dcterms:W3CDTF">2019-05-10T17:45:47Z</dcterms:created>
  <dcterms:modified xsi:type="dcterms:W3CDTF">2019-12-19T20:07:51Z</dcterms:modified>
</cp:coreProperties>
</file>