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9" r:id="rId2"/>
    <p:sldId id="257" r:id="rId3"/>
    <p:sldId id="258" r:id="rId4"/>
    <p:sldId id="260" r:id="rId5"/>
    <p:sldId id="261" r:id="rId6"/>
    <p:sldId id="263" r:id="rId7"/>
    <p:sldId id="262" r:id="rId8"/>
    <p:sldId id="264" r:id="rId9"/>
    <p:sldId id="271" r:id="rId10"/>
    <p:sldId id="266"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F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62"/>
    <p:restoredTop sz="94686"/>
  </p:normalViewPr>
  <p:slideViewPr>
    <p:cSldViewPr snapToGrid="0" snapToObjects="1">
      <p:cViewPr varScale="1">
        <p:scale>
          <a:sx n="96" d="100"/>
          <a:sy n="96" d="100"/>
        </p:scale>
        <p:origin x="1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28038-CFD7-454C-BD49-775AB676FBE8}" type="datetimeFigureOut">
              <a:rPr lang="nl-NL" smtClean="0"/>
              <a:t>28-04-19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219C3-F1AE-DA4C-9302-26A160EB7942}" type="slidenum">
              <a:rPr lang="nl-NL" smtClean="0"/>
              <a:t>‹nr.›</a:t>
            </a:fld>
            <a:endParaRPr lang="nl-NL"/>
          </a:p>
        </p:txBody>
      </p:sp>
    </p:spTree>
    <p:extLst>
      <p:ext uri="{BB962C8B-B14F-4D97-AF65-F5344CB8AC3E}">
        <p14:creationId xmlns:p14="http://schemas.microsoft.com/office/powerpoint/2010/main" val="363082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0F39887-801E-974B-986B-AA199827C8C2}" type="datetime1">
              <a:rPr lang="nl-NL" smtClean="0"/>
              <a:t>28-04-19</a:t>
            </a:fld>
            <a:endParaRPr lang="nl-NL"/>
          </a:p>
        </p:txBody>
      </p:sp>
      <p:sp>
        <p:nvSpPr>
          <p:cNvPr id="5" name="Footer Placeholder 4"/>
          <p:cNvSpPr>
            <a:spLocks noGrp="1"/>
          </p:cNvSpPr>
          <p:nvPr>
            <p:ph type="ftr" sz="quarter" idx="11"/>
          </p:nvPr>
        </p:nvSpPr>
        <p:spPr/>
        <p:txBody>
          <a:bodyPr/>
          <a:lstStyle/>
          <a:p>
            <a:r>
              <a:rPr lang="nl-NL"/>
              <a:t>Economie Integraal vwo (Hans Vermeulen)</a:t>
            </a:r>
          </a:p>
        </p:txBody>
      </p:sp>
      <p:sp>
        <p:nvSpPr>
          <p:cNvPr id="6" name="Slide Number Placeholder 5"/>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585015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EF4C4E0-7144-3745-AB51-B3B231B0448D}" type="datetime1">
              <a:rPr lang="nl-NL" smtClean="0"/>
              <a:t>28-04-19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385704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1576643-95E5-E146-B083-1BB6AA47A64C}" type="datetime1">
              <a:rPr lang="nl-NL" smtClean="0"/>
              <a:t>28-04-19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71028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7B72EB-1DAD-FC46-8213-D144C660438B}" type="datetime1">
              <a:rPr lang="nl-NL" smtClean="0"/>
              <a:t>28-04-19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97914845-57B0-1C4D-95DC-7593598A1F67}" type="slidenum">
              <a:rPr lang="nl-NL" smtClean="0"/>
              <a:t>‹nr.›</a:t>
            </a:fld>
            <a:endParaRPr lang="nl-NL"/>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655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nl-NL"/>
              <a:t>Klik om stijl te bewerken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8C9C970-D6FE-D541-A0C3-68F80218A0BD}" type="datetime1">
              <a:rPr lang="nl-NL" smtClean="0"/>
              <a:t>28-04-19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1755429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nl-NL"/>
              <a:t>Klik om stijl te bewerken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E8F07832-CF05-0848-8712-215FAC971B2A}" type="datetime1">
              <a:rPr lang="nl-NL" smtClean="0"/>
              <a:t>28-04-19</a:t>
            </a:fld>
            <a:endParaRPr lang="nl-NL"/>
          </a:p>
        </p:txBody>
      </p:sp>
      <p:sp>
        <p:nvSpPr>
          <p:cNvPr id="4" name="Footer Placeholder 3"/>
          <p:cNvSpPr>
            <a:spLocks noGrp="1"/>
          </p:cNvSpPr>
          <p:nvPr>
            <p:ph type="ftr" sz="quarter" idx="11"/>
          </p:nvPr>
        </p:nvSpPr>
        <p:spPr/>
        <p:txBody>
          <a:bodyPr/>
          <a:lstStyle/>
          <a:p>
            <a:r>
              <a:rPr lang="nl-NL"/>
              <a:t>Economie Integraal vwo (Hans Vermeulen)</a:t>
            </a:r>
          </a:p>
        </p:txBody>
      </p:sp>
      <p:sp>
        <p:nvSpPr>
          <p:cNvPr id="5" name="Slide Number Placeholder 4"/>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1232571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nl-NL"/>
              <a:t>Klik om stijl te bewerken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44FEF5EC-61F0-3946-8395-63F08FE35257}" type="datetime1">
              <a:rPr lang="nl-NL" smtClean="0"/>
              <a:t>28-04-19</a:t>
            </a:fld>
            <a:endParaRPr lang="nl-NL"/>
          </a:p>
        </p:txBody>
      </p:sp>
      <p:sp>
        <p:nvSpPr>
          <p:cNvPr id="4" name="Footer Placeholder 3"/>
          <p:cNvSpPr>
            <a:spLocks noGrp="1"/>
          </p:cNvSpPr>
          <p:nvPr>
            <p:ph type="ftr" sz="quarter" idx="11"/>
          </p:nvPr>
        </p:nvSpPr>
        <p:spPr/>
        <p:txBody>
          <a:bodyPr/>
          <a:lstStyle/>
          <a:p>
            <a:r>
              <a:rPr lang="nl-NL"/>
              <a:t>Economie Integraal vwo (Hans Vermeulen)</a:t>
            </a:r>
          </a:p>
        </p:txBody>
      </p:sp>
      <p:sp>
        <p:nvSpPr>
          <p:cNvPr id="5" name="Slide Number Placeholder 4"/>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2089162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572080E-03F6-094B-941F-8178A03B9A9B}" type="datetime1">
              <a:rPr lang="nl-NL" smtClean="0"/>
              <a:t>28-04-19</a:t>
            </a:fld>
            <a:endParaRPr lang="nl-NL"/>
          </a:p>
        </p:txBody>
      </p:sp>
      <p:sp>
        <p:nvSpPr>
          <p:cNvPr id="5" name="Footer Placeholder 4"/>
          <p:cNvSpPr>
            <a:spLocks noGrp="1"/>
          </p:cNvSpPr>
          <p:nvPr>
            <p:ph type="ftr" sz="quarter" idx="11"/>
          </p:nvPr>
        </p:nvSpPr>
        <p:spPr/>
        <p:txBody>
          <a:bodyPr/>
          <a:lstStyle/>
          <a:p>
            <a:r>
              <a:rPr lang="nl-NL"/>
              <a:t>Economie Integraal vwo (Hans Vermeulen)</a:t>
            </a:r>
          </a:p>
        </p:txBody>
      </p:sp>
      <p:sp>
        <p:nvSpPr>
          <p:cNvPr id="6" name="Slide Number Placeholder 5"/>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55735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nl-NL"/>
              <a:t>Klik om stijl te bewerken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E614A18-0C69-B34F-B3BE-5AB0870BB07E}" type="datetime1">
              <a:rPr lang="nl-NL" smtClean="0"/>
              <a:t>28-04-19</a:t>
            </a:fld>
            <a:endParaRPr lang="nl-NL"/>
          </a:p>
        </p:txBody>
      </p:sp>
      <p:sp>
        <p:nvSpPr>
          <p:cNvPr id="5" name="Footer Placeholder 4"/>
          <p:cNvSpPr>
            <a:spLocks noGrp="1"/>
          </p:cNvSpPr>
          <p:nvPr>
            <p:ph type="ftr" sz="quarter" idx="11"/>
          </p:nvPr>
        </p:nvSpPr>
        <p:spPr/>
        <p:txBody>
          <a:bodyPr/>
          <a:lstStyle/>
          <a:p>
            <a:r>
              <a:rPr lang="nl-NL"/>
              <a:t>Economie Integraal vwo (Hans Vermeulen)</a:t>
            </a:r>
          </a:p>
        </p:txBody>
      </p:sp>
      <p:sp>
        <p:nvSpPr>
          <p:cNvPr id="6" name="Slide Number Placeholder 5"/>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174865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C08B8DE-4615-1040-9747-028DD8E18EBC}" type="datetime1">
              <a:rPr lang="nl-NL" smtClean="0"/>
              <a:t>28-04-19</a:t>
            </a:fld>
            <a:endParaRPr lang="nl-NL"/>
          </a:p>
        </p:txBody>
      </p:sp>
      <p:sp>
        <p:nvSpPr>
          <p:cNvPr id="5" name="Footer Placeholder 4"/>
          <p:cNvSpPr>
            <a:spLocks noGrp="1"/>
          </p:cNvSpPr>
          <p:nvPr>
            <p:ph type="ftr" sz="quarter" idx="11"/>
          </p:nvPr>
        </p:nvSpPr>
        <p:spPr/>
        <p:txBody>
          <a:bodyPr/>
          <a:lstStyle/>
          <a:p>
            <a:r>
              <a:rPr lang="nl-NL"/>
              <a:t>Economie Integraal vwo (Hans Vermeulen)</a:t>
            </a:r>
          </a:p>
        </p:txBody>
      </p:sp>
      <p:sp>
        <p:nvSpPr>
          <p:cNvPr id="6" name="Slide Number Placeholder 5"/>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142240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nl-NL"/>
              <a:t>Klik om stijl te bewerken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9599B68-3BF8-DB44-BF6E-4C0904FDEB11}" type="datetime1">
              <a:rPr lang="nl-NL" smtClean="0"/>
              <a:t>28-04-19</a:t>
            </a:fld>
            <a:endParaRPr lang="nl-NL"/>
          </a:p>
        </p:txBody>
      </p:sp>
      <p:sp>
        <p:nvSpPr>
          <p:cNvPr id="5" name="Footer Placeholder 4"/>
          <p:cNvSpPr>
            <a:spLocks noGrp="1"/>
          </p:cNvSpPr>
          <p:nvPr>
            <p:ph type="ftr" sz="quarter" idx="11"/>
          </p:nvPr>
        </p:nvSpPr>
        <p:spPr/>
        <p:txBody>
          <a:bodyPr/>
          <a:lstStyle/>
          <a:p>
            <a:r>
              <a:rPr lang="nl-NL"/>
              <a:t>Economie Integraal vwo (Hans Vermeulen)</a:t>
            </a:r>
          </a:p>
        </p:txBody>
      </p:sp>
      <p:sp>
        <p:nvSpPr>
          <p:cNvPr id="6" name="Slide Number Placeholder 5"/>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3926201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8EC2888-A25A-664D-B19F-A5B660BDD17E}" type="datetime1">
              <a:rPr lang="nl-NL" smtClean="0"/>
              <a:t>28-04-19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4083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nl-NL"/>
              <a:t>Klik om stijl te bewerken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Content Placeholder 3"/>
          <p:cNvSpPr>
            <a:spLocks noGrp="1"/>
          </p:cNvSpPr>
          <p:nvPr>
            <p:ph sz="quarter" idx="13"/>
          </p:nvPr>
        </p:nvSpPr>
        <p:spPr>
          <a:xfrm>
            <a:off x="913774" y="3051012"/>
            <a:ext cx="5106027"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Content Placeholder 5"/>
          <p:cNvSpPr>
            <a:spLocks noGrp="1"/>
          </p:cNvSpPr>
          <p:nvPr>
            <p:ph sz="quarter" idx="14"/>
          </p:nvPr>
        </p:nvSpPr>
        <p:spPr>
          <a:xfrm>
            <a:off x="6172200" y="3051012"/>
            <a:ext cx="5105401" cy="27401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6B29AC5-8A99-374E-98FE-BBBB9AAF69D8}" type="datetime1">
              <a:rPr lang="nl-NL" smtClean="0"/>
              <a:t>28-04-19</a:t>
            </a:fld>
            <a:endParaRPr lang="nl-NL"/>
          </a:p>
        </p:txBody>
      </p:sp>
      <p:sp>
        <p:nvSpPr>
          <p:cNvPr id="8" name="Footer Placeholder 7"/>
          <p:cNvSpPr>
            <a:spLocks noGrp="1"/>
          </p:cNvSpPr>
          <p:nvPr>
            <p:ph type="ftr" sz="quarter" idx="11"/>
          </p:nvPr>
        </p:nvSpPr>
        <p:spPr/>
        <p:txBody>
          <a:bodyPr/>
          <a:lstStyle/>
          <a:p>
            <a:r>
              <a:rPr lang="nl-NL"/>
              <a:t>Economie Integraal vwo (Hans Vermeulen)</a:t>
            </a:r>
          </a:p>
        </p:txBody>
      </p:sp>
      <p:sp>
        <p:nvSpPr>
          <p:cNvPr id="9" name="Slide Number Placeholder 8"/>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353255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F615B1E-031A-0647-B9E0-50FD75ED8BEB}" type="datetime1">
              <a:rPr lang="nl-NL" smtClean="0"/>
              <a:t>28-04-19</a:t>
            </a:fld>
            <a:endParaRPr lang="nl-NL"/>
          </a:p>
        </p:txBody>
      </p:sp>
      <p:sp>
        <p:nvSpPr>
          <p:cNvPr id="4" name="Footer Placeholder 3"/>
          <p:cNvSpPr>
            <a:spLocks noGrp="1"/>
          </p:cNvSpPr>
          <p:nvPr>
            <p:ph type="ftr" sz="quarter" idx="11"/>
          </p:nvPr>
        </p:nvSpPr>
        <p:spPr/>
        <p:txBody>
          <a:bodyPr/>
          <a:lstStyle/>
          <a:p>
            <a:r>
              <a:rPr lang="nl-NL"/>
              <a:t>Economie Integraal vwo (Hans Vermeulen)</a:t>
            </a:r>
          </a:p>
        </p:txBody>
      </p:sp>
      <p:sp>
        <p:nvSpPr>
          <p:cNvPr id="5" name="Slide Number Placeholder 4"/>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109527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1FDF595-1C2C-2045-B6F2-1B0BAF9E20DE}" type="datetime1">
              <a:rPr lang="nl-NL" smtClean="0"/>
              <a:t>28-04-19</a:t>
            </a:fld>
            <a:endParaRPr lang="nl-NL"/>
          </a:p>
        </p:txBody>
      </p:sp>
      <p:sp>
        <p:nvSpPr>
          <p:cNvPr id="3" name="Footer Placeholder 2"/>
          <p:cNvSpPr>
            <a:spLocks noGrp="1"/>
          </p:cNvSpPr>
          <p:nvPr>
            <p:ph type="ftr" sz="quarter" idx="11"/>
          </p:nvPr>
        </p:nvSpPr>
        <p:spPr/>
        <p:txBody>
          <a:bodyPr/>
          <a:lstStyle/>
          <a:p>
            <a:r>
              <a:rPr lang="nl-NL"/>
              <a:t>Economie Integraal vwo (Hans Vermeulen)</a:t>
            </a:r>
          </a:p>
        </p:txBody>
      </p:sp>
      <p:sp>
        <p:nvSpPr>
          <p:cNvPr id="4" name="Slide Number Placeholder 3"/>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81321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nl-NL"/>
              <a:t>Klik om stijl te bewerken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0B34671-0FAE-A940-A061-E24F3A11157E}" type="datetime1">
              <a:rPr lang="nl-NL" smtClean="0"/>
              <a:t>28-04-19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3747562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1028275-A938-A747-9314-E75619465A41}" type="datetime1">
              <a:rPr lang="nl-NL" smtClean="0"/>
              <a:t>28-04-19</a:t>
            </a:fld>
            <a:endParaRPr lang="nl-NL"/>
          </a:p>
        </p:txBody>
      </p:sp>
      <p:sp>
        <p:nvSpPr>
          <p:cNvPr id="6" name="Footer Placeholder 5"/>
          <p:cNvSpPr>
            <a:spLocks noGrp="1"/>
          </p:cNvSpPr>
          <p:nvPr>
            <p:ph type="ftr" sz="quarter" idx="11"/>
          </p:nvPr>
        </p:nvSpPr>
        <p:spPr/>
        <p:txBody>
          <a:bodyPr/>
          <a:lstStyle/>
          <a:p>
            <a:r>
              <a:rPr lang="nl-NL"/>
              <a:t>Economie Integraal vwo (Hans Vermeulen)</a:t>
            </a:r>
          </a:p>
        </p:txBody>
      </p:sp>
      <p:sp>
        <p:nvSpPr>
          <p:cNvPr id="7" name="Slide Number Placeholder 6"/>
          <p:cNvSpPr>
            <a:spLocks noGrp="1"/>
          </p:cNvSpPr>
          <p:nvPr>
            <p:ph type="sldNum" sz="quarter" idx="12"/>
          </p:nvPr>
        </p:nvSpPr>
        <p:spPr/>
        <p:txBody>
          <a:bodyPr/>
          <a:lstStyle/>
          <a:p>
            <a:fld id="{97914845-57B0-1C4D-95DC-7593598A1F67}" type="slidenum">
              <a:rPr lang="nl-NL" smtClean="0"/>
              <a:t>‹nr.›</a:t>
            </a:fld>
            <a:endParaRPr lang="nl-NL"/>
          </a:p>
        </p:txBody>
      </p:sp>
    </p:spTree>
    <p:extLst>
      <p:ext uri="{BB962C8B-B14F-4D97-AF65-F5344CB8AC3E}">
        <p14:creationId xmlns:p14="http://schemas.microsoft.com/office/powerpoint/2010/main" val="615897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EFFA1"/>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95FBFA3-2A8C-C744-96DE-09F48BB01B13}" type="datetime1">
              <a:rPr lang="nl-NL" smtClean="0"/>
              <a:t>28-04-19</a:t>
            </a:fld>
            <a:endParaRPr lang="nl-NL"/>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nl-NL"/>
              <a:t>Economie Integraal vwo (Hans Vermeulen)</a:t>
            </a: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7914845-57B0-1C4D-95DC-7593598A1F67}" type="slidenum">
              <a:rPr lang="nl-NL" smtClean="0"/>
              <a:t>‹nr.›</a:t>
            </a:fld>
            <a:endParaRPr lang="nl-NL"/>
          </a:p>
        </p:txBody>
      </p:sp>
    </p:spTree>
    <p:extLst>
      <p:ext uri="{BB962C8B-B14F-4D97-AF65-F5344CB8AC3E}">
        <p14:creationId xmlns:p14="http://schemas.microsoft.com/office/powerpoint/2010/main" val="2780900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3DC9DB0-52D8-D94D-B572-5D4F8283DB64}"/>
              </a:ext>
            </a:extLst>
          </p:cNvPr>
          <p:cNvSpPr>
            <a:spLocks noGrp="1"/>
          </p:cNvSpPr>
          <p:nvPr>
            <p:ph type="ftr" sz="quarter" idx="11"/>
          </p:nvPr>
        </p:nvSpPr>
        <p:spPr>
          <a:xfrm>
            <a:off x="608975" y="6310031"/>
            <a:ext cx="2667626" cy="376519"/>
          </a:xfrm>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01624A97-2C27-4B40-A40E-D738B655608B}"/>
              </a:ext>
            </a:extLst>
          </p:cNvPr>
          <p:cNvSpPr>
            <a:spLocks noGrp="1"/>
          </p:cNvSpPr>
          <p:nvPr>
            <p:ph type="sldNum" sz="quarter" idx="12"/>
          </p:nvPr>
        </p:nvSpPr>
        <p:spPr/>
        <p:txBody>
          <a:bodyPr/>
          <a:lstStyle/>
          <a:p>
            <a:fld id="{97914845-57B0-1C4D-95DC-7593598A1F67}" type="slidenum">
              <a:rPr lang="nl-NL" smtClean="0"/>
              <a:t>1</a:t>
            </a:fld>
            <a:endParaRPr lang="nl-NL"/>
          </a:p>
        </p:txBody>
      </p:sp>
      <p:sp>
        <p:nvSpPr>
          <p:cNvPr id="4" name="Tekstvak 3">
            <a:extLst>
              <a:ext uri="{FF2B5EF4-FFF2-40B4-BE49-F238E27FC236}">
                <a16:creationId xmlns:a16="http://schemas.microsoft.com/office/drawing/2014/main" id="{5D46835F-3B3E-C846-85C3-B7903617071A}"/>
              </a:ext>
            </a:extLst>
          </p:cNvPr>
          <p:cNvSpPr txBox="1"/>
          <p:nvPr/>
        </p:nvSpPr>
        <p:spPr>
          <a:xfrm>
            <a:off x="3124200" y="171450"/>
            <a:ext cx="6496050" cy="461665"/>
          </a:xfrm>
          <a:prstGeom prst="rect">
            <a:avLst/>
          </a:prstGeom>
          <a:noFill/>
        </p:spPr>
        <p:txBody>
          <a:bodyPr wrap="square" rtlCol="0">
            <a:spAutoFit/>
          </a:bodyPr>
          <a:lstStyle/>
          <a:p>
            <a:r>
              <a:rPr lang="nl-NL" sz="2400" dirty="0"/>
              <a:t>5.1 Economische machtsvorming en marktvormen</a:t>
            </a:r>
          </a:p>
        </p:txBody>
      </p:sp>
      <p:pic>
        <p:nvPicPr>
          <p:cNvPr id="6" name="Afbeelding 5">
            <a:extLst>
              <a:ext uri="{FF2B5EF4-FFF2-40B4-BE49-F238E27FC236}">
                <a16:creationId xmlns:a16="http://schemas.microsoft.com/office/drawing/2014/main" id="{BEF57148-2471-2045-9BD7-57D6F22DE10C}"/>
              </a:ext>
            </a:extLst>
          </p:cNvPr>
          <p:cNvPicPr>
            <a:picLocks noChangeAspect="1"/>
          </p:cNvPicPr>
          <p:nvPr/>
        </p:nvPicPr>
        <p:blipFill>
          <a:blip r:embed="rId2"/>
          <a:stretch>
            <a:fillRect/>
          </a:stretch>
        </p:blipFill>
        <p:spPr>
          <a:xfrm>
            <a:off x="1530350" y="633115"/>
            <a:ext cx="9131300" cy="5638800"/>
          </a:xfrm>
          <a:prstGeom prst="rect">
            <a:avLst/>
          </a:prstGeom>
        </p:spPr>
      </p:pic>
    </p:spTree>
    <p:extLst>
      <p:ext uri="{BB962C8B-B14F-4D97-AF65-F5344CB8AC3E}">
        <p14:creationId xmlns:p14="http://schemas.microsoft.com/office/powerpoint/2010/main" val="364469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54EB841F-A705-2341-A119-B6BF3EA067E8}"/>
              </a:ext>
            </a:extLst>
          </p:cNvPr>
          <p:cNvSpPr>
            <a:spLocks noGrp="1"/>
          </p:cNvSpPr>
          <p:nvPr>
            <p:ph type="ftr" sz="quarter" idx="11"/>
          </p:nvPr>
        </p:nvSpPr>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2E437846-48B5-E449-B589-16DD894F9195}"/>
              </a:ext>
            </a:extLst>
          </p:cNvPr>
          <p:cNvSpPr>
            <a:spLocks noGrp="1"/>
          </p:cNvSpPr>
          <p:nvPr>
            <p:ph type="sldNum" sz="quarter" idx="12"/>
          </p:nvPr>
        </p:nvSpPr>
        <p:spPr/>
        <p:txBody>
          <a:bodyPr/>
          <a:lstStyle/>
          <a:p>
            <a:fld id="{97914845-57B0-1C4D-95DC-7593598A1F67}" type="slidenum">
              <a:rPr lang="nl-NL" smtClean="0"/>
              <a:t>10</a:t>
            </a:fld>
            <a:endParaRPr lang="nl-NL"/>
          </a:p>
        </p:txBody>
      </p:sp>
      <p:sp>
        <p:nvSpPr>
          <p:cNvPr id="4" name="Tekstvak 3">
            <a:extLst>
              <a:ext uri="{FF2B5EF4-FFF2-40B4-BE49-F238E27FC236}">
                <a16:creationId xmlns:a16="http://schemas.microsoft.com/office/drawing/2014/main" id="{6DB024D3-0C19-BA4D-BC9D-0F937BDC1DE0}"/>
              </a:ext>
            </a:extLst>
          </p:cNvPr>
          <p:cNvSpPr txBox="1"/>
          <p:nvPr/>
        </p:nvSpPr>
        <p:spPr>
          <a:xfrm>
            <a:off x="3095625" y="162561"/>
            <a:ext cx="7418386" cy="461665"/>
          </a:xfrm>
          <a:prstGeom prst="rect">
            <a:avLst/>
          </a:prstGeom>
          <a:noFill/>
        </p:spPr>
        <p:txBody>
          <a:bodyPr wrap="square" rtlCol="0">
            <a:spAutoFit/>
          </a:bodyPr>
          <a:lstStyle/>
          <a:p>
            <a:r>
              <a:rPr lang="nl-NL" sz="2400" dirty="0"/>
              <a:t>5.2 Monopolie                     prijsdiscriminatie</a:t>
            </a:r>
          </a:p>
        </p:txBody>
      </p:sp>
      <p:sp>
        <p:nvSpPr>
          <p:cNvPr id="5" name="Tijdelijke aanduiding voor inhoud 1">
            <a:extLst>
              <a:ext uri="{FF2B5EF4-FFF2-40B4-BE49-F238E27FC236}">
                <a16:creationId xmlns:a16="http://schemas.microsoft.com/office/drawing/2014/main" id="{C26FE30C-DFB6-E14B-85A9-9551DD78EE58}"/>
              </a:ext>
            </a:extLst>
          </p:cNvPr>
          <p:cNvSpPr txBox="1">
            <a:spLocks/>
          </p:cNvSpPr>
          <p:nvPr/>
        </p:nvSpPr>
        <p:spPr>
          <a:xfrm>
            <a:off x="130706" y="1533145"/>
            <a:ext cx="4495040" cy="4188370"/>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nl-NL" sz="1800" dirty="0"/>
              <a:t>Verschijnsel dat een </a:t>
            </a:r>
            <a:r>
              <a:rPr lang="nl-NL" sz="1800" b="1" dirty="0"/>
              <a:t>producent hetzelfde product voor verschillende prijzen </a:t>
            </a:r>
            <a:r>
              <a:rPr lang="nl-NL" sz="1800" dirty="0"/>
              <a:t>verkoopt,</a:t>
            </a:r>
          </a:p>
          <a:p>
            <a:r>
              <a:rPr lang="nl-NL" sz="1800" dirty="0"/>
              <a:t>Telefoonmaatschappijen, Energiemaatschappijen, Openbaar vervoer</a:t>
            </a:r>
          </a:p>
          <a:p>
            <a:r>
              <a:rPr lang="nl-NL" sz="1800" dirty="0"/>
              <a:t>Doel = 1 gelijkmatige spreiding van de vraag over de tijd en Doel 2 meer winst</a:t>
            </a:r>
          </a:p>
          <a:p>
            <a:r>
              <a:rPr lang="nl-NL" sz="1800" dirty="0"/>
              <a:t>Voorwaarde: deelmarkten zijn te scheiden (leeftijd, grens, tijdstip, </a:t>
            </a:r>
            <a:r>
              <a:rPr lang="nl-NL" sz="1800" dirty="0" err="1"/>
              <a:t>enz</a:t>
            </a:r>
            <a:endParaRPr lang="nl-NL" sz="1800" dirty="0"/>
          </a:p>
          <a:p>
            <a:endParaRPr lang="nl-NL" sz="1800" dirty="0"/>
          </a:p>
        </p:txBody>
      </p:sp>
      <p:sp>
        <p:nvSpPr>
          <p:cNvPr id="7" name="Tekstvak 6">
            <a:extLst>
              <a:ext uri="{FF2B5EF4-FFF2-40B4-BE49-F238E27FC236}">
                <a16:creationId xmlns:a16="http://schemas.microsoft.com/office/drawing/2014/main" id="{DBE33C6D-3E98-3348-BF0F-B6C1BBC9C652}"/>
              </a:ext>
            </a:extLst>
          </p:cNvPr>
          <p:cNvSpPr txBox="1"/>
          <p:nvPr/>
        </p:nvSpPr>
        <p:spPr>
          <a:xfrm>
            <a:off x="6370906" y="762530"/>
            <a:ext cx="2898818" cy="1354217"/>
          </a:xfrm>
          <a:prstGeom prst="rect">
            <a:avLst/>
          </a:prstGeom>
          <a:noFill/>
        </p:spPr>
        <p:txBody>
          <a:bodyPr wrap="square" rtlCol="0">
            <a:spAutoFit/>
          </a:bodyPr>
          <a:lstStyle/>
          <a:p>
            <a:r>
              <a:rPr lang="nl-NL" sz="2800" dirty="0">
                <a:latin typeface="Arial" panose="020B0604020202020204" pitchFamily="34" charset="0"/>
                <a:cs typeface="Arial" panose="020B0604020202020204" pitchFamily="34" charset="0"/>
              </a:rPr>
              <a:t>Voorbeeld:</a:t>
            </a:r>
          </a:p>
          <a:p>
            <a:r>
              <a:rPr lang="nl-NL" dirty="0">
                <a:latin typeface="Arial" panose="020B0604020202020204" pitchFamily="34" charset="0"/>
                <a:cs typeface="Arial" panose="020B0604020202020204" pitchFamily="34" charset="0"/>
              </a:rPr>
              <a:t>Verkoop voorgebakken frites aan Belgische en Nederlandse afnemers</a:t>
            </a:r>
          </a:p>
        </p:txBody>
      </p:sp>
      <p:sp>
        <p:nvSpPr>
          <p:cNvPr id="8" name="Tekstvak 7">
            <a:extLst>
              <a:ext uri="{FF2B5EF4-FFF2-40B4-BE49-F238E27FC236}">
                <a16:creationId xmlns:a16="http://schemas.microsoft.com/office/drawing/2014/main" id="{5F2FEE71-17B1-ED4C-B14F-487BBBE9DCA5}"/>
              </a:ext>
            </a:extLst>
          </p:cNvPr>
          <p:cNvSpPr txBox="1"/>
          <p:nvPr/>
        </p:nvSpPr>
        <p:spPr>
          <a:xfrm>
            <a:off x="5064072" y="2721391"/>
            <a:ext cx="703998" cy="369332"/>
          </a:xfrm>
          <a:prstGeom prst="rect">
            <a:avLst/>
          </a:prstGeom>
          <a:noFill/>
        </p:spPr>
        <p:txBody>
          <a:bodyPr wrap="square" rtlCol="0">
            <a:spAutoFit/>
          </a:bodyPr>
          <a:lstStyle/>
          <a:p>
            <a:r>
              <a:rPr lang="nl-NL" dirty="0"/>
              <a:t>prijs</a:t>
            </a:r>
          </a:p>
        </p:txBody>
      </p:sp>
      <p:sp>
        <p:nvSpPr>
          <p:cNvPr id="9" name="Tekstvak 8">
            <a:extLst>
              <a:ext uri="{FF2B5EF4-FFF2-40B4-BE49-F238E27FC236}">
                <a16:creationId xmlns:a16="http://schemas.microsoft.com/office/drawing/2014/main" id="{52F1EEF8-C5AC-0D4A-8A6A-CEAECBAA2DF2}"/>
              </a:ext>
            </a:extLst>
          </p:cNvPr>
          <p:cNvSpPr txBox="1"/>
          <p:nvPr/>
        </p:nvSpPr>
        <p:spPr>
          <a:xfrm>
            <a:off x="5828796" y="2690174"/>
            <a:ext cx="1397742" cy="923330"/>
          </a:xfrm>
          <a:prstGeom prst="rect">
            <a:avLst/>
          </a:prstGeom>
          <a:noFill/>
        </p:spPr>
        <p:txBody>
          <a:bodyPr wrap="square" rtlCol="0">
            <a:spAutoFit/>
          </a:bodyPr>
          <a:lstStyle/>
          <a:p>
            <a:r>
              <a:rPr lang="nl-NL" dirty="0"/>
              <a:t>Hoeveelheid in België</a:t>
            </a:r>
          </a:p>
          <a:p>
            <a:r>
              <a:rPr lang="nl-NL" dirty="0"/>
              <a:t>X 1.000 kg</a:t>
            </a:r>
          </a:p>
        </p:txBody>
      </p:sp>
      <p:sp>
        <p:nvSpPr>
          <p:cNvPr id="10" name="Tekstvak 9">
            <a:extLst>
              <a:ext uri="{FF2B5EF4-FFF2-40B4-BE49-F238E27FC236}">
                <a16:creationId xmlns:a16="http://schemas.microsoft.com/office/drawing/2014/main" id="{31E0225F-4273-5544-AAB7-16037ACF2795}"/>
              </a:ext>
            </a:extLst>
          </p:cNvPr>
          <p:cNvSpPr txBox="1"/>
          <p:nvPr/>
        </p:nvSpPr>
        <p:spPr>
          <a:xfrm>
            <a:off x="7380900" y="2695673"/>
            <a:ext cx="1517377" cy="923330"/>
          </a:xfrm>
          <a:prstGeom prst="rect">
            <a:avLst/>
          </a:prstGeom>
          <a:noFill/>
        </p:spPr>
        <p:txBody>
          <a:bodyPr wrap="square" rtlCol="0">
            <a:spAutoFit/>
          </a:bodyPr>
          <a:lstStyle/>
          <a:p>
            <a:r>
              <a:rPr lang="nl-NL" dirty="0"/>
              <a:t>Hoeveelheid in Nederland</a:t>
            </a:r>
          </a:p>
          <a:p>
            <a:r>
              <a:rPr lang="nl-NL" dirty="0"/>
              <a:t>X 1.000 kg</a:t>
            </a:r>
          </a:p>
        </p:txBody>
      </p:sp>
      <p:sp>
        <p:nvSpPr>
          <p:cNvPr id="11" name="Tekstvak 10">
            <a:extLst>
              <a:ext uri="{FF2B5EF4-FFF2-40B4-BE49-F238E27FC236}">
                <a16:creationId xmlns:a16="http://schemas.microsoft.com/office/drawing/2014/main" id="{B2178FCC-7E5C-E740-9B51-F259B94FD957}"/>
              </a:ext>
            </a:extLst>
          </p:cNvPr>
          <p:cNvSpPr txBox="1"/>
          <p:nvPr/>
        </p:nvSpPr>
        <p:spPr>
          <a:xfrm>
            <a:off x="4954907" y="3700551"/>
            <a:ext cx="4770984" cy="369332"/>
          </a:xfrm>
          <a:prstGeom prst="rect">
            <a:avLst/>
          </a:prstGeom>
          <a:noFill/>
        </p:spPr>
        <p:txBody>
          <a:bodyPr wrap="square" rtlCol="0">
            <a:spAutoFit/>
          </a:bodyPr>
          <a:lstStyle/>
          <a:p>
            <a:r>
              <a:rPr lang="nl-NL" dirty="0"/>
              <a:t>    4		  	0		  	0		        0</a:t>
            </a:r>
          </a:p>
        </p:txBody>
      </p:sp>
      <p:sp>
        <p:nvSpPr>
          <p:cNvPr id="12" name="Tekstvak 11">
            <a:extLst>
              <a:ext uri="{FF2B5EF4-FFF2-40B4-BE49-F238E27FC236}">
                <a16:creationId xmlns:a16="http://schemas.microsoft.com/office/drawing/2014/main" id="{3568D77A-AEDB-7A48-9CD2-7B858760E50C}"/>
              </a:ext>
            </a:extLst>
          </p:cNvPr>
          <p:cNvSpPr txBox="1"/>
          <p:nvPr/>
        </p:nvSpPr>
        <p:spPr>
          <a:xfrm>
            <a:off x="4980431" y="4208096"/>
            <a:ext cx="4584204" cy="369332"/>
          </a:xfrm>
          <a:prstGeom prst="rect">
            <a:avLst/>
          </a:prstGeom>
          <a:noFill/>
        </p:spPr>
        <p:txBody>
          <a:bodyPr wrap="square" rtlCol="0">
            <a:spAutoFit/>
          </a:bodyPr>
          <a:lstStyle/>
          <a:p>
            <a:r>
              <a:rPr lang="nl-NL" dirty="0"/>
              <a:t>    3		      10		       0		      10</a:t>
            </a:r>
          </a:p>
        </p:txBody>
      </p:sp>
      <p:sp>
        <p:nvSpPr>
          <p:cNvPr id="13" name="Tekstvak 12">
            <a:extLst>
              <a:ext uri="{FF2B5EF4-FFF2-40B4-BE49-F238E27FC236}">
                <a16:creationId xmlns:a16="http://schemas.microsoft.com/office/drawing/2014/main" id="{7F8E8A46-B018-6D47-B3ED-3B48A3F19849}"/>
              </a:ext>
            </a:extLst>
          </p:cNvPr>
          <p:cNvSpPr txBox="1"/>
          <p:nvPr/>
        </p:nvSpPr>
        <p:spPr>
          <a:xfrm>
            <a:off x="4988935" y="4767333"/>
            <a:ext cx="4736955" cy="369332"/>
          </a:xfrm>
          <a:prstGeom prst="rect">
            <a:avLst/>
          </a:prstGeom>
          <a:noFill/>
        </p:spPr>
        <p:txBody>
          <a:bodyPr wrap="square" rtlCol="0">
            <a:spAutoFit/>
          </a:bodyPr>
          <a:lstStyle/>
          <a:p>
            <a:r>
              <a:rPr lang="nl-NL" dirty="0"/>
              <a:t>    2		      20		     10		      30</a:t>
            </a:r>
          </a:p>
        </p:txBody>
      </p:sp>
      <p:sp>
        <p:nvSpPr>
          <p:cNvPr id="14" name="Tekstvak 13">
            <a:extLst>
              <a:ext uri="{FF2B5EF4-FFF2-40B4-BE49-F238E27FC236}">
                <a16:creationId xmlns:a16="http://schemas.microsoft.com/office/drawing/2014/main" id="{F1EDFE57-164A-A447-A414-5472CB326F21}"/>
              </a:ext>
            </a:extLst>
          </p:cNvPr>
          <p:cNvSpPr txBox="1"/>
          <p:nvPr/>
        </p:nvSpPr>
        <p:spPr>
          <a:xfrm>
            <a:off x="4999851" y="5248397"/>
            <a:ext cx="4584204" cy="369332"/>
          </a:xfrm>
          <a:prstGeom prst="rect">
            <a:avLst/>
          </a:prstGeom>
          <a:noFill/>
        </p:spPr>
        <p:txBody>
          <a:bodyPr wrap="square" rtlCol="0">
            <a:spAutoFit/>
          </a:bodyPr>
          <a:lstStyle/>
          <a:p>
            <a:r>
              <a:rPr lang="nl-NL" dirty="0"/>
              <a:t>    1		      30		     20		      50</a:t>
            </a:r>
          </a:p>
        </p:txBody>
      </p:sp>
      <p:sp>
        <p:nvSpPr>
          <p:cNvPr id="15" name="Tekstvak 14">
            <a:extLst>
              <a:ext uri="{FF2B5EF4-FFF2-40B4-BE49-F238E27FC236}">
                <a16:creationId xmlns:a16="http://schemas.microsoft.com/office/drawing/2014/main" id="{76E2EE71-5766-9A46-B00A-8D1AAE604699}"/>
              </a:ext>
            </a:extLst>
          </p:cNvPr>
          <p:cNvSpPr txBox="1"/>
          <p:nvPr/>
        </p:nvSpPr>
        <p:spPr>
          <a:xfrm>
            <a:off x="5019778" y="5729461"/>
            <a:ext cx="4564277" cy="369332"/>
          </a:xfrm>
          <a:prstGeom prst="rect">
            <a:avLst/>
          </a:prstGeom>
          <a:noFill/>
        </p:spPr>
        <p:txBody>
          <a:bodyPr wrap="square" rtlCol="0">
            <a:spAutoFit/>
          </a:bodyPr>
          <a:lstStyle/>
          <a:p>
            <a:r>
              <a:rPr lang="nl-NL" dirty="0"/>
              <a:t>    0		      40		     30		      70</a:t>
            </a:r>
          </a:p>
        </p:txBody>
      </p:sp>
      <p:sp>
        <p:nvSpPr>
          <p:cNvPr id="16" name="Tekstvak 15">
            <a:extLst>
              <a:ext uri="{FF2B5EF4-FFF2-40B4-BE49-F238E27FC236}">
                <a16:creationId xmlns:a16="http://schemas.microsoft.com/office/drawing/2014/main" id="{3C60FFC5-523B-6142-8555-8E132BF84F22}"/>
              </a:ext>
            </a:extLst>
          </p:cNvPr>
          <p:cNvSpPr txBox="1"/>
          <p:nvPr/>
        </p:nvSpPr>
        <p:spPr>
          <a:xfrm>
            <a:off x="8980346" y="2697832"/>
            <a:ext cx="1397742" cy="923330"/>
          </a:xfrm>
          <a:prstGeom prst="rect">
            <a:avLst/>
          </a:prstGeom>
          <a:noFill/>
        </p:spPr>
        <p:txBody>
          <a:bodyPr wrap="square" rtlCol="0">
            <a:spAutoFit/>
          </a:bodyPr>
          <a:lstStyle/>
          <a:p>
            <a:r>
              <a:rPr lang="nl-NL" dirty="0"/>
              <a:t>Totale</a:t>
            </a:r>
          </a:p>
          <a:p>
            <a:r>
              <a:rPr lang="nl-NL" dirty="0"/>
              <a:t>Vraag</a:t>
            </a:r>
          </a:p>
          <a:p>
            <a:r>
              <a:rPr lang="nl-NL" dirty="0"/>
              <a:t>X 1.000 kg</a:t>
            </a:r>
          </a:p>
        </p:txBody>
      </p:sp>
    </p:spTree>
    <p:extLst>
      <p:ext uri="{BB962C8B-B14F-4D97-AF65-F5344CB8AC3E}">
        <p14:creationId xmlns:p14="http://schemas.microsoft.com/office/powerpoint/2010/main" val="185636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heckerboard(across)">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heckerboard(across)">
                                      <p:cBhvr>
                                        <p:cTn id="43" dur="500"/>
                                        <p:tgtEl>
                                          <p:spTgt spid="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500"/>
                                        <p:tgtEl>
                                          <p:spTgt spid="10"/>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heckerboard(across)">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checkerboard(across)">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checkerboard(across)">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checkerboard(across)">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checkerboard(across)">
                                      <p:cBhvr>
                                        <p:cTn id="69" dur="500"/>
                                        <p:tgtEl>
                                          <p:spTgt spid="14"/>
                                        </p:tgtEl>
                                      </p:cBhvr>
                                    </p:animEffect>
                                  </p:childTnLst>
                                </p:cTn>
                              </p:par>
                            </p:childTnLst>
                          </p:cTn>
                        </p:par>
                      </p:childTnLst>
                    </p:cTn>
                  </p:par>
                  <p:par>
                    <p:cTn id="70" fill="hold">
                      <p:stCondLst>
                        <p:cond delay="indefinite"/>
                      </p:stCondLst>
                      <p:childTnLst>
                        <p:par>
                          <p:cTn id="71" fill="hold">
                            <p:stCondLst>
                              <p:cond delay="0"/>
                            </p:stCondLst>
                            <p:childTnLst>
                              <p:par>
                                <p:cTn id="72" presetID="5" presetClass="entr" presetSubtype="1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checkerboard(across)">
                                      <p:cBhvr>
                                        <p:cTn id="7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9183D10-29F7-1B48-8C46-DC430EE32CE8}"/>
              </a:ext>
            </a:extLst>
          </p:cNvPr>
          <p:cNvSpPr>
            <a:spLocks noGrp="1"/>
          </p:cNvSpPr>
          <p:nvPr>
            <p:ph type="ftr" sz="quarter" idx="11"/>
          </p:nvPr>
        </p:nvSpPr>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E4E6E25F-C456-D548-8EC8-65F8277C015B}"/>
              </a:ext>
            </a:extLst>
          </p:cNvPr>
          <p:cNvSpPr>
            <a:spLocks noGrp="1"/>
          </p:cNvSpPr>
          <p:nvPr>
            <p:ph type="sldNum" sz="quarter" idx="12"/>
          </p:nvPr>
        </p:nvSpPr>
        <p:spPr/>
        <p:txBody>
          <a:bodyPr/>
          <a:lstStyle/>
          <a:p>
            <a:fld id="{97914845-57B0-1C4D-95DC-7593598A1F67}" type="slidenum">
              <a:rPr lang="nl-NL" smtClean="0"/>
              <a:t>11</a:t>
            </a:fld>
            <a:endParaRPr lang="nl-NL"/>
          </a:p>
        </p:txBody>
      </p:sp>
      <p:sp>
        <p:nvSpPr>
          <p:cNvPr id="4" name="Tekstvak 3">
            <a:extLst>
              <a:ext uri="{FF2B5EF4-FFF2-40B4-BE49-F238E27FC236}">
                <a16:creationId xmlns:a16="http://schemas.microsoft.com/office/drawing/2014/main" id="{FAB6A914-C23A-D849-9754-08858AB0E450}"/>
              </a:ext>
            </a:extLst>
          </p:cNvPr>
          <p:cNvSpPr txBox="1"/>
          <p:nvPr/>
        </p:nvSpPr>
        <p:spPr>
          <a:xfrm>
            <a:off x="3095625" y="162561"/>
            <a:ext cx="7418386" cy="461665"/>
          </a:xfrm>
          <a:prstGeom prst="rect">
            <a:avLst/>
          </a:prstGeom>
          <a:noFill/>
        </p:spPr>
        <p:txBody>
          <a:bodyPr wrap="square" rtlCol="0">
            <a:spAutoFit/>
          </a:bodyPr>
          <a:lstStyle/>
          <a:p>
            <a:r>
              <a:rPr lang="nl-NL" sz="2400" dirty="0"/>
              <a:t>5.2 Monopolie                     prijsdiscriminatie</a:t>
            </a:r>
          </a:p>
        </p:txBody>
      </p:sp>
      <p:pic>
        <p:nvPicPr>
          <p:cNvPr id="5" name="Picture 3">
            <a:extLst>
              <a:ext uri="{FF2B5EF4-FFF2-40B4-BE49-F238E27FC236}">
                <a16:creationId xmlns:a16="http://schemas.microsoft.com/office/drawing/2014/main" id="{E7D68F36-9501-B746-BEC8-4D7BB63867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631" y="2089830"/>
            <a:ext cx="7296150" cy="335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kstvak 5">
            <a:extLst>
              <a:ext uri="{FF2B5EF4-FFF2-40B4-BE49-F238E27FC236}">
                <a16:creationId xmlns:a16="http://schemas.microsoft.com/office/drawing/2014/main" id="{8F2033DD-A1EC-F14D-8E9A-858FAD167DEA}"/>
              </a:ext>
            </a:extLst>
          </p:cNvPr>
          <p:cNvSpPr txBox="1"/>
          <p:nvPr/>
        </p:nvSpPr>
        <p:spPr>
          <a:xfrm>
            <a:off x="5514117" y="2736629"/>
            <a:ext cx="3648075" cy="338554"/>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nl-NL" sz="1600" dirty="0">
                <a:latin typeface="Arial" panose="020B0604020202020204" pitchFamily="34" charset="0"/>
                <a:cs typeface="Arial" panose="020B0604020202020204" pitchFamily="34" charset="0"/>
              </a:rPr>
              <a:t>TO =2,25 x 25.000 = 56.250</a:t>
            </a:r>
          </a:p>
        </p:txBody>
      </p:sp>
      <p:sp>
        <p:nvSpPr>
          <p:cNvPr id="7" name="Tekstvak 6">
            <a:extLst>
              <a:ext uri="{FF2B5EF4-FFF2-40B4-BE49-F238E27FC236}">
                <a16:creationId xmlns:a16="http://schemas.microsoft.com/office/drawing/2014/main" id="{A5A79330-DB15-1344-B044-A51CAFF9127D}"/>
              </a:ext>
            </a:extLst>
          </p:cNvPr>
          <p:cNvSpPr txBox="1"/>
          <p:nvPr/>
        </p:nvSpPr>
        <p:spPr>
          <a:xfrm>
            <a:off x="1921453" y="864421"/>
            <a:ext cx="7536507"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nl-NL" sz="2800" dirty="0">
                <a:latin typeface="Arial" panose="020B0604020202020204" pitchFamily="34" charset="0"/>
                <a:cs typeface="Arial" panose="020B0604020202020204" pitchFamily="34" charset="0"/>
              </a:rPr>
              <a:t>België en Nederland vormen één afzetgebied</a:t>
            </a:r>
          </a:p>
        </p:txBody>
      </p:sp>
      <p:sp>
        <p:nvSpPr>
          <p:cNvPr id="8" name="Ovaal 7">
            <a:extLst>
              <a:ext uri="{FF2B5EF4-FFF2-40B4-BE49-F238E27FC236}">
                <a16:creationId xmlns:a16="http://schemas.microsoft.com/office/drawing/2014/main" id="{D8390445-F2E4-D747-8CB0-47139CE73ACC}"/>
              </a:ext>
            </a:extLst>
          </p:cNvPr>
          <p:cNvSpPr/>
          <p:nvPr/>
        </p:nvSpPr>
        <p:spPr>
          <a:xfrm>
            <a:off x="4011893" y="4294623"/>
            <a:ext cx="215188" cy="2332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E721257E-67A8-2B4F-B9AF-453508EFF838}"/>
              </a:ext>
            </a:extLst>
          </p:cNvPr>
          <p:cNvSpPr/>
          <p:nvPr/>
        </p:nvSpPr>
        <p:spPr>
          <a:xfrm>
            <a:off x="2364754" y="3764957"/>
            <a:ext cx="1799150" cy="1275928"/>
          </a:xfrm>
          <a:prstGeom prst="rect">
            <a:avLst/>
          </a:prstGeom>
          <a:solidFill>
            <a:schemeClr val="accent5">
              <a:alpha val="52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cxnSp>
        <p:nvCxnSpPr>
          <p:cNvPr id="10" name="Rechte verbindingslijn 9">
            <a:extLst>
              <a:ext uri="{FF2B5EF4-FFF2-40B4-BE49-F238E27FC236}">
                <a16:creationId xmlns:a16="http://schemas.microsoft.com/office/drawing/2014/main" id="{2E4B4DA2-9105-BC4F-9BC0-6E66855B6789}"/>
              </a:ext>
            </a:extLst>
          </p:cNvPr>
          <p:cNvCxnSpPr/>
          <p:nvPr/>
        </p:nvCxnSpPr>
        <p:spPr>
          <a:xfrm>
            <a:off x="2317886" y="3199928"/>
            <a:ext cx="187220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0786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grpId="0" nodeType="clickEffect">
                                  <p:stCondLst>
                                    <p:cond delay="0"/>
                                  </p:stCondLst>
                                  <p:childTnLst>
                                    <p:animMotion origin="layout" path="M -6.25E-7 4.44444E-6 L 0.00117 -0.10764 " pathEditMode="relative" rAng="0" ptsTypes="AA">
                                      <p:cBhvr>
                                        <p:cTn id="13" dur="2000" fill="hold"/>
                                        <p:tgtEl>
                                          <p:spTgt spid="8"/>
                                        </p:tgtEl>
                                        <p:attrNameLst>
                                          <p:attrName>ppt_x</p:attrName>
                                          <p:attrName>ppt_y</p:attrName>
                                        </p:attrNameLst>
                                      </p:cBhvr>
                                      <p:rCtr x="52" y="-5394"/>
                                    </p:animMotion>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FBD03DEA-26FA-2E47-A06C-9B85FAD6279C}"/>
              </a:ext>
            </a:extLst>
          </p:cNvPr>
          <p:cNvSpPr>
            <a:spLocks noGrp="1"/>
          </p:cNvSpPr>
          <p:nvPr>
            <p:ph type="ftr" sz="quarter" idx="11"/>
          </p:nvPr>
        </p:nvSpPr>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66A2C103-51CA-2748-A732-6515D53AA541}"/>
              </a:ext>
            </a:extLst>
          </p:cNvPr>
          <p:cNvSpPr>
            <a:spLocks noGrp="1"/>
          </p:cNvSpPr>
          <p:nvPr>
            <p:ph type="sldNum" sz="quarter" idx="12"/>
          </p:nvPr>
        </p:nvSpPr>
        <p:spPr/>
        <p:txBody>
          <a:bodyPr/>
          <a:lstStyle/>
          <a:p>
            <a:fld id="{97914845-57B0-1C4D-95DC-7593598A1F67}" type="slidenum">
              <a:rPr lang="nl-NL" smtClean="0"/>
              <a:t>12</a:t>
            </a:fld>
            <a:endParaRPr lang="nl-NL"/>
          </a:p>
        </p:txBody>
      </p:sp>
      <p:sp>
        <p:nvSpPr>
          <p:cNvPr id="4" name="Tekstvak 3">
            <a:extLst>
              <a:ext uri="{FF2B5EF4-FFF2-40B4-BE49-F238E27FC236}">
                <a16:creationId xmlns:a16="http://schemas.microsoft.com/office/drawing/2014/main" id="{ABE56E88-B776-3248-8D1B-A87B6CFDFD24}"/>
              </a:ext>
            </a:extLst>
          </p:cNvPr>
          <p:cNvSpPr txBox="1"/>
          <p:nvPr/>
        </p:nvSpPr>
        <p:spPr>
          <a:xfrm>
            <a:off x="3095625" y="162561"/>
            <a:ext cx="7418386" cy="461665"/>
          </a:xfrm>
          <a:prstGeom prst="rect">
            <a:avLst/>
          </a:prstGeom>
          <a:noFill/>
        </p:spPr>
        <p:txBody>
          <a:bodyPr wrap="square" rtlCol="0">
            <a:spAutoFit/>
          </a:bodyPr>
          <a:lstStyle/>
          <a:p>
            <a:r>
              <a:rPr lang="nl-NL" sz="2400" dirty="0"/>
              <a:t>5.2 Monopolie                     prijsdiscriminatie</a:t>
            </a:r>
          </a:p>
        </p:txBody>
      </p:sp>
      <p:pic>
        <p:nvPicPr>
          <p:cNvPr id="13" name="Picture 2">
            <a:extLst>
              <a:ext uri="{FF2B5EF4-FFF2-40B4-BE49-F238E27FC236}">
                <a16:creationId xmlns:a16="http://schemas.microsoft.com/office/drawing/2014/main" id="{DADC134A-9262-1948-8D5C-03AB5ADDEA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534" y="1884219"/>
            <a:ext cx="7489469" cy="28309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ekstvak 13">
            <a:extLst>
              <a:ext uri="{FF2B5EF4-FFF2-40B4-BE49-F238E27FC236}">
                <a16:creationId xmlns:a16="http://schemas.microsoft.com/office/drawing/2014/main" id="{7652F358-B3F8-D646-9C76-61FF6BBA14C3}"/>
              </a:ext>
            </a:extLst>
          </p:cNvPr>
          <p:cNvSpPr txBox="1"/>
          <p:nvPr/>
        </p:nvSpPr>
        <p:spPr>
          <a:xfrm>
            <a:off x="3355674" y="2401126"/>
            <a:ext cx="2143386" cy="274701"/>
          </a:xfrm>
          <a:prstGeom prst="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 2,5 x 15.000 = 37.500</a:t>
            </a:r>
          </a:p>
        </p:txBody>
      </p:sp>
      <p:sp>
        <p:nvSpPr>
          <p:cNvPr id="15" name="Tekstvak 14">
            <a:extLst>
              <a:ext uri="{FF2B5EF4-FFF2-40B4-BE49-F238E27FC236}">
                <a16:creationId xmlns:a16="http://schemas.microsoft.com/office/drawing/2014/main" id="{7503229C-87D7-404C-A216-5BFDDFBDAE10}"/>
              </a:ext>
            </a:extLst>
          </p:cNvPr>
          <p:cNvSpPr txBox="1"/>
          <p:nvPr/>
        </p:nvSpPr>
        <p:spPr>
          <a:xfrm>
            <a:off x="7310634" y="2401125"/>
            <a:ext cx="1939480" cy="274701"/>
          </a:xfrm>
          <a:prstGeom prst="rect">
            <a:avLst/>
          </a:prstGeom>
          <a:gradFill rotWithShape="1">
            <a:gsLst>
              <a:gs pos="0">
                <a:srgbClr val="4584D3">
                  <a:tint val="96000"/>
                  <a:satMod val="120000"/>
                  <a:lumMod val="120000"/>
                </a:srgbClr>
              </a:gs>
              <a:gs pos="100000">
                <a:srgbClr val="4584D3">
                  <a:shade val="89000"/>
                  <a:lumMod val="90000"/>
                </a:srgbClr>
              </a:gs>
            </a:gsLst>
            <a:lin ang="5400000" scaled="0"/>
          </a:gradFill>
          <a:ln w="9525" cap="flat" cmpd="sng" algn="ctr">
            <a:solidFill>
              <a:srgbClr val="4584D3"/>
            </a:solidFill>
            <a:prstDash val="solid"/>
          </a:ln>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 2 x 10.000 =20.000</a:t>
            </a:r>
          </a:p>
        </p:txBody>
      </p:sp>
      <p:sp>
        <p:nvSpPr>
          <p:cNvPr id="16" name="Ovaal 15">
            <a:extLst>
              <a:ext uri="{FF2B5EF4-FFF2-40B4-BE49-F238E27FC236}">
                <a16:creationId xmlns:a16="http://schemas.microsoft.com/office/drawing/2014/main" id="{E66EF929-26A1-C045-A25D-B34412D097B7}"/>
              </a:ext>
            </a:extLst>
          </p:cNvPr>
          <p:cNvSpPr/>
          <p:nvPr/>
        </p:nvSpPr>
        <p:spPr>
          <a:xfrm>
            <a:off x="3209465" y="3965638"/>
            <a:ext cx="129186" cy="181161"/>
          </a:xfrm>
          <a:prstGeom prst="ellipse">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ndara"/>
              <a:ea typeface="+mn-ea"/>
              <a:cs typeface="+mn-cs"/>
            </a:endParaRPr>
          </a:p>
        </p:txBody>
      </p:sp>
      <p:sp>
        <p:nvSpPr>
          <p:cNvPr id="17" name="Ovaal 16">
            <a:extLst>
              <a:ext uri="{FF2B5EF4-FFF2-40B4-BE49-F238E27FC236}">
                <a16:creationId xmlns:a16="http://schemas.microsoft.com/office/drawing/2014/main" id="{D0B5FA24-EBCF-E84A-8D62-07054BE05553}"/>
              </a:ext>
            </a:extLst>
          </p:cNvPr>
          <p:cNvSpPr/>
          <p:nvPr/>
        </p:nvSpPr>
        <p:spPr>
          <a:xfrm>
            <a:off x="6904653" y="3965298"/>
            <a:ext cx="141795" cy="140610"/>
          </a:xfrm>
          <a:prstGeom prst="ellipse">
            <a:avLst/>
          </a:prstGeom>
          <a:solidFill>
            <a:srgbClr val="31B6FD"/>
          </a:solidFill>
          <a:ln w="15875" cap="flat" cmpd="sng" algn="ctr">
            <a:solidFill>
              <a:srgbClr val="31B6FD">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ndara"/>
              <a:ea typeface="+mn-ea"/>
              <a:cs typeface="+mn-cs"/>
            </a:endParaRPr>
          </a:p>
        </p:txBody>
      </p:sp>
      <p:sp>
        <p:nvSpPr>
          <p:cNvPr id="18" name="Rechthoek 17">
            <a:extLst>
              <a:ext uri="{FF2B5EF4-FFF2-40B4-BE49-F238E27FC236}">
                <a16:creationId xmlns:a16="http://schemas.microsoft.com/office/drawing/2014/main" id="{A2E84FA9-C0D6-AA42-BD7A-9DD55CA94081}"/>
              </a:ext>
            </a:extLst>
          </p:cNvPr>
          <p:cNvSpPr/>
          <p:nvPr/>
        </p:nvSpPr>
        <p:spPr>
          <a:xfrm>
            <a:off x="2536167" y="3429000"/>
            <a:ext cx="737892" cy="1025975"/>
          </a:xfrm>
          <a:prstGeom prst="rect">
            <a:avLst/>
          </a:prstGeom>
          <a:solidFill>
            <a:srgbClr val="F5C040">
              <a:alpha val="48000"/>
            </a:srgbClr>
          </a:solidFill>
          <a:ln w="15875" cap="flat" cmpd="sng" algn="ctr">
            <a:solidFill>
              <a:srgbClr val="F5C040">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ndara"/>
              <a:ea typeface="+mn-ea"/>
              <a:cs typeface="+mn-cs"/>
            </a:endParaRPr>
          </a:p>
        </p:txBody>
      </p:sp>
      <p:sp>
        <p:nvSpPr>
          <p:cNvPr id="19" name="Rechthoek 18">
            <a:extLst>
              <a:ext uri="{FF2B5EF4-FFF2-40B4-BE49-F238E27FC236}">
                <a16:creationId xmlns:a16="http://schemas.microsoft.com/office/drawing/2014/main" id="{CCE69491-F7C2-0840-80E9-8572447354F9}"/>
              </a:ext>
            </a:extLst>
          </p:cNvPr>
          <p:cNvSpPr/>
          <p:nvPr/>
        </p:nvSpPr>
        <p:spPr>
          <a:xfrm>
            <a:off x="6511191" y="3622514"/>
            <a:ext cx="456096" cy="827595"/>
          </a:xfrm>
          <a:prstGeom prst="rect">
            <a:avLst/>
          </a:prstGeom>
          <a:solidFill>
            <a:srgbClr val="F5C040">
              <a:alpha val="46000"/>
            </a:srgbClr>
          </a:solidFill>
          <a:ln w="15875" cap="flat" cmpd="sng" algn="ctr">
            <a:solidFill>
              <a:srgbClr val="F5C040">
                <a:shade val="50000"/>
                <a:shade val="75000"/>
                <a:lumMod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prstClr val="white"/>
              </a:solidFill>
              <a:effectLst/>
              <a:uLnTx/>
              <a:uFillTx/>
              <a:latin typeface="Candara"/>
              <a:ea typeface="+mn-ea"/>
              <a:cs typeface="+mn-cs"/>
            </a:endParaRPr>
          </a:p>
        </p:txBody>
      </p:sp>
    </p:spTree>
    <p:extLst>
      <p:ext uri="{BB962C8B-B14F-4D97-AF65-F5344CB8AC3E}">
        <p14:creationId xmlns:p14="http://schemas.microsoft.com/office/powerpoint/2010/main" val="191382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16667E-7 4.81481E-6 L 0.00143 -0.09028 " pathEditMode="relative" rAng="0" ptsTypes="AA">
                                      <p:cBhvr>
                                        <p:cTn id="6" dur="2000" fill="hold"/>
                                        <p:tgtEl>
                                          <p:spTgt spid="16"/>
                                        </p:tgtEl>
                                        <p:attrNameLst>
                                          <p:attrName>ppt_x</p:attrName>
                                          <p:attrName>ppt_y</p:attrName>
                                        </p:attrNameLst>
                                      </p:cBhvr>
                                      <p:rCtr x="65" y="-4514"/>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grpId="0" nodeType="clickEffect">
                                  <p:stCondLst>
                                    <p:cond delay="0"/>
                                  </p:stCondLst>
                                  <p:childTnLst>
                                    <p:animMotion origin="layout" path="M 4.58333E-6 4.07407E-6 L -0.00066 -0.06042 " pathEditMode="relative" rAng="0" ptsTypes="AA">
                                      <p:cBhvr>
                                        <p:cTn id="24" dur="2000" fill="hold"/>
                                        <p:tgtEl>
                                          <p:spTgt spid="17"/>
                                        </p:tgtEl>
                                        <p:attrNameLst>
                                          <p:attrName>ppt_x</p:attrName>
                                          <p:attrName>ppt_y</p:attrName>
                                        </p:attrNameLst>
                                      </p:cBhvr>
                                      <p:rCtr x="-39" y="-3032"/>
                                    </p:animMotion>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01A537B-4226-754D-A35E-91CBF78F2EEC}"/>
              </a:ext>
            </a:extLst>
          </p:cNvPr>
          <p:cNvSpPr>
            <a:spLocks noGrp="1"/>
          </p:cNvSpPr>
          <p:nvPr>
            <p:ph type="ftr" sz="quarter" idx="11"/>
          </p:nvPr>
        </p:nvSpPr>
        <p:spPr>
          <a:xfrm>
            <a:off x="599316" y="6337095"/>
            <a:ext cx="2496309" cy="358344"/>
          </a:xfrm>
        </p:spPr>
        <p:txBody>
          <a:bodyPr/>
          <a:lstStyle/>
          <a:p>
            <a:r>
              <a:rPr lang="nl-NL" dirty="0"/>
              <a:t>Economie Integraal vwo (Hans Vermeulen)</a:t>
            </a:r>
          </a:p>
        </p:txBody>
      </p:sp>
      <p:sp>
        <p:nvSpPr>
          <p:cNvPr id="3" name="Tijdelijke aanduiding voor dianummer 2">
            <a:extLst>
              <a:ext uri="{FF2B5EF4-FFF2-40B4-BE49-F238E27FC236}">
                <a16:creationId xmlns:a16="http://schemas.microsoft.com/office/drawing/2014/main" id="{94A213EB-3208-6140-A2BF-8FAB60E2EFC4}"/>
              </a:ext>
            </a:extLst>
          </p:cNvPr>
          <p:cNvSpPr>
            <a:spLocks noGrp="1"/>
          </p:cNvSpPr>
          <p:nvPr>
            <p:ph type="sldNum" sz="quarter" idx="12"/>
          </p:nvPr>
        </p:nvSpPr>
        <p:spPr/>
        <p:txBody>
          <a:bodyPr/>
          <a:lstStyle/>
          <a:p>
            <a:fld id="{97914845-57B0-1C4D-95DC-7593598A1F67}" type="slidenum">
              <a:rPr lang="nl-NL" smtClean="0"/>
              <a:t>13</a:t>
            </a:fld>
            <a:endParaRPr lang="nl-NL"/>
          </a:p>
        </p:txBody>
      </p:sp>
      <p:sp>
        <p:nvSpPr>
          <p:cNvPr id="4" name="Tekstvak 3">
            <a:extLst>
              <a:ext uri="{FF2B5EF4-FFF2-40B4-BE49-F238E27FC236}">
                <a16:creationId xmlns:a16="http://schemas.microsoft.com/office/drawing/2014/main" id="{D1764219-C377-174C-BF1B-D9110AA9E2D2}"/>
              </a:ext>
            </a:extLst>
          </p:cNvPr>
          <p:cNvSpPr txBox="1"/>
          <p:nvPr/>
        </p:nvSpPr>
        <p:spPr>
          <a:xfrm>
            <a:off x="3095625" y="162561"/>
            <a:ext cx="7418386" cy="461665"/>
          </a:xfrm>
          <a:prstGeom prst="rect">
            <a:avLst/>
          </a:prstGeom>
          <a:noFill/>
        </p:spPr>
        <p:txBody>
          <a:bodyPr wrap="square" rtlCol="0">
            <a:spAutoFit/>
          </a:bodyPr>
          <a:lstStyle/>
          <a:p>
            <a:r>
              <a:rPr lang="nl-NL" sz="2400" dirty="0"/>
              <a:t>5.2 Monopolie                     prijsdiscriminatie</a:t>
            </a:r>
          </a:p>
        </p:txBody>
      </p:sp>
      <p:sp>
        <p:nvSpPr>
          <p:cNvPr id="5" name="Tekstvak 4">
            <a:extLst>
              <a:ext uri="{FF2B5EF4-FFF2-40B4-BE49-F238E27FC236}">
                <a16:creationId xmlns:a16="http://schemas.microsoft.com/office/drawing/2014/main" id="{25B36BC2-A670-3F49-BA9F-C5C2DBA54A4C}"/>
              </a:ext>
            </a:extLst>
          </p:cNvPr>
          <p:cNvSpPr txBox="1"/>
          <p:nvPr/>
        </p:nvSpPr>
        <p:spPr>
          <a:xfrm>
            <a:off x="2035679" y="760751"/>
            <a:ext cx="4824536" cy="20313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b="1" i="1" dirty="0">
                <a:latin typeface="Arial" panose="020B0604020202020204" pitchFamily="34" charset="0"/>
                <a:cs typeface="Arial" panose="020B0604020202020204" pitchFamily="34" charset="0"/>
              </a:rPr>
              <a:t>Productdifferentiatie </a:t>
            </a:r>
            <a:r>
              <a:rPr lang="nl-NL" dirty="0">
                <a:latin typeface="Arial" panose="020B0604020202020204" pitchFamily="34" charset="0"/>
                <a:cs typeface="Arial" panose="020B0604020202020204" pitchFamily="34" charset="0"/>
              </a:rPr>
              <a:t>is het streven van de producenten om hun producten te onderscheiden van die van de concurrenten. Hierbij is het voeren van een duidelijke merknaam onontbeerlijk. De verschillen kunnen bijvoorbeeld ontstaan door verschil in kwaliteit, vormgeving of service. </a:t>
            </a:r>
          </a:p>
        </p:txBody>
      </p:sp>
      <p:sp>
        <p:nvSpPr>
          <p:cNvPr id="6" name="Tekstvak 5">
            <a:extLst>
              <a:ext uri="{FF2B5EF4-FFF2-40B4-BE49-F238E27FC236}">
                <a16:creationId xmlns:a16="http://schemas.microsoft.com/office/drawing/2014/main" id="{CDD3F93F-FA1D-C644-AEBE-19FA2BE8F7B3}"/>
              </a:ext>
            </a:extLst>
          </p:cNvPr>
          <p:cNvSpPr txBox="1"/>
          <p:nvPr/>
        </p:nvSpPr>
        <p:spPr>
          <a:xfrm>
            <a:off x="2035679" y="3209023"/>
            <a:ext cx="4824536" cy="1477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b="1" i="1" dirty="0">
                <a:latin typeface="Arial" panose="020B0604020202020204" pitchFamily="34" charset="0"/>
                <a:cs typeface="Arial" panose="020B0604020202020204" pitchFamily="34" charset="0"/>
              </a:rPr>
              <a:t>Prijsdifferentiatie </a:t>
            </a:r>
            <a:r>
              <a:rPr lang="nl-NL" dirty="0">
                <a:latin typeface="Arial" panose="020B0604020202020204" pitchFamily="34" charset="0"/>
                <a:cs typeface="Arial" panose="020B0604020202020204" pitchFamily="34" charset="0"/>
              </a:rPr>
              <a:t>is het verschijnsel dat een ondernemer meer varianten van een product met verschillende prijzen op de markt brengt om verschillende groepen consumenten te bereiken.</a:t>
            </a:r>
          </a:p>
        </p:txBody>
      </p:sp>
      <p:sp>
        <p:nvSpPr>
          <p:cNvPr id="7" name="Tekstvak 6">
            <a:extLst>
              <a:ext uri="{FF2B5EF4-FFF2-40B4-BE49-F238E27FC236}">
                <a16:creationId xmlns:a16="http://schemas.microsoft.com/office/drawing/2014/main" id="{706C5D88-8897-5949-8594-3F06496AD177}"/>
              </a:ext>
            </a:extLst>
          </p:cNvPr>
          <p:cNvSpPr txBox="1"/>
          <p:nvPr/>
        </p:nvSpPr>
        <p:spPr>
          <a:xfrm>
            <a:off x="2023502" y="5334266"/>
            <a:ext cx="4752528"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b="1" i="1" dirty="0">
                <a:latin typeface="Arial" panose="020B0604020202020204" pitchFamily="34" charset="0"/>
                <a:cs typeface="Arial" panose="020B0604020202020204" pitchFamily="34" charset="0"/>
              </a:rPr>
              <a:t>Prijsdiscriminatie</a:t>
            </a:r>
            <a:r>
              <a:rPr lang="nl-NL" dirty="0">
                <a:latin typeface="Arial" panose="020B0604020202020204" pitchFamily="34" charset="0"/>
                <a:cs typeface="Arial" panose="020B0604020202020204" pitchFamily="34" charset="0"/>
              </a:rPr>
              <a:t> is het vragen van verschillende prijzen voor gelijke producten aan verschillende afnemersgroepen.</a:t>
            </a:r>
          </a:p>
        </p:txBody>
      </p:sp>
      <p:pic>
        <p:nvPicPr>
          <p:cNvPr id="8" name="Picture 3">
            <a:extLst>
              <a:ext uri="{FF2B5EF4-FFF2-40B4-BE49-F238E27FC236}">
                <a16:creationId xmlns:a16="http://schemas.microsoft.com/office/drawing/2014/main" id="{33266093-FAA0-5943-9E39-22CEB209E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774" y="4517400"/>
            <a:ext cx="3413739" cy="22716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4">
            <a:extLst>
              <a:ext uri="{FF2B5EF4-FFF2-40B4-BE49-F238E27FC236}">
                <a16:creationId xmlns:a16="http://schemas.microsoft.com/office/drawing/2014/main" id="{BDF1A452-387D-AC47-A318-2A6B1DBC7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774" y="850755"/>
            <a:ext cx="2400300" cy="14192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5">
            <a:extLst>
              <a:ext uri="{FF2B5EF4-FFF2-40B4-BE49-F238E27FC236}">
                <a16:creationId xmlns:a16="http://schemas.microsoft.com/office/drawing/2014/main" id="{29DF2F14-4CBF-DA40-8A48-F128AA643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774" y="2378028"/>
            <a:ext cx="3877982" cy="20313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68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par>
                                <p:cTn id="24" presetID="5"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08F8D7F5-B94F-724F-A11B-D6441444B971}"/>
              </a:ext>
            </a:extLst>
          </p:cNvPr>
          <p:cNvSpPr>
            <a:spLocks noGrp="1"/>
          </p:cNvSpPr>
          <p:nvPr>
            <p:ph type="ftr" sz="quarter" idx="11"/>
          </p:nvPr>
        </p:nvSpPr>
        <p:spPr>
          <a:xfrm>
            <a:off x="189875" y="6534150"/>
            <a:ext cx="2515226" cy="323850"/>
          </a:xfrm>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70A68519-6437-804A-9E3E-DB7A34F30613}"/>
              </a:ext>
            </a:extLst>
          </p:cNvPr>
          <p:cNvSpPr>
            <a:spLocks noGrp="1"/>
          </p:cNvSpPr>
          <p:nvPr>
            <p:ph type="sldNum" sz="quarter" idx="12"/>
          </p:nvPr>
        </p:nvSpPr>
        <p:spPr/>
        <p:txBody>
          <a:bodyPr/>
          <a:lstStyle/>
          <a:p>
            <a:fld id="{97914845-57B0-1C4D-95DC-7593598A1F67}" type="slidenum">
              <a:rPr lang="nl-NL" smtClean="0"/>
              <a:t>2</a:t>
            </a:fld>
            <a:endParaRPr lang="nl-NL"/>
          </a:p>
        </p:txBody>
      </p:sp>
      <p:sp>
        <p:nvSpPr>
          <p:cNvPr id="4" name="Tekstvak 3">
            <a:extLst>
              <a:ext uri="{FF2B5EF4-FFF2-40B4-BE49-F238E27FC236}">
                <a16:creationId xmlns:a16="http://schemas.microsoft.com/office/drawing/2014/main" id="{7A56961D-A7C3-8D43-B9CB-93E87F5CAAF0}"/>
              </a:ext>
            </a:extLst>
          </p:cNvPr>
          <p:cNvSpPr txBox="1"/>
          <p:nvPr/>
        </p:nvSpPr>
        <p:spPr>
          <a:xfrm>
            <a:off x="989978" y="145971"/>
            <a:ext cx="6496050" cy="461665"/>
          </a:xfrm>
          <a:prstGeom prst="rect">
            <a:avLst/>
          </a:prstGeom>
          <a:noFill/>
        </p:spPr>
        <p:txBody>
          <a:bodyPr wrap="square" rtlCol="0">
            <a:spAutoFit/>
          </a:bodyPr>
          <a:lstStyle/>
          <a:p>
            <a:r>
              <a:rPr lang="nl-NL" sz="2400" dirty="0"/>
              <a:t>5.1 Economische machtsvorming en marktvormen</a:t>
            </a:r>
          </a:p>
        </p:txBody>
      </p:sp>
      <p:sp>
        <p:nvSpPr>
          <p:cNvPr id="5" name="Tekstvak 4">
            <a:extLst>
              <a:ext uri="{FF2B5EF4-FFF2-40B4-BE49-F238E27FC236}">
                <a16:creationId xmlns:a16="http://schemas.microsoft.com/office/drawing/2014/main" id="{321FE82A-F7E1-6448-B6FE-1A38C1A38467}"/>
              </a:ext>
            </a:extLst>
          </p:cNvPr>
          <p:cNvSpPr txBox="1"/>
          <p:nvPr/>
        </p:nvSpPr>
        <p:spPr>
          <a:xfrm>
            <a:off x="666750" y="990600"/>
            <a:ext cx="4648200" cy="1200329"/>
          </a:xfrm>
          <a:prstGeom prst="rect">
            <a:avLst/>
          </a:prstGeom>
          <a:noFill/>
        </p:spPr>
        <p:txBody>
          <a:bodyPr wrap="square" rtlCol="0">
            <a:spAutoFit/>
          </a:bodyPr>
          <a:lstStyle/>
          <a:p>
            <a:r>
              <a:rPr lang="nl-NL" sz="2400" dirty="0"/>
              <a:t>Marketingmix: instrumenten goed afstemmen op de kenmerken en behoeften van de doelgroep</a:t>
            </a:r>
          </a:p>
        </p:txBody>
      </p:sp>
      <p:pic>
        <p:nvPicPr>
          <p:cNvPr id="7" name="Afbeelding 6">
            <a:extLst>
              <a:ext uri="{FF2B5EF4-FFF2-40B4-BE49-F238E27FC236}">
                <a16:creationId xmlns:a16="http://schemas.microsoft.com/office/drawing/2014/main" id="{94B9CD81-FC33-3749-8C79-60AC6B1C9D3C}"/>
              </a:ext>
            </a:extLst>
          </p:cNvPr>
          <p:cNvPicPr>
            <a:picLocks noChangeAspect="1"/>
          </p:cNvPicPr>
          <p:nvPr/>
        </p:nvPicPr>
        <p:blipFill>
          <a:blip r:embed="rId2"/>
          <a:stretch>
            <a:fillRect/>
          </a:stretch>
        </p:blipFill>
        <p:spPr>
          <a:xfrm>
            <a:off x="7924800" y="-21014"/>
            <a:ext cx="4267200" cy="4057338"/>
          </a:xfrm>
          <a:prstGeom prst="rect">
            <a:avLst/>
          </a:prstGeom>
        </p:spPr>
      </p:pic>
      <p:sp>
        <p:nvSpPr>
          <p:cNvPr id="8" name="Tekstvak 7">
            <a:extLst>
              <a:ext uri="{FF2B5EF4-FFF2-40B4-BE49-F238E27FC236}">
                <a16:creationId xmlns:a16="http://schemas.microsoft.com/office/drawing/2014/main" id="{07C63496-A54F-2E4E-8049-53039B97061D}"/>
              </a:ext>
            </a:extLst>
          </p:cNvPr>
          <p:cNvSpPr txBox="1"/>
          <p:nvPr/>
        </p:nvSpPr>
        <p:spPr>
          <a:xfrm>
            <a:off x="913774" y="2438400"/>
            <a:ext cx="4001126" cy="4247317"/>
          </a:xfrm>
          <a:prstGeom prst="rect">
            <a:avLst/>
          </a:prstGeom>
          <a:noFill/>
        </p:spPr>
        <p:txBody>
          <a:bodyPr wrap="square" rtlCol="0">
            <a:spAutoFit/>
          </a:bodyPr>
          <a:lstStyle/>
          <a:p>
            <a:r>
              <a:rPr lang="nl-NL" dirty="0"/>
              <a:t>Productbeleid:</a:t>
            </a:r>
          </a:p>
          <a:p>
            <a:r>
              <a:rPr lang="nl-NL" dirty="0"/>
              <a:t>Productdifferentiatie (merk)</a:t>
            </a:r>
          </a:p>
          <a:p>
            <a:endParaRPr lang="nl-NL" dirty="0"/>
          </a:p>
          <a:p>
            <a:r>
              <a:rPr lang="nl-NL" dirty="0"/>
              <a:t>Prijsdifferentiatie (type)</a:t>
            </a:r>
          </a:p>
          <a:p>
            <a:r>
              <a:rPr lang="nl-NL" dirty="0"/>
              <a:t>(niet te verwarren met prijsdiscriminatie)</a:t>
            </a:r>
          </a:p>
          <a:p>
            <a:endParaRPr lang="nl-NL" dirty="0"/>
          </a:p>
          <a:p>
            <a:r>
              <a:rPr lang="nl-NL" dirty="0"/>
              <a:t>Prijsbeleid </a:t>
            </a:r>
          </a:p>
          <a:p>
            <a:r>
              <a:rPr lang="nl-NL" dirty="0"/>
              <a:t>(marktleider)</a:t>
            </a:r>
          </a:p>
          <a:p>
            <a:endParaRPr lang="nl-NL" dirty="0"/>
          </a:p>
          <a:p>
            <a:r>
              <a:rPr lang="nl-NL" dirty="0"/>
              <a:t>Promotiebeleid (reclamevormen)</a:t>
            </a:r>
          </a:p>
          <a:p>
            <a:endParaRPr lang="nl-NL" dirty="0"/>
          </a:p>
          <a:p>
            <a:r>
              <a:rPr lang="nl-NL" dirty="0"/>
              <a:t>Plaatsbeleid (vestigingsmogelijkheden)</a:t>
            </a:r>
          </a:p>
          <a:p>
            <a:endParaRPr lang="nl-NL" dirty="0"/>
          </a:p>
          <a:p>
            <a:r>
              <a:rPr lang="nl-NL" dirty="0"/>
              <a:t>Marktleider (meestal grootste marktaandeel</a:t>
            </a:r>
          </a:p>
        </p:txBody>
      </p:sp>
      <p:pic>
        <p:nvPicPr>
          <p:cNvPr id="9" name="Afbeelding 8">
            <a:extLst>
              <a:ext uri="{FF2B5EF4-FFF2-40B4-BE49-F238E27FC236}">
                <a16:creationId xmlns:a16="http://schemas.microsoft.com/office/drawing/2014/main" id="{3F71E972-55D1-FE4F-B479-E9F4D1AA36B0}"/>
              </a:ext>
            </a:extLst>
          </p:cNvPr>
          <p:cNvPicPr>
            <a:picLocks noChangeAspect="1"/>
          </p:cNvPicPr>
          <p:nvPr/>
        </p:nvPicPr>
        <p:blipFill>
          <a:blip r:embed="rId3"/>
          <a:stretch>
            <a:fillRect/>
          </a:stretch>
        </p:blipFill>
        <p:spPr>
          <a:xfrm>
            <a:off x="4914900" y="3773289"/>
            <a:ext cx="4267200" cy="2844800"/>
          </a:xfrm>
          <a:prstGeom prst="rect">
            <a:avLst/>
          </a:prstGeom>
        </p:spPr>
      </p:pic>
    </p:spTree>
    <p:extLst>
      <p:ext uri="{BB962C8B-B14F-4D97-AF65-F5344CB8AC3E}">
        <p14:creationId xmlns:p14="http://schemas.microsoft.com/office/powerpoint/2010/main" val="263656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heckerboard(across)">
                                      <p:cBhvr>
                                        <p:cTn id="17" dur="500"/>
                                        <p:tgtEl>
                                          <p:spTgt spid="8">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checkerboard(across)">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checkerboard(across)">
                                      <p:cBhvr>
                                        <p:cTn id="25" dur="500"/>
                                        <p:tgtEl>
                                          <p:spTgt spid="8">
                                            <p:txEl>
                                              <p:pRg st="3" end="3"/>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checkerboard(across)">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checkerboard(across)">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checkerboard(across)">
                                      <p:cBhvr>
                                        <p:cTn id="38" dur="500"/>
                                        <p:tgtEl>
                                          <p:spTgt spid="8">
                                            <p:txEl>
                                              <p:pRg st="6" end="6"/>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checkerboard(across)">
                                      <p:cBhvr>
                                        <p:cTn id="41" dur="500"/>
                                        <p:tgtEl>
                                          <p:spTgt spid="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8">
                                            <p:txEl>
                                              <p:pRg st="9" end="9"/>
                                            </p:txEl>
                                          </p:spTgt>
                                        </p:tgtEl>
                                        <p:attrNameLst>
                                          <p:attrName>style.visibility</p:attrName>
                                        </p:attrNameLst>
                                      </p:cBhvr>
                                      <p:to>
                                        <p:strVal val="visible"/>
                                      </p:to>
                                    </p:set>
                                    <p:animEffect transition="in" filter="checkerboard(across)">
                                      <p:cBhvr>
                                        <p:cTn id="46" dur="500"/>
                                        <p:tgtEl>
                                          <p:spTgt spid="8">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8">
                                            <p:txEl>
                                              <p:pRg st="11" end="11"/>
                                            </p:txEl>
                                          </p:spTgt>
                                        </p:tgtEl>
                                        <p:attrNameLst>
                                          <p:attrName>style.visibility</p:attrName>
                                        </p:attrNameLst>
                                      </p:cBhvr>
                                      <p:to>
                                        <p:strVal val="visible"/>
                                      </p:to>
                                    </p:set>
                                    <p:animEffect transition="in" filter="checkerboard(across)">
                                      <p:cBhvr>
                                        <p:cTn id="51" dur="500"/>
                                        <p:tgtEl>
                                          <p:spTgt spid="8">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8">
                                            <p:txEl>
                                              <p:pRg st="13" end="13"/>
                                            </p:txEl>
                                          </p:spTgt>
                                        </p:tgtEl>
                                        <p:attrNameLst>
                                          <p:attrName>style.visibility</p:attrName>
                                        </p:attrNameLst>
                                      </p:cBhvr>
                                      <p:to>
                                        <p:strVal val="visible"/>
                                      </p:to>
                                    </p:set>
                                    <p:animEffect transition="in" filter="checkerboard(across)">
                                      <p:cBhvr>
                                        <p:cTn id="56"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0AF2CB0D-EF51-F14B-9DB0-FCEBCB7895E5}"/>
              </a:ext>
            </a:extLst>
          </p:cNvPr>
          <p:cNvSpPr>
            <a:spLocks noGrp="1"/>
          </p:cNvSpPr>
          <p:nvPr>
            <p:ph type="ftr" sz="quarter" idx="11"/>
          </p:nvPr>
        </p:nvSpPr>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22C56AEE-F327-1F4A-85B2-38A6C15A6B70}"/>
              </a:ext>
            </a:extLst>
          </p:cNvPr>
          <p:cNvSpPr>
            <a:spLocks noGrp="1"/>
          </p:cNvSpPr>
          <p:nvPr>
            <p:ph type="sldNum" sz="quarter" idx="12"/>
          </p:nvPr>
        </p:nvSpPr>
        <p:spPr/>
        <p:txBody>
          <a:bodyPr/>
          <a:lstStyle/>
          <a:p>
            <a:fld id="{97914845-57B0-1C4D-95DC-7593598A1F67}" type="slidenum">
              <a:rPr lang="nl-NL" smtClean="0"/>
              <a:t>3</a:t>
            </a:fld>
            <a:endParaRPr lang="nl-NL"/>
          </a:p>
        </p:txBody>
      </p:sp>
      <p:sp>
        <p:nvSpPr>
          <p:cNvPr id="4" name="Tekstvak 3">
            <a:extLst>
              <a:ext uri="{FF2B5EF4-FFF2-40B4-BE49-F238E27FC236}">
                <a16:creationId xmlns:a16="http://schemas.microsoft.com/office/drawing/2014/main" id="{5072C9F3-8C4D-A844-90DB-DA6B31298B85}"/>
              </a:ext>
            </a:extLst>
          </p:cNvPr>
          <p:cNvSpPr txBox="1"/>
          <p:nvPr/>
        </p:nvSpPr>
        <p:spPr>
          <a:xfrm>
            <a:off x="3124200" y="171450"/>
            <a:ext cx="6496050" cy="461665"/>
          </a:xfrm>
          <a:prstGeom prst="rect">
            <a:avLst/>
          </a:prstGeom>
          <a:noFill/>
        </p:spPr>
        <p:txBody>
          <a:bodyPr wrap="square" rtlCol="0">
            <a:spAutoFit/>
          </a:bodyPr>
          <a:lstStyle/>
          <a:p>
            <a:r>
              <a:rPr lang="nl-NL" sz="2400" dirty="0"/>
              <a:t>5.1 Economische machtsvorming en marktvormen</a:t>
            </a:r>
          </a:p>
        </p:txBody>
      </p:sp>
      <p:sp>
        <p:nvSpPr>
          <p:cNvPr id="5" name="Tijdelijke aanduiding voor inhoud 4">
            <a:extLst>
              <a:ext uri="{FF2B5EF4-FFF2-40B4-BE49-F238E27FC236}">
                <a16:creationId xmlns:a16="http://schemas.microsoft.com/office/drawing/2014/main" id="{CE984C5E-06C5-8844-9312-1946150A3D57}"/>
              </a:ext>
            </a:extLst>
          </p:cNvPr>
          <p:cNvSpPr txBox="1">
            <a:spLocks/>
          </p:cNvSpPr>
          <p:nvPr/>
        </p:nvSpPr>
        <p:spPr>
          <a:xfrm>
            <a:off x="3220515" y="3710407"/>
            <a:ext cx="8229600" cy="2664296"/>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514350" indent="-457200">
              <a:buFont typeface="Wingdings" pitchFamily="2" charset="2"/>
              <a:buChar char="Ø"/>
            </a:pPr>
            <a:r>
              <a:rPr lang="nl-NL" dirty="0"/>
              <a:t>`</a:t>
            </a:r>
            <a:r>
              <a:rPr lang="nl-NL" sz="2400" dirty="0"/>
              <a:t>1 = één aanbieder beheerst tenminste 80% van de markt</a:t>
            </a:r>
          </a:p>
          <a:p>
            <a:pPr marL="514350" indent="-457200">
              <a:buFont typeface="Wingdings" pitchFamily="2" charset="2"/>
              <a:buChar char="v"/>
            </a:pPr>
            <a:r>
              <a:rPr lang="nl-NL" sz="2400" b="1" dirty="0"/>
              <a:t>Wettelijk</a:t>
            </a:r>
            <a:r>
              <a:rPr lang="nl-NL" sz="2400" dirty="0"/>
              <a:t> monopolie: bij wet mag alleen de Staatsdrukkerij bankbiljetten maken</a:t>
            </a:r>
          </a:p>
          <a:p>
            <a:pPr marL="514350" indent="-457200">
              <a:buFont typeface="Wingdings" pitchFamily="2" charset="2"/>
              <a:buChar char="v"/>
            </a:pPr>
            <a:r>
              <a:rPr lang="nl-NL" sz="2400" b="1" dirty="0"/>
              <a:t>Natuurlijk</a:t>
            </a:r>
            <a:r>
              <a:rPr lang="nl-NL" sz="2400" dirty="0"/>
              <a:t> monopolie: bepaalde zeldzame grondstoffen </a:t>
            </a:r>
          </a:p>
          <a:p>
            <a:pPr marL="514350" indent="-457200">
              <a:buFont typeface="Wingdings" pitchFamily="2" charset="2"/>
              <a:buChar char="v"/>
            </a:pPr>
            <a:r>
              <a:rPr lang="nl-NL" sz="2400" b="1" dirty="0"/>
              <a:t>Economisch</a:t>
            </a:r>
            <a:r>
              <a:rPr lang="nl-NL" sz="2400" dirty="0"/>
              <a:t> monopolie: octrooi </a:t>
            </a:r>
          </a:p>
          <a:p>
            <a:endParaRPr lang="nl-NL" sz="2400" dirty="0"/>
          </a:p>
        </p:txBody>
      </p:sp>
      <p:sp>
        <p:nvSpPr>
          <p:cNvPr id="6" name="Titel 1">
            <a:extLst>
              <a:ext uri="{FF2B5EF4-FFF2-40B4-BE49-F238E27FC236}">
                <a16:creationId xmlns:a16="http://schemas.microsoft.com/office/drawing/2014/main" id="{AD01689F-B1BB-E044-88C2-707BC83DB4F0}"/>
              </a:ext>
            </a:extLst>
          </p:cNvPr>
          <p:cNvSpPr txBox="1">
            <a:spLocks/>
          </p:cNvSpPr>
          <p:nvPr/>
        </p:nvSpPr>
        <p:spPr>
          <a:xfrm>
            <a:off x="2945506" y="713234"/>
            <a:ext cx="6496050" cy="461665"/>
          </a:xfrm>
          <a:prstGeom prst="rect">
            <a:avLst/>
          </a:prstGeom>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nl-NL" sz="2000" dirty="0"/>
              <a:t>Onvolkomen concurrentie (1) monopolie</a:t>
            </a:r>
          </a:p>
        </p:txBody>
      </p:sp>
      <p:graphicFrame>
        <p:nvGraphicFramePr>
          <p:cNvPr id="7" name="Tabel 6">
            <a:extLst>
              <a:ext uri="{FF2B5EF4-FFF2-40B4-BE49-F238E27FC236}">
                <a16:creationId xmlns:a16="http://schemas.microsoft.com/office/drawing/2014/main" id="{E355016C-90A1-794E-8118-70EDBF35B9B6}"/>
              </a:ext>
            </a:extLst>
          </p:cNvPr>
          <p:cNvGraphicFramePr>
            <a:graphicFrameLocks noGrp="1"/>
          </p:cNvGraphicFramePr>
          <p:nvPr>
            <p:extLst>
              <p:ext uri="{D42A27DB-BD31-4B8C-83A1-F6EECF244321}">
                <p14:modId xmlns:p14="http://schemas.microsoft.com/office/powerpoint/2010/main" val="3800414382"/>
              </p:ext>
            </p:extLst>
          </p:nvPr>
        </p:nvGraphicFramePr>
        <p:xfrm>
          <a:off x="1775519" y="1255018"/>
          <a:ext cx="9828469" cy="2316338"/>
        </p:xfrm>
        <a:graphic>
          <a:graphicData uri="http://schemas.openxmlformats.org/drawingml/2006/table">
            <a:tbl>
              <a:tblPr firstRow="1" bandRow="1">
                <a:tableStyleId>{5C22544A-7EE6-4342-B048-85BDC9FD1C3A}</a:tableStyleId>
              </a:tblPr>
              <a:tblGrid>
                <a:gridCol w="2412750">
                  <a:extLst>
                    <a:ext uri="{9D8B030D-6E8A-4147-A177-3AD203B41FA5}">
                      <a16:colId xmlns:a16="http://schemas.microsoft.com/office/drawing/2014/main" val="20000"/>
                    </a:ext>
                  </a:extLst>
                </a:gridCol>
                <a:gridCol w="1393381">
                  <a:extLst>
                    <a:ext uri="{9D8B030D-6E8A-4147-A177-3AD203B41FA5}">
                      <a16:colId xmlns:a16="http://schemas.microsoft.com/office/drawing/2014/main" val="20001"/>
                    </a:ext>
                  </a:extLst>
                </a:gridCol>
                <a:gridCol w="1428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gridCol w="2783838">
                  <a:extLst>
                    <a:ext uri="{9D8B030D-6E8A-4147-A177-3AD203B41FA5}">
                      <a16:colId xmlns:a16="http://schemas.microsoft.com/office/drawing/2014/main" val="20004"/>
                    </a:ext>
                  </a:extLst>
                </a:gridCol>
              </a:tblGrid>
              <a:tr h="632385">
                <a:tc>
                  <a:txBody>
                    <a:bodyPr/>
                    <a:lstStyle/>
                    <a:p>
                      <a:r>
                        <a:rPr lang="nl-NL" dirty="0"/>
                        <a:t>Marktvorm</a:t>
                      </a:r>
                    </a:p>
                  </a:txBody>
                  <a:tcPr/>
                </a:tc>
                <a:tc>
                  <a:txBody>
                    <a:bodyPr/>
                    <a:lstStyle/>
                    <a:p>
                      <a:pPr algn="ctr"/>
                      <a:r>
                        <a:rPr lang="nl-NL" dirty="0"/>
                        <a:t>Aantal aanbieders</a:t>
                      </a:r>
                    </a:p>
                  </a:txBody>
                  <a:tcPr/>
                </a:tc>
                <a:tc>
                  <a:txBody>
                    <a:bodyPr/>
                    <a:lstStyle/>
                    <a:p>
                      <a:pPr algn="ctr"/>
                      <a:r>
                        <a:rPr lang="nl-NL" dirty="0"/>
                        <a:t>Aantal vragers</a:t>
                      </a:r>
                    </a:p>
                  </a:txBody>
                  <a:tcPr/>
                </a:tc>
                <a:tc>
                  <a:txBody>
                    <a:bodyPr/>
                    <a:lstStyle/>
                    <a:p>
                      <a:pPr algn="ctr"/>
                      <a:r>
                        <a:rPr lang="nl-NL" dirty="0"/>
                        <a:t>Soort product</a:t>
                      </a:r>
                    </a:p>
                  </a:txBody>
                  <a:tcPr/>
                </a:tc>
                <a:tc>
                  <a:txBody>
                    <a:bodyPr/>
                    <a:lstStyle/>
                    <a:p>
                      <a:pPr algn="ctr"/>
                      <a:r>
                        <a:rPr lang="nl-NL" dirty="0"/>
                        <a:t>Voorbeeld</a:t>
                      </a:r>
                    </a:p>
                  </a:txBody>
                  <a:tcPr/>
                </a:tc>
                <a:extLst>
                  <a:ext uri="{0D108BD9-81ED-4DB2-BD59-A6C34878D82A}">
                    <a16:rowId xmlns:a16="http://schemas.microsoft.com/office/drawing/2014/main" val="10000"/>
                  </a:ext>
                </a:extLst>
              </a:tr>
              <a:tr h="578978">
                <a:tc>
                  <a:txBody>
                    <a:bodyPr/>
                    <a:lstStyle/>
                    <a:p>
                      <a:r>
                        <a:rPr lang="nl-NL" dirty="0"/>
                        <a:t>volkomen concurrentie</a:t>
                      </a:r>
                    </a:p>
                  </a:txBody>
                  <a:tcPr>
                    <a:lnB w="12700" cap="flat" cmpd="sng" algn="ctr">
                      <a:solidFill>
                        <a:schemeClr val="tx1"/>
                      </a:solidFill>
                      <a:prstDash val="solid"/>
                      <a:round/>
                      <a:headEnd type="none" w="med" len="med"/>
                      <a:tailEnd type="none" w="med" len="med"/>
                    </a:lnB>
                  </a:tcPr>
                </a:tc>
                <a:tc>
                  <a:txBody>
                    <a:bodyPr/>
                    <a:lstStyle/>
                    <a:p>
                      <a:pPr algn="ctr"/>
                      <a:r>
                        <a:rPr lang="nl-NL" dirty="0"/>
                        <a:t>veel</a:t>
                      </a:r>
                    </a:p>
                  </a:txBody>
                  <a:tcPr>
                    <a:lnB w="12700" cap="flat" cmpd="sng" algn="ctr">
                      <a:solidFill>
                        <a:schemeClr val="tx1"/>
                      </a:solidFill>
                      <a:prstDash val="solid"/>
                      <a:round/>
                      <a:headEnd type="none" w="med" len="med"/>
                      <a:tailEnd type="none" w="med" len="med"/>
                    </a:lnB>
                  </a:tcPr>
                </a:tc>
                <a:tc>
                  <a:txBody>
                    <a:bodyPr/>
                    <a:lstStyle/>
                    <a:p>
                      <a:pPr algn="ctr"/>
                      <a:r>
                        <a:rPr lang="nl-NL" dirty="0"/>
                        <a:t>veel</a:t>
                      </a:r>
                    </a:p>
                  </a:txBody>
                  <a:tcPr>
                    <a:lnB w="12700" cap="flat" cmpd="sng" algn="ctr">
                      <a:solidFill>
                        <a:schemeClr val="tx1"/>
                      </a:solidFill>
                      <a:prstDash val="solid"/>
                      <a:round/>
                      <a:headEnd type="none" w="med" len="med"/>
                      <a:tailEnd type="none" w="med" len="med"/>
                    </a:lnB>
                  </a:tcPr>
                </a:tc>
                <a:tc>
                  <a:txBody>
                    <a:bodyPr/>
                    <a:lstStyle/>
                    <a:p>
                      <a:pPr algn="ctr"/>
                      <a:r>
                        <a:rPr lang="nl-NL" dirty="0"/>
                        <a:t>homogeen</a:t>
                      </a:r>
                    </a:p>
                  </a:txBody>
                  <a:tcPr>
                    <a:lnB w="12700" cap="flat" cmpd="sng" algn="ctr">
                      <a:solidFill>
                        <a:schemeClr val="tx1"/>
                      </a:solidFill>
                      <a:prstDash val="solid"/>
                      <a:round/>
                      <a:headEnd type="none" w="med" len="med"/>
                      <a:tailEnd type="none" w="med" len="med"/>
                    </a:lnB>
                  </a:tcPr>
                </a:tc>
                <a:tc>
                  <a:txBody>
                    <a:bodyPr/>
                    <a:lstStyle/>
                    <a:p>
                      <a:pPr algn="ctr"/>
                      <a:r>
                        <a:rPr lang="nl-NL" dirty="0"/>
                        <a:t>aandelen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1363">
                <a:tc>
                  <a:txBody>
                    <a:bodyPr/>
                    <a:lstStyle/>
                    <a:p>
                      <a:endParaRPr lang="nl-NL" dirty="0"/>
                    </a:p>
                  </a:txBody>
                  <a:tcPr>
                    <a:lnT w="12700" cap="flat" cmpd="sng" algn="ctr">
                      <a:solidFill>
                        <a:schemeClr val="tx1"/>
                      </a:solidFill>
                      <a:prstDash val="solid"/>
                      <a:round/>
                      <a:headEnd type="none" w="med" len="med"/>
                      <a:tailEnd type="none" w="med" len="med"/>
                    </a:lnT>
                  </a:tcPr>
                </a:tc>
                <a:tc>
                  <a:txBody>
                    <a:bodyPr/>
                    <a:lstStyle/>
                    <a:p>
                      <a:endParaRPr lang="nl-NL" dirty="0"/>
                    </a:p>
                  </a:txBody>
                  <a:tcPr>
                    <a:lnT w="12700" cap="flat" cmpd="sng" algn="ctr">
                      <a:solidFill>
                        <a:schemeClr val="tx1"/>
                      </a:solidFill>
                      <a:prstDash val="solid"/>
                      <a:round/>
                      <a:headEnd type="none" w="med" len="med"/>
                      <a:tailEnd type="none" w="med" len="med"/>
                    </a:lnT>
                  </a:tcPr>
                </a:tc>
                <a:tc>
                  <a:txBody>
                    <a:bodyPr/>
                    <a:lstStyle/>
                    <a:p>
                      <a:endParaRPr lang="nl-NL" dirty="0"/>
                    </a:p>
                  </a:txBody>
                  <a:tcPr>
                    <a:lnT w="12700" cap="flat" cmpd="sng" algn="ctr">
                      <a:solidFill>
                        <a:schemeClr val="tx1"/>
                      </a:solidFill>
                      <a:prstDash val="solid"/>
                      <a:round/>
                      <a:headEnd type="none" w="med" len="med"/>
                      <a:tailEnd type="none" w="med" len="med"/>
                    </a:lnT>
                  </a:tcPr>
                </a:tc>
                <a:tc>
                  <a:txBody>
                    <a:bodyPr/>
                    <a:lstStyle/>
                    <a:p>
                      <a:endParaRPr lang="nl-NL"/>
                    </a:p>
                  </a:txBody>
                  <a:tcPr>
                    <a:lnT w="12700" cap="flat" cmpd="sng" algn="ctr">
                      <a:solidFill>
                        <a:schemeClr val="tx1"/>
                      </a:solidFill>
                      <a:prstDash val="solid"/>
                      <a:round/>
                      <a:headEnd type="none" w="med" len="med"/>
                      <a:tailEnd type="none" w="med" len="med"/>
                    </a:lnT>
                  </a:tcPr>
                </a:tc>
                <a:tc>
                  <a:txBody>
                    <a:bodyPr/>
                    <a:lstStyle/>
                    <a:p>
                      <a:endParaRPr lang="nl-NL"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61363">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3"/>
                  </a:ext>
                </a:extLst>
              </a:tr>
              <a:tr h="361363">
                <a:tc>
                  <a:txBody>
                    <a:bodyPr/>
                    <a:lstStyle/>
                    <a:p>
                      <a:r>
                        <a:rPr lang="nl-NL" dirty="0"/>
                        <a:t>monopolie</a:t>
                      </a:r>
                    </a:p>
                  </a:txBody>
                  <a:tcPr/>
                </a:tc>
                <a:tc>
                  <a:txBody>
                    <a:bodyPr/>
                    <a:lstStyle/>
                    <a:p>
                      <a:endParaRPr lang="nl-NL" dirty="0"/>
                    </a:p>
                  </a:txBody>
                  <a:tcPr/>
                </a:tc>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0004"/>
                  </a:ext>
                </a:extLst>
              </a:tr>
            </a:tbl>
          </a:graphicData>
        </a:graphic>
      </p:graphicFrame>
      <p:sp>
        <p:nvSpPr>
          <p:cNvPr id="8" name="Tekstvak 7">
            <a:extLst>
              <a:ext uri="{FF2B5EF4-FFF2-40B4-BE49-F238E27FC236}">
                <a16:creationId xmlns:a16="http://schemas.microsoft.com/office/drawing/2014/main" id="{55B5633B-DA3F-444F-8D7A-D5C19815A946}"/>
              </a:ext>
            </a:extLst>
          </p:cNvPr>
          <p:cNvSpPr txBox="1"/>
          <p:nvPr/>
        </p:nvSpPr>
        <p:spPr>
          <a:xfrm>
            <a:off x="4784983" y="3108511"/>
            <a:ext cx="301686" cy="369332"/>
          </a:xfrm>
          <a:prstGeom prst="rect">
            <a:avLst/>
          </a:prstGeom>
          <a:noFill/>
        </p:spPr>
        <p:txBody>
          <a:bodyPr wrap="none" rtlCol="0">
            <a:spAutoFit/>
          </a:bodyPr>
          <a:lstStyle/>
          <a:p>
            <a:r>
              <a:rPr lang="nl-NL" dirty="0"/>
              <a:t>1</a:t>
            </a:r>
          </a:p>
        </p:txBody>
      </p:sp>
      <p:sp>
        <p:nvSpPr>
          <p:cNvPr id="9" name="Tekstvak 8">
            <a:extLst>
              <a:ext uri="{FF2B5EF4-FFF2-40B4-BE49-F238E27FC236}">
                <a16:creationId xmlns:a16="http://schemas.microsoft.com/office/drawing/2014/main" id="{CCFDDCD4-E5AE-CB44-AF95-372EB8CB1491}"/>
              </a:ext>
            </a:extLst>
          </p:cNvPr>
          <p:cNvSpPr txBox="1"/>
          <p:nvPr/>
        </p:nvSpPr>
        <p:spPr>
          <a:xfrm>
            <a:off x="5908356" y="3095295"/>
            <a:ext cx="570349" cy="369332"/>
          </a:xfrm>
          <a:prstGeom prst="rect">
            <a:avLst/>
          </a:prstGeom>
          <a:noFill/>
        </p:spPr>
        <p:txBody>
          <a:bodyPr wrap="none" rtlCol="0">
            <a:spAutoFit/>
          </a:bodyPr>
          <a:lstStyle/>
          <a:p>
            <a:r>
              <a:rPr lang="nl-NL" dirty="0"/>
              <a:t>veel</a:t>
            </a:r>
          </a:p>
        </p:txBody>
      </p:sp>
      <p:sp>
        <p:nvSpPr>
          <p:cNvPr id="10" name="Tekstvak 9">
            <a:extLst>
              <a:ext uri="{FF2B5EF4-FFF2-40B4-BE49-F238E27FC236}">
                <a16:creationId xmlns:a16="http://schemas.microsoft.com/office/drawing/2014/main" id="{9A7D3BBB-67DF-AD42-AD66-695F9785F245}"/>
              </a:ext>
            </a:extLst>
          </p:cNvPr>
          <p:cNvSpPr txBox="1"/>
          <p:nvPr/>
        </p:nvSpPr>
        <p:spPr>
          <a:xfrm>
            <a:off x="7506933" y="3163101"/>
            <a:ext cx="589200" cy="369332"/>
          </a:xfrm>
          <a:prstGeom prst="rect">
            <a:avLst/>
          </a:prstGeom>
          <a:noFill/>
        </p:spPr>
        <p:txBody>
          <a:bodyPr wrap="none" rtlCol="0">
            <a:spAutoFit/>
          </a:bodyPr>
          <a:lstStyle/>
          <a:p>
            <a:r>
              <a:rPr lang="nl-NL" dirty="0"/>
              <a:t>n.v.t.</a:t>
            </a:r>
          </a:p>
        </p:txBody>
      </p:sp>
      <p:sp>
        <p:nvSpPr>
          <p:cNvPr id="11" name="Tekstvak 10">
            <a:extLst>
              <a:ext uri="{FF2B5EF4-FFF2-40B4-BE49-F238E27FC236}">
                <a16:creationId xmlns:a16="http://schemas.microsoft.com/office/drawing/2014/main" id="{EE32CEC0-AC99-D043-8464-20F4A04899CB}"/>
              </a:ext>
            </a:extLst>
          </p:cNvPr>
          <p:cNvSpPr txBox="1"/>
          <p:nvPr/>
        </p:nvSpPr>
        <p:spPr>
          <a:xfrm>
            <a:off x="8550798" y="3147593"/>
            <a:ext cx="3541727" cy="369332"/>
          </a:xfrm>
          <a:prstGeom prst="rect">
            <a:avLst/>
          </a:prstGeom>
          <a:noFill/>
        </p:spPr>
        <p:txBody>
          <a:bodyPr wrap="square" rtlCol="0">
            <a:spAutoFit/>
          </a:bodyPr>
          <a:lstStyle/>
          <a:p>
            <a:r>
              <a:rPr lang="nl-NL" dirty="0"/>
              <a:t>  NS, MS Windows, waterbedrijf</a:t>
            </a:r>
          </a:p>
        </p:txBody>
      </p:sp>
    </p:spTree>
    <p:extLst>
      <p:ext uri="{BB962C8B-B14F-4D97-AF65-F5344CB8AC3E}">
        <p14:creationId xmlns:p14="http://schemas.microsoft.com/office/powerpoint/2010/main" val="307742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58F155E-B0CE-AF4C-A79E-B0EF69740011}"/>
              </a:ext>
            </a:extLst>
          </p:cNvPr>
          <p:cNvSpPr>
            <a:spLocks noGrp="1"/>
          </p:cNvSpPr>
          <p:nvPr>
            <p:ph type="ftr" sz="quarter" idx="11"/>
          </p:nvPr>
        </p:nvSpPr>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00E0036A-3A7C-6B4E-96E4-65C03E34B525}"/>
              </a:ext>
            </a:extLst>
          </p:cNvPr>
          <p:cNvSpPr>
            <a:spLocks noGrp="1"/>
          </p:cNvSpPr>
          <p:nvPr>
            <p:ph type="sldNum" sz="quarter" idx="12"/>
          </p:nvPr>
        </p:nvSpPr>
        <p:spPr/>
        <p:txBody>
          <a:bodyPr/>
          <a:lstStyle/>
          <a:p>
            <a:fld id="{97914845-57B0-1C4D-95DC-7593598A1F67}" type="slidenum">
              <a:rPr lang="nl-NL" smtClean="0"/>
              <a:t>4</a:t>
            </a:fld>
            <a:endParaRPr lang="nl-NL"/>
          </a:p>
        </p:txBody>
      </p:sp>
      <p:sp>
        <p:nvSpPr>
          <p:cNvPr id="4" name="Tijdelijke aanduiding voor inhoud 4">
            <a:extLst>
              <a:ext uri="{FF2B5EF4-FFF2-40B4-BE49-F238E27FC236}">
                <a16:creationId xmlns:a16="http://schemas.microsoft.com/office/drawing/2014/main" id="{D03441A9-635B-074D-9C2D-84F064330D91}"/>
              </a:ext>
            </a:extLst>
          </p:cNvPr>
          <p:cNvSpPr txBox="1">
            <a:spLocks/>
          </p:cNvSpPr>
          <p:nvPr/>
        </p:nvSpPr>
        <p:spPr>
          <a:xfrm>
            <a:off x="3417874" y="3400872"/>
            <a:ext cx="8229600" cy="3168352"/>
          </a:xfrm>
          <a:prstGeom prst="rect">
            <a:avLst/>
          </a:prstGeom>
        </p:spPr>
        <p:txBody>
          <a:bodyPr>
            <a:normAutofit fontScale="925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400050">
              <a:buFont typeface="Wingdings" pitchFamily="2" charset="2"/>
              <a:buChar char="Ø"/>
            </a:pPr>
            <a:endParaRPr lang="nl-NL" sz="2400"/>
          </a:p>
          <a:p>
            <a:pPr marL="400050">
              <a:buFont typeface="Wingdings" pitchFamily="2" charset="2"/>
              <a:buChar char="Ø"/>
            </a:pPr>
            <a:r>
              <a:rPr lang="nl-NL" sz="2400"/>
              <a:t>enkele = een paar aanbieders beheersen tenminste 80% van de markt</a:t>
            </a:r>
          </a:p>
          <a:p>
            <a:pPr marL="514350" indent="-457200">
              <a:buFont typeface="Wingdings" pitchFamily="2" charset="2"/>
              <a:buChar char="v"/>
            </a:pPr>
            <a:r>
              <a:rPr lang="nl-NL" sz="2400"/>
              <a:t>Geen prijsconcurrentie uit angst voor prijzenoorlog</a:t>
            </a:r>
          </a:p>
          <a:p>
            <a:pPr marL="514350" indent="-457200">
              <a:buFont typeface="Wingdings" pitchFamily="2" charset="2"/>
              <a:buChar char="v"/>
            </a:pPr>
            <a:r>
              <a:rPr lang="nl-NL" sz="2400"/>
              <a:t>Product onderscheiden t.o.v. concurrentie: heterogeen</a:t>
            </a:r>
          </a:p>
          <a:p>
            <a:pPr marL="514350" indent="-457200">
              <a:buFont typeface="Wingdings" pitchFamily="2" charset="2"/>
              <a:buChar char="v"/>
            </a:pPr>
            <a:r>
              <a:rPr lang="nl-NL" sz="2400"/>
              <a:t>Meeste consumentenartikelen</a:t>
            </a:r>
          </a:p>
          <a:p>
            <a:endParaRPr lang="nl-NL" sz="2400" dirty="0"/>
          </a:p>
        </p:txBody>
      </p:sp>
      <p:sp>
        <p:nvSpPr>
          <p:cNvPr id="5" name="Titel 1">
            <a:extLst>
              <a:ext uri="{FF2B5EF4-FFF2-40B4-BE49-F238E27FC236}">
                <a16:creationId xmlns:a16="http://schemas.microsoft.com/office/drawing/2014/main" id="{B8ED041D-7B5E-CB4C-BCEC-9F258EC2B67F}"/>
              </a:ext>
            </a:extLst>
          </p:cNvPr>
          <p:cNvSpPr txBox="1">
            <a:spLocks/>
          </p:cNvSpPr>
          <p:nvPr/>
        </p:nvSpPr>
        <p:spPr>
          <a:xfrm>
            <a:off x="2190749" y="1015316"/>
            <a:ext cx="6460047" cy="369332"/>
          </a:xfrm>
          <a:prstGeom prst="rect">
            <a:avLst/>
          </a:prstGeom>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nl-NL" sz="2000" dirty="0"/>
              <a:t>Onvolkomen concurrentie (2) oligopolie</a:t>
            </a:r>
          </a:p>
        </p:txBody>
      </p:sp>
      <p:graphicFrame>
        <p:nvGraphicFramePr>
          <p:cNvPr id="6" name="Tabel 5">
            <a:extLst>
              <a:ext uri="{FF2B5EF4-FFF2-40B4-BE49-F238E27FC236}">
                <a16:creationId xmlns:a16="http://schemas.microsoft.com/office/drawing/2014/main" id="{C409E764-E8F4-C74C-93DC-591C725AFF0B}"/>
              </a:ext>
            </a:extLst>
          </p:cNvPr>
          <p:cNvGraphicFramePr>
            <a:graphicFrameLocks noGrp="1"/>
          </p:cNvGraphicFramePr>
          <p:nvPr>
            <p:extLst>
              <p:ext uri="{D42A27DB-BD31-4B8C-83A1-F6EECF244321}">
                <p14:modId xmlns:p14="http://schemas.microsoft.com/office/powerpoint/2010/main" val="3328439113"/>
              </p:ext>
            </p:extLst>
          </p:nvPr>
        </p:nvGraphicFramePr>
        <p:xfrm>
          <a:off x="679158" y="1384648"/>
          <a:ext cx="9017292" cy="2303996"/>
        </p:xfrm>
        <a:graphic>
          <a:graphicData uri="http://schemas.openxmlformats.org/drawingml/2006/table">
            <a:tbl>
              <a:tblPr firstRow="1" bandRow="1">
                <a:tableStyleId>{5C22544A-7EE6-4342-B048-85BDC9FD1C3A}</a:tableStyleId>
              </a:tblPr>
              <a:tblGrid>
                <a:gridCol w="2192611">
                  <a:extLst>
                    <a:ext uri="{9D8B030D-6E8A-4147-A177-3AD203B41FA5}">
                      <a16:colId xmlns:a16="http://schemas.microsoft.com/office/drawing/2014/main" val="20000"/>
                    </a:ext>
                  </a:extLst>
                </a:gridCol>
                <a:gridCol w="1485432">
                  <a:extLst>
                    <a:ext uri="{9D8B030D-6E8A-4147-A177-3AD203B41FA5}">
                      <a16:colId xmlns:a16="http://schemas.microsoft.com/office/drawing/2014/main" val="20001"/>
                    </a:ext>
                  </a:extLst>
                </a:gridCol>
                <a:gridCol w="1411975">
                  <a:extLst>
                    <a:ext uri="{9D8B030D-6E8A-4147-A177-3AD203B41FA5}">
                      <a16:colId xmlns:a16="http://schemas.microsoft.com/office/drawing/2014/main" val="20002"/>
                    </a:ext>
                  </a:extLst>
                </a:gridCol>
                <a:gridCol w="1591557">
                  <a:extLst>
                    <a:ext uri="{9D8B030D-6E8A-4147-A177-3AD203B41FA5}">
                      <a16:colId xmlns:a16="http://schemas.microsoft.com/office/drawing/2014/main" val="20003"/>
                    </a:ext>
                  </a:extLst>
                </a:gridCol>
                <a:gridCol w="2335717">
                  <a:extLst>
                    <a:ext uri="{9D8B030D-6E8A-4147-A177-3AD203B41FA5}">
                      <a16:colId xmlns:a16="http://schemas.microsoft.com/office/drawing/2014/main" val="20004"/>
                    </a:ext>
                  </a:extLst>
                </a:gridCol>
              </a:tblGrid>
              <a:tr h="566636">
                <a:tc>
                  <a:txBody>
                    <a:bodyPr/>
                    <a:lstStyle/>
                    <a:p>
                      <a:r>
                        <a:rPr lang="nl-NL" dirty="0"/>
                        <a:t>Marktvorm</a:t>
                      </a:r>
                    </a:p>
                  </a:txBody>
                  <a:tcPr/>
                </a:tc>
                <a:tc>
                  <a:txBody>
                    <a:bodyPr/>
                    <a:lstStyle/>
                    <a:p>
                      <a:pPr algn="ctr"/>
                      <a:r>
                        <a:rPr lang="nl-NL" dirty="0"/>
                        <a:t>Aantal aanbieders</a:t>
                      </a:r>
                    </a:p>
                  </a:txBody>
                  <a:tcPr/>
                </a:tc>
                <a:tc>
                  <a:txBody>
                    <a:bodyPr/>
                    <a:lstStyle/>
                    <a:p>
                      <a:pPr algn="ctr"/>
                      <a:r>
                        <a:rPr lang="nl-NL" dirty="0"/>
                        <a:t>Aantal vragers</a:t>
                      </a:r>
                    </a:p>
                  </a:txBody>
                  <a:tcPr/>
                </a:tc>
                <a:tc>
                  <a:txBody>
                    <a:bodyPr/>
                    <a:lstStyle/>
                    <a:p>
                      <a:pPr algn="ctr"/>
                      <a:r>
                        <a:rPr lang="nl-NL" dirty="0"/>
                        <a:t>Soort product</a:t>
                      </a:r>
                    </a:p>
                  </a:txBody>
                  <a:tcPr/>
                </a:tc>
                <a:tc>
                  <a:txBody>
                    <a:bodyPr/>
                    <a:lstStyle/>
                    <a:p>
                      <a:pPr algn="ctr"/>
                      <a:r>
                        <a:rPr lang="nl-NL" dirty="0"/>
                        <a:t>Voorbeeld</a:t>
                      </a:r>
                    </a:p>
                  </a:txBody>
                  <a:tcPr/>
                </a:tc>
                <a:extLst>
                  <a:ext uri="{0D108BD9-81ED-4DB2-BD59-A6C34878D82A}">
                    <a16:rowId xmlns:a16="http://schemas.microsoft.com/office/drawing/2014/main" val="10000"/>
                  </a:ext>
                </a:extLst>
              </a:tr>
              <a:tr h="566636">
                <a:tc>
                  <a:txBody>
                    <a:bodyPr/>
                    <a:lstStyle/>
                    <a:p>
                      <a:r>
                        <a:rPr lang="nl-NL" dirty="0"/>
                        <a:t>volkomen concurrentie</a:t>
                      </a:r>
                    </a:p>
                  </a:txBody>
                  <a:tcPr>
                    <a:lnB w="12700" cap="flat" cmpd="sng" algn="ctr">
                      <a:solidFill>
                        <a:schemeClr val="tx1"/>
                      </a:solidFill>
                      <a:prstDash val="solid"/>
                      <a:round/>
                      <a:headEnd type="none" w="med" len="med"/>
                      <a:tailEnd type="none" w="med" len="med"/>
                    </a:lnB>
                  </a:tcPr>
                </a:tc>
                <a:tc>
                  <a:txBody>
                    <a:bodyPr/>
                    <a:lstStyle/>
                    <a:p>
                      <a:pPr algn="ctr"/>
                      <a:r>
                        <a:rPr lang="nl-NL" dirty="0"/>
                        <a:t>veel</a:t>
                      </a:r>
                    </a:p>
                  </a:txBody>
                  <a:tcPr>
                    <a:lnB w="12700" cap="flat" cmpd="sng" algn="ctr">
                      <a:solidFill>
                        <a:schemeClr val="tx1"/>
                      </a:solidFill>
                      <a:prstDash val="solid"/>
                      <a:round/>
                      <a:headEnd type="none" w="med" len="med"/>
                      <a:tailEnd type="none" w="med" len="med"/>
                    </a:lnB>
                  </a:tcPr>
                </a:tc>
                <a:tc>
                  <a:txBody>
                    <a:bodyPr/>
                    <a:lstStyle/>
                    <a:p>
                      <a:pPr algn="ctr"/>
                      <a:r>
                        <a:rPr lang="nl-NL" dirty="0"/>
                        <a:t>veel</a:t>
                      </a:r>
                    </a:p>
                  </a:txBody>
                  <a:tcPr>
                    <a:lnB w="12700" cap="flat" cmpd="sng" algn="ctr">
                      <a:solidFill>
                        <a:schemeClr val="tx1"/>
                      </a:solidFill>
                      <a:prstDash val="solid"/>
                      <a:round/>
                      <a:headEnd type="none" w="med" len="med"/>
                      <a:tailEnd type="none" w="med" len="med"/>
                    </a:lnB>
                  </a:tcPr>
                </a:tc>
                <a:tc>
                  <a:txBody>
                    <a:bodyPr/>
                    <a:lstStyle/>
                    <a:p>
                      <a:pPr algn="ctr"/>
                      <a:r>
                        <a:rPr lang="nl-NL" dirty="0"/>
                        <a:t>homogeen</a:t>
                      </a:r>
                    </a:p>
                  </a:txBody>
                  <a:tcPr>
                    <a:lnB w="12700" cap="flat" cmpd="sng" algn="ctr">
                      <a:solidFill>
                        <a:schemeClr val="tx1"/>
                      </a:solidFill>
                      <a:prstDash val="solid"/>
                      <a:round/>
                      <a:headEnd type="none" w="med" len="med"/>
                      <a:tailEnd type="none" w="med" len="med"/>
                    </a:lnB>
                  </a:tcPr>
                </a:tc>
                <a:tc>
                  <a:txBody>
                    <a:bodyPr/>
                    <a:lstStyle/>
                    <a:p>
                      <a:pPr algn="ctr"/>
                      <a:r>
                        <a:rPr lang="nl-NL" dirty="0"/>
                        <a:t>aandelen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3792">
                <a:tc>
                  <a:txBody>
                    <a:bodyPr/>
                    <a:lstStyle/>
                    <a:p>
                      <a:endParaRPr lang="nl-NL" dirty="0"/>
                    </a:p>
                  </a:txBody>
                  <a:tcPr>
                    <a:lnT w="12700" cap="flat" cmpd="sng" algn="ctr">
                      <a:solidFill>
                        <a:schemeClr val="tx1"/>
                      </a:solidFill>
                      <a:prstDash val="solid"/>
                      <a:round/>
                      <a:headEnd type="none" w="med" len="med"/>
                      <a:tailEnd type="none" w="med" len="med"/>
                    </a:lnT>
                  </a:tcPr>
                </a:tc>
                <a:tc>
                  <a:txBody>
                    <a:bodyPr/>
                    <a:lstStyle/>
                    <a:p>
                      <a:endParaRPr lang="nl-NL" dirty="0"/>
                    </a:p>
                  </a:txBody>
                  <a:tcPr>
                    <a:lnT w="12700" cap="flat" cmpd="sng" algn="ctr">
                      <a:solidFill>
                        <a:schemeClr val="tx1"/>
                      </a:solidFill>
                      <a:prstDash val="solid"/>
                      <a:round/>
                      <a:headEnd type="none" w="med" len="med"/>
                      <a:tailEnd type="none" w="med" len="med"/>
                    </a:lnT>
                  </a:tcPr>
                </a:tc>
                <a:tc>
                  <a:txBody>
                    <a:bodyPr/>
                    <a:lstStyle/>
                    <a:p>
                      <a:endParaRPr lang="nl-NL" dirty="0"/>
                    </a:p>
                  </a:txBody>
                  <a:tcPr>
                    <a:lnT w="12700" cap="flat" cmpd="sng" algn="ctr">
                      <a:solidFill>
                        <a:schemeClr val="tx1"/>
                      </a:solidFill>
                      <a:prstDash val="solid"/>
                      <a:round/>
                      <a:headEnd type="none" w="med" len="med"/>
                      <a:tailEnd type="none" w="med" len="med"/>
                    </a:lnT>
                  </a:tcPr>
                </a:tc>
                <a:tc>
                  <a:txBody>
                    <a:bodyPr/>
                    <a:lstStyle/>
                    <a:p>
                      <a:endParaRPr lang="nl-NL"/>
                    </a:p>
                  </a:txBody>
                  <a:tcPr>
                    <a:lnT w="12700" cap="flat" cmpd="sng" algn="ctr">
                      <a:solidFill>
                        <a:schemeClr val="tx1"/>
                      </a:solidFill>
                      <a:prstDash val="solid"/>
                      <a:round/>
                      <a:headEnd type="none" w="med" len="med"/>
                      <a:tailEnd type="none" w="med" len="med"/>
                    </a:lnT>
                  </a:tcPr>
                </a:tc>
                <a:tc>
                  <a:txBody>
                    <a:bodyPr/>
                    <a:lstStyle/>
                    <a:p>
                      <a:endParaRPr lang="nl-NL"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23792">
                <a:tc>
                  <a:txBody>
                    <a:bodyPr/>
                    <a:lstStyle/>
                    <a:p>
                      <a:r>
                        <a:rPr lang="nl-NL" dirty="0"/>
                        <a:t>oligop</a:t>
                      </a:r>
                      <a:r>
                        <a:rPr lang="nl-NL" b="1" dirty="0"/>
                        <a:t>o</a:t>
                      </a:r>
                      <a:r>
                        <a:rPr lang="nl-NL" dirty="0"/>
                        <a:t>lie</a:t>
                      </a:r>
                    </a:p>
                  </a:txBody>
                  <a:tcPr/>
                </a:tc>
                <a:tc>
                  <a:txBody>
                    <a:bodyPr/>
                    <a:lstStyle/>
                    <a:p>
                      <a:endParaRPr lang="nl-NL" dirty="0"/>
                    </a:p>
                  </a:txBody>
                  <a:tcPr/>
                </a:tc>
                <a:tc>
                  <a:txBody>
                    <a:bodyPr/>
                    <a:lstStyle/>
                    <a:p>
                      <a:endParaRPr lang="nl-NL" dirty="0"/>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003"/>
                  </a:ext>
                </a:extLst>
              </a:tr>
              <a:tr h="323792">
                <a:tc>
                  <a:txBody>
                    <a:bodyPr/>
                    <a:lstStyle/>
                    <a:p>
                      <a:r>
                        <a:rPr lang="nl-NL" dirty="0"/>
                        <a:t>monopolie</a:t>
                      </a:r>
                    </a:p>
                  </a:txBody>
                  <a:tcPr/>
                </a:tc>
                <a:tc>
                  <a:txBody>
                    <a:bodyPr/>
                    <a:lstStyle/>
                    <a:p>
                      <a:pPr algn="ctr"/>
                      <a:r>
                        <a:rPr lang="nl-NL" dirty="0"/>
                        <a:t>1</a:t>
                      </a:r>
                    </a:p>
                  </a:txBody>
                  <a:tcPr/>
                </a:tc>
                <a:tc>
                  <a:txBody>
                    <a:bodyPr/>
                    <a:lstStyle/>
                    <a:p>
                      <a:pPr algn="ctr"/>
                      <a:r>
                        <a:rPr lang="nl-NL" dirty="0"/>
                        <a:t>veel</a:t>
                      </a:r>
                    </a:p>
                  </a:txBody>
                  <a:tcPr/>
                </a:tc>
                <a:tc>
                  <a:txBody>
                    <a:bodyPr/>
                    <a:lstStyle/>
                    <a:p>
                      <a:pPr algn="ctr"/>
                      <a:r>
                        <a:rPr lang="nl-NL" dirty="0"/>
                        <a:t>homogeen</a:t>
                      </a:r>
                    </a:p>
                  </a:txBody>
                  <a:tcPr/>
                </a:tc>
                <a:tc>
                  <a:txBody>
                    <a:bodyPr/>
                    <a:lstStyle/>
                    <a:p>
                      <a:pPr algn="ctr"/>
                      <a:r>
                        <a:rPr lang="nl-NL" dirty="0"/>
                        <a:t>NS, MS Windows</a:t>
                      </a:r>
                    </a:p>
                  </a:txBody>
                  <a:tcPr/>
                </a:tc>
                <a:extLst>
                  <a:ext uri="{0D108BD9-81ED-4DB2-BD59-A6C34878D82A}">
                    <a16:rowId xmlns:a16="http://schemas.microsoft.com/office/drawing/2014/main" val="10004"/>
                  </a:ext>
                </a:extLst>
              </a:tr>
            </a:tbl>
          </a:graphicData>
        </a:graphic>
      </p:graphicFrame>
      <p:sp>
        <p:nvSpPr>
          <p:cNvPr id="7" name="Tekstvak 6">
            <a:extLst>
              <a:ext uri="{FF2B5EF4-FFF2-40B4-BE49-F238E27FC236}">
                <a16:creationId xmlns:a16="http://schemas.microsoft.com/office/drawing/2014/main" id="{1F860D89-D529-2745-BA35-34283CA6B626}"/>
              </a:ext>
            </a:extLst>
          </p:cNvPr>
          <p:cNvSpPr txBox="1"/>
          <p:nvPr/>
        </p:nvSpPr>
        <p:spPr>
          <a:xfrm>
            <a:off x="3254444" y="2895382"/>
            <a:ext cx="802399" cy="369332"/>
          </a:xfrm>
          <a:prstGeom prst="rect">
            <a:avLst/>
          </a:prstGeom>
          <a:noFill/>
        </p:spPr>
        <p:txBody>
          <a:bodyPr wrap="none" rtlCol="0">
            <a:spAutoFit/>
          </a:bodyPr>
          <a:lstStyle/>
          <a:p>
            <a:r>
              <a:rPr lang="nl-NL" dirty="0"/>
              <a:t>enkele</a:t>
            </a:r>
          </a:p>
        </p:txBody>
      </p:sp>
      <p:sp>
        <p:nvSpPr>
          <p:cNvPr id="8" name="Tekstvak 7">
            <a:extLst>
              <a:ext uri="{FF2B5EF4-FFF2-40B4-BE49-F238E27FC236}">
                <a16:creationId xmlns:a16="http://schemas.microsoft.com/office/drawing/2014/main" id="{D6FE20D3-9D90-294B-9C17-6F32A9086944}"/>
              </a:ext>
            </a:extLst>
          </p:cNvPr>
          <p:cNvSpPr txBox="1"/>
          <p:nvPr/>
        </p:nvSpPr>
        <p:spPr>
          <a:xfrm>
            <a:off x="4733654" y="2937029"/>
            <a:ext cx="570349" cy="369332"/>
          </a:xfrm>
          <a:prstGeom prst="rect">
            <a:avLst/>
          </a:prstGeom>
          <a:noFill/>
        </p:spPr>
        <p:txBody>
          <a:bodyPr wrap="none" rtlCol="0">
            <a:spAutoFit/>
          </a:bodyPr>
          <a:lstStyle/>
          <a:p>
            <a:r>
              <a:rPr lang="nl-NL" dirty="0"/>
              <a:t>veel</a:t>
            </a:r>
          </a:p>
        </p:txBody>
      </p:sp>
      <p:sp>
        <p:nvSpPr>
          <p:cNvPr id="9" name="Tekstvak 8">
            <a:extLst>
              <a:ext uri="{FF2B5EF4-FFF2-40B4-BE49-F238E27FC236}">
                <a16:creationId xmlns:a16="http://schemas.microsoft.com/office/drawing/2014/main" id="{D1F8A967-32B5-1D48-9AF0-A3455EDB4358}"/>
              </a:ext>
            </a:extLst>
          </p:cNvPr>
          <p:cNvSpPr txBox="1"/>
          <p:nvPr/>
        </p:nvSpPr>
        <p:spPr>
          <a:xfrm>
            <a:off x="5619749" y="2963461"/>
            <a:ext cx="1871799" cy="369332"/>
          </a:xfrm>
          <a:prstGeom prst="rect">
            <a:avLst/>
          </a:prstGeom>
          <a:noFill/>
        </p:spPr>
        <p:txBody>
          <a:bodyPr wrap="square" rtlCol="0">
            <a:spAutoFit/>
          </a:bodyPr>
          <a:lstStyle/>
          <a:p>
            <a:r>
              <a:rPr lang="nl-NL" dirty="0"/>
              <a:t>vooral heterogeen</a:t>
            </a:r>
          </a:p>
        </p:txBody>
      </p:sp>
      <p:sp>
        <p:nvSpPr>
          <p:cNvPr id="10" name="Tekstvak 9">
            <a:extLst>
              <a:ext uri="{FF2B5EF4-FFF2-40B4-BE49-F238E27FC236}">
                <a16:creationId xmlns:a16="http://schemas.microsoft.com/office/drawing/2014/main" id="{619E269C-9691-A54A-89F0-EC4B61498E06}"/>
              </a:ext>
            </a:extLst>
          </p:cNvPr>
          <p:cNvSpPr txBox="1"/>
          <p:nvPr/>
        </p:nvSpPr>
        <p:spPr>
          <a:xfrm>
            <a:off x="7491549" y="2963461"/>
            <a:ext cx="1848776" cy="369332"/>
          </a:xfrm>
          <a:prstGeom prst="rect">
            <a:avLst/>
          </a:prstGeom>
          <a:noFill/>
        </p:spPr>
        <p:txBody>
          <a:bodyPr wrap="none" rtlCol="0">
            <a:spAutoFit/>
          </a:bodyPr>
          <a:lstStyle/>
          <a:p>
            <a:r>
              <a:rPr lang="nl-NL" dirty="0"/>
              <a:t>Mobiele telefonie</a:t>
            </a:r>
          </a:p>
        </p:txBody>
      </p:sp>
      <p:sp>
        <p:nvSpPr>
          <p:cNvPr id="11" name="Tekstvak 10">
            <a:extLst>
              <a:ext uri="{FF2B5EF4-FFF2-40B4-BE49-F238E27FC236}">
                <a16:creationId xmlns:a16="http://schemas.microsoft.com/office/drawing/2014/main" id="{5266DB84-1967-F649-BA5D-A8761F93B9B1}"/>
              </a:ext>
            </a:extLst>
          </p:cNvPr>
          <p:cNvSpPr txBox="1"/>
          <p:nvPr/>
        </p:nvSpPr>
        <p:spPr>
          <a:xfrm>
            <a:off x="3124200" y="171450"/>
            <a:ext cx="6496050" cy="461665"/>
          </a:xfrm>
          <a:prstGeom prst="rect">
            <a:avLst/>
          </a:prstGeom>
          <a:noFill/>
        </p:spPr>
        <p:txBody>
          <a:bodyPr wrap="square" rtlCol="0">
            <a:spAutoFit/>
          </a:bodyPr>
          <a:lstStyle/>
          <a:p>
            <a:r>
              <a:rPr lang="nl-NL" sz="2400" dirty="0"/>
              <a:t>5.1 Economische machtsvorming en marktvormen</a:t>
            </a:r>
          </a:p>
        </p:txBody>
      </p:sp>
    </p:spTree>
    <p:extLst>
      <p:ext uri="{BB962C8B-B14F-4D97-AF65-F5344CB8AC3E}">
        <p14:creationId xmlns:p14="http://schemas.microsoft.com/office/powerpoint/2010/main" val="387964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fade">
                                      <p:cBhvr>
                                        <p:cTn id="47" dur="1000"/>
                                        <p:tgtEl>
                                          <p:spTgt spid="4">
                                            <p:txEl>
                                              <p:pRg st="4" end="4"/>
                                            </p:txEl>
                                          </p:spTgt>
                                        </p:tgtEl>
                                      </p:cBhvr>
                                    </p:animEffect>
                                    <p:anim calcmode="lin" valueType="num">
                                      <p:cBhvr>
                                        <p:cTn id="4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p:bldP spid="9" grpId="0" uiExpan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29522CE6-A3ED-D546-B9E1-71338D0A3B36}"/>
              </a:ext>
            </a:extLst>
          </p:cNvPr>
          <p:cNvSpPr>
            <a:spLocks noGrp="1"/>
          </p:cNvSpPr>
          <p:nvPr>
            <p:ph type="ftr" sz="quarter" idx="11"/>
          </p:nvPr>
        </p:nvSpPr>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9B85040B-E181-7547-B8CE-FB29823D75A0}"/>
              </a:ext>
            </a:extLst>
          </p:cNvPr>
          <p:cNvSpPr>
            <a:spLocks noGrp="1"/>
          </p:cNvSpPr>
          <p:nvPr>
            <p:ph type="sldNum" sz="quarter" idx="12"/>
          </p:nvPr>
        </p:nvSpPr>
        <p:spPr/>
        <p:txBody>
          <a:bodyPr/>
          <a:lstStyle/>
          <a:p>
            <a:fld id="{97914845-57B0-1C4D-95DC-7593598A1F67}" type="slidenum">
              <a:rPr lang="nl-NL" smtClean="0"/>
              <a:t>5</a:t>
            </a:fld>
            <a:endParaRPr lang="nl-NL"/>
          </a:p>
        </p:txBody>
      </p:sp>
      <p:sp>
        <p:nvSpPr>
          <p:cNvPr id="4" name="Tekstvak 3">
            <a:extLst>
              <a:ext uri="{FF2B5EF4-FFF2-40B4-BE49-F238E27FC236}">
                <a16:creationId xmlns:a16="http://schemas.microsoft.com/office/drawing/2014/main" id="{00BE9246-E324-BA42-91A6-4602BFF01D67}"/>
              </a:ext>
            </a:extLst>
          </p:cNvPr>
          <p:cNvSpPr txBox="1"/>
          <p:nvPr/>
        </p:nvSpPr>
        <p:spPr>
          <a:xfrm>
            <a:off x="3124200" y="171450"/>
            <a:ext cx="6496050" cy="461665"/>
          </a:xfrm>
          <a:prstGeom prst="rect">
            <a:avLst/>
          </a:prstGeom>
          <a:noFill/>
        </p:spPr>
        <p:txBody>
          <a:bodyPr wrap="square" rtlCol="0">
            <a:spAutoFit/>
          </a:bodyPr>
          <a:lstStyle/>
          <a:p>
            <a:r>
              <a:rPr lang="nl-NL" sz="2400" dirty="0"/>
              <a:t>5.1 Economische machtsvorming en marktvormen</a:t>
            </a:r>
          </a:p>
        </p:txBody>
      </p:sp>
      <p:sp>
        <p:nvSpPr>
          <p:cNvPr id="5" name="Tijdelijke aanduiding voor inhoud 4">
            <a:extLst>
              <a:ext uri="{FF2B5EF4-FFF2-40B4-BE49-F238E27FC236}">
                <a16:creationId xmlns:a16="http://schemas.microsoft.com/office/drawing/2014/main" id="{56F88D18-A4B7-0D42-AC85-70300347A8E8}"/>
              </a:ext>
            </a:extLst>
          </p:cNvPr>
          <p:cNvSpPr txBox="1">
            <a:spLocks/>
          </p:cNvSpPr>
          <p:nvPr/>
        </p:nvSpPr>
        <p:spPr>
          <a:xfrm>
            <a:off x="3248844" y="4408141"/>
            <a:ext cx="8229600" cy="2068860"/>
          </a:xfrm>
          <a:prstGeom prst="rect">
            <a:avLst/>
          </a:prstGeom>
        </p:spPr>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400050">
              <a:buFont typeface="Wingdings" pitchFamily="2" charset="2"/>
              <a:buChar char="Ø"/>
            </a:pPr>
            <a:r>
              <a:rPr lang="nl-NL" dirty="0"/>
              <a:t>Binnen bepaalde grenzen blijven klanten ‘hun bedrijf’ trouw.</a:t>
            </a:r>
          </a:p>
          <a:p>
            <a:pPr marL="400050">
              <a:buFont typeface="Wingdings" pitchFamily="2" charset="2"/>
              <a:buChar char="Ø"/>
            </a:pPr>
            <a:r>
              <a:rPr lang="nl-NL" dirty="0"/>
              <a:t>Reclame is belangrijk, omdat andere producenten sterk verwante producten aanbieden.</a:t>
            </a:r>
          </a:p>
          <a:p>
            <a:pPr marL="400050">
              <a:buFont typeface="Wingdings" pitchFamily="2" charset="2"/>
              <a:buChar char="Ø"/>
            </a:pPr>
            <a:r>
              <a:rPr lang="nl-NL" dirty="0"/>
              <a:t>Veel keuzemogelijkheden voor de consument</a:t>
            </a:r>
          </a:p>
          <a:p>
            <a:pPr marL="57150" indent="0">
              <a:buFont typeface="Arial" panose="020B0604020202020204" pitchFamily="34" charset="0"/>
              <a:buNone/>
            </a:pPr>
            <a:endParaRPr lang="nl-NL" dirty="0"/>
          </a:p>
        </p:txBody>
      </p:sp>
      <p:sp>
        <p:nvSpPr>
          <p:cNvPr id="6" name="Titel 1">
            <a:extLst>
              <a:ext uri="{FF2B5EF4-FFF2-40B4-BE49-F238E27FC236}">
                <a16:creationId xmlns:a16="http://schemas.microsoft.com/office/drawing/2014/main" id="{D1B5FDBA-D809-504A-9E1F-B9B36EFC2DFC}"/>
              </a:ext>
            </a:extLst>
          </p:cNvPr>
          <p:cNvSpPr txBox="1">
            <a:spLocks/>
          </p:cNvSpPr>
          <p:nvPr/>
        </p:nvSpPr>
        <p:spPr>
          <a:xfrm>
            <a:off x="285899" y="869463"/>
            <a:ext cx="9334351" cy="461666"/>
          </a:xfrm>
          <a:prstGeom prst="rect">
            <a:avLst/>
          </a:prstGeom>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nl-NL" sz="2000" dirty="0"/>
              <a:t>Onvolkomen concurrentie (3) monopolistische concurrentie</a:t>
            </a:r>
          </a:p>
        </p:txBody>
      </p:sp>
      <p:graphicFrame>
        <p:nvGraphicFramePr>
          <p:cNvPr id="7" name="Tabel 6">
            <a:extLst>
              <a:ext uri="{FF2B5EF4-FFF2-40B4-BE49-F238E27FC236}">
                <a16:creationId xmlns:a16="http://schemas.microsoft.com/office/drawing/2014/main" id="{138F6178-DE77-4149-A624-D8E120ADEBB5}"/>
              </a:ext>
            </a:extLst>
          </p:cNvPr>
          <p:cNvGraphicFramePr>
            <a:graphicFrameLocks noGrp="1"/>
          </p:cNvGraphicFramePr>
          <p:nvPr>
            <p:extLst>
              <p:ext uri="{D42A27DB-BD31-4B8C-83A1-F6EECF244321}">
                <p14:modId xmlns:p14="http://schemas.microsoft.com/office/powerpoint/2010/main" val="3026423260"/>
              </p:ext>
            </p:extLst>
          </p:nvPr>
        </p:nvGraphicFramePr>
        <p:xfrm>
          <a:off x="713556" y="1395205"/>
          <a:ext cx="8619155" cy="2863074"/>
        </p:xfrm>
        <a:graphic>
          <a:graphicData uri="http://schemas.openxmlformats.org/drawingml/2006/table">
            <a:tbl>
              <a:tblPr firstRow="1" bandRow="1">
                <a:tableStyleId>{5C22544A-7EE6-4342-B048-85BDC9FD1C3A}</a:tableStyleId>
              </a:tblPr>
              <a:tblGrid>
                <a:gridCol w="2205457">
                  <a:extLst>
                    <a:ext uri="{9D8B030D-6E8A-4147-A177-3AD203B41FA5}">
                      <a16:colId xmlns:a16="http://schemas.microsoft.com/office/drawing/2014/main" val="20000"/>
                    </a:ext>
                  </a:extLst>
                </a:gridCol>
                <a:gridCol w="1494135">
                  <a:extLst>
                    <a:ext uri="{9D8B030D-6E8A-4147-A177-3AD203B41FA5}">
                      <a16:colId xmlns:a16="http://schemas.microsoft.com/office/drawing/2014/main" val="20001"/>
                    </a:ext>
                  </a:extLst>
                </a:gridCol>
                <a:gridCol w="1356611">
                  <a:extLst>
                    <a:ext uri="{9D8B030D-6E8A-4147-A177-3AD203B41FA5}">
                      <a16:colId xmlns:a16="http://schemas.microsoft.com/office/drawing/2014/main" val="20002"/>
                    </a:ext>
                  </a:extLst>
                </a:gridCol>
                <a:gridCol w="1764747">
                  <a:extLst>
                    <a:ext uri="{9D8B030D-6E8A-4147-A177-3AD203B41FA5}">
                      <a16:colId xmlns:a16="http://schemas.microsoft.com/office/drawing/2014/main" val="20003"/>
                    </a:ext>
                  </a:extLst>
                </a:gridCol>
                <a:gridCol w="1798205">
                  <a:extLst>
                    <a:ext uri="{9D8B030D-6E8A-4147-A177-3AD203B41FA5}">
                      <a16:colId xmlns:a16="http://schemas.microsoft.com/office/drawing/2014/main" val="20004"/>
                    </a:ext>
                  </a:extLst>
                </a:gridCol>
              </a:tblGrid>
              <a:tr h="608577">
                <a:tc>
                  <a:txBody>
                    <a:bodyPr/>
                    <a:lstStyle/>
                    <a:p>
                      <a:r>
                        <a:rPr lang="nl-NL" dirty="0"/>
                        <a:t>Marktvorm</a:t>
                      </a:r>
                    </a:p>
                  </a:txBody>
                  <a:tcPr/>
                </a:tc>
                <a:tc>
                  <a:txBody>
                    <a:bodyPr/>
                    <a:lstStyle/>
                    <a:p>
                      <a:pPr algn="ctr"/>
                      <a:r>
                        <a:rPr lang="nl-NL" dirty="0"/>
                        <a:t>Aantal aanbieders</a:t>
                      </a:r>
                    </a:p>
                  </a:txBody>
                  <a:tcPr/>
                </a:tc>
                <a:tc>
                  <a:txBody>
                    <a:bodyPr/>
                    <a:lstStyle/>
                    <a:p>
                      <a:pPr algn="ctr"/>
                      <a:r>
                        <a:rPr lang="nl-NL" dirty="0"/>
                        <a:t>Aantal vragers</a:t>
                      </a:r>
                    </a:p>
                  </a:txBody>
                  <a:tcPr/>
                </a:tc>
                <a:tc>
                  <a:txBody>
                    <a:bodyPr/>
                    <a:lstStyle/>
                    <a:p>
                      <a:pPr algn="ctr"/>
                      <a:r>
                        <a:rPr lang="nl-NL" dirty="0"/>
                        <a:t>Soort product</a:t>
                      </a:r>
                    </a:p>
                  </a:txBody>
                  <a:tcPr/>
                </a:tc>
                <a:tc>
                  <a:txBody>
                    <a:bodyPr/>
                    <a:lstStyle/>
                    <a:p>
                      <a:pPr algn="ctr"/>
                      <a:r>
                        <a:rPr lang="nl-NL" dirty="0"/>
                        <a:t>Voorbeeld</a:t>
                      </a:r>
                    </a:p>
                  </a:txBody>
                  <a:tcPr/>
                </a:tc>
                <a:extLst>
                  <a:ext uri="{0D108BD9-81ED-4DB2-BD59-A6C34878D82A}">
                    <a16:rowId xmlns:a16="http://schemas.microsoft.com/office/drawing/2014/main" val="10000"/>
                  </a:ext>
                </a:extLst>
              </a:tr>
              <a:tr h="608577">
                <a:tc>
                  <a:txBody>
                    <a:bodyPr/>
                    <a:lstStyle/>
                    <a:p>
                      <a:r>
                        <a:rPr lang="nl-NL" dirty="0"/>
                        <a:t>volkomen concurrentie</a:t>
                      </a:r>
                    </a:p>
                  </a:txBody>
                  <a:tcPr>
                    <a:lnB w="12700" cap="flat" cmpd="sng" algn="ctr">
                      <a:solidFill>
                        <a:schemeClr val="tx1"/>
                      </a:solidFill>
                      <a:prstDash val="solid"/>
                      <a:round/>
                      <a:headEnd type="none" w="med" len="med"/>
                      <a:tailEnd type="none" w="med" len="med"/>
                    </a:lnB>
                  </a:tcPr>
                </a:tc>
                <a:tc>
                  <a:txBody>
                    <a:bodyPr/>
                    <a:lstStyle/>
                    <a:p>
                      <a:pPr algn="ctr"/>
                      <a:r>
                        <a:rPr lang="nl-NL" dirty="0"/>
                        <a:t>veel</a:t>
                      </a:r>
                    </a:p>
                  </a:txBody>
                  <a:tcPr>
                    <a:lnB w="12700" cap="flat" cmpd="sng" algn="ctr">
                      <a:solidFill>
                        <a:schemeClr val="tx1"/>
                      </a:solidFill>
                      <a:prstDash val="solid"/>
                      <a:round/>
                      <a:headEnd type="none" w="med" len="med"/>
                      <a:tailEnd type="none" w="med" len="med"/>
                    </a:lnB>
                  </a:tcPr>
                </a:tc>
                <a:tc>
                  <a:txBody>
                    <a:bodyPr/>
                    <a:lstStyle/>
                    <a:p>
                      <a:pPr algn="ctr"/>
                      <a:r>
                        <a:rPr lang="nl-NL" dirty="0"/>
                        <a:t>veel</a:t>
                      </a:r>
                    </a:p>
                  </a:txBody>
                  <a:tcPr>
                    <a:lnB w="12700" cap="flat" cmpd="sng" algn="ctr">
                      <a:solidFill>
                        <a:schemeClr val="tx1"/>
                      </a:solidFill>
                      <a:prstDash val="solid"/>
                      <a:round/>
                      <a:headEnd type="none" w="med" len="med"/>
                      <a:tailEnd type="none" w="med" len="med"/>
                    </a:lnB>
                  </a:tcPr>
                </a:tc>
                <a:tc>
                  <a:txBody>
                    <a:bodyPr/>
                    <a:lstStyle/>
                    <a:p>
                      <a:pPr algn="ctr"/>
                      <a:r>
                        <a:rPr lang="nl-NL" dirty="0"/>
                        <a:t>homogeen</a:t>
                      </a:r>
                    </a:p>
                  </a:txBody>
                  <a:tcPr>
                    <a:lnB w="12700" cap="flat" cmpd="sng" algn="ctr">
                      <a:solidFill>
                        <a:schemeClr val="tx1"/>
                      </a:solidFill>
                      <a:prstDash val="solid"/>
                      <a:round/>
                      <a:headEnd type="none" w="med" len="med"/>
                      <a:tailEnd type="none" w="med" len="med"/>
                    </a:lnB>
                  </a:tcPr>
                </a:tc>
                <a:tc>
                  <a:txBody>
                    <a:bodyPr/>
                    <a:lstStyle/>
                    <a:p>
                      <a:pPr algn="ctr"/>
                      <a:r>
                        <a:rPr lang="nl-NL" dirty="0"/>
                        <a:t>Aandelen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08577">
                <a:tc>
                  <a:txBody>
                    <a:bodyPr/>
                    <a:lstStyle/>
                    <a:p>
                      <a:r>
                        <a:rPr lang="nl-NL" dirty="0"/>
                        <a:t>monopolistische </a:t>
                      </a:r>
                      <a:r>
                        <a:rPr lang="nl-NL" dirty="0" err="1"/>
                        <a:t>conc</a:t>
                      </a:r>
                      <a:r>
                        <a:rPr lang="nl-NL" dirty="0"/>
                        <a:t>.</a:t>
                      </a:r>
                    </a:p>
                  </a:txBody>
                  <a:tcPr>
                    <a:lnT w="12700" cap="flat" cmpd="sng" algn="ctr">
                      <a:solidFill>
                        <a:schemeClr val="tx1"/>
                      </a:solidFill>
                      <a:prstDash val="solid"/>
                      <a:round/>
                      <a:headEnd type="none" w="med" len="med"/>
                      <a:tailEnd type="none" w="med" len="med"/>
                    </a:lnT>
                  </a:tcPr>
                </a:tc>
                <a:tc>
                  <a:txBody>
                    <a:bodyPr/>
                    <a:lstStyle/>
                    <a:p>
                      <a:endParaRPr lang="nl-NL" dirty="0"/>
                    </a:p>
                  </a:txBody>
                  <a:tcPr>
                    <a:lnT w="12700" cap="flat" cmpd="sng" algn="ctr">
                      <a:solidFill>
                        <a:schemeClr val="tx1"/>
                      </a:solidFill>
                      <a:prstDash val="solid"/>
                      <a:round/>
                      <a:headEnd type="none" w="med" len="med"/>
                      <a:tailEnd type="none" w="med" len="med"/>
                    </a:lnT>
                  </a:tcPr>
                </a:tc>
                <a:tc>
                  <a:txBody>
                    <a:bodyPr/>
                    <a:lstStyle/>
                    <a:p>
                      <a:endParaRPr lang="nl-NL" dirty="0"/>
                    </a:p>
                  </a:txBody>
                  <a:tcPr>
                    <a:lnT w="12700" cap="flat" cmpd="sng" algn="ctr">
                      <a:solidFill>
                        <a:schemeClr val="tx1"/>
                      </a:solidFill>
                      <a:prstDash val="solid"/>
                      <a:round/>
                      <a:headEnd type="none" w="med" len="med"/>
                      <a:tailEnd type="none" w="med" len="med"/>
                    </a:lnT>
                  </a:tcPr>
                </a:tc>
                <a:tc>
                  <a:txBody>
                    <a:bodyPr/>
                    <a:lstStyle/>
                    <a:p>
                      <a:endParaRPr lang="nl-NL"/>
                    </a:p>
                  </a:txBody>
                  <a:tcPr>
                    <a:lnT w="12700" cap="flat" cmpd="sng" algn="ctr">
                      <a:solidFill>
                        <a:schemeClr val="tx1"/>
                      </a:solidFill>
                      <a:prstDash val="solid"/>
                      <a:round/>
                      <a:headEnd type="none" w="med" len="med"/>
                      <a:tailEnd type="none" w="med" len="med"/>
                    </a:lnT>
                  </a:tcPr>
                </a:tc>
                <a:tc>
                  <a:txBody>
                    <a:bodyPr/>
                    <a:lstStyle/>
                    <a:p>
                      <a:endParaRPr lang="nl-NL"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608577">
                <a:tc>
                  <a:txBody>
                    <a:bodyPr/>
                    <a:lstStyle/>
                    <a:p>
                      <a:r>
                        <a:rPr lang="nl-NL" dirty="0"/>
                        <a:t>oligopolie</a:t>
                      </a:r>
                    </a:p>
                  </a:txBody>
                  <a:tcPr/>
                </a:tc>
                <a:tc>
                  <a:txBody>
                    <a:bodyPr/>
                    <a:lstStyle/>
                    <a:p>
                      <a:pPr algn="ctr"/>
                      <a:r>
                        <a:rPr lang="nl-NL" dirty="0"/>
                        <a:t>enkele</a:t>
                      </a:r>
                    </a:p>
                  </a:txBody>
                  <a:tcPr/>
                </a:tc>
                <a:tc>
                  <a:txBody>
                    <a:bodyPr/>
                    <a:lstStyle/>
                    <a:p>
                      <a:pPr algn="ctr"/>
                      <a:r>
                        <a:rPr lang="nl-NL" dirty="0"/>
                        <a:t>veel</a:t>
                      </a:r>
                    </a:p>
                  </a:txBody>
                  <a:tcPr/>
                </a:tc>
                <a:tc>
                  <a:txBody>
                    <a:bodyPr/>
                    <a:lstStyle/>
                    <a:p>
                      <a:pPr algn="ctr"/>
                      <a:r>
                        <a:rPr lang="nl-NL" dirty="0"/>
                        <a:t>vooral</a:t>
                      </a:r>
                      <a:r>
                        <a:rPr lang="nl-NL" baseline="0" dirty="0"/>
                        <a:t>         heterogeen </a:t>
                      </a:r>
                      <a:endParaRPr lang="nl-NL" dirty="0"/>
                    </a:p>
                  </a:txBody>
                  <a:tcPr/>
                </a:tc>
                <a:tc>
                  <a:txBody>
                    <a:bodyPr/>
                    <a:lstStyle/>
                    <a:p>
                      <a:pPr algn="ctr"/>
                      <a:r>
                        <a:rPr lang="nl-NL" dirty="0"/>
                        <a:t>Mobiele telefonie</a:t>
                      </a:r>
                    </a:p>
                  </a:txBody>
                  <a:tcPr/>
                </a:tc>
                <a:extLst>
                  <a:ext uri="{0D108BD9-81ED-4DB2-BD59-A6C34878D82A}">
                    <a16:rowId xmlns:a16="http://schemas.microsoft.com/office/drawing/2014/main" val="10003"/>
                  </a:ext>
                </a:extLst>
              </a:tr>
              <a:tr h="347758">
                <a:tc>
                  <a:txBody>
                    <a:bodyPr/>
                    <a:lstStyle/>
                    <a:p>
                      <a:r>
                        <a:rPr lang="nl-NL" dirty="0"/>
                        <a:t>monopolie</a:t>
                      </a:r>
                    </a:p>
                  </a:txBody>
                  <a:tcPr/>
                </a:tc>
                <a:tc>
                  <a:txBody>
                    <a:bodyPr/>
                    <a:lstStyle/>
                    <a:p>
                      <a:pPr algn="ctr"/>
                      <a:r>
                        <a:rPr lang="nl-NL" dirty="0"/>
                        <a:t>1</a:t>
                      </a:r>
                    </a:p>
                  </a:txBody>
                  <a:tcPr/>
                </a:tc>
                <a:tc>
                  <a:txBody>
                    <a:bodyPr/>
                    <a:lstStyle/>
                    <a:p>
                      <a:pPr algn="ctr"/>
                      <a:r>
                        <a:rPr lang="nl-NL" dirty="0"/>
                        <a:t>veel</a:t>
                      </a:r>
                    </a:p>
                  </a:txBody>
                  <a:tcPr/>
                </a:tc>
                <a:tc>
                  <a:txBody>
                    <a:bodyPr/>
                    <a:lstStyle/>
                    <a:p>
                      <a:pPr algn="ctr"/>
                      <a:r>
                        <a:rPr lang="nl-NL" dirty="0"/>
                        <a:t>homogeen</a:t>
                      </a:r>
                    </a:p>
                  </a:txBody>
                  <a:tcPr/>
                </a:tc>
                <a:tc>
                  <a:txBody>
                    <a:bodyPr/>
                    <a:lstStyle/>
                    <a:p>
                      <a:pPr algn="ctr"/>
                      <a:r>
                        <a:rPr lang="nl-NL" dirty="0"/>
                        <a:t>NS, MS Windows</a:t>
                      </a:r>
                    </a:p>
                  </a:txBody>
                  <a:tcPr/>
                </a:tc>
                <a:extLst>
                  <a:ext uri="{0D108BD9-81ED-4DB2-BD59-A6C34878D82A}">
                    <a16:rowId xmlns:a16="http://schemas.microsoft.com/office/drawing/2014/main" val="10004"/>
                  </a:ext>
                </a:extLst>
              </a:tr>
            </a:tbl>
          </a:graphicData>
        </a:graphic>
      </p:graphicFrame>
      <p:sp>
        <p:nvSpPr>
          <p:cNvPr id="8" name="Tekstvak 7">
            <a:extLst>
              <a:ext uri="{FF2B5EF4-FFF2-40B4-BE49-F238E27FC236}">
                <a16:creationId xmlns:a16="http://schemas.microsoft.com/office/drawing/2014/main" id="{4534CBF4-7317-DD40-B373-551B5ACF541D}"/>
              </a:ext>
            </a:extLst>
          </p:cNvPr>
          <p:cNvSpPr txBox="1"/>
          <p:nvPr/>
        </p:nvSpPr>
        <p:spPr>
          <a:xfrm>
            <a:off x="3264727" y="2675901"/>
            <a:ext cx="906447" cy="369332"/>
          </a:xfrm>
          <a:prstGeom prst="rect">
            <a:avLst/>
          </a:prstGeom>
          <a:noFill/>
        </p:spPr>
        <p:txBody>
          <a:bodyPr wrap="square" rtlCol="0">
            <a:spAutoFit/>
          </a:bodyPr>
          <a:lstStyle/>
          <a:p>
            <a:r>
              <a:rPr lang="nl-NL" dirty="0"/>
              <a:t>  veel</a:t>
            </a:r>
          </a:p>
        </p:txBody>
      </p:sp>
      <p:sp>
        <p:nvSpPr>
          <p:cNvPr id="9" name="Tekstvak 8">
            <a:extLst>
              <a:ext uri="{FF2B5EF4-FFF2-40B4-BE49-F238E27FC236}">
                <a16:creationId xmlns:a16="http://schemas.microsoft.com/office/drawing/2014/main" id="{7CEBECF7-1BF5-8A42-A65E-491F90D1493F}"/>
              </a:ext>
            </a:extLst>
          </p:cNvPr>
          <p:cNvSpPr txBox="1"/>
          <p:nvPr/>
        </p:nvSpPr>
        <p:spPr>
          <a:xfrm>
            <a:off x="4737958" y="2686110"/>
            <a:ext cx="786542" cy="369332"/>
          </a:xfrm>
          <a:prstGeom prst="rect">
            <a:avLst/>
          </a:prstGeom>
          <a:noFill/>
        </p:spPr>
        <p:txBody>
          <a:bodyPr wrap="square" rtlCol="0">
            <a:spAutoFit/>
          </a:bodyPr>
          <a:lstStyle/>
          <a:p>
            <a:r>
              <a:rPr lang="nl-NL" dirty="0"/>
              <a:t> veel</a:t>
            </a:r>
          </a:p>
        </p:txBody>
      </p:sp>
      <p:sp>
        <p:nvSpPr>
          <p:cNvPr id="10" name="Tekstvak 9">
            <a:extLst>
              <a:ext uri="{FF2B5EF4-FFF2-40B4-BE49-F238E27FC236}">
                <a16:creationId xmlns:a16="http://schemas.microsoft.com/office/drawing/2014/main" id="{4294EDB5-1D89-9840-933A-2C36CE23C9C5}"/>
              </a:ext>
            </a:extLst>
          </p:cNvPr>
          <p:cNvSpPr txBox="1"/>
          <p:nvPr/>
        </p:nvSpPr>
        <p:spPr>
          <a:xfrm>
            <a:off x="6088069" y="2719617"/>
            <a:ext cx="1268552" cy="369332"/>
          </a:xfrm>
          <a:prstGeom prst="rect">
            <a:avLst/>
          </a:prstGeom>
          <a:noFill/>
        </p:spPr>
        <p:txBody>
          <a:bodyPr wrap="none" rtlCol="0">
            <a:spAutoFit/>
          </a:bodyPr>
          <a:lstStyle/>
          <a:p>
            <a:r>
              <a:rPr lang="nl-NL" dirty="0"/>
              <a:t>heterogeen</a:t>
            </a:r>
          </a:p>
        </p:txBody>
      </p:sp>
      <p:sp>
        <p:nvSpPr>
          <p:cNvPr id="11" name="Tekstvak 10">
            <a:extLst>
              <a:ext uri="{FF2B5EF4-FFF2-40B4-BE49-F238E27FC236}">
                <a16:creationId xmlns:a16="http://schemas.microsoft.com/office/drawing/2014/main" id="{44B617BA-88CB-DA47-A0F7-95D694128093}"/>
              </a:ext>
            </a:extLst>
          </p:cNvPr>
          <p:cNvSpPr txBox="1"/>
          <p:nvPr/>
        </p:nvSpPr>
        <p:spPr>
          <a:xfrm>
            <a:off x="7751673" y="2758113"/>
            <a:ext cx="1355628" cy="369332"/>
          </a:xfrm>
          <a:prstGeom prst="rect">
            <a:avLst/>
          </a:prstGeom>
          <a:noFill/>
        </p:spPr>
        <p:txBody>
          <a:bodyPr wrap="none" rtlCol="0">
            <a:spAutoFit/>
          </a:bodyPr>
          <a:lstStyle/>
          <a:p>
            <a:r>
              <a:rPr lang="nl-NL" dirty="0"/>
              <a:t>detailhandel</a:t>
            </a:r>
          </a:p>
        </p:txBody>
      </p:sp>
    </p:spTree>
    <p:extLst>
      <p:ext uri="{BB962C8B-B14F-4D97-AF65-F5344CB8AC3E}">
        <p14:creationId xmlns:p14="http://schemas.microsoft.com/office/powerpoint/2010/main" val="31794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2DCC344-8BB9-5442-8451-6E0EF17D43C9}"/>
              </a:ext>
            </a:extLst>
          </p:cNvPr>
          <p:cNvSpPr>
            <a:spLocks noGrp="1"/>
          </p:cNvSpPr>
          <p:nvPr>
            <p:ph type="ftr" sz="quarter" idx="11"/>
          </p:nvPr>
        </p:nvSpPr>
        <p:spPr>
          <a:xfrm>
            <a:off x="894725" y="6430961"/>
            <a:ext cx="2534276" cy="365125"/>
          </a:xfrm>
        </p:spPr>
        <p:txBody>
          <a:bodyPr/>
          <a:lstStyle/>
          <a:p>
            <a:r>
              <a:rPr lang="nl-NL"/>
              <a:t>Economie Integraal vwo (Hans Vermeulen)</a:t>
            </a:r>
          </a:p>
        </p:txBody>
      </p:sp>
      <p:sp>
        <p:nvSpPr>
          <p:cNvPr id="3" name="Tijdelijke aanduiding voor dianummer 2">
            <a:extLst>
              <a:ext uri="{FF2B5EF4-FFF2-40B4-BE49-F238E27FC236}">
                <a16:creationId xmlns:a16="http://schemas.microsoft.com/office/drawing/2014/main" id="{E557BC9B-F494-DE47-9E8B-6F9E554BECD8}"/>
              </a:ext>
            </a:extLst>
          </p:cNvPr>
          <p:cNvSpPr>
            <a:spLocks noGrp="1"/>
          </p:cNvSpPr>
          <p:nvPr>
            <p:ph type="sldNum" sz="quarter" idx="12"/>
          </p:nvPr>
        </p:nvSpPr>
        <p:spPr>
          <a:xfrm>
            <a:off x="3095625" y="6430962"/>
            <a:ext cx="764215" cy="365125"/>
          </a:xfrm>
        </p:spPr>
        <p:txBody>
          <a:bodyPr/>
          <a:lstStyle/>
          <a:p>
            <a:fld id="{97914845-57B0-1C4D-95DC-7593598A1F67}" type="slidenum">
              <a:rPr lang="nl-NL" smtClean="0"/>
              <a:t>6</a:t>
            </a:fld>
            <a:endParaRPr lang="nl-NL"/>
          </a:p>
        </p:txBody>
      </p:sp>
      <p:sp>
        <p:nvSpPr>
          <p:cNvPr id="4" name="Tekstvak 3">
            <a:extLst>
              <a:ext uri="{FF2B5EF4-FFF2-40B4-BE49-F238E27FC236}">
                <a16:creationId xmlns:a16="http://schemas.microsoft.com/office/drawing/2014/main" id="{3DF1421E-6811-3E4A-ADA1-B539F30996D3}"/>
              </a:ext>
            </a:extLst>
          </p:cNvPr>
          <p:cNvSpPr txBox="1"/>
          <p:nvPr/>
        </p:nvSpPr>
        <p:spPr>
          <a:xfrm>
            <a:off x="4743450" y="0"/>
            <a:ext cx="2857500" cy="461665"/>
          </a:xfrm>
          <a:prstGeom prst="rect">
            <a:avLst/>
          </a:prstGeom>
          <a:noFill/>
        </p:spPr>
        <p:txBody>
          <a:bodyPr wrap="square" rtlCol="0">
            <a:spAutoFit/>
          </a:bodyPr>
          <a:lstStyle/>
          <a:p>
            <a:r>
              <a:rPr lang="nl-NL" sz="2400" dirty="0"/>
              <a:t>5.2 Monopolie</a:t>
            </a:r>
          </a:p>
        </p:txBody>
      </p:sp>
      <p:pic>
        <p:nvPicPr>
          <p:cNvPr id="6" name="Afbeelding 5">
            <a:extLst>
              <a:ext uri="{FF2B5EF4-FFF2-40B4-BE49-F238E27FC236}">
                <a16:creationId xmlns:a16="http://schemas.microsoft.com/office/drawing/2014/main" id="{13845913-F7AB-B040-9617-4F3564923458}"/>
              </a:ext>
            </a:extLst>
          </p:cNvPr>
          <p:cNvPicPr>
            <a:picLocks noChangeAspect="1"/>
          </p:cNvPicPr>
          <p:nvPr/>
        </p:nvPicPr>
        <p:blipFill>
          <a:blip r:embed="rId2"/>
          <a:stretch>
            <a:fillRect/>
          </a:stretch>
        </p:blipFill>
        <p:spPr>
          <a:xfrm>
            <a:off x="7746124" y="0"/>
            <a:ext cx="4445876" cy="6858000"/>
          </a:xfrm>
          <a:prstGeom prst="rect">
            <a:avLst/>
          </a:prstGeom>
        </p:spPr>
      </p:pic>
      <p:sp>
        <p:nvSpPr>
          <p:cNvPr id="7" name="Tekstvak 6">
            <a:extLst>
              <a:ext uri="{FF2B5EF4-FFF2-40B4-BE49-F238E27FC236}">
                <a16:creationId xmlns:a16="http://schemas.microsoft.com/office/drawing/2014/main" id="{F40D525C-D8E1-E743-907F-E17464C719BD}"/>
              </a:ext>
            </a:extLst>
          </p:cNvPr>
          <p:cNvSpPr txBox="1"/>
          <p:nvPr/>
        </p:nvSpPr>
        <p:spPr>
          <a:xfrm>
            <a:off x="514350" y="422363"/>
            <a:ext cx="6705600" cy="769441"/>
          </a:xfrm>
          <a:prstGeom prst="rect">
            <a:avLst/>
          </a:prstGeom>
          <a:noFill/>
        </p:spPr>
        <p:txBody>
          <a:bodyPr wrap="square" rtlCol="0">
            <a:spAutoFit/>
          </a:bodyPr>
          <a:lstStyle/>
          <a:p>
            <a:r>
              <a:rPr lang="nl-NL" sz="2200" dirty="0"/>
              <a:t>Monopolist (prijszetter) met constante fysieke meeropbrengsten (proportioneel kostenverloop)</a:t>
            </a:r>
          </a:p>
        </p:txBody>
      </p:sp>
      <p:sp>
        <p:nvSpPr>
          <p:cNvPr id="8" name="Tekstvak 7">
            <a:extLst>
              <a:ext uri="{FF2B5EF4-FFF2-40B4-BE49-F238E27FC236}">
                <a16:creationId xmlns:a16="http://schemas.microsoft.com/office/drawing/2014/main" id="{49ED1465-4058-7349-8F51-384557352A6B}"/>
              </a:ext>
            </a:extLst>
          </p:cNvPr>
          <p:cNvSpPr txBox="1"/>
          <p:nvPr/>
        </p:nvSpPr>
        <p:spPr>
          <a:xfrm>
            <a:off x="145090" y="1614167"/>
            <a:ext cx="7429500" cy="4493538"/>
          </a:xfrm>
          <a:prstGeom prst="rect">
            <a:avLst/>
          </a:prstGeom>
          <a:noFill/>
        </p:spPr>
        <p:txBody>
          <a:bodyPr wrap="square" rtlCol="0">
            <a:spAutoFit/>
          </a:bodyPr>
          <a:lstStyle/>
          <a:p>
            <a:pPr marL="320675" indent="-320675"/>
            <a:r>
              <a:rPr lang="nl-NL" sz="2200" dirty="0"/>
              <a:t>1. 	Er zijn 2 </a:t>
            </a:r>
            <a:r>
              <a:rPr lang="nl-NL" sz="2200" dirty="0" err="1"/>
              <a:t>breakeven</a:t>
            </a:r>
            <a:r>
              <a:rPr lang="nl-NL" sz="2200" dirty="0"/>
              <a:t> punten (bij Q= 500 en Q = 4.500. Daar is de TW-grafiek nul.</a:t>
            </a:r>
          </a:p>
          <a:p>
            <a:pPr marL="320675" indent="-320675"/>
            <a:r>
              <a:rPr lang="nl-NL" sz="2200" dirty="0"/>
              <a:t>2. 	Bij Q = 500 en Q = 4.500 snijden de GO en de GTK elkaar </a:t>
            </a:r>
          </a:p>
          <a:p>
            <a:pPr marL="320675" indent="-320675"/>
            <a:r>
              <a:rPr lang="nl-NL" sz="2200" dirty="0"/>
              <a:t>3. 	Winst is maximaal (rentabiliteitsoptimum) als MO = MK en </a:t>
            </a:r>
          </a:p>
          <a:p>
            <a:pPr marL="320675" indent="-320675"/>
            <a:r>
              <a:rPr lang="nl-NL" sz="2200" dirty="0"/>
              <a:t>	Als de afstand tussen TO en TK het grootst is (m.b.v. raaklijn)</a:t>
            </a:r>
          </a:p>
          <a:p>
            <a:pPr marL="342900" indent="-342900">
              <a:buAutoNum type="arabicPeriod" startAt="4"/>
            </a:pPr>
            <a:r>
              <a:rPr lang="nl-NL" sz="2200" dirty="0"/>
              <a:t>GO snijdt de X-as als de TO dat ook weer doet.</a:t>
            </a:r>
          </a:p>
          <a:p>
            <a:pPr marL="342900" indent="-342900">
              <a:buAutoNum type="arabicPeriod" startAt="4"/>
            </a:pPr>
            <a:r>
              <a:rPr lang="nl-NL" sz="2200" dirty="0"/>
              <a:t>MO snijdt de X-as bij een productie waar de TO = maximaal.</a:t>
            </a:r>
          </a:p>
          <a:p>
            <a:pPr marL="342900" indent="-342900">
              <a:buAutoNum type="arabicPeriod" startAt="4"/>
            </a:pPr>
            <a:r>
              <a:rPr lang="nl-NL" sz="2200" dirty="0"/>
              <a:t>De prijs voor maximale winst bepaal je met de MO = MK –regel. Je vindt dan het rentabiliteitsoptimum, MAAR je leest de prijs af op de vraaglijn (bij punt C).</a:t>
            </a:r>
          </a:p>
          <a:p>
            <a:pPr marL="342900" indent="-342900">
              <a:buAutoNum type="arabicPeriod" startAt="4"/>
            </a:pPr>
            <a:r>
              <a:rPr lang="nl-NL" sz="2200" dirty="0"/>
              <a:t>De winst wordt ook wel weergegeven met het oppervlak ABCD.</a:t>
            </a:r>
          </a:p>
        </p:txBody>
      </p:sp>
      <p:sp>
        <p:nvSpPr>
          <p:cNvPr id="9" name="Tekstvak 8">
            <a:extLst>
              <a:ext uri="{FF2B5EF4-FFF2-40B4-BE49-F238E27FC236}">
                <a16:creationId xmlns:a16="http://schemas.microsoft.com/office/drawing/2014/main" id="{9301B8E2-B672-C149-AA6F-242A5DABD43E}"/>
              </a:ext>
            </a:extLst>
          </p:cNvPr>
          <p:cNvSpPr txBox="1"/>
          <p:nvPr/>
        </p:nvSpPr>
        <p:spPr>
          <a:xfrm>
            <a:off x="10420350" y="6611420"/>
            <a:ext cx="361950" cy="369332"/>
          </a:xfrm>
          <a:prstGeom prst="rect">
            <a:avLst/>
          </a:prstGeom>
          <a:noFill/>
        </p:spPr>
        <p:txBody>
          <a:bodyPr wrap="square" rtlCol="0">
            <a:spAutoFit/>
          </a:bodyPr>
          <a:lstStyle/>
          <a:p>
            <a:r>
              <a:rPr lang="nl-NL" dirty="0"/>
              <a:t>5</a:t>
            </a:r>
          </a:p>
        </p:txBody>
      </p:sp>
    </p:spTree>
    <p:extLst>
      <p:ext uri="{BB962C8B-B14F-4D97-AF65-F5344CB8AC3E}">
        <p14:creationId xmlns:p14="http://schemas.microsoft.com/office/powerpoint/2010/main" val="313914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heckerboard(across)">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checkerboard(across)">
                                      <p:cBhvr>
                                        <p:cTn id="22" dur="500"/>
                                        <p:tgtEl>
                                          <p:spTgt spid="8">
                                            <p:txEl>
                                              <p:pRg st="2" end="2"/>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checkerboard(across)">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checkerboard(across)">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checkerboard(across)">
                                      <p:cBhvr>
                                        <p:cTn id="35" dur="500"/>
                                        <p:tgtEl>
                                          <p:spTgt spid="8">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checkerboard(across)">
                                      <p:cBhvr>
                                        <p:cTn id="40" dur="500"/>
                                        <p:tgtEl>
                                          <p:spTgt spid="8">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checkerboard(across)">
                                      <p:cBhvr>
                                        <p:cTn id="45"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3B1FDE2-15DB-B744-B7E5-BA64D8690EB1}"/>
              </a:ext>
            </a:extLst>
          </p:cNvPr>
          <p:cNvSpPr>
            <a:spLocks noGrp="1"/>
          </p:cNvSpPr>
          <p:nvPr>
            <p:ph type="ftr" sz="quarter" idx="11"/>
          </p:nvPr>
        </p:nvSpPr>
        <p:spPr>
          <a:xfrm>
            <a:off x="285750" y="6248400"/>
            <a:ext cx="6672887" cy="365125"/>
          </a:xfrm>
        </p:spPr>
        <p:txBody>
          <a:bodyPr/>
          <a:lstStyle/>
          <a:p>
            <a:r>
              <a:rPr lang="nl-NL" dirty="0"/>
              <a:t>Economie Integraal vwo (Hans Vermeulen)</a:t>
            </a:r>
          </a:p>
        </p:txBody>
      </p:sp>
      <p:sp>
        <p:nvSpPr>
          <p:cNvPr id="3" name="Tijdelijke aanduiding voor dianummer 2">
            <a:extLst>
              <a:ext uri="{FF2B5EF4-FFF2-40B4-BE49-F238E27FC236}">
                <a16:creationId xmlns:a16="http://schemas.microsoft.com/office/drawing/2014/main" id="{0A2D4FF5-7216-D54E-9AF6-112A2AF86DD6}"/>
              </a:ext>
            </a:extLst>
          </p:cNvPr>
          <p:cNvSpPr>
            <a:spLocks noGrp="1"/>
          </p:cNvSpPr>
          <p:nvPr>
            <p:ph type="sldNum" sz="quarter" idx="12"/>
          </p:nvPr>
        </p:nvSpPr>
        <p:spPr>
          <a:xfrm>
            <a:off x="10685461" y="6170314"/>
            <a:ext cx="764215" cy="365125"/>
          </a:xfrm>
        </p:spPr>
        <p:txBody>
          <a:bodyPr/>
          <a:lstStyle/>
          <a:p>
            <a:fld id="{97914845-57B0-1C4D-95DC-7593598A1F67}" type="slidenum">
              <a:rPr lang="nl-NL" smtClean="0"/>
              <a:t>7</a:t>
            </a:fld>
            <a:endParaRPr lang="nl-NL" dirty="0"/>
          </a:p>
        </p:txBody>
      </p:sp>
      <p:sp>
        <p:nvSpPr>
          <p:cNvPr id="4" name="Tekstvak 3">
            <a:extLst>
              <a:ext uri="{FF2B5EF4-FFF2-40B4-BE49-F238E27FC236}">
                <a16:creationId xmlns:a16="http://schemas.microsoft.com/office/drawing/2014/main" id="{E9B3C716-6FC3-7A42-968A-921DE4DB3E50}"/>
              </a:ext>
            </a:extLst>
          </p:cNvPr>
          <p:cNvSpPr txBox="1"/>
          <p:nvPr/>
        </p:nvSpPr>
        <p:spPr>
          <a:xfrm>
            <a:off x="285749" y="244476"/>
            <a:ext cx="5619749" cy="461665"/>
          </a:xfrm>
          <a:prstGeom prst="rect">
            <a:avLst/>
          </a:prstGeom>
          <a:noFill/>
        </p:spPr>
        <p:txBody>
          <a:bodyPr wrap="square" rtlCol="0">
            <a:spAutoFit/>
          </a:bodyPr>
          <a:lstStyle/>
          <a:p>
            <a:r>
              <a:rPr lang="nl-NL" sz="2400" dirty="0"/>
              <a:t>5.2 Monopolie                        wiskundig 1</a:t>
            </a:r>
          </a:p>
        </p:txBody>
      </p:sp>
      <p:sp>
        <p:nvSpPr>
          <p:cNvPr id="9" name="Tekstvak 8">
            <a:extLst>
              <a:ext uri="{FF2B5EF4-FFF2-40B4-BE49-F238E27FC236}">
                <a16:creationId xmlns:a16="http://schemas.microsoft.com/office/drawing/2014/main" id="{3FE97D1F-C2BE-FE41-9493-FAB65BA6249B}"/>
              </a:ext>
            </a:extLst>
          </p:cNvPr>
          <p:cNvSpPr txBox="1"/>
          <p:nvPr/>
        </p:nvSpPr>
        <p:spPr>
          <a:xfrm>
            <a:off x="285750" y="843677"/>
            <a:ext cx="5619750" cy="5509200"/>
          </a:xfrm>
          <a:prstGeom prst="rect">
            <a:avLst/>
          </a:prstGeom>
          <a:noFill/>
        </p:spPr>
        <p:txBody>
          <a:bodyPr wrap="square" rtlCol="0">
            <a:spAutoFit/>
          </a:bodyPr>
          <a:lstStyle/>
          <a:p>
            <a:r>
              <a:rPr lang="nl-NL" sz="2200" dirty="0"/>
              <a:t>Een monopolist is een prijszetter</a:t>
            </a:r>
          </a:p>
          <a:p>
            <a:endParaRPr lang="nl-NL" sz="2200" dirty="0"/>
          </a:p>
          <a:p>
            <a:r>
              <a:rPr lang="nl-NL" sz="2200" dirty="0"/>
              <a:t>De prijs is afhankelijke van de gewenste afzet</a:t>
            </a:r>
          </a:p>
          <a:p>
            <a:endParaRPr lang="nl-NL" sz="2200" dirty="0"/>
          </a:p>
          <a:p>
            <a:r>
              <a:rPr lang="nl-NL" sz="2200" dirty="0"/>
              <a:t>P = -5Q + 60 (hoort bij Q = -0,2P + 12)</a:t>
            </a:r>
          </a:p>
          <a:p>
            <a:endParaRPr lang="nl-NL" sz="2200" dirty="0"/>
          </a:p>
          <a:p>
            <a:r>
              <a:rPr lang="nl-NL" sz="2200" dirty="0"/>
              <a:t>TO = P x Q = (-5Q + 60)Q = -5Q</a:t>
            </a:r>
            <a:r>
              <a:rPr lang="nl-NL" sz="2200" baseline="30000" dirty="0"/>
              <a:t>2</a:t>
            </a:r>
            <a:r>
              <a:rPr lang="nl-NL" sz="2200" dirty="0"/>
              <a:t> + 60Q</a:t>
            </a:r>
          </a:p>
          <a:p>
            <a:r>
              <a:rPr lang="nl-NL" sz="2200" dirty="0"/>
              <a:t>(bergparabool)</a:t>
            </a:r>
          </a:p>
          <a:p>
            <a:endParaRPr lang="nl-NL" sz="2200" dirty="0"/>
          </a:p>
          <a:p>
            <a:r>
              <a:rPr lang="nl-NL" sz="2200" dirty="0"/>
              <a:t>GO = TO/Q = -5Q + 60 (conclusie GO = P)</a:t>
            </a:r>
          </a:p>
          <a:p>
            <a:r>
              <a:rPr lang="nl-NL" sz="2200" dirty="0"/>
              <a:t>MO = </a:t>
            </a:r>
            <a:r>
              <a:rPr lang="nl-NL" sz="2200" dirty="0" err="1"/>
              <a:t>dTO</a:t>
            </a:r>
            <a:r>
              <a:rPr lang="nl-NL" sz="2200" dirty="0"/>
              <a:t>/</a:t>
            </a:r>
            <a:r>
              <a:rPr lang="nl-NL" sz="2200" dirty="0" err="1"/>
              <a:t>dQ</a:t>
            </a:r>
            <a:r>
              <a:rPr lang="nl-NL" sz="2200" dirty="0"/>
              <a:t> = = -10Q + 60</a:t>
            </a:r>
          </a:p>
          <a:p>
            <a:endParaRPr lang="nl-NL" sz="2200" dirty="0"/>
          </a:p>
          <a:p>
            <a:r>
              <a:rPr lang="nl-NL" sz="2200" dirty="0"/>
              <a:t>Afzetlijn = vraaglijn = GO-lijn</a:t>
            </a:r>
          </a:p>
          <a:p>
            <a:endParaRPr lang="nl-NL" sz="2200" dirty="0"/>
          </a:p>
          <a:p>
            <a:r>
              <a:rPr lang="nl-NL" sz="2200" dirty="0"/>
              <a:t>Truc voor de MO: begint in zelfde punt als GO maar hellingshoek is 2x zo groot</a:t>
            </a:r>
          </a:p>
        </p:txBody>
      </p:sp>
      <p:pic>
        <p:nvPicPr>
          <p:cNvPr id="11" name="Afbeelding 10">
            <a:extLst>
              <a:ext uri="{FF2B5EF4-FFF2-40B4-BE49-F238E27FC236}">
                <a16:creationId xmlns:a16="http://schemas.microsoft.com/office/drawing/2014/main" id="{44C96170-751F-9943-B03D-C84F4B73520E}"/>
              </a:ext>
            </a:extLst>
          </p:cNvPr>
          <p:cNvPicPr>
            <a:picLocks noChangeAspect="1"/>
          </p:cNvPicPr>
          <p:nvPr/>
        </p:nvPicPr>
        <p:blipFill>
          <a:blip r:embed="rId2"/>
          <a:stretch>
            <a:fillRect/>
          </a:stretch>
        </p:blipFill>
        <p:spPr>
          <a:xfrm>
            <a:off x="6496051" y="244475"/>
            <a:ext cx="5410199" cy="5316537"/>
          </a:xfrm>
          <a:prstGeom prst="rect">
            <a:avLst/>
          </a:prstGeom>
        </p:spPr>
      </p:pic>
      <p:sp>
        <p:nvSpPr>
          <p:cNvPr id="12" name="Tekstvak 11">
            <a:extLst>
              <a:ext uri="{FF2B5EF4-FFF2-40B4-BE49-F238E27FC236}">
                <a16:creationId xmlns:a16="http://schemas.microsoft.com/office/drawing/2014/main" id="{240FCB44-5336-9343-849A-13F8C15D71B8}"/>
              </a:ext>
            </a:extLst>
          </p:cNvPr>
          <p:cNvSpPr txBox="1"/>
          <p:nvPr/>
        </p:nvSpPr>
        <p:spPr>
          <a:xfrm>
            <a:off x="6686550" y="5657850"/>
            <a:ext cx="5219700" cy="1200329"/>
          </a:xfrm>
          <a:prstGeom prst="rect">
            <a:avLst/>
          </a:prstGeom>
          <a:noFill/>
        </p:spPr>
        <p:txBody>
          <a:bodyPr wrap="square" rtlCol="0">
            <a:spAutoFit/>
          </a:bodyPr>
          <a:lstStyle/>
          <a:p>
            <a:r>
              <a:rPr lang="nl-NL" sz="2400" dirty="0"/>
              <a:t>Als MO = 0 </a:t>
            </a:r>
            <a:r>
              <a:rPr lang="nl-NL" sz="2400" dirty="0">
                <a:sym typeface="Wingdings" pitchFamily="2" charset="2"/>
              </a:rPr>
              <a:t> TO maximaal</a:t>
            </a:r>
          </a:p>
          <a:p>
            <a:r>
              <a:rPr lang="nl-NL" sz="2400" dirty="0">
                <a:sym typeface="Wingdings" pitchFamily="2" charset="2"/>
              </a:rPr>
              <a:t>0 = -10Q + 60  10Q</a:t>
            </a:r>
            <a:r>
              <a:rPr lang="nl-NL" sz="2400" dirty="0"/>
              <a:t> = 60</a:t>
            </a:r>
          </a:p>
          <a:p>
            <a:r>
              <a:rPr lang="nl-NL" sz="2400" dirty="0"/>
              <a:t>Q (top) = 6 (miljoen) </a:t>
            </a:r>
          </a:p>
        </p:txBody>
      </p:sp>
      <p:cxnSp>
        <p:nvCxnSpPr>
          <p:cNvPr id="22" name="Rechte verbindingslijn 21">
            <a:extLst>
              <a:ext uri="{FF2B5EF4-FFF2-40B4-BE49-F238E27FC236}">
                <a16:creationId xmlns:a16="http://schemas.microsoft.com/office/drawing/2014/main" id="{9C0BCF6F-F8D4-2345-A960-1D6F9A0F07E6}"/>
              </a:ext>
            </a:extLst>
          </p:cNvPr>
          <p:cNvCxnSpPr/>
          <p:nvPr/>
        </p:nvCxnSpPr>
        <p:spPr>
          <a:xfrm>
            <a:off x="8496300" y="48006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chte verbindingslijn 23">
            <a:extLst>
              <a:ext uri="{FF2B5EF4-FFF2-40B4-BE49-F238E27FC236}">
                <a16:creationId xmlns:a16="http://schemas.microsoft.com/office/drawing/2014/main" id="{1E9B92E0-10C0-DE43-9C5C-300DD1099AFD}"/>
              </a:ext>
            </a:extLst>
          </p:cNvPr>
          <p:cNvCxnSpPr/>
          <p:nvPr/>
        </p:nvCxnSpPr>
        <p:spPr>
          <a:xfrm flipV="1">
            <a:off x="8553450" y="4724400"/>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2F8D4751-A5FD-7E4D-AC05-8B44F5B84369}"/>
              </a:ext>
            </a:extLst>
          </p:cNvPr>
          <p:cNvCxnSpPr/>
          <p:nvPr/>
        </p:nvCxnSpPr>
        <p:spPr>
          <a:xfrm>
            <a:off x="7810500" y="4724400"/>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82AB2732-61EC-2644-8BB3-2DF090EE34F3}"/>
              </a:ext>
            </a:extLst>
          </p:cNvPr>
          <p:cNvCxnSpPr/>
          <p:nvPr/>
        </p:nvCxnSpPr>
        <p:spPr>
          <a:xfrm>
            <a:off x="8191500" y="4724400"/>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560340DF-F73E-4746-B4DB-A15D785912AE}"/>
              </a:ext>
            </a:extLst>
          </p:cNvPr>
          <p:cNvCxnSpPr/>
          <p:nvPr/>
        </p:nvCxnSpPr>
        <p:spPr>
          <a:xfrm>
            <a:off x="8877300" y="4724400"/>
            <a:ext cx="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69337171-3223-6945-8883-E8BC8BDA221D}"/>
              </a:ext>
            </a:extLst>
          </p:cNvPr>
          <p:cNvCxnSpPr/>
          <p:nvPr/>
        </p:nvCxnSpPr>
        <p:spPr>
          <a:xfrm>
            <a:off x="9201150" y="4724400"/>
            <a:ext cx="0" cy="1905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Gebogen pijl omhoog 32">
            <a:extLst>
              <a:ext uri="{FF2B5EF4-FFF2-40B4-BE49-F238E27FC236}">
                <a16:creationId xmlns:a16="http://schemas.microsoft.com/office/drawing/2014/main" id="{22C313B4-EC55-F74D-9470-9880DA08D01E}"/>
              </a:ext>
            </a:extLst>
          </p:cNvPr>
          <p:cNvSpPr/>
          <p:nvPr/>
        </p:nvSpPr>
        <p:spPr>
          <a:xfrm>
            <a:off x="7524750" y="3752850"/>
            <a:ext cx="419100" cy="11620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Gebogen pijl omhoog 35">
            <a:extLst>
              <a:ext uri="{FF2B5EF4-FFF2-40B4-BE49-F238E27FC236}">
                <a16:creationId xmlns:a16="http://schemas.microsoft.com/office/drawing/2014/main" id="{9DDFCA14-5494-9B41-A7A4-7380728A4C5D}"/>
              </a:ext>
            </a:extLst>
          </p:cNvPr>
          <p:cNvSpPr/>
          <p:nvPr/>
        </p:nvSpPr>
        <p:spPr>
          <a:xfrm>
            <a:off x="7810500" y="2933700"/>
            <a:ext cx="381000" cy="8191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Gebogen pijl omhoog 36">
            <a:extLst>
              <a:ext uri="{FF2B5EF4-FFF2-40B4-BE49-F238E27FC236}">
                <a16:creationId xmlns:a16="http://schemas.microsoft.com/office/drawing/2014/main" id="{D5E168B5-C56A-4245-9ECC-D53F08D07713}"/>
              </a:ext>
            </a:extLst>
          </p:cNvPr>
          <p:cNvSpPr/>
          <p:nvPr/>
        </p:nvSpPr>
        <p:spPr>
          <a:xfrm>
            <a:off x="8191500" y="2095500"/>
            <a:ext cx="361950" cy="838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Gebogen pijl omhoog 37">
            <a:extLst>
              <a:ext uri="{FF2B5EF4-FFF2-40B4-BE49-F238E27FC236}">
                <a16:creationId xmlns:a16="http://schemas.microsoft.com/office/drawing/2014/main" id="{BBF7A4F4-C9AD-3045-A402-A1AD8589BC18}"/>
              </a:ext>
            </a:extLst>
          </p:cNvPr>
          <p:cNvSpPr/>
          <p:nvPr/>
        </p:nvSpPr>
        <p:spPr>
          <a:xfrm>
            <a:off x="8553450" y="1409700"/>
            <a:ext cx="323850" cy="6858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Gebogen pijl omhoog 38">
            <a:extLst>
              <a:ext uri="{FF2B5EF4-FFF2-40B4-BE49-F238E27FC236}">
                <a16:creationId xmlns:a16="http://schemas.microsoft.com/office/drawing/2014/main" id="{D5888C2B-5952-3246-A264-A75F25E7460D}"/>
              </a:ext>
            </a:extLst>
          </p:cNvPr>
          <p:cNvSpPr/>
          <p:nvPr/>
        </p:nvSpPr>
        <p:spPr>
          <a:xfrm>
            <a:off x="8877300" y="1028700"/>
            <a:ext cx="323850" cy="381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Gebogen pijl omhoog 39">
            <a:extLst>
              <a:ext uri="{FF2B5EF4-FFF2-40B4-BE49-F238E27FC236}">
                <a16:creationId xmlns:a16="http://schemas.microsoft.com/office/drawing/2014/main" id="{B4FEA813-5797-F04E-B0C0-39E1C58D7470}"/>
              </a:ext>
            </a:extLst>
          </p:cNvPr>
          <p:cNvSpPr/>
          <p:nvPr/>
        </p:nvSpPr>
        <p:spPr>
          <a:xfrm>
            <a:off x="9201149" y="835025"/>
            <a:ext cx="323850" cy="19367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8678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heckerboard(across)">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checkerboard(across)">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checkerboard(across)">
                                      <p:cBhvr>
                                        <p:cTn id="22" dur="500"/>
                                        <p:tgtEl>
                                          <p:spTgt spid="9">
                                            <p:txEl>
                                              <p:pRg st="6" end="6"/>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checkerboard(across)">
                                      <p:cBhvr>
                                        <p:cTn id="25" dur="500"/>
                                        <p:tgtEl>
                                          <p:spTgt spid="9">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9">
                                            <p:txEl>
                                              <p:pRg st="9" end="9"/>
                                            </p:txEl>
                                          </p:spTgt>
                                        </p:tgtEl>
                                        <p:attrNameLst>
                                          <p:attrName>style.visibility</p:attrName>
                                        </p:attrNameLst>
                                      </p:cBhvr>
                                      <p:to>
                                        <p:strVal val="visible"/>
                                      </p:to>
                                    </p:set>
                                    <p:animEffect transition="in" filter="checkerboard(across)">
                                      <p:cBhvr>
                                        <p:cTn id="35" dur="500"/>
                                        <p:tgtEl>
                                          <p:spTgt spid="9">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9">
                                            <p:txEl>
                                              <p:pRg st="10" end="10"/>
                                            </p:txEl>
                                          </p:spTgt>
                                        </p:tgtEl>
                                        <p:attrNameLst>
                                          <p:attrName>style.visibility</p:attrName>
                                        </p:attrNameLst>
                                      </p:cBhvr>
                                      <p:to>
                                        <p:strVal val="visible"/>
                                      </p:to>
                                    </p:set>
                                    <p:animEffect transition="in" filter="checkerboard(across)">
                                      <p:cBhvr>
                                        <p:cTn id="40" dur="500"/>
                                        <p:tgtEl>
                                          <p:spTgt spid="9">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9">
                                            <p:txEl>
                                              <p:pRg st="12" end="12"/>
                                            </p:txEl>
                                          </p:spTgt>
                                        </p:tgtEl>
                                        <p:attrNameLst>
                                          <p:attrName>style.visibility</p:attrName>
                                        </p:attrNameLst>
                                      </p:cBhvr>
                                      <p:to>
                                        <p:strVal val="visible"/>
                                      </p:to>
                                    </p:set>
                                    <p:animEffect transition="in" filter="checkerboard(across)">
                                      <p:cBhvr>
                                        <p:cTn id="45" dur="500"/>
                                        <p:tgtEl>
                                          <p:spTgt spid="9">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9">
                                            <p:txEl>
                                              <p:pRg st="14" end="14"/>
                                            </p:txEl>
                                          </p:spTgt>
                                        </p:tgtEl>
                                        <p:attrNameLst>
                                          <p:attrName>style.visibility</p:attrName>
                                        </p:attrNameLst>
                                      </p:cBhvr>
                                      <p:to>
                                        <p:strVal val="visible"/>
                                      </p:to>
                                    </p:set>
                                    <p:animEffect transition="in" filter="checkerboard(across)">
                                      <p:cBhvr>
                                        <p:cTn id="50" dur="500"/>
                                        <p:tgtEl>
                                          <p:spTgt spid="9">
                                            <p:txEl>
                                              <p:pRg st="14" end="1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checkerboard(across)">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linds(horizont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checkerboard(across)">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checkerboard(across)">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checkerboard(across)">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checkerboard(across)">
                                      <p:cBhvr>
                                        <p:cTn id="80" dur="5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checkerboard(across)">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nodeType="clickEffect">
                                  <p:stCondLst>
                                    <p:cond delay="0"/>
                                  </p:stCondLst>
                                  <p:childTnLst>
                                    <p:set>
                                      <p:cBhvr>
                                        <p:cTn id="89" dur="1" fill="hold">
                                          <p:stCondLst>
                                            <p:cond delay="0"/>
                                          </p:stCondLst>
                                        </p:cTn>
                                        <p:tgtEl>
                                          <p:spTgt spid="12">
                                            <p:txEl>
                                              <p:pRg st="1" end="1"/>
                                            </p:txEl>
                                          </p:spTgt>
                                        </p:tgtEl>
                                        <p:attrNameLst>
                                          <p:attrName>style.visibility</p:attrName>
                                        </p:attrNameLst>
                                      </p:cBhvr>
                                      <p:to>
                                        <p:strVal val="visible"/>
                                      </p:to>
                                    </p:set>
                                    <p:animEffect transition="in" filter="checkerboard(across)">
                                      <p:cBhvr>
                                        <p:cTn id="90" dur="500"/>
                                        <p:tgtEl>
                                          <p:spTgt spid="12">
                                            <p:txEl>
                                              <p:pRg st="1" end="1"/>
                                            </p:txEl>
                                          </p:spTgt>
                                        </p:tgtEl>
                                      </p:cBhvr>
                                    </p:animEffect>
                                  </p:childTnLst>
                                </p:cTn>
                              </p:par>
                              <p:par>
                                <p:cTn id="91" presetID="5" presetClass="entr" presetSubtype="10" fill="hold" nodeType="withEffect">
                                  <p:stCondLst>
                                    <p:cond delay="0"/>
                                  </p:stCondLst>
                                  <p:childTnLst>
                                    <p:set>
                                      <p:cBhvr>
                                        <p:cTn id="92" dur="1" fill="hold">
                                          <p:stCondLst>
                                            <p:cond delay="0"/>
                                          </p:stCondLst>
                                        </p:cTn>
                                        <p:tgtEl>
                                          <p:spTgt spid="12">
                                            <p:txEl>
                                              <p:pRg st="2" end="2"/>
                                            </p:txEl>
                                          </p:spTgt>
                                        </p:tgtEl>
                                        <p:attrNameLst>
                                          <p:attrName>style.visibility</p:attrName>
                                        </p:attrNameLst>
                                      </p:cBhvr>
                                      <p:to>
                                        <p:strVal val="visible"/>
                                      </p:to>
                                    </p:set>
                                    <p:animEffect transition="in" filter="checkerboard(across)">
                                      <p:cBhvr>
                                        <p:cTn id="93"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B746597-3245-D646-AD5E-1E5A0EBE4731}"/>
              </a:ext>
            </a:extLst>
          </p:cNvPr>
          <p:cNvSpPr>
            <a:spLocks noGrp="1"/>
          </p:cNvSpPr>
          <p:nvPr>
            <p:ph type="ftr" sz="quarter" idx="11"/>
          </p:nvPr>
        </p:nvSpPr>
        <p:spPr>
          <a:xfrm>
            <a:off x="308173" y="6248400"/>
            <a:ext cx="3227508" cy="365125"/>
          </a:xfrm>
        </p:spPr>
        <p:txBody>
          <a:bodyPr/>
          <a:lstStyle/>
          <a:p>
            <a:r>
              <a:rPr lang="nl-NL" sz="1200" dirty="0"/>
              <a:t>Economie Integraal vwo (Hans Vermeulen)</a:t>
            </a:r>
          </a:p>
        </p:txBody>
      </p:sp>
      <p:sp>
        <p:nvSpPr>
          <p:cNvPr id="3" name="Tijdelijke aanduiding voor dianummer 2">
            <a:extLst>
              <a:ext uri="{FF2B5EF4-FFF2-40B4-BE49-F238E27FC236}">
                <a16:creationId xmlns:a16="http://schemas.microsoft.com/office/drawing/2014/main" id="{8153546B-7F35-5D46-A70E-273091DE0AD4}"/>
              </a:ext>
            </a:extLst>
          </p:cNvPr>
          <p:cNvSpPr>
            <a:spLocks noGrp="1"/>
          </p:cNvSpPr>
          <p:nvPr>
            <p:ph type="sldNum" sz="quarter" idx="12"/>
          </p:nvPr>
        </p:nvSpPr>
        <p:spPr>
          <a:xfrm>
            <a:off x="3535681" y="6248400"/>
            <a:ext cx="764215" cy="365125"/>
          </a:xfrm>
        </p:spPr>
        <p:txBody>
          <a:bodyPr/>
          <a:lstStyle/>
          <a:p>
            <a:fld id="{97914845-57B0-1C4D-95DC-7593598A1F67}" type="slidenum">
              <a:rPr lang="nl-NL" sz="1200" smtClean="0"/>
              <a:t>8</a:t>
            </a:fld>
            <a:endParaRPr lang="nl-NL" sz="1200" dirty="0"/>
          </a:p>
        </p:txBody>
      </p:sp>
      <p:sp>
        <p:nvSpPr>
          <p:cNvPr id="4" name="Tekstvak 3">
            <a:extLst>
              <a:ext uri="{FF2B5EF4-FFF2-40B4-BE49-F238E27FC236}">
                <a16:creationId xmlns:a16="http://schemas.microsoft.com/office/drawing/2014/main" id="{70E3A751-2CEF-1043-8469-E156504A36B3}"/>
              </a:ext>
            </a:extLst>
          </p:cNvPr>
          <p:cNvSpPr txBox="1"/>
          <p:nvPr/>
        </p:nvSpPr>
        <p:spPr>
          <a:xfrm>
            <a:off x="1169647" y="110203"/>
            <a:ext cx="2857500" cy="461665"/>
          </a:xfrm>
          <a:prstGeom prst="rect">
            <a:avLst/>
          </a:prstGeom>
          <a:noFill/>
        </p:spPr>
        <p:txBody>
          <a:bodyPr wrap="square" rtlCol="0">
            <a:spAutoFit/>
          </a:bodyPr>
          <a:lstStyle/>
          <a:p>
            <a:r>
              <a:rPr lang="nl-NL" sz="2400" dirty="0"/>
              <a:t>5.2 Monopolie</a:t>
            </a:r>
          </a:p>
        </p:txBody>
      </p:sp>
      <p:sp>
        <p:nvSpPr>
          <p:cNvPr id="7" name="Tekstvak 6">
            <a:extLst>
              <a:ext uri="{FF2B5EF4-FFF2-40B4-BE49-F238E27FC236}">
                <a16:creationId xmlns:a16="http://schemas.microsoft.com/office/drawing/2014/main" id="{9EDC9976-5A38-014B-BC70-B1DC3D1CBE74}"/>
              </a:ext>
            </a:extLst>
          </p:cNvPr>
          <p:cNvSpPr txBox="1"/>
          <p:nvPr/>
        </p:nvSpPr>
        <p:spPr>
          <a:xfrm>
            <a:off x="10420350" y="6611420"/>
            <a:ext cx="361950" cy="461665"/>
          </a:xfrm>
          <a:prstGeom prst="rect">
            <a:avLst/>
          </a:prstGeom>
          <a:noFill/>
        </p:spPr>
        <p:txBody>
          <a:bodyPr wrap="square" rtlCol="0">
            <a:spAutoFit/>
          </a:bodyPr>
          <a:lstStyle/>
          <a:p>
            <a:r>
              <a:rPr lang="nl-NL" sz="2400" dirty="0"/>
              <a:t>5</a:t>
            </a:r>
          </a:p>
        </p:txBody>
      </p:sp>
      <p:sp>
        <p:nvSpPr>
          <p:cNvPr id="14" name="Tekstvak 13">
            <a:extLst>
              <a:ext uri="{FF2B5EF4-FFF2-40B4-BE49-F238E27FC236}">
                <a16:creationId xmlns:a16="http://schemas.microsoft.com/office/drawing/2014/main" id="{ABE08E62-94D4-5747-9862-DFCD24C7B87D}"/>
              </a:ext>
            </a:extLst>
          </p:cNvPr>
          <p:cNvSpPr txBox="1"/>
          <p:nvPr/>
        </p:nvSpPr>
        <p:spPr>
          <a:xfrm>
            <a:off x="6892683" y="110202"/>
            <a:ext cx="2153920" cy="461665"/>
          </a:xfrm>
          <a:prstGeom prst="rect">
            <a:avLst/>
          </a:prstGeom>
          <a:noFill/>
        </p:spPr>
        <p:txBody>
          <a:bodyPr wrap="square" rtlCol="0">
            <a:spAutoFit/>
          </a:bodyPr>
          <a:lstStyle/>
          <a:p>
            <a:r>
              <a:rPr lang="nl-NL" sz="2400" dirty="0"/>
              <a:t>Wiskundig 2</a:t>
            </a:r>
          </a:p>
        </p:txBody>
      </p:sp>
      <p:sp>
        <p:nvSpPr>
          <p:cNvPr id="15" name="Tekstvak 14">
            <a:extLst>
              <a:ext uri="{FF2B5EF4-FFF2-40B4-BE49-F238E27FC236}">
                <a16:creationId xmlns:a16="http://schemas.microsoft.com/office/drawing/2014/main" id="{930B352B-AC4A-1448-91AA-BCE8BA1B54C8}"/>
              </a:ext>
            </a:extLst>
          </p:cNvPr>
          <p:cNvSpPr txBox="1"/>
          <p:nvPr/>
        </p:nvSpPr>
        <p:spPr>
          <a:xfrm>
            <a:off x="230266" y="110202"/>
            <a:ext cx="6638727" cy="6524863"/>
          </a:xfrm>
          <a:prstGeom prst="rect">
            <a:avLst/>
          </a:prstGeom>
          <a:noFill/>
        </p:spPr>
        <p:txBody>
          <a:bodyPr wrap="square" rtlCol="0">
            <a:spAutoFit/>
          </a:bodyPr>
          <a:lstStyle/>
          <a:p>
            <a:endParaRPr lang="nl-NL" sz="2200" dirty="0"/>
          </a:p>
          <a:p>
            <a:r>
              <a:rPr lang="nl-NL" sz="2200" dirty="0"/>
              <a:t>Vraagfunctie luidt Q = -0,2 + 12 </a:t>
            </a:r>
            <a:r>
              <a:rPr lang="nl-NL" sz="2200" dirty="0">
                <a:sym typeface="Wingdings" pitchFamily="2" charset="2"/>
              </a:rPr>
              <a:t> </a:t>
            </a:r>
            <a:r>
              <a:rPr lang="nl-NL" sz="2200" dirty="0"/>
              <a:t>P = -5Q + 60</a:t>
            </a:r>
          </a:p>
          <a:p>
            <a:r>
              <a:rPr lang="nl-NL" sz="2200" dirty="0"/>
              <a:t>MO = -10Q + 60</a:t>
            </a:r>
          </a:p>
          <a:p>
            <a:r>
              <a:rPr lang="nl-NL" sz="2200" dirty="0"/>
              <a:t>TO-max als MO = 0 </a:t>
            </a:r>
            <a:r>
              <a:rPr lang="nl-NL" sz="2200" dirty="0">
                <a:sym typeface="Wingdings" pitchFamily="2" charset="2"/>
              </a:rPr>
              <a:t> Q = 6 (miljoen)</a:t>
            </a:r>
          </a:p>
          <a:p>
            <a:r>
              <a:rPr lang="nl-NL" sz="2200" dirty="0">
                <a:sym typeface="Wingdings" pitchFamily="2" charset="2"/>
              </a:rPr>
              <a:t>P = -5 x 6 + 60 = € 30  </a:t>
            </a:r>
          </a:p>
          <a:p>
            <a:r>
              <a:rPr lang="nl-NL" sz="2200" dirty="0">
                <a:sym typeface="Wingdings" pitchFamily="2" charset="2"/>
              </a:rPr>
              <a:t>TO max = P x Q = € 30 x 6 = € 180 miljoen </a:t>
            </a:r>
          </a:p>
          <a:p>
            <a:endParaRPr lang="nl-NL" sz="2200" dirty="0">
              <a:sym typeface="Wingdings" pitchFamily="2" charset="2"/>
            </a:endParaRPr>
          </a:p>
          <a:p>
            <a:r>
              <a:rPr lang="nl-NL" sz="2200" dirty="0">
                <a:sym typeface="Wingdings" pitchFamily="2" charset="2"/>
              </a:rPr>
              <a:t>MO = MK  -10Q + 60 = 10  10Q = 50  Q = 5</a:t>
            </a:r>
          </a:p>
          <a:p>
            <a:r>
              <a:rPr lang="nl-NL" sz="2200" dirty="0">
                <a:sym typeface="Wingdings" pitchFamily="2" charset="2"/>
              </a:rPr>
              <a:t>P = -5 x 5 + 60 = 35</a:t>
            </a:r>
          </a:p>
          <a:p>
            <a:r>
              <a:rPr lang="nl-NL" sz="2200" dirty="0">
                <a:sym typeface="Wingdings" pitchFamily="2" charset="2"/>
              </a:rPr>
              <a:t>TW max = 5 x 35 = 175 (miljoen)</a:t>
            </a:r>
          </a:p>
          <a:p>
            <a:endParaRPr lang="nl-NL" sz="2200" dirty="0">
              <a:sym typeface="Wingdings" pitchFamily="2" charset="2"/>
            </a:endParaRPr>
          </a:p>
          <a:p>
            <a:r>
              <a:rPr lang="nl-NL" sz="2200" dirty="0">
                <a:sym typeface="Wingdings" pitchFamily="2" charset="2"/>
              </a:rPr>
              <a:t>TO = -5Q2 + 60Q  en  TK = 10Q + 80</a:t>
            </a:r>
          </a:p>
          <a:p>
            <a:r>
              <a:rPr lang="nl-NL" sz="2200" dirty="0">
                <a:sym typeface="Wingdings" pitchFamily="2" charset="2"/>
              </a:rPr>
              <a:t>TW = TO – TK = -5Q2 + 60Q – (10Q + 80)</a:t>
            </a:r>
          </a:p>
          <a:p>
            <a:r>
              <a:rPr lang="nl-NL" sz="2200" dirty="0">
                <a:sym typeface="Wingdings" pitchFamily="2" charset="2"/>
              </a:rPr>
              <a:t>TW = -5Q2 +50Q – 80 (delen door 5)  </a:t>
            </a:r>
          </a:p>
          <a:p>
            <a:r>
              <a:rPr lang="nl-NL" sz="2200" dirty="0">
                <a:sym typeface="Wingdings" pitchFamily="2" charset="2"/>
              </a:rPr>
              <a:t>TW = -Q2 +10Q – 16</a:t>
            </a:r>
          </a:p>
          <a:p>
            <a:endParaRPr lang="nl-NL" sz="2200" dirty="0">
              <a:sym typeface="Wingdings" pitchFamily="2" charset="2"/>
            </a:endParaRPr>
          </a:p>
          <a:p>
            <a:r>
              <a:rPr lang="nl-NL" sz="2200" dirty="0">
                <a:sym typeface="Wingdings" pitchFamily="2" charset="2"/>
              </a:rPr>
              <a:t>BEP als TW = 0  Q2 - 10Q + 16 = 0 </a:t>
            </a:r>
          </a:p>
          <a:p>
            <a:r>
              <a:rPr lang="nl-NL" sz="2200" dirty="0">
                <a:sym typeface="Wingdings" pitchFamily="2" charset="2"/>
              </a:rPr>
              <a:t>(Q - 8)( Q – 2) = 0  Q = 2 en Q = 8</a:t>
            </a:r>
          </a:p>
          <a:p>
            <a:endParaRPr lang="nl-NL" sz="2200" dirty="0"/>
          </a:p>
        </p:txBody>
      </p:sp>
      <p:pic>
        <p:nvPicPr>
          <p:cNvPr id="17" name="Afbeelding 16">
            <a:extLst>
              <a:ext uri="{FF2B5EF4-FFF2-40B4-BE49-F238E27FC236}">
                <a16:creationId xmlns:a16="http://schemas.microsoft.com/office/drawing/2014/main" id="{F4100462-1F88-BA44-9F83-72FC5C6A1574}"/>
              </a:ext>
            </a:extLst>
          </p:cNvPr>
          <p:cNvPicPr>
            <a:picLocks noChangeAspect="1"/>
          </p:cNvPicPr>
          <p:nvPr/>
        </p:nvPicPr>
        <p:blipFill>
          <a:blip r:embed="rId2"/>
          <a:stretch>
            <a:fillRect/>
          </a:stretch>
        </p:blipFill>
        <p:spPr>
          <a:xfrm>
            <a:off x="6946900" y="571867"/>
            <a:ext cx="5245100" cy="5473700"/>
          </a:xfrm>
          <a:prstGeom prst="rect">
            <a:avLst/>
          </a:prstGeom>
        </p:spPr>
      </p:pic>
    </p:spTree>
    <p:extLst>
      <p:ext uri="{BB962C8B-B14F-4D97-AF65-F5344CB8AC3E}">
        <p14:creationId xmlns:p14="http://schemas.microsoft.com/office/powerpoint/2010/main" val="17282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checkerboard(across)">
                                      <p:cBhvr>
                                        <p:cTn id="12" dur="500"/>
                                        <p:tgtEl>
                                          <p:spTgt spid="15">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checkerboard(across)">
                                      <p:cBhvr>
                                        <p:cTn id="15" dur="500"/>
                                        <p:tgtEl>
                                          <p:spTgt spid="1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animEffect transition="in" filter="checkerboard(across)">
                                      <p:cBhvr>
                                        <p:cTn id="20" dur="500"/>
                                        <p:tgtEl>
                                          <p:spTgt spid="15">
                                            <p:txEl>
                                              <p:pRg st="3" end="3"/>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checkerboard(across)">
                                      <p:cBhvr>
                                        <p:cTn id="23" dur="500"/>
                                        <p:tgtEl>
                                          <p:spTgt spid="15">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5">
                                            <p:txEl>
                                              <p:pRg st="5" end="5"/>
                                            </p:txEl>
                                          </p:spTgt>
                                        </p:tgtEl>
                                        <p:attrNameLst>
                                          <p:attrName>style.visibility</p:attrName>
                                        </p:attrNameLst>
                                      </p:cBhvr>
                                      <p:to>
                                        <p:strVal val="visible"/>
                                      </p:to>
                                    </p:set>
                                    <p:animEffect transition="in" filter="checkerboard(across)">
                                      <p:cBhvr>
                                        <p:cTn id="26" dur="500"/>
                                        <p:tgtEl>
                                          <p:spTgt spid="1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animEffect transition="in" filter="checkerboard(across)">
                                      <p:cBhvr>
                                        <p:cTn id="31" dur="500"/>
                                        <p:tgtEl>
                                          <p:spTgt spid="15">
                                            <p:txEl>
                                              <p:pRg st="7" end="7"/>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15">
                                            <p:txEl>
                                              <p:pRg st="8" end="8"/>
                                            </p:txEl>
                                          </p:spTgt>
                                        </p:tgtEl>
                                        <p:attrNameLst>
                                          <p:attrName>style.visibility</p:attrName>
                                        </p:attrNameLst>
                                      </p:cBhvr>
                                      <p:to>
                                        <p:strVal val="visible"/>
                                      </p:to>
                                    </p:set>
                                    <p:animEffect transition="in" filter="checkerboard(across)">
                                      <p:cBhvr>
                                        <p:cTn id="34" dur="500"/>
                                        <p:tgtEl>
                                          <p:spTgt spid="15">
                                            <p:txEl>
                                              <p:pRg st="8" end="8"/>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15">
                                            <p:txEl>
                                              <p:pRg st="9" end="9"/>
                                            </p:txEl>
                                          </p:spTgt>
                                        </p:tgtEl>
                                        <p:attrNameLst>
                                          <p:attrName>style.visibility</p:attrName>
                                        </p:attrNameLst>
                                      </p:cBhvr>
                                      <p:to>
                                        <p:strVal val="visible"/>
                                      </p:to>
                                    </p:set>
                                    <p:animEffect transition="in" filter="checkerboard(across)">
                                      <p:cBhvr>
                                        <p:cTn id="37" dur="500"/>
                                        <p:tgtEl>
                                          <p:spTgt spid="1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5">
                                            <p:txEl>
                                              <p:pRg st="11" end="11"/>
                                            </p:txEl>
                                          </p:spTgt>
                                        </p:tgtEl>
                                        <p:attrNameLst>
                                          <p:attrName>style.visibility</p:attrName>
                                        </p:attrNameLst>
                                      </p:cBhvr>
                                      <p:to>
                                        <p:strVal val="visible"/>
                                      </p:to>
                                    </p:set>
                                    <p:animEffect transition="in" filter="checkerboard(across)">
                                      <p:cBhvr>
                                        <p:cTn id="42" dur="500"/>
                                        <p:tgtEl>
                                          <p:spTgt spid="15">
                                            <p:txEl>
                                              <p:pRg st="11" end="11"/>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15">
                                            <p:txEl>
                                              <p:pRg st="12" end="12"/>
                                            </p:txEl>
                                          </p:spTgt>
                                        </p:tgtEl>
                                        <p:attrNameLst>
                                          <p:attrName>style.visibility</p:attrName>
                                        </p:attrNameLst>
                                      </p:cBhvr>
                                      <p:to>
                                        <p:strVal val="visible"/>
                                      </p:to>
                                    </p:set>
                                    <p:animEffect transition="in" filter="checkerboard(across)">
                                      <p:cBhvr>
                                        <p:cTn id="45" dur="500"/>
                                        <p:tgtEl>
                                          <p:spTgt spid="15">
                                            <p:txEl>
                                              <p:pRg st="12" end="12"/>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15">
                                            <p:txEl>
                                              <p:pRg st="13" end="13"/>
                                            </p:txEl>
                                          </p:spTgt>
                                        </p:tgtEl>
                                        <p:attrNameLst>
                                          <p:attrName>style.visibility</p:attrName>
                                        </p:attrNameLst>
                                      </p:cBhvr>
                                      <p:to>
                                        <p:strVal val="visible"/>
                                      </p:to>
                                    </p:set>
                                    <p:animEffect transition="in" filter="checkerboard(across)">
                                      <p:cBhvr>
                                        <p:cTn id="48" dur="500"/>
                                        <p:tgtEl>
                                          <p:spTgt spid="15">
                                            <p:txEl>
                                              <p:pRg st="13" end="13"/>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15">
                                            <p:txEl>
                                              <p:pRg st="14" end="14"/>
                                            </p:txEl>
                                          </p:spTgt>
                                        </p:tgtEl>
                                        <p:attrNameLst>
                                          <p:attrName>style.visibility</p:attrName>
                                        </p:attrNameLst>
                                      </p:cBhvr>
                                      <p:to>
                                        <p:strVal val="visible"/>
                                      </p:to>
                                    </p:set>
                                    <p:animEffect transition="in" filter="checkerboard(across)">
                                      <p:cBhvr>
                                        <p:cTn id="51" dur="500"/>
                                        <p:tgtEl>
                                          <p:spTgt spid="15">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15">
                                            <p:txEl>
                                              <p:pRg st="16" end="16"/>
                                            </p:txEl>
                                          </p:spTgt>
                                        </p:tgtEl>
                                        <p:attrNameLst>
                                          <p:attrName>style.visibility</p:attrName>
                                        </p:attrNameLst>
                                      </p:cBhvr>
                                      <p:to>
                                        <p:strVal val="visible"/>
                                      </p:to>
                                    </p:set>
                                    <p:animEffect transition="in" filter="checkerboard(across)">
                                      <p:cBhvr>
                                        <p:cTn id="56" dur="500"/>
                                        <p:tgtEl>
                                          <p:spTgt spid="15">
                                            <p:txEl>
                                              <p:pRg st="16" end="16"/>
                                            </p:txEl>
                                          </p:spTgt>
                                        </p:tgtEl>
                                      </p:cBhvr>
                                    </p:animEffect>
                                  </p:childTnLst>
                                </p:cTn>
                              </p:par>
                              <p:par>
                                <p:cTn id="57" presetID="5" presetClass="entr" presetSubtype="10" fill="hold" nodeType="withEffect">
                                  <p:stCondLst>
                                    <p:cond delay="0"/>
                                  </p:stCondLst>
                                  <p:childTnLst>
                                    <p:set>
                                      <p:cBhvr>
                                        <p:cTn id="58" dur="1" fill="hold">
                                          <p:stCondLst>
                                            <p:cond delay="0"/>
                                          </p:stCondLst>
                                        </p:cTn>
                                        <p:tgtEl>
                                          <p:spTgt spid="15">
                                            <p:txEl>
                                              <p:pRg st="17" end="17"/>
                                            </p:txEl>
                                          </p:spTgt>
                                        </p:tgtEl>
                                        <p:attrNameLst>
                                          <p:attrName>style.visibility</p:attrName>
                                        </p:attrNameLst>
                                      </p:cBhvr>
                                      <p:to>
                                        <p:strVal val="visible"/>
                                      </p:to>
                                    </p:set>
                                    <p:animEffect transition="in" filter="checkerboard(across)">
                                      <p:cBhvr>
                                        <p:cTn id="59" dur="500"/>
                                        <p:tgtEl>
                                          <p:spTgt spid="15">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17BD6403-EF13-1247-8BFF-A9DC29B2D591}"/>
              </a:ext>
            </a:extLst>
          </p:cNvPr>
          <p:cNvSpPr>
            <a:spLocks noGrp="1"/>
          </p:cNvSpPr>
          <p:nvPr>
            <p:ph type="ftr" sz="quarter" idx="11"/>
          </p:nvPr>
        </p:nvSpPr>
        <p:spPr>
          <a:xfrm>
            <a:off x="309456" y="5830096"/>
            <a:ext cx="2526510" cy="365125"/>
          </a:xfrm>
        </p:spPr>
        <p:txBody>
          <a:bodyPr/>
          <a:lstStyle/>
          <a:p>
            <a:r>
              <a:rPr lang="nl-NL" dirty="0"/>
              <a:t>Economie Integraal vwo</a:t>
            </a:r>
          </a:p>
          <a:p>
            <a:r>
              <a:rPr lang="nl-NL" dirty="0"/>
              <a:t> (Hans Vermeulen)</a:t>
            </a:r>
          </a:p>
        </p:txBody>
      </p:sp>
      <p:sp>
        <p:nvSpPr>
          <p:cNvPr id="3" name="Tijdelijke aanduiding voor dianummer 2">
            <a:extLst>
              <a:ext uri="{FF2B5EF4-FFF2-40B4-BE49-F238E27FC236}">
                <a16:creationId xmlns:a16="http://schemas.microsoft.com/office/drawing/2014/main" id="{0A23F959-5278-DF4F-91E6-9D773C4F5119}"/>
              </a:ext>
            </a:extLst>
          </p:cNvPr>
          <p:cNvSpPr>
            <a:spLocks noGrp="1"/>
          </p:cNvSpPr>
          <p:nvPr>
            <p:ph type="sldNum" sz="quarter" idx="12"/>
          </p:nvPr>
        </p:nvSpPr>
        <p:spPr/>
        <p:txBody>
          <a:bodyPr/>
          <a:lstStyle/>
          <a:p>
            <a:fld id="{97914845-57B0-1C4D-95DC-7593598A1F67}" type="slidenum">
              <a:rPr lang="nl-NL" smtClean="0"/>
              <a:t>9</a:t>
            </a:fld>
            <a:endParaRPr lang="nl-NL"/>
          </a:p>
        </p:txBody>
      </p:sp>
      <p:sp>
        <p:nvSpPr>
          <p:cNvPr id="4" name="Titel 24">
            <a:extLst>
              <a:ext uri="{FF2B5EF4-FFF2-40B4-BE49-F238E27FC236}">
                <a16:creationId xmlns:a16="http://schemas.microsoft.com/office/drawing/2014/main" id="{7D69CD70-04BC-6647-A200-E30CA73A5870}"/>
              </a:ext>
            </a:extLst>
          </p:cNvPr>
          <p:cNvSpPr txBox="1">
            <a:spLocks/>
          </p:cNvSpPr>
          <p:nvPr/>
        </p:nvSpPr>
        <p:spPr>
          <a:xfrm>
            <a:off x="1827211" y="218869"/>
            <a:ext cx="8229600" cy="599560"/>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nl-NL" altLang="nl-NL" sz="2400" cap="none" dirty="0"/>
              <a:t>Vergelijking monopolie – Volkomen concurrentie</a:t>
            </a:r>
          </a:p>
        </p:txBody>
      </p:sp>
      <p:grpSp>
        <p:nvGrpSpPr>
          <p:cNvPr id="5" name="Groep 4">
            <a:extLst>
              <a:ext uri="{FF2B5EF4-FFF2-40B4-BE49-F238E27FC236}">
                <a16:creationId xmlns:a16="http://schemas.microsoft.com/office/drawing/2014/main" id="{6D64D17C-D2BE-C74F-A062-B94903B38CA8}"/>
              </a:ext>
            </a:extLst>
          </p:cNvPr>
          <p:cNvGrpSpPr>
            <a:grpSpLocks/>
          </p:cNvGrpSpPr>
          <p:nvPr/>
        </p:nvGrpSpPr>
        <p:grpSpPr bwMode="auto">
          <a:xfrm>
            <a:off x="4862511" y="1457118"/>
            <a:ext cx="5616575" cy="5092700"/>
            <a:chOff x="1331640" y="1124744"/>
            <a:chExt cx="5616624" cy="5093702"/>
          </a:xfrm>
        </p:grpSpPr>
        <p:sp>
          <p:nvSpPr>
            <p:cNvPr id="6" name="Gelijkbenige driehoek 34">
              <a:extLst>
                <a:ext uri="{FF2B5EF4-FFF2-40B4-BE49-F238E27FC236}">
                  <a16:creationId xmlns:a16="http://schemas.microsoft.com/office/drawing/2014/main" id="{95618390-615D-9445-8A53-4EB9495B58A6}"/>
                </a:ext>
              </a:extLst>
            </p:cNvPr>
            <p:cNvSpPr/>
            <p:nvPr/>
          </p:nvSpPr>
          <p:spPr>
            <a:xfrm rot="5400000">
              <a:off x="3512064" y="3028468"/>
              <a:ext cx="1428096" cy="748384"/>
            </a:xfrm>
            <a:prstGeom prst="triangl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endParaRPr lang="nl-NL"/>
            </a:p>
          </p:txBody>
        </p:sp>
        <p:sp>
          <p:nvSpPr>
            <p:cNvPr id="7" name="Rechthoekige driehoek 6">
              <a:extLst>
                <a:ext uri="{FF2B5EF4-FFF2-40B4-BE49-F238E27FC236}">
                  <a16:creationId xmlns:a16="http://schemas.microsoft.com/office/drawing/2014/main" id="{ED9A9B26-34F0-F848-B507-D93A87E848CD}"/>
                </a:ext>
              </a:extLst>
            </p:cNvPr>
            <p:cNvSpPr/>
            <p:nvPr/>
          </p:nvSpPr>
          <p:spPr>
            <a:xfrm rot="5400000">
              <a:off x="2414194" y="4154421"/>
              <a:ext cx="1387748" cy="1393837"/>
            </a:xfrm>
            <a:prstGeom prst="rtTriangle">
              <a:avLst/>
            </a:prstGeom>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nl-NL"/>
            </a:p>
          </p:txBody>
        </p:sp>
        <p:sp>
          <p:nvSpPr>
            <p:cNvPr id="8" name="Rechthoek 7">
              <a:extLst>
                <a:ext uri="{FF2B5EF4-FFF2-40B4-BE49-F238E27FC236}">
                  <a16:creationId xmlns:a16="http://schemas.microsoft.com/office/drawing/2014/main" id="{72A76124-818D-3D42-BFF6-E7C48AC19D4B}"/>
                </a:ext>
              </a:extLst>
            </p:cNvPr>
            <p:cNvSpPr/>
            <p:nvPr/>
          </p:nvSpPr>
          <p:spPr>
            <a:xfrm>
              <a:off x="2411149" y="2706205"/>
              <a:ext cx="1436701" cy="1440145"/>
            </a:xfrm>
            <a:prstGeom prst="rect">
              <a:avLst/>
            </a:prstGeom>
            <a:ln>
              <a:no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nl-NL"/>
            </a:p>
          </p:txBody>
        </p:sp>
        <p:sp>
          <p:nvSpPr>
            <p:cNvPr id="9" name="Rechthoekige driehoek 8">
              <a:extLst>
                <a:ext uri="{FF2B5EF4-FFF2-40B4-BE49-F238E27FC236}">
                  <a16:creationId xmlns:a16="http://schemas.microsoft.com/office/drawing/2014/main" id="{AF717119-EA6A-1A40-BCE8-961BD169E28C}"/>
                </a:ext>
              </a:extLst>
            </p:cNvPr>
            <p:cNvSpPr/>
            <p:nvPr/>
          </p:nvSpPr>
          <p:spPr>
            <a:xfrm>
              <a:off x="2411149" y="1308930"/>
              <a:ext cx="1424000" cy="1379808"/>
            </a:xfrm>
            <a:prstGeom prst="rtTriangle">
              <a:avLst/>
            </a:prstGeom>
            <a:ln>
              <a:noFill/>
            </a:ln>
          </p:spPr>
          <p:style>
            <a:lnRef idx="1">
              <a:schemeClr val="accent3"/>
            </a:lnRef>
            <a:fillRef idx="2">
              <a:schemeClr val="accent3"/>
            </a:fillRef>
            <a:effectRef idx="1">
              <a:schemeClr val="accent3"/>
            </a:effectRef>
            <a:fontRef idx="minor">
              <a:schemeClr val="dk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nl-NL"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0" name="Rechte verbindingslijn 9">
              <a:extLst>
                <a:ext uri="{FF2B5EF4-FFF2-40B4-BE49-F238E27FC236}">
                  <a16:creationId xmlns:a16="http://schemas.microsoft.com/office/drawing/2014/main" id="{3F6B2045-8AD6-FA44-BF0A-788FAE5AF6BF}"/>
                </a:ext>
              </a:extLst>
            </p:cNvPr>
            <p:cNvCxnSpPr/>
            <p:nvPr/>
          </p:nvCxnSpPr>
          <p:spPr>
            <a:xfrm>
              <a:off x="2411149" y="1269234"/>
              <a:ext cx="0" cy="4244223"/>
            </a:xfrm>
            <a:prstGeom prst="line">
              <a:avLst/>
            </a:prstGeom>
            <a:ln w="38100"/>
          </p:spPr>
          <p:style>
            <a:lnRef idx="2">
              <a:schemeClr val="dk1"/>
            </a:lnRef>
            <a:fillRef idx="0">
              <a:schemeClr val="dk1"/>
            </a:fillRef>
            <a:effectRef idx="1">
              <a:schemeClr val="dk1"/>
            </a:effectRef>
            <a:fontRef idx="minor">
              <a:schemeClr val="tx1"/>
            </a:fontRef>
          </p:style>
        </p:cxnSp>
        <p:cxnSp>
          <p:nvCxnSpPr>
            <p:cNvPr id="11" name="Rechte verbindingslijn 10">
              <a:extLst>
                <a:ext uri="{FF2B5EF4-FFF2-40B4-BE49-F238E27FC236}">
                  <a16:creationId xmlns:a16="http://schemas.microsoft.com/office/drawing/2014/main" id="{FE350838-6CAF-F243-8F78-9D8C411CC974}"/>
                </a:ext>
              </a:extLst>
            </p:cNvPr>
            <p:cNvCxnSpPr/>
            <p:nvPr/>
          </p:nvCxnSpPr>
          <p:spPr>
            <a:xfrm>
              <a:off x="2411149" y="1985338"/>
              <a:ext cx="43212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47F2D640-9AE2-C74B-BA17-1387319C5800}"/>
                </a:ext>
              </a:extLst>
            </p:cNvPr>
            <p:cNvCxnSpPr/>
            <p:nvPr/>
          </p:nvCxnSpPr>
          <p:spPr>
            <a:xfrm>
              <a:off x="2411149" y="2706205"/>
              <a:ext cx="43212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8F61F556-E04A-7C47-9BFF-200D8E6F21B4}"/>
                </a:ext>
              </a:extLst>
            </p:cNvPr>
            <p:cNvCxnSpPr/>
            <p:nvPr/>
          </p:nvCxnSpPr>
          <p:spPr>
            <a:xfrm>
              <a:off x="2411149" y="3425484"/>
              <a:ext cx="43212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CE92EDC6-85C6-A243-82EB-0F279C53BAF4}"/>
                </a:ext>
              </a:extLst>
            </p:cNvPr>
            <p:cNvCxnSpPr/>
            <p:nvPr/>
          </p:nvCxnSpPr>
          <p:spPr>
            <a:xfrm>
              <a:off x="2411149" y="4146350"/>
              <a:ext cx="43212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80A7C2CF-E48E-C646-B98E-1D9D754E8649}"/>
                </a:ext>
              </a:extLst>
            </p:cNvPr>
            <p:cNvCxnSpPr/>
            <p:nvPr/>
          </p:nvCxnSpPr>
          <p:spPr>
            <a:xfrm>
              <a:off x="2411149" y="4865630"/>
              <a:ext cx="43212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C61675C2-4D08-434D-BF90-ACBE10CFE196}"/>
                </a:ext>
              </a:extLst>
            </p:cNvPr>
            <p:cNvCxnSpPr/>
            <p:nvPr/>
          </p:nvCxnSpPr>
          <p:spPr>
            <a:xfrm>
              <a:off x="3131881" y="1269234"/>
              <a:ext cx="0" cy="424422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Rechte verbindingslijn 16">
              <a:extLst>
                <a:ext uri="{FF2B5EF4-FFF2-40B4-BE49-F238E27FC236}">
                  <a16:creationId xmlns:a16="http://schemas.microsoft.com/office/drawing/2014/main" id="{6D1EC28B-AF1C-D043-8C43-BA7F4F639F2A}"/>
                </a:ext>
              </a:extLst>
            </p:cNvPr>
            <p:cNvCxnSpPr/>
            <p:nvPr/>
          </p:nvCxnSpPr>
          <p:spPr>
            <a:xfrm>
              <a:off x="3852612" y="1269234"/>
              <a:ext cx="0" cy="424422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Rechte verbindingslijn 17">
              <a:extLst>
                <a:ext uri="{FF2B5EF4-FFF2-40B4-BE49-F238E27FC236}">
                  <a16:creationId xmlns:a16="http://schemas.microsoft.com/office/drawing/2014/main" id="{18ED3B80-9976-404A-AB89-BC59E380211B}"/>
                </a:ext>
              </a:extLst>
            </p:cNvPr>
            <p:cNvCxnSpPr/>
            <p:nvPr/>
          </p:nvCxnSpPr>
          <p:spPr>
            <a:xfrm>
              <a:off x="4571756" y="1269234"/>
              <a:ext cx="0" cy="424422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42280FAB-56F5-7840-A8CD-448CBE0A7A62}"/>
                </a:ext>
              </a:extLst>
            </p:cNvPr>
            <p:cNvCxnSpPr/>
            <p:nvPr/>
          </p:nvCxnSpPr>
          <p:spPr>
            <a:xfrm>
              <a:off x="5292488" y="1269234"/>
              <a:ext cx="0" cy="424422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E165D68E-61FB-5540-A8D0-EB550A41BB2D}"/>
                </a:ext>
              </a:extLst>
            </p:cNvPr>
            <p:cNvCxnSpPr/>
            <p:nvPr/>
          </p:nvCxnSpPr>
          <p:spPr>
            <a:xfrm>
              <a:off x="6002106" y="1269234"/>
              <a:ext cx="0" cy="4244223"/>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kstvak 13">
              <a:extLst>
                <a:ext uri="{FF2B5EF4-FFF2-40B4-BE49-F238E27FC236}">
                  <a16:creationId xmlns:a16="http://schemas.microsoft.com/office/drawing/2014/main" id="{718E7217-DC7F-6649-83BE-622AF470A963}"/>
                </a:ext>
              </a:extLst>
            </p:cNvPr>
            <p:cNvSpPr txBox="1">
              <a:spLocks noChangeArrowheads="1"/>
            </p:cNvSpPr>
            <p:nvPr/>
          </p:nvSpPr>
          <p:spPr bwMode="auto">
            <a:xfrm>
              <a:off x="5374266" y="5849114"/>
              <a:ext cx="13402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hoeveelheid</a:t>
              </a:r>
            </a:p>
          </p:txBody>
        </p:sp>
        <p:sp>
          <p:nvSpPr>
            <p:cNvPr id="22" name="Tekstvak 14">
              <a:extLst>
                <a:ext uri="{FF2B5EF4-FFF2-40B4-BE49-F238E27FC236}">
                  <a16:creationId xmlns:a16="http://schemas.microsoft.com/office/drawing/2014/main" id="{CF4550DE-E0B8-A54A-A5DC-DAF2257EC597}"/>
                </a:ext>
              </a:extLst>
            </p:cNvPr>
            <p:cNvSpPr txBox="1">
              <a:spLocks noChangeArrowheads="1"/>
            </p:cNvSpPr>
            <p:nvPr/>
          </p:nvSpPr>
          <p:spPr bwMode="auto">
            <a:xfrm rot="-5400000">
              <a:off x="1427568" y="1594354"/>
              <a:ext cx="75354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euro’s</a:t>
              </a:r>
            </a:p>
          </p:txBody>
        </p:sp>
        <p:sp>
          <p:nvSpPr>
            <p:cNvPr id="23" name="Tekstvak 15">
              <a:extLst>
                <a:ext uri="{FF2B5EF4-FFF2-40B4-BE49-F238E27FC236}">
                  <a16:creationId xmlns:a16="http://schemas.microsoft.com/office/drawing/2014/main" id="{12AD9892-BB0B-B846-BB69-DF8402AAF48E}"/>
                </a:ext>
              </a:extLst>
            </p:cNvPr>
            <p:cNvSpPr txBox="1">
              <a:spLocks noChangeArrowheads="1"/>
            </p:cNvSpPr>
            <p:nvPr/>
          </p:nvSpPr>
          <p:spPr bwMode="auto">
            <a:xfrm>
              <a:off x="1907703" y="4649639"/>
              <a:ext cx="4187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50</a:t>
              </a:r>
            </a:p>
          </p:txBody>
        </p:sp>
        <p:sp>
          <p:nvSpPr>
            <p:cNvPr id="24" name="Tekstvak 16">
              <a:extLst>
                <a:ext uri="{FF2B5EF4-FFF2-40B4-BE49-F238E27FC236}">
                  <a16:creationId xmlns:a16="http://schemas.microsoft.com/office/drawing/2014/main" id="{0A450C32-A741-5F4E-A1B7-64C21F97CDC7}"/>
                </a:ext>
              </a:extLst>
            </p:cNvPr>
            <p:cNvSpPr txBox="1">
              <a:spLocks noChangeArrowheads="1"/>
            </p:cNvSpPr>
            <p:nvPr/>
          </p:nvSpPr>
          <p:spPr bwMode="auto">
            <a:xfrm>
              <a:off x="1907703" y="3281487"/>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150</a:t>
              </a:r>
            </a:p>
          </p:txBody>
        </p:sp>
        <p:sp>
          <p:nvSpPr>
            <p:cNvPr id="25" name="Tekstvak 17">
              <a:extLst>
                <a:ext uri="{FF2B5EF4-FFF2-40B4-BE49-F238E27FC236}">
                  <a16:creationId xmlns:a16="http://schemas.microsoft.com/office/drawing/2014/main" id="{78724706-16DE-9845-96DF-5ACB83D70402}"/>
                </a:ext>
              </a:extLst>
            </p:cNvPr>
            <p:cNvSpPr txBox="1">
              <a:spLocks noChangeArrowheads="1"/>
            </p:cNvSpPr>
            <p:nvPr/>
          </p:nvSpPr>
          <p:spPr bwMode="auto">
            <a:xfrm>
              <a:off x="1331640" y="2524819"/>
              <a:ext cx="11031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prijs =200</a:t>
              </a:r>
            </a:p>
          </p:txBody>
        </p:sp>
        <p:sp>
          <p:nvSpPr>
            <p:cNvPr id="26" name="Tekstvak 18">
              <a:extLst>
                <a:ext uri="{FF2B5EF4-FFF2-40B4-BE49-F238E27FC236}">
                  <a16:creationId xmlns:a16="http://schemas.microsoft.com/office/drawing/2014/main" id="{2129007D-7E98-5847-B4A8-671FD9A2A49C}"/>
                </a:ext>
              </a:extLst>
            </p:cNvPr>
            <p:cNvSpPr txBox="1">
              <a:spLocks noChangeArrowheads="1"/>
            </p:cNvSpPr>
            <p:nvPr/>
          </p:nvSpPr>
          <p:spPr bwMode="auto">
            <a:xfrm>
              <a:off x="1907703" y="1841327"/>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250</a:t>
              </a:r>
            </a:p>
          </p:txBody>
        </p:sp>
        <p:sp>
          <p:nvSpPr>
            <p:cNvPr id="27" name="Tekstvak 19">
              <a:extLst>
                <a:ext uri="{FF2B5EF4-FFF2-40B4-BE49-F238E27FC236}">
                  <a16:creationId xmlns:a16="http://schemas.microsoft.com/office/drawing/2014/main" id="{E70806C6-CE1B-7B4B-B7E7-92923054020D}"/>
                </a:ext>
              </a:extLst>
            </p:cNvPr>
            <p:cNvSpPr txBox="1">
              <a:spLocks noChangeArrowheads="1"/>
            </p:cNvSpPr>
            <p:nvPr/>
          </p:nvSpPr>
          <p:spPr bwMode="auto">
            <a:xfrm>
              <a:off x="2878938" y="5544799"/>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100</a:t>
              </a:r>
            </a:p>
          </p:txBody>
        </p:sp>
        <p:sp>
          <p:nvSpPr>
            <p:cNvPr id="28" name="Tekstvak 20">
              <a:extLst>
                <a:ext uri="{FF2B5EF4-FFF2-40B4-BE49-F238E27FC236}">
                  <a16:creationId xmlns:a16="http://schemas.microsoft.com/office/drawing/2014/main" id="{FEC5B757-68E8-4546-B295-DBD53EBA43D3}"/>
                </a:ext>
              </a:extLst>
            </p:cNvPr>
            <p:cNvSpPr txBox="1">
              <a:spLocks noChangeArrowheads="1"/>
            </p:cNvSpPr>
            <p:nvPr/>
          </p:nvSpPr>
          <p:spPr bwMode="auto">
            <a:xfrm>
              <a:off x="3612362" y="5544799"/>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200</a:t>
              </a:r>
            </a:p>
          </p:txBody>
        </p:sp>
        <p:sp>
          <p:nvSpPr>
            <p:cNvPr id="29" name="Tekstvak 21">
              <a:extLst>
                <a:ext uri="{FF2B5EF4-FFF2-40B4-BE49-F238E27FC236}">
                  <a16:creationId xmlns:a16="http://schemas.microsoft.com/office/drawing/2014/main" id="{D0C58DA9-8F98-B54F-9803-E879A39050AA}"/>
                </a:ext>
              </a:extLst>
            </p:cNvPr>
            <p:cNvSpPr txBox="1">
              <a:spLocks noChangeArrowheads="1"/>
            </p:cNvSpPr>
            <p:nvPr/>
          </p:nvSpPr>
          <p:spPr bwMode="auto">
            <a:xfrm>
              <a:off x="4332442" y="5544799"/>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300</a:t>
              </a:r>
            </a:p>
          </p:txBody>
        </p:sp>
        <p:sp>
          <p:nvSpPr>
            <p:cNvPr id="30" name="Tekstvak 22">
              <a:extLst>
                <a:ext uri="{FF2B5EF4-FFF2-40B4-BE49-F238E27FC236}">
                  <a16:creationId xmlns:a16="http://schemas.microsoft.com/office/drawing/2014/main" id="{EABE82D9-25EB-5144-846F-D453E44FD754}"/>
                </a:ext>
              </a:extLst>
            </p:cNvPr>
            <p:cNvSpPr txBox="1">
              <a:spLocks noChangeArrowheads="1"/>
            </p:cNvSpPr>
            <p:nvPr/>
          </p:nvSpPr>
          <p:spPr bwMode="auto">
            <a:xfrm>
              <a:off x="5052522" y="5544799"/>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400</a:t>
              </a:r>
            </a:p>
          </p:txBody>
        </p:sp>
        <p:sp>
          <p:nvSpPr>
            <p:cNvPr id="31" name="Tekstvak 23">
              <a:extLst>
                <a:ext uri="{FF2B5EF4-FFF2-40B4-BE49-F238E27FC236}">
                  <a16:creationId xmlns:a16="http://schemas.microsoft.com/office/drawing/2014/main" id="{0F125D6D-564B-1246-8E56-B2748355AE62}"/>
                </a:ext>
              </a:extLst>
            </p:cNvPr>
            <p:cNvSpPr txBox="1">
              <a:spLocks noChangeArrowheads="1"/>
            </p:cNvSpPr>
            <p:nvPr/>
          </p:nvSpPr>
          <p:spPr bwMode="auto">
            <a:xfrm>
              <a:off x="5700594" y="5544799"/>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500</a:t>
              </a:r>
            </a:p>
          </p:txBody>
        </p:sp>
        <p:sp>
          <p:nvSpPr>
            <p:cNvPr id="32" name="Tekstvak 40">
              <a:extLst>
                <a:ext uri="{FF2B5EF4-FFF2-40B4-BE49-F238E27FC236}">
                  <a16:creationId xmlns:a16="http://schemas.microsoft.com/office/drawing/2014/main" id="{74A6BD5B-C1C4-8B4B-BCF4-41F31B13701B}"/>
                </a:ext>
              </a:extLst>
            </p:cNvPr>
            <p:cNvSpPr txBox="1">
              <a:spLocks noChangeArrowheads="1"/>
            </p:cNvSpPr>
            <p:nvPr/>
          </p:nvSpPr>
          <p:spPr bwMode="auto">
            <a:xfrm>
              <a:off x="1907703" y="3934781"/>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100</a:t>
              </a:r>
            </a:p>
          </p:txBody>
        </p:sp>
        <p:cxnSp>
          <p:nvCxnSpPr>
            <p:cNvPr id="33" name="Rechte verbindingslijn 32">
              <a:extLst>
                <a:ext uri="{FF2B5EF4-FFF2-40B4-BE49-F238E27FC236}">
                  <a16:creationId xmlns:a16="http://schemas.microsoft.com/office/drawing/2014/main" id="{957D092B-2702-5541-A142-1366B777B793}"/>
                </a:ext>
              </a:extLst>
            </p:cNvPr>
            <p:cNvCxnSpPr/>
            <p:nvPr/>
          </p:nvCxnSpPr>
          <p:spPr>
            <a:xfrm>
              <a:off x="2443428" y="1309410"/>
              <a:ext cx="4288813" cy="4195036"/>
            </a:xfrm>
            <a:prstGeom prst="line">
              <a:avLst/>
            </a:prstGeom>
          </p:spPr>
          <p:style>
            <a:lnRef idx="3">
              <a:schemeClr val="accent4"/>
            </a:lnRef>
            <a:fillRef idx="0">
              <a:schemeClr val="accent4"/>
            </a:fillRef>
            <a:effectRef idx="2">
              <a:schemeClr val="accent4"/>
            </a:effectRef>
            <a:fontRef idx="minor">
              <a:schemeClr val="tx1"/>
            </a:fontRef>
          </p:style>
        </p:cxnSp>
        <p:cxnSp>
          <p:nvCxnSpPr>
            <p:cNvPr id="34" name="Rechte verbindingslijn 33">
              <a:extLst>
                <a:ext uri="{FF2B5EF4-FFF2-40B4-BE49-F238E27FC236}">
                  <a16:creationId xmlns:a16="http://schemas.microsoft.com/office/drawing/2014/main" id="{A48CBFA0-2D65-2A42-BDB8-FFE97C5B594A}"/>
                </a:ext>
              </a:extLst>
            </p:cNvPr>
            <p:cNvCxnSpPr/>
            <p:nvPr/>
          </p:nvCxnSpPr>
          <p:spPr>
            <a:xfrm>
              <a:off x="2411759" y="1268307"/>
              <a:ext cx="2456407" cy="4765473"/>
            </a:xfrm>
            <a:prstGeom prst="line">
              <a:avLst/>
            </a:prstGeom>
          </p:spPr>
          <p:style>
            <a:lnRef idx="3">
              <a:schemeClr val="accent4"/>
            </a:lnRef>
            <a:fillRef idx="0">
              <a:schemeClr val="accent4"/>
            </a:fillRef>
            <a:effectRef idx="2">
              <a:schemeClr val="accent4"/>
            </a:effectRef>
            <a:fontRef idx="minor">
              <a:schemeClr val="tx1"/>
            </a:fontRef>
          </p:style>
        </p:cxnSp>
        <p:cxnSp>
          <p:nvCxnSpPr>
            <p:cNvPr id="35" name="Rechte verbindingslijn 34">
              <a:extLst>
                <a:ext uri="{FF2B5EF4-FFF2-40B4-BE49-F238E27FC236}">
                  <a16:creationId xmlns:a16="http://schemas.microsoft.com/office/drawing/2014/main" id="{8612E268-8C84-B64C-B981-639EBEBB3943}"/>
                </a:ext>
              </a:extLst>
            </p:cNvPr>
            <p:cNvCxnSpPr/>
            <p:nvPr/>
          </p:nvCxnSpPr>
          <p:spPr>
            <a:xfrm flipV="1">
              <a:off x="2429778" y="1268307"/>
              <a:ext cx="4302462" cy="4235279"/>
            </a:xfrm>
            <a:prstGeom prst="line">
              <a:avLst/>
            </a:prstGeom>
          </p:spPr>
          <p:style>
            <a:lnRef idx="3">
              <a:schemeClr val="accent2"/>
            </a:lnRef>
            <a:fillRef idx="0">
              <a:schemeClr val="accent2"/>
            </a:fillRef>
            <a:effectRef idx="2">
              <a:schemeClr val="accent2"/>
            </a:effectRef>
            <a:fontRef idx="minor">
              <a:schemeClr val="tx1"/>
            </a:fontRef>
          </p:style>
        </p:cxnSp>
        <p:cxnSp>
          <p:nvCxnSpPr>
            <p:cNvPr id="36" name="Rechte verbindingslijn 35">
              <a:extLst>
                <a:ext uri="{FF2B5EF4-FFF2-40B4-BE49-F238E27FC236}">
                  <a16:creationId xmlns:a16="http://schemas.microsoft.com/office/drawing/2014/main" id="{C4A09013-999B-1948-BDA7-06904C2D020B}"/>
                </a:ext>
              </a:extLst>
            </p:cNvPr>
            <p:cNvCxnSpPr/>
            <p:nvPr/>
          </p:nvCxnSpPr>
          <p:spPr>
            <a:xfrm>
              <a:off x="6732362" y="1269234"/>
              <a:ext cx="0" cy="4234696"/>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Rechte verbindingslijn 36">
              <a:extLst>
                <a:ext uri="{FF2B5EF4-FFF2-40B4-BE49-F238E27FC236}">
                  <a16:creationId xmlns:a16="http://schemas.microsoft.com/office/drawing/2014/main" id="{11FC93DF-050E-0B44-94C0-717446AD584E}"/>
                </a:ext>
              </a:extLst>
            </p:cNvPr>
            <p:cNvCxnSpPr/>
            <p:nvPr/>
          </p:nvCxnSpPr>
          <p:spPr>
            <a:xfrm>
              <a:off x="2411149" y="1269234"/>
              <a:ext cx="4321213"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kstvak 76">
              <a:extLst>
                <a:ext uri="{FF2B5EF4-FFF2-40B4-BE49-F238E27FC236}">
                  <a16:creationId xmlns:a16="http://schemas.microsoft.com/office/drawing/2014/main" id="{BE9EE8E4-32B2-5042-8BEB-15766A8E306B}"/>
                </a:ext>
              </a:extLst>
            </p:cNvPr>
            <p:cNvSpPr txBox="1">
              <a:spLocks noChangeArrowheads="1"/>
            </p:cNvSpPr>
            <p:nvPr/>
          </p:nvSpPr>
          <p:spPr bwMode="auto">
            <a:xfrm>
              <a:off x="6412540" y="5517232"/>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600</a:t>
              </a:r>
            </a:p>
          </p:txBody>
        </p:sp>
        <p:sp>
          <p:nvSpPr>
            <p:cNvPr id="39" name="Tekstvak 77">
              <a:extLst>
                <a:ext uri="{FF2B5EF4-FFF2-40B4-BE49-F238E27FC236}">
                  <a16:creationId xmlns:a16="http://schemas.microsoft.com/office/drawing/2014/main" id="{1ABF2B9E-5722-9C48-A13A-5D9D3B6BC6AB}"/>
                </a:ext>
              </a:extLst>
            </p:cNvPr>
            <p:cNvSpPr txBox="1">
              <a:spLocks noChangeArrowheads="1"/>
            </p:cNvSpPr>
            <p:nvPr/>
          </p:nvSpPr>
          <p:spPr bwMode="auto">
            <a:xfrm>
              <a:off x="1907704" y="1124744"/>
              <a:ext cx="5357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300</a:t>
              </a:r>
            </a:p>
          </p:txBody>
        </p:sp>
        <p:cxnSp>
          <p:nvCxnSpPr>
            <p:cNvPr id="40" name="Rechte verbindingslijn 39">
              <a:extLst>
                <a:ext uri="{FF2B5EF4-FFF2-40B4-BE49-F238E27FC236}">
                  <a16:creationId xmlns:a16="http://schemas.microsoft.com/office/drawing/2014/main" id="{3AD3D619-4230-494F-9C6C-60C87C31C1FC}"/>
                </a:ext>
              </a:extLst>
            </p:cNvPr>
            <p:cNvCxnSpPr/>
            <p:nvPr/>
          </p:nvCxnSpPr>
          <p:spPr>
            <a:xfrm flipH="1">
              <a:off x="2411149" y="5513457"/>
              <a:ext cx="4321213" cy="0"/>
            </a:xfrm>
            <a:prstGeom prst="line">
              <a:avLst/>
            </a:prstGeom>
            <a:ln w="38100"/>
          </p:spPr>
          <p:style>
            <a:lnRef idx="2">
              <a:schemeClr val="dk1"/>
            </a:lnRef>
            <a:fillRef idx="0">
              <a:schemeClr val="dk1"/>
            </a:fillRef>
            <a:effectRef idx="1">
              <a:schemeClr val="dk1"/>
            </a:effectRef>
            <a:fontRef idx="minor">
              <a:schemeClr val="tx1"/>
            </a:fontRef>
          </p:style>
        </p:cxnSp>
        <p:sp>
          <p:nvSpPr>
            <p:cNvPr id="41" name="Tekstvak 27">
              <a:extLst>
                <a:ext uri="{FF2B5EF4-FFF2-40B4-BE49-F238E27FC236}">
                  <a16:creationId xmlns:a16="http://schemas.microsoft.com/office/drawing/2014/main" id="{3DFB35F4-6F0D-E545-BA6C-5C7194AA0A33}"/>
                </a:ext>
              </a:extLst>
            </p:cNvPr>
            <p:cNvSpPr txBox="1">
              <a:spLocks noChangeArrowheads="1"/>
            </p:cNvSpPr>
            <p:nvPr/>
          </p:nvSpPr>
          <p:spPr bwMode="auto">
            <a:xfrm>
              <a:off x="6249417" y="4875906"/>
              <a:ext cx="4828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GO</a:t>
              </a:r>
            </a:p>
          </p:txBody>
        </p:sp>
        <p:sp>
          <p:nvSpPr>
            <p:cNvPr id="42" name="Tekstvak 36">
              <a:extLst>
                <a:ext uri="{FF2B5EF4-FFF2-40B4-BE49-F238E27FC236}">
                  <a16:creationId xmlns:a16="http://schemas.microsoft.com/office/drawing/2014/main" id="{E3AEBA73-D2BD-9D4C-9624-F1273EFC5A41}"/>
                </a:ext>
              </a:extLst>
            </p:cNvPr>
            <p:cNvSpPr txBox="1">
              <a:spLocks noChangeArrowheads="1"/>
            </p:cNvSpPr>
            <p:nvPr/>
          </p:nvSpPr>
          <p:spPr bwMode="auto">
            <a:xfrm>
              <a:off x="4572000" y="5094640"/>
              <a:ext cx="53412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MO</a:t>
              </a:r>
            </a:p>
          </p:txBody>
        </p:sp>
        <p:sp>
          <p:nvSpPr>
            <p:cNvPr id="43" name="Tekstvak 37">
              <a:extLst>
                <a:ext uri="{FF2B5EF4-FFF2-40B4-BE49-F238E27FC236}">
                  <a16:creationId xmlns:a16="http://schemas.microsoft.com/office/drawing/2014/main" id="{5A2D4A8F-4BDD-2940-BCE4-8D565E146BA3}"/>
                </a:ext>
              </a:extLst>
            </p:cNvPr>
            <p:cNvSpPr txBox="1">
              <a:spLocks noChangeArrowheads="1"/>
            </p:cNvSpPr>
            <p:nvPr/>
          </p:nvSpPr>
          <p:spPr bwMode="auto">
            <a:xfrm>
              <a:off x="6264923" y="1656661"/>
              <a:ext cx="5020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t>MK</a:t>
              </a:r>
            </a:p>
          </p:txBody>
        </p:sp>
        <p:cxnSp>
          <p:nvCxnSpPr>
            <p:cNvPr id="44" name="Rechte verbindingslijn 43">
              <a:extLst>
                <a:ext uri="{FF2B5EF4-FFF2-40B4-BE49-F238E27FC236}">
                  <a16:creationId xmlns:a16="http://schemas.microsoft.com/office/drawing/2014/main" id="{8CA07351-2569-9F4E-854B-84FE78F59C4D}"/>
                </a:ext>
              </a:extLst>
            </p:cNvPr>
            <p:cNvCxnSpPr/>
            <p:nvPr/>
          </p:nvCxnSpPr>
          <p:spPr>
            <a:xfrm flipH="1">
              <a:off x="2442900" y="4146350"/>
              <a:ext cx="1436701" cy="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5" name="Rechte verbindingslijn 44">
              <a:extLst>
                <a:ext uri="{FF2B5EF4-FFF2-40B4-BE49-F238E27FC236}">
                  <a16:creationId xmlns:a16="http://schemas.microsoft.com/office/drawing/2014/main" id="{BE5598A9-5DA2-7E49-BC60-BFBB245168E8}"/>
                </a:ext>
              </a:extLst>
            </p:cNvPr>
            <p:cNvCxnSpPr/>
            <p:nvPr/>
          </p:nvCxnSpPr>
          <p:spPr>
            <a:xfrm>
              <a:off x="3835150" y="2688739"/>
              <a:ext cx="31750" cy="2856475"/>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46" name="Rechte verbindingslijn 45">
              <a:extLst>
                <a:ext uri="{FF2B5EF4-FFF2-40B4-BE49-F238E27FC236}">
                  <a16:creationId xmlns:a16="http://schemas.microsoft.com/office/drawing/2014/main" id="{7239A0BB-A0EC-6B4F-9940-6BC2F11C6BAB}"/>
                </a:ext>
              </a:extLst>
            </p:cNvPr>
            <p:cNvCxnSpPr/>
            <p:nvPr/>
          </p:nvCxnSpPr>
          <p:spPr>
            <a:xfrm flipH="1">
              <a:off x="2411149" y="2709381"/>
              <a:ext cx="1436701"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47" name="Ovaal 46">
              <a:extLst>
                <a:ext uri="{FF2B5EF4-FFF2-40B4-BE49-F238E27FC236}">
                  <a16:creationId xmlns:a16="http://schemas.microsoft.com/office/drawing/2014/main" id="{D80A3E3B-A55A-E04C-BEE1-096C13048C3A}"/>
                </a:ext>
              </a:extLst>
            </p:cNvPr>
            <p:cNvSpPr/>
            <p:nvPr/>
          </p:nvSpPr>
          <p:spPr>
            <a:xfrm>
              <a:off x="3805164" y="4075028"/>
              <a:ext cx="105116" cy="105116"/>
            </a:xfrm>
            <a:prstGeom prst="ellipse">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nl-NL"/>
            </a:p>
          </p:txBody>
        </p:sp>
        <p:sp>
          <p:nvSpPr>
            <p:cNvPr id="48" name="Tekstvak 47">
              <a:extLst>
                <a:ext uri="{FF2B5EF4-FFF2-40B4-BE49-F238E27FC236}">
                  <a16:creationId xmlns:a16="http://schemas.microsoft.com/office/drawing/2014/main" id="{F8635B27-9164-4E41-A6A0-A92404B716CB}"/>
                </a:ext>
              </a:extLst>
            </p:cNvPr>
            <p:cNvSpPr txBox="1"/>
            <p:nvPr/>
          </p:nvSpPr>
          <p:spPr>
            <a:xfrm>
              <a:off x="2449887" y="3112210"/>
              <a:ext cx="641009"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a:t>
              </a:r>
              <a:r>
                <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1</a:t>
              </a:r>
            </a:p>
          </p:txBody>
        </p:sp>
        <p:sp>
          <p:nvSpPr>
            <p:cNvPr id="49" name="Tekstvak 48">
              <a:extLst>
                <a:ext uri="{FF2B5EF4-FFF2-40B4-BE49-F238E27FC236}">
                  <a16:creationId xmlns:a16="http://schemas.microsoft.com/office/drawing/2014/main" id="{F67CC512-A3F7-E24A-94AF-51FCEB54EBEC}"/>
                </a:ext>
              </a:extLst>
            </p:cNvPr>
            <p:cNvSpPr txBox="1"/>
            <p:nvPr/>
          </p:nvSpPr>
          <p:spPr>
            <a:xfrm>
              <a:off x="2449806" y="1856716"/>
              <a:ext cx="461986"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a:t>
              </a:r>
              <a:endPar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50" name="Tekstvak 49">
              <a:extLst>
                <a:ext uri="{FF2B5EF4-FFF2-40B4-BE49-F238E27FC236}">
                  <a16:creationId xmlns:a16="http://schemas.microsoft.com/office/drawing/2014/main" id="{8885CC07-DD75-6344-831E-03811A0DB094}"/>
                </a:ext>
              </a:extLst>
            </p:cNvPr>
            <p:cNvSpPr txBox="1"/>
            <p:nvPr/>
          </p:nvSpPr>
          <p:spPr>
            <a:xfrm>
              <a:off x="2425408" y="4182939"/>
              <a:ext cx="641009"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nl-NL"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P</a:t>
              </a:r>
              <a:r>
                <a:rPr lang="nl-NL" sz="4000" b="1" spc="50" baseline="-25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2</a:t>
              </a:r>
            </a:p>
          </p:txBody>
        </p:sp>
        <p:sp>
          <p:nvSpPr>
            <p:cNvPr id="51" name="Tekstvak 50">
              <a:extLst>
                <a:ext uri="{FF2B5EF4-FFF2-40B4-BE49-F238E27FC236}">
                  <a16:creationId xmlns:a16="http://schemas.microsoft.com/office/drawing/2014/main" id="{F3A869F2-112E-C042-843B-7B206E5099BA}"/>
                </a:ext>
              </a:extLst>
            </p:cNvPr>
            <p:cNvSpPr txBox="1"/>
            <p:nvPr/>
          </p:nvSpPr>
          <p:spPr>
            <a:xfrm>
              <a:off x="3807208" y="3169711"/>
              <a:ext cx="684803" cy="461665"/>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fontAlgn="auto">
                <a:spcBef>
                  <a:spcPts val="0"/>
                </a:spcBef>
                <a:spcAft>
                  <a:spcPts val="0"/>
                </a:spcAft>
                <a:defRPr/>
              </a:pPr>
              <a:r>
                <a:rPr lang="nl-NL" sz="2400" b="1" spc="150" dirty="0">
                  <a:ln w="11430"/>
                  <a:solidFill>
                    <a:srgbClr val="F8F8F8"/>
                  </a:solidFill>
                  <a:effectLst>
                    <a:outerShdw blurRad="25400" algn="tl" rotWithShape="0">
                      <a:srgbClr val="000000">
                        <a:alpha val="43000"/>
                      </a:srgbClr>
                    </a:outerShdw>
                  </a:effectLst>
                  <a:latin typeface="+mn-lt"/>
                  <a:cs typeface="+mn-cs"/>
                </a:rPr>
                <a:t>WV</a:t>
              </a:r>
              <a:endParaRPr lang="nl-NL" sz="2400" b="1" spc="150" baseline="-25000" dirty="0">
                <a:ln w="11430"/>
                <a:solidFill>
                  <a:srgbClr val="F8F8F8"/>
                </a:solidFill>
                <a:effectLst>
                  <a:outerShdw blurRad="25400" algn="tl" rotWithShape="0">
                    <a:srgbClr val="000000">
                      <a:alpha val="43000"/>
                    </a:srgbClr>
                  </a:outerShdw>
                </a:effectLst>
                <a:latin typeface="+mn-lt"/>
                <a:cs typeface="+mn-cs"/>
              </a:endParaRPr>
            </a:p>
          </p:txBody>
        </p:sp>
      </p:grpSp>
      <p:pic>
        <p:nvPicPr>
          <p:cNvPr id="52" name="Picture 2">
            <a:extLst>
              <a:ext uri="{FF2B5EF4-FFF2-40B4-BE49-F238E27FC236}">
                <a16:creationId xmlns:a16="http://schemas.microsoft.com/office/drawing/2014/main" id="{FF2F35F9-A633-8447-B81C-B60CD7763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36" y="1374568"/>
            <a:ext cx="2774950"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 name="Picture 3">
            <a:extLst>
              <a:ext uri="{FF2B5EF4-FFF2-40B4-BE49-F238E27FC236}">
                <a16:creationId xmlns:a16="http://schemas.microsoft.com/office/drawing/2014/main" id="{8A188C73-35C6-8C4A-9679-326389E45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6" y="4168568"/>
            <a:ext cx="2762250"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 name="Tekstvak 53">
            <a:extLst>
              <a:ext uri="{FF2B5EF4-FFF2-40B4-BE49-F238E27FC236}">
                <a16:creationId xmlns:a16="http://schemas.microsoft.com/office/drawing/2014/main" id="{1082D530-FA84-5B41-B593-30690F4D73B7}"/>
              </a:ext>
            </a:extLst>
          </p:cNvPr>
          <p:cNvSpPr txBox="1">
            <a:spLocks noChangeArrowheads="1"/>
          </p:cNvSpPr>
          <p:nvPr/>
        </p:nvSpPr>
        <p:spPr bwMode="auto">
          <a:xfrm>
            <a:off x="1965324" y="1006268"/>
            <a:ext cx="24066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b="1">
                <a:solidFill>
                  <a:srgbClr val="C00000"/>
                </a:solidFill>
              </a:rPr>
              <a:t>Volkomen concurrentie</a:t>
            </a:r>
          </a:p>
        </p:txBody>
      </p:sp>
      <p:sp>
        <p:nvSpPr>
          <p:cNvPr id="55" name="Tekstvak 54">
            <a:extLst>
              <a:ext uri="{FF2B5EF4-FFF2-40B4-BE49-F238E27FC236}">
                <a16:creationId xmlns:a16="http://schemas.microsoft.com/office/drawing/2014/main" id="{8D19C0A2-99D1-AA4F-9139-B03963D8BD8A}"/>
              </a:ext>
            </a:extLst>
          </p:cNvPr>
          <p:cNvSpPr txBox="1">
            <a:spLocks noChangeArrowheads="1"/>
          </p:cNvSpPr>
          <p:nvPr/>
        </p:nvSpPr>
        <p:spPr bwMode="auto">
          <a:xfrm>
            <a:off x="2552699" y="3895518"/>
            <a:ext cx="12319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b="1">
                <a:solidFill>
                  <a:srgbClr val="C00000"/>
                </a:solidFill>
              </a:rPr>
              <a:t>Monopolie</a:t>
            </a:r>
          </a:p>
        </p:txBody>
      </p:sp>
      <p:sp>
        <p:nvSpPr>
          <p:cNvPr id="56" name="Tekstvak 55">
            <a:extLst>
              <a:ext uri="{FF2B5EF4-FFF2-40B4-BE49-F238E27FC236}">
                <a16:creationId xmlns:a16="http://schemas.microsoft.com/office/drawing/2014/main" id="{598984A3-EF3C-F146-B316-F7AFC160F393}"/>
              </a:ext>
            </a:extLst>
          </p:cNvPr>
          <p:cNvSpPr txBox="1">
            <a:spLocks noChangeArrowheads="1"/>
          </p:cNvSpPr>
          <p:nvPr/>
        </p:nvSpPr>
        <p:spPr bwMode="auto">
          <a:xfrm>
            <a:off x="7097711" y="968168"/>
            <a:ext cx="190023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sz="2800" b="1">
                <a:solidFill>
                  <a:srgbClr val="C00000"/>
                </a:solidFill>
              </a:rPr>
              <a:t>Monopolist</a:t>
            </a:r>
          </a:p>
        </p:txBody>
      </p:sp>
      <p:sp>
        <p:nvSpPr>
          <p:cNvPr id="57" name="Lijntoelichting 1 56">
            <a:extLst>
              <a:ext uri="{FF2B5EF4-FFF2-40B4-BE49-F238E27FC236}">
                <a16:creationId xmlns:a16="http://schemas.microsoft.com/office/drawing/2014/main" id="{EAED325B-502D-7743-B84A-23D3B852D12B}"/>
              </a:ext>
            </a:extLst>
          </p:cNvPr>
          <p:cNvSpPr/>
          <p:nvPr/>
        </p:nvSpPr>
        <p:spPr>
          <a:xfrm>
            <a:off x="8131146" y="2541380"/>
            <a:ext cx="2382865" cy="1191090"/>
          </a:xfrm>
          <a:prstGeom prst="borderCallout1">
            <a:avLst>
              <a:gd name="adj1" fmla="val 62864"/>
              <a:gd name="adj2" fmla="val -3511"/>
              <a:gd name="adj3" fmla="val 102539"/>
              <a:gd name="adj4" fmla="val -27484"/>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nl-NL" b="1" dirty="0"/>
              <a:t>Welvaartsverlies:</a:t>
            </a:r>
          </a:p>
          <a:p>
            <a:pPr fontAlgn="auto">
              <a:spcBef>
                <a:spcPts val="0"/>
              </a:spcBef>
              <a:spcAft>
                <a:spcPts val="0"/>
              </a:spcAft>
              <a:defRPr/>
            </a:pPr>
            <a:r>
              <a:rPr lang="nl-NL" dirty="0"/>
              <a:t>uitkomst monopolie niet Pareto-optimaal</a:t>
            </a:r>
          </a:p>
          <a:p>
            <a:pPr fontAlgn="auto">
              <a:spcBef>
                <a:spcPts val="0"/>
              </a:spcBef>
              <a:spcAft>
                <a:spcPts val="0"/>
              </a:spcAft>
              <a:defRPr/>
            </a:pPr>
            <a:r>
              <a:rPr lang="nl-NL" dirty="0"/>
              <a:t>(Harbergerdriehoek)</a:t>
            </a:r>
          </a:p>
        </p:txBody>
      </p:sp>
    </p:spTree>
    <p:extLst>
      <p:ext uri="{BB962C8B-B14F-4D97-AF65-F5344CB8AC3E}">
        <p14:creationId xmlns:p14="http://schemas.microsoft.com/office/powerpoint/2010/main" val="283568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animBg="1"/>
    </p:bldLst>
  </p:timing>
</p:sld>
</file>

<file path=ppt/theme/theme1.xml><?xml version="1.0" encoding="utf-8"?>
<a:theme xmlns:a="http://schemas.openxmlformats.org/drawingml/2006/main" name="Druppel">
  <a:themeElements>
    <a:clrScheme name="Druppel">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uppel">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uppel">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{588A6C3D-7FF5-1143-9EB2-F3893E7F9256}tf10001073</Template>
  <TotalTime>377</TotalTime>
  <Words>964</Words>
  <Application>Microsoft Macintosh PowerPoint</Application>
  <PresentationFormat>Breedbeeld</PresentationFormat>
  <Paragraphs>231</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Candara</vt:lpstr>
      <vt:lpstr>Tw Cen MT</vt:lpstr>
      <vt:lpstr>Wingdings</vt:lpstr>
      <vt:lpstr>Druppel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Microsoft Office User</cp:lastModifiedBy>
  <cp:revision>25</cp:revision>
  <dcterms:created xsi:type="dcterms:W3CDTF">2019-04-24T14:19:01Z</dcterms:created>
  <dcterms:modified xsi:type="dcterms:W3CDTF">2019-04-28T19:11:23Z</dcterms:modified>
</cp:coreProperties>
</file>