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5"/>
  </p:notesMasterIdLst>
  <p:sldIdLst>
    <p:sldId id="274" r:id="rId2"/>
    <p:sldId id="256" r:id="rId3"/>
    <p:sldId id="275" r:id="rId4"/>
    <p:sldId id="276" r:id="rId5"/>
    <p:sldId id="277" r:id="rId6"/>
    <p:sldId id="278" r:id="rId7"/>
    <p:sldId id="284" r:id="rId8"/>
    <p:sldId id="297" r:id="rId9"/>
    <p:sldId id="279" r:id="rId10"/>
    <p:sldId id="285" r:id="rId11"/>
    <p:sldId id="286" r:id="rId12"/>
    <p:sldId id="287" r:id="rId13"/>
    <p:sldId id="260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6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0020B-0731-4A6D-9F8A-DB4E6AC17BD8}" type="datetimeFigureOut">
              <a:rPr lang="nl-NL" smtClean="0"/>
              <a:t>01-12-16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B66F9-39D3-4E74-84A6-0205668FB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720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B66F9-39D3-4E74-84A6-0205668FBDC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664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B66F9-39D3-4E74-84A6-0205668FBDC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8513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7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25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708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9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78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3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5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0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1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3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43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01-12-16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6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3311833" cy="115212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nl-NL" sz="2400" dirty="0"/>
              <a:t>Hoogste bedrag </a:t>
            </a:r>
            <a:r>
              <a:rPr lang="nl-NL" sz="2400" dirty="0" smtClean="0"/>
              <a:t>ooit</a:t>
            </a:r>
            <a:r>
              <a:rPr lang="nl-NL" sz="2400" b="1" dirty="0" smtClean="0"/>
              <a:t/>
            </a:r>
            <a:br>
              <a:rPr lang="nl-NL" sz="2400" b="1" dirty="0" smtClean="0"/>
            </a:br>
            <a:r>
              <a:rPr lang="nl-NL" sz="2400" dirty="0" smtClean="0"/>
              <a:t>voor </a:t>
            </a:r>
            <a:r>
              <a:rPr lang="nl-NL" sz="2400" dirty="0"/>
              <a:t>schilderij </a:t>
            </a:r>
            <a:r>
              <a:rPr lang="nl-NL" sz="2400" dirty="0" smtClean="0"/>
              <a:t>van</a:t>
            </a:r>
            <a:br>
              <a:rPr lang="nl-NL" sz="2400" dirty="0" smtClean="0"/>
            </a:br>
            <a:r>
              <a:rPr lang="nl-NL" sz="2400" dirty="0" smtClean="0"/>
              <a:t> </a:t>
            </a:r>
            <a:r>
              <a:rPr lang="nl-NL" sz="2400" dirty="0"/>
              <a:t>Andy </a:t>
            </a:r>
            <a:r>
              <a:rPr lang="nl-NL" sz="2400" dirty="0" err="1" smtClean="0"/>
              <a:t>Warhol</a:t>
            </a:r>
            <a:endParaRPr lang="nl-NL" sz="24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Tijdelijke aanduiding voor tekst 1"/>
          <p:cNvSpPr>
            <a:spLocks noGrp="1"/>
          </p:cNvSpPr>
          <p:nvPr>
            <p:ph type="body" sz="half" idx="2"/>
          </p:nvPr>
        </p:nvSpPr>
        <p:spPr>
          <a:xfrm>
            <a:off x="251520" y="2491599"/>
            <a:ext cx="4072880" cy="36724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sz="2400" dirty="0"/>
              <a:t>De financiële crisis lijkt geen vat te hebben gehad op de kunstwereld. Een schilderij van Andy </a:t>
            </a:r>
            <a:r>
              <a:rPr lang="nl-NL" sz="2400" dirty="0" err="1"/>
              <a:t>Warhol</a:t>
            </a:r>
            <a:r>
              <a:rPr lang="nl-NL" sz="2400" dirty="0"/>
              <a:t> (1928-1987) is woensdag </a:t>
            </a:r>
            <a:r>
              <a:rPr lang="nl-NL" sz="2400" dirty="0" smtClean="0"/>
              <a:t>13 november 2013 tijdens </a:t>
            </a:r>
            <a:r>
              <a:rPr lang="nl-NL" sz="2400" dirty="0"/>
              <a:t>een veiling bij </a:t>
            </a:r>
            <a:r>
              <a:rPr lang="nl-NL" sz="2400" dirty="0" err="1"/>
              <a:t>Sotheby's</a:t>
            </a:r>
            <a:r>
              <a:rPr lang="nl-NL" sz="2400" dirty="0"/>
              <a:t> in New York voor ruim 105 miljoen dollar (bijna 78 miljoen euro) verkocht.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514" y="1252733"/>
            <a:ext cx="4023941" cy="4945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395536" y="1758007"/>
            <a:ext cx="216024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Statusgoed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4788024" y="332656"/>
            <a:ext cx="2088232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Marktvraag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39155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build="p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338328"/>
            <a:ext cx="5976664" cy="7864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sz="3600" dirty="0" smtClean="0"/>
              <a:t>Elasticiteit – algemeen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35144"/>
            <a:ext cx="8229600" cy="68168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800" dirty="0" smtClean="0"/>
              <a:t>Een elasticiteit is een vermenigvuldigingsgetal tussen twee </a:t>
            </a:r>
            <a:r>
              <a:rPr lang="nl-NL" sz="2800" b="1" dirty="0" smtClean="0"/>
              <a:t>procentuele veranderingen</a:t>
            </a:r>
            <a:r>
              <a:rPr lang="nl-NL" sz="2800" dirty="0" smtClean="0"/>
              <a:t> die een onderling verband hebben.</a:t>
            </a:r>
            <a:endParaRPr lang="nl-NL" sz="2800" dirty="0"/>
          </a:p>
        </p:txBody>
      </p:sp>
      <p:sp>
        <p:nvSpPr>
          <p:cNvPr id="4" name="Rechthoek 3"/>
          <p:cNvSpPr/>
          <p:nvPr/>
        </p:nvSpPr>
        <p:spPr>
          <a:xfrm>
            <a:off x="1558418" y="2833772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08104" y="2833772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428289" y="3095382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98181" y="2659246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67544" y="3683416"/>
            <a:ext cx="8229600" cy="1185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 smtClean="0"/>
              <a:t>Voorbeeld</a:t>
            </a:r>
            <a:r>
              <a:rPr lang="nl-NL" sz="2800" u="sng" dirty="0" smtClean="0"/>
              <a:t> 1</a:t>
            </a:r>
            <a:endParaRPr lang="nl-NL" sz="2800" dirty="0" smtClean="0"/>
          </a:p>
          <a:p>
            <a:pPr marL="0" indent="0">
              <a:buFont typeface="Arial" pitchFamily="34" charset="0"/>
              <a:buNone/>
            </a:pPr>
            <a:r>
              <a:rPr lang="nl-NL" sz="2600" dirty="0" smtClean="0"/>
              <a:t>Wanneer de prijs van </a:t>
            </a:r>
            <a:r>
              <a:rPr lang="nl-NL" sz="2600" dirty="0" err="1" smtClean="0"/>
              <a:t>CD’s</a:t>
            </a:r>
            <a:r>
              <a:rPr lang="nl-NL" sz="2600" dirty="0" smtClean="0"/>
              <a:t> met 25% omlaag gaat, worden er 40% méér </a:t>
            </a:r>
            <a:r>
              <a:rPr lang="nl-NL" sz="2600" dirty="0" err="1" smtClean="0"/>
              <a:t>CD’s</a:t>
            </a:r>
            <a:r>
              <a:rPr lang="nl-NL" sz="2600" dirty="0" smtClean="0"/>
              <a:t> verkocht.</a:t>
            </a:r>
            <a:endParaRPr lang="nl-NL" sz="2600" dirty="0"/>
          </a:p>
        </p:txBody>
      </p:sp>
      <p:sp>
        <p:nvSpPr>
          <p:cNvPr id="11" name="Rechthoek 10"/>
          <p:cNvSpPr/>
          <p:nvPr/>
        </p:nvSpPr>
        <p:spPr>
          <a:xfrm>
            <a:off x="1547664" y="5282044"/>
            <a:ext cx="134844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prijs</a:t>
            </a:r>
            <a:endParaRPr lang="nl-NL" sz="2800" dirty="0"/>
          </a:p>
        </p:txBody>
      </p:sp>
      <p:sp>
        <p:nvSpPr>
          <p:cNvPr id="12" name="Rechthoek 11"/>
          <p:cNvSpPr/>
          <p:nvPr/>
        </p:nvSpPr>
        <p:spPr>
          <a:xfrm>
            <a:off x="5497350" y="5282044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2896110" y="5543654"/>
            <a:ext cx="26012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3779912" y="5107518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763267" y="5929455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-25%</a:t>
            </a:r>
            <a:endParaRPr lang="nl-NL" sz="2800" dirty="0"/>
          </a:p>
        </p:txBody>
      </p:sp>
      <p:sp>
        <p:nvSpPr>
          <p:cNvPr id="16" name="Tekstvak 15"/>
          <p:cNvSpPr txBox="1"/>
          <p:nvPr/>
        </p:nvSpPr>
        <p:spPr>
          <a:xfrm>
            <a:off x="5760452" y="5949280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+40%</a:t>
            </a:r>
            <a:endParaRPr lang="nl-NL" sz="2800" dirty="0"/>
          </a:p>
        </p:txBody>
      </p:sp>
      <p:sp>
        <p:nvSpPr>
          <p:cNvPr id="17" name="Ovaal 16"/>
          <p:cNvSpPr/>
          <p:nvPr/>
        </p:nvSpPr>
        <p:spPr>
          <a:xfrm>
            <a:off x="3779912" y="5750078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 smtClean="0"/>
              <a:t>-1,6</a:t>
            </a:r>
            <a:endParaRPr lang="nl-NL" sz="2000" b="1" dirty="0"/>
          </a:p>
        </p:txBody>
      </p:sp>
      <p:sp>
        <p:nvSpPr>
          <p:cNvPr id="18" name="Rechthoek 17"/>
          <p:cNvSpPr/>
          <p:nvPr/>
        </p:nvSpPr>
        <p:spPr>
          <a:xfrm>
            <a:off x="3089735" y="598005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4880154" y="596023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51200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build="p"/>
      <p:bldP spid="11" grpId="0" animBg="1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8328"/>
            <a:ext cx="5328592" cy="71440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sz="3200" dirty="0" smtClean="0"/>
              <a:t>Elasticiteit – algemeen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35144"/>
            <a:ext cx="8229600" cy="681688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800" dirty="0" smtClean="0"/>
              <a:t>Een elasticiteit is een vermenigvuldigingsgetal tussen twee procentuele veranderingen die een onderling verband hebben.</a:t>
            </a:r>
            <a:endParaRPr lang="nl-NL" sz="2800" dirty="0"/>
          </a:p>
        </p:txBody>
      </p:sp>
      <p:sp>
        <p:nvSpPr>
          <p:cNvPr id="4" name="Rechthoek 3"/>
          <p:cNvSpPr/>
          <p:nvPr/>
        </p:nvSpPr>
        <p:spPr>
          <a:xfrm>
            <a:off x="1558418" y="2833772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08104" y="2833772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428289" y="3095382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98181" y="2659246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67544" y="3683416"/>
            <a:ext cx="8229600" cy="1185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 smtClean="0"/>
              <a:t>Voorbeeld 2</a:t>
            </a:r>
            <a:endParaRPr lang="nl-NL" sz="2800" dirty="0" smtClean="0"/>
          </a:p>
          <a:p>
            <a:pPr marL="0" indent="0">
              <a:buFont typeface="Arial" pitchFamily="34" charset="0"/>
              <a:buNone/>
            </a:pPr>
            <a:r>
              <a:rPr lang="nl-NL" sz="2600" dirty="0" smtClean="0"/>
              <a:t>Wanneer het inkomen van mensen met 10% omhoog gaat, gaan zij 20% meer uitgeven aan verre vakantiereizen.</a:t>
            </a:r>
            <a:endParaRPr lang="nl-NL" sz="2600" dirty="0"/>
          </a:p>
        </p:txBody>
      </p:sp>
      <p:sp>
        <p:nvSpPr>
          <p:cNvPr id="11" name="Rechthoek 10"/>
          <p:cNvSpPr/>
          <p:nvPr/>
        </p:nvSpPr>
        <p:spPr>
          <a:xfrm>
            <a:off x="1259632" y="5282044"/>
            <a:ext cx="1990353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inkomen</a:t>
            </a:r>
            <a:endParaRPr lang="nl-NL" sz="2800" dirty="0"/>
          </a:p>
        </p:txBody>
      </p:sp>
      <p:sp>
        <p:nvSpPr>
          <p:cNvPr id="12" name="Rechthoek 11"/>
          <p:cNvSpPr/>
          <p:nvPr/>
        </p:nvSpPr>
        <p:spPr>
          <a:xfrm>
            <a:off x="5497350" y="5282044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3249985" y="5543654"/>
            <a:ext cx="224736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3779912" y="5107518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713625" y="5929455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+</a:t>
            </a:r>
            <a:r>
              <a:rPr lang="nl-NL" sz="2800" dirty="0" smtClean="0"/>
              <a:t>10%</a:t>
            </a:r>
            <a:endParaRPr lang="nl-NL" sz="2800" dirty="0"/>
          </a:p>
        </p:txBody>
      </p:sp>
      <p:sp>
        <p:nvSpPr>
          <p:cNvPr id="16" name="Tekstvak 15"/>
          <p:cNvSpPr txBox="1"/>
          <p:nvPr/>
        </p:nvSpPr>
        <p:spPr>
          <a:xfrm>
            <a:off x="5760452" y="5949280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+20%</a:t>
            </a:r>
            <a:endParaRPr lang="nl-NL" sz="2800" dirty="0"/>
          </a:p>
        </p:txBody>
      </p:sp>
      <p:sp>
        <p:nvSpPr>
          <p:cNvPr id="17" name="Ovaal 16"/>
          <p:cNvSpPr/>
          <p:nvPr/>
        </p:nvSpPr>
        <p:spPr>
          <a:xfrm>
            <a:off x="3779912" y="5750078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 smtClean="0"/>
              <a:t>+ 2</a:t>
            </a:r>
            <a:endParaRPr lang="nl-NL" sz="2400" b="1" dirty="0"/>
          </a:p>
        </p:txBody>
      </p:sp>
      <p:sp>
        <p:nvSpPr>
          <p:cNvPr id="18" name="Rechthoek 17"/>
          <p:cNvSpPr/>
          <p:nvPr/>
        </p:nvSpPr>
        <p:spPr>
          <a:xfrm>
            <a:off x="3089735" y="598005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4880154" y="596023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74622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animBg="1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558418" y="2833772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08104" y="2833772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428289" y="3095382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998181" y="2659246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67544" y="3683416"/>
            <a:ext cx="8229600" cy="1185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2400" u="sng" dirty="0" smtClean="0"/>
              <a:t>Voorbeeld 3</a:t>
            </a:r>
            <a:endParaRPr lang="nl-NL" sz="2800" dirty="0" smtClean="0"/>
          </a:p>
          <a:p>
            <a:pPr marL="0" indent="0">
              <a:buFont typeface="Arial" pitchFamily="34" charset="0"/>
              <a:buNone/>
            </a:pPr>
            <a:r>
              <a:rPr lang="nl-NL" sz="2600" dirty="0" smtClean="0"/>
              <a:t>Wanneer de rente met 5% stijgt, gaan mensen 20% minder lenen.</a:t>
            </a:r>
            <a:endParaRPr lang="nl-NL" sz="2600" dirty="0"/>
          </a:p>
        </p:txBody>
      </p:sp>
      <p:sp>
        <p:nvSpPr>
          <p:cNvPr id="11" name="Rechthoek 10"/>
          <p:cNvSpPr/>
          <p:nvPr/>
        </p:nvSpPr>
        <p:spPr>
          <a:xfrm>
            <a:off x="1412584" y="5282044"/>
            <a:ext cx="150323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rente</a:t>
            </a:r>
            <a:endParaRPr lang="nl-NL" sz="2800" dirty="0"/>
          </a:p>
        </p:txBody>
      </p:sp>
      <p:sp>
        <p:nvSpPr>
          <p:cNvPr id="12" name="Rechthoek 11"/>
          <p:cNvSpPr/>
          <p:nvPr/>
        </p:nvSpPr>
        <p:spPr>
          <a:xfrm>
            <a:off x="5497350" y="5282044"/>
            <a:ext cx="2849754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 leningen</a:t>
            </a:r>
            <a:endParaRPr lang="nl-NL" sz="2800" dirty="0"/>
          </a:p>
        </p:txBody>
      </p:sp>
      <p:cxnSp>
        <p:nvCxnSpPr>
          <p:cNvPr id="13" name="Rechte verbindingslijn met pijl 12"/>
          <p:cNvCxnSpPr>
            <a:stCxn id="11" idx="3"/>
            <a:endCxn id="12" idx="1"/>
          </p:cNvCxnSpPr>
          <p:nvPr/>
        </p:nvCxnSpPr>
        <p:spPr>
          <a:xfrm>
            <a:off x="2915816" y="5543654"/>
            <a:ext cx="258153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echthoek 13"/>
          <p:cNvSpPr/>
          <p:nvPr/>
        </p:nvSpPr>
        <p:spPr>
          <a:xfrm>
            <a:off x="3779912" y="5107518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1713625" y="5929455"/>
            <a:ext cx="803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+5%</a:t>
            </a:r>
            <a:endParaRPr lang="nl-NL" sz="2800" dirty="0"/>
          </a:p>
        </p:txBody>
      </p:sp>
      <p:sp>
        <p:nvSpPr>
          <p:cNvPr id="16" name="Tekstvak 15"/>
          <p:cNvSpPr txBox="1"/>
          <p:nvPr/>
        </p:nvSpPr>
        <p:spPr>
          <a:xfrm>
            <a:off x="5887009" y="5949280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-</a:t>
            </a:r>
            <a:r>
              <a:rPr lang="nl-NL" sz="2800" dirty="0" smtClean="0"/>
              <a:t>20%</a:t>
            </a:r>
            <a:endParaRPr lang="nl-NL" sz="2800" dirty="0"/>
          </a:p>
        </p:txBody>
      </p:sp>
      <p:sp>
        <p:nvSpPr>
          <p:cNvPr id="17" name="Ovaal 16"/>
          <p:cNvSpPr/>
          <p:nvPr/>
        </p:nvSpPr>
        <p:spPr>
          <a:xfrm>
            <a:off x="3779912" y="5750078"/>
            <a:ext cx="881973" cy="8819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 smtClean="0"/>
              <a:t>- 4</a:t>
            </a:r>
            <a:endParaRPr lang="nl-NL" sz="2400" b="1" dirty="0"/>
          </a:p>
        </p:txBody>
      </p:sp>
      <p:sp>
        <p:nvSpPr>
          <p:cNvPr id="18" name="Rechthoek 17"/>
          <p:cNvSpPr/>
          <p:nvPr/>
        </p:nvSpPr>
        <p:spPr>
          <a:xfrm>
            <a:off x="3089735" y="598005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19" name="Rechthoek 18"/>
          <p:cNvSpPr/>
          <p:nvPr/>
        </p:nvSpPr>
        <p:spPr>
          <a:xfrm>
            <a:off x="4880154" y="596023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8888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animBg="1"/>
      <p:bldP spid="12" grpId="0" animBg="1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Inkomenselasticiteit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62696"/>
            <a:ext cx="3883546" cy="4266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>
                <a:solidFill>
                  <a:srgbClr val="7030A0"/>
                </a:solidFill>
              </a:rPr>
              <a:t>Bereken de </a:t>
            </a:r>
            <a:r>
              <a:rPr lang="nl-NL" sz="2400" dirty="0" err="1" smtClean="0">
                <a:solidFill>
                  <a:srgbClr val="7030A0"/>
                </a:solidFill>
              </a:rPr>
              <a:t>inkomens-elasticiteit</a:t>
            </a:r>
            <a:r>
              <a:rPr lang="nl-NL" sz="2400" dirty="0" smtClean="0">
                <a:solidFill>
                  <a:srgbClr val="7030A0"/>
                </a:solidFill>
              </a:rPr>
              <a:t> in dit geval.</a:t>
            </a:r>
            <a:endParaRPr lang="nl-NL" sz="2400" dirty="0">
              <a:solidFill>
                <a:srgbClr val="7030A0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558418" y="1130426"/>
            <a:ext cx="186987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oorzaak</a:t>
            </a:r>
            <a:endParaRPr lang="nl-NL" sz="2800" dirty="0"/>
          </a:p>
        </p:txBody>
      </p:sp>
      <p:sp>
        <p:nvSpPr>
          <p:cNvPr id="5" name="Rechthoek 4"/>
          <p:cNvSpPr/>
          <p:nvPr/>
        </p:nvSpPr>
        <p:spPr>
          <a:xfrm>
            <a:off x="5508104" y="1130426"/>
            <a:ext cx="166423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gevolg</a:t>
            </a:r>
            <a:endParaRPr lang="nl-NL" sz="2800" dirty="0"/>
          </a:p>
        </p:txBody>
      </p:sp>
      <p:cxnSp>
        <p:nvCxnSpPr>
          <p:cNvPr id="6" name="Rechte verbindingslijn met pijl 5"/>
          <p:cNvCxnSpPr>
            <a:stCxn id="4" idx="3"/>
            <a:endCxn id="5" idx="1"/>
          </p:cNvCxnSpPr>
          <p:nvPr/>
        </p:nvCxnSpPr>
        <p:spPr>
          <a:xfrm>
            <a:off x="3428289" y="1392036"/>
            <a:ext cx="207981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hthoek 6"/>
          <p:cNvSpPr/>
          <p:nvPr/>
        </p:nvSpPr>
        <p:spPr>
          <a:xfrm>
            <a:off x="3837675" y="940824"/>
            <a:ext cx="881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smtClean="0"/>
              <a:t>E </a:t>
            </a:r>
            <a:r>
              <a:rPr lang="nl-NL" sz="2800" b="1" dirty="0"/>
              <a:t>=</a:t>
            </a:r>
          </a:p>
        </p:txBody>
      </p:sp>
      <p:sp>
        <p:nvSpPr>
          <p:cNvPr id="8" name="Rechthoek 7"/>
          <p:cNvSpPr/>
          <p:nvPr/>
        </p:nvSpPr>
        <p:spPr>
          <a:xfrm>
            <a:off x="1691795" y="1209923"/>
            <a:ext cx="1976823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inkomen</a:t>
            </a:r>
            <a:endParaRPr lang="nl-NL" sz="2800" dirty="0"/>
          </a:p>
        </p:txBody>
      </p:sp>
      <p:sp>
        <p:nvSpPr>
          <p:cNvPr id="9" name="Rechthoek 8"/>
          <p:cNvSpPr/>
          <p:nvPr/>
        </p:nvSpPr>
        <p:spPr>
          <a:xfrm>
            <a:off x="5641366" y="1202434"/>
            <a:ext cx="15158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800" dirty="0"/>
              <a:t>%</a:t>
            </a:r>
            <a:r>
              <a:rPr lang="nl-NL" sz="2800" dirty="0" smtClean="0"/>
              <a:t>Δ vraag</a:t>
            </a:r>
            <a:endParaRPr lang="nl-NL" sz="2800" dirty="0"/>
          </a:p>
        </p:txBody>
      </p:sp>
      <p:cxnSp>
        <p:nvCxnSpPr>
          <p:cNvPr id="10" name="Rechte verbindingslijn met pijl 9"/>
          <p:cNvCxnSpPr>
            <a:stCxn id="8" idx="3"/>
            <a:endCxn id="9" idx="1"/>
          </p:cNvCxnSpPr>
          <p:nvPr/>
        </p:nvCxnSpPr>
        <p:spPr>
          <a:xfrm flipV="1">
            <a:off x="3668618" y="1464044"/>
            <a:ext cx="1972748" cy="74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hthoek 10"/>
          <p:cNvSpPr/>
          <p:nvPr/>
        </p:nvSpPr>
        <p:spPr>
          <a:xfrm>
            <a:off x="3971535" y="948313"/>
            <a:ext cx="106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/>
              <a:t>i</a:t>
            </a:r>
            <a:r>
              <a:rPr lang="nl-NL" sz="2800" b="1" baseline="-25000" dirty="0" err="1" smtClean="0"/>
              <a:t>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grpSp>
        <p:nvGrpSpPr>
          <p:cNvPr id="46" name="Groep 45"/>
          <p:cNvGrpSpPr/>
          <p:nvPr/>
        </p:nvGrpSpPr>
        <p:grpSpPr>
          <a:xfrm>
            <a:off x="4490700" y="1700808"/>
            <a:ext cx="4286869" cy="4761820"/>
            <a:chOff x="4490700" y="1700808"/>
            <a:chExt cx="4286869" cy="4761820"/>
          </a:xfrm>
        </p:grpSpPr>
        <p:cxnSp>
          <p:nvCxnSpPr>
            <p:cNvPr id="12" name="Rechte verbindingslijn 11"/>
            <p:cNvCxnSpPr/>
            <p:nvPr/>
          </p:nvCxnSpPr>
          <p:spPr>
            <a:xfrm flipH="1">
              <a:off x="5177169" y="1700808"/>
              <a:ext cx="1732" cy="411978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H="1">
              <a:off x="5177169" y="5820590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5177169" y="229219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5177169" y="301227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5177169" y="373235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5177169" y="44524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5177169" y="517251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589724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661732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33740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805748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8777569" y="2292198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7204604" y="6093296"/>
              <a:ext cx="13740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/>
                <a:t>Y (x € 1.000)</a:t>
              </a:r>
              <a:endParaRPr lang="nl-NL" baseline="-25000" dirty="0"/>
            </a:p>
          </p:txBody>
        </p:sp>
        <p:sp>
          <p:nvSpPr>
            <p:cNvPr id="25" name="Tekstvak 24"/>
            <p:cNvSpPr txBox="1"/>
            <p:nvPr/>
          </p:nvSpPr>
          <p:spPr>
            <a:xfrm rot="16200000">
              <a:off x="4169041" y="2554936"/>
              <a:ext cx="10126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Uitgaven</a:t>
              </a:r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760197" y="4971008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</a:t>
              </a:r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60197" y="4250928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</a:t>
              </a:r>
              <a:endParaRPr lang="nl-NL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4760197" y="3602856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</a:t>
              </a:r>
              <a:endParaRPr lang="nl-NL" dirty="0"/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760197" y="2873484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</a:t>
              </a:r>
              <a:endParaRPr lang="nl-NL" dirty="0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760197" y="2162696"/>
              <a:ext cx="298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</a:t>
              </a:r>
              <a:endParaRPr lang="nl-NL" dirty="0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634667" y="5863570"/>
              <a:ext cx="360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 </a:t>
              </a:r>
              <a:r>
                <a:rPr lang="nl-NL" dirty="0" smtClean="0"/>
                <a:t>8</a:t>
              </a:r>
              <a:endParaRPr lang="nl-NL" dirty="0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6368091" y="58635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 16</a:t>
              </a:r>
              <a:endParaRPr lang="nl-NL" dirty="0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7088171" y="5863570"/>
              <a:ext cx="4651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 24</a:t>
              </a:r>
              <a:endParaRPr lang="nl-NL" dirty="0"/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7808251" y="5863570"/>
              <a:ext cx="404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32</a:t>
              </a:r>
              <a:endParaRPr lang="nl-NL" dirty="0"/>
            </a:p>
          </p:txBody>
        </p:sp>
        <p:cxnSp>
          <p:nvCxnSpPr>
            <p:cNvPr id="36" name="Rechte verbindingslijn 35"/>
            <p:cNvCxnSpPr/>
            <p:nvPr/>
          </p:nvCxnSpPr>
          <p:spPr>
            <a:xfrm flipV="1">
              <a:off x="5902529" y="1733143"/>
              <a:ext cx="2100531" cy="408744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7204604" y="1286867"/>
            <a:ext cx="159691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r>
              <a:rPr lang="nl-NL" dirty="0" smtClean="0"/>
              <a:t> = 0,25Y – 2 </a:t>
            </a:r>
            <a:endParaRPr lang="nl-NL" dirty="0"/>
          </a:p>
        </p:txBody>
      </p:sp>
      <p:sp>
        <p:nvSpPr>
          <p:cNvPr id="47" name="Ovaal 46"/>
          <p:cNvSpPr/>
          <p:nvPr/>
        </p:nvSpPr>
        <p:spPr>
          <a:xfrm>
            <a:off x="6541166" y="4378830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7241872" y="2968787"/>
            <a:ext cx="191074" cy="1787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Gekromde PIJL-OMLAAG 53"/>
          <p:cNvSpPr/>
          <p:nvPr/>
        </p:nvSpPr>
        <p:spPr>
          <a:xfrm rot="18050476">
            <a:off x="5861081" y="3240232"/>
            <a:ext cx="1410063" cy="486862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Rechthoek 54"/>
          <p:cNvSpPr/>
          <p:nvPr/>
        </p:nvSpPr>
        <p:spPr>
          <a:xfrm>
            <a:off x="251520" y="3243486"/>
            <a:ext cx="172354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/>
              <a:t>%</a:t>
            </a:r>
            <a:r>
              <a:rPr lang="nl-NL" sz="2400" dirty="0" smtClean="0"/>
              <a:t>Δ inkomen</a:t>
            </a:r>
            <a:endParaRPr lang="nl-NL" sz="2400" dirty="0"/>
          </a:p>
        </p:txBody>
      </p:sp>
      <p:sp>
        <p:nvSpPr>
          <p:cNvPr id="56" name="Rechthoek 55"/>
          <p:cNvSpPr/>
          <p:nvPr/>
        </p:nvSpPr>
        <p:spPr>
          <a:xfrm>
            <a:off x="3203848" y="3243486"/>
            <a:ext cx="132613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400" dirty="0"/>
              <a:t>%</a:t>
            </a:r>
            <a:r>
              <a:rPr lang="nl-NL" sz="2400" dirty="0" smtClean="0"/>
              <a:t>Δ vraag</a:t>
            </a:r>
            <a:endParaRPr lang="nl-NL" sz="2400" dirty="0"/>
          </a:p>
        </p:txBody>
      </p:sp>
      <p:cxnSp>
        <p:nvCxnSpPr>
          <p:cNvPr id="57" name="Rechte verbindingslijn met pijl 56"/>
          <p:cNvCxnSpPr>
            <a:stCxn id="55" idx="3"/>
            <a:endCxn id="56" idx="1"/>
          </p:cNvCxnSpPr>
          <p:nvPr/>
        </p:nvCxnSpPr>
        <p:spPr>
          <a:xfrm>
            <a:off x="1975069" y="3474319"/>
            <a:ext cx="122877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936732" y="2996952"/>
            <a:ext cx="1067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b="1" dirty="0"/>
              <a:t>× </a:t>
            </a:r>
            <a:r>
              <a:rPr lang="nl-NL" sz="2800" b="1" dirty="0" err="1" smtClean="0"/>
              <a:t>E</a:t>
            </a:r>
            <a:r>
              <a:rPr lang="nl-NL" sz="2800" b="1" baseline="-25000" dirty="0" err="1"/>
              <a:t>i</a:t>
            </a:r>
            <a:r>
              <a:rPr lang="nl-NL" sz="2800" b="1" baseline="-25000" dirty="0" err="1" smtClean="0"/>
              <a:t>v</a:t>
            </a:r>
            <a:r>
              <a:rPr lang="nl-NL" sz="2800" b="1" dirty="0" smtClean="0"/>
              <a:t> </a:t>
            </a:r>
            <a:r>
              <a:rPr lang="nl-NL" sz="2800" b="1" dirty="0"/>
              <a:t>=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467544" y="3896409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50%</a:t>
            </a:r>
            <a:endParaRPr lang="nl-NL" sz="2400" dirty="0"/>
          </a:p>
        </p:txBody>
      </p:sp>
      <p:sp>
        <p:nvSpPr>
          <p:cNvPr id="60" name="Tekstvak 59"/>
          <p:cNvSpPr txBox="1"/>
          <p:nvPr/>
        </p:nvSpPr>
        <p:spPr>
          <a:xfrm>
            <a:off x="3419872" y="3887206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/>
              <a:t>+100%</a:t>
            </a:r>
            <a:endParaRPr lang="nl-NL" sz="2400" dirty="0"/>
          </a:p>
        </p:txBody>
      </p:sp>
      <p:sp>
        <p:nvSpPr>
          <p:cNvPr id="61" name="Ovaal 60"/>
          <p:cNvSpPr/>
          <p:nvPr/>
        </p:nvSpPr>
        <p:spPr>
          <a:xfrm>
            <a:off x="1961835" y="3717032"/>
            <a:ext cx="881973" cy="88197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 smtClean="0"/>
              <a:t>2</a:t>
            </a:r>
            <a:endParaRPr lang="nl-NL" sz="2800" b="1" dirty="0"/>
          </a:p>
        </p:txBody>
      </p:sp>
      <p:sp>
        <p:nvSpPr>
          <p:cNvPr id="62" name="Tekstvak 61"/>
          <p:cNvSpPr txBox="1"/>
          <p:nvPr/>
        </p:nvSpPr>
        <p:spPr>
          <a:xfrm>
            <a:off x="323528" y="4417993"/>
            <a:ext cx="10342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16 </a:t>
            </a:r>
            <a:r>
              <a:rPr lang="nl-NL" sz="2000" dirty="0" smtClean="0">
                <a:sym typeface="Wingdings" pitchFamily="2" charset="2"/>
              </a:rPr>
              <a:t> 24</a:t>
            </a:r>
            <a:endParaRPr lang="nl-NL" sz="2000" dirty="0"/>
          </a:p>
        </p:txBody>
      </p:sp>
      <p:sp>
        <p:nvSpPr>
          <p:cNvPr id="63" name="Tekstvak 62"/>
          <p:cNvSpPr txBox="1"/>
          <p:nvPr/>
        </p:nvSpPr>
        <p:spPr>
          <a:xfrm>
            <a:off x="3258521" y="4398950"/>
            <a:ext cx="803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 smtClean="0"/>
              <a:t>2 </a:t>
            </a:r>
            <a:r>
              <a:rPr lang="nl-NL" sz="2000" dirty="0" smtClean="0">
                <a:sym typeface="Wingdings" pitchFamily="2" charset="2"/>
              </a:rPr>
              <a:t> 4</a:t>
            </a:r>
            <a:endParaRPr lang="nl-NL" sz="2000" dirty="0"/>
          </a:p>
        </p:txBody>
      </p:sp>
      <p:sp>
        <p:nvSpPr>
          <p:cNvPr id="64" name="Rechthoek 63"/>
          <p:cNvSpPr/>
          <p:nvPr/>
        </p:nvSpPr>
        <p:spPr>
          <a:xfrm>
            <a:off x="1331640" y="391795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×</a:t>
            </a:r>
            <a:endParaRPr lang="nl-NL" sz="2400" dirty="0"/>
          </a:p>
        </p:txBody>
      </p:sp>
      <p:sp>
        <p:nvSpPr>
          <p:cNvPr id="65" name="Rechthoek 64"/>
          <p:cNvSpPr/>
          <p:nvPr/>
        </p:nvSpPr>
        <p:spPr>
          <a:xfrm>
            <a:off x="3122059" y="389812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400" b="1" dirty="0" smtClean="0"/>
              <a:t>=</a:t>
            </a:r>
            <a:endParaRPr lang="nl-NL" sz="2400" dirty="0"/>
          </a:p>
        </p:txBody>
      </p:sp>
      <p:sp>
        <p:nvSpPr>
          <p:cNvPr id="66" name="Tekstvak 65"/>
          <p:cNvSpPr txBox="1"/>
          <p:nvPr/>
        </p:nvSpPr>
        <p:spPr>
          <a:xfrm>
            <a:off x="4758465" y="163735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-3560620" y="5475324"/>
            <a:ext cx="3594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1. EPV = </a:t>
            </a:r>
            <a:r>
              <a:rPr lang="nl-NL" dirty="0" err="1" smtClean="0"/>
              <a:t>dQ</a:t>
            </a:r>
            <a:r>
              <a:rPr lang="nl-NL" dirty="0" smtClean="0"/>
              <a:t> / </a:t>
            </a:r>
            <a:r>
              <a:rPr lang="nl-NL" dirty="0" err="1" smtClean="0"/>
              <a:t>dI</a:t>
            </a:r>
            <a:r>
              <a:rPr lang="nl-NL" dirty="0" smtClean="0"/>
              <a:t> x Io /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659684" y="5844656"/>
            <a:ext cx="5088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</a:t>
            </a:r>
            <a:r>
              <a:rPr lang="nl-NL" dirty="0" smtClean="0"/>
              <a:t>. EIV =  rc  x </a:t>
            </a:r>
            <a:r>
              <a:rPr lang="nl-NL" baseline="30000" dirty="0" smtClean="0"/>
              <a:t> </a:t>
            </a:r>
            <a:r>
              <a:rPr lang="nl-NL" sz="2400" baseline="30000" dirty="0"/>
              <a:t>Y</a:t>
            </a:r>
            <a:r>
              <a:rPr lang="nl-NL" sz="2400" dirty="0" smtClean="0"/>
              <a:t>/</a:t>
            </a:r>
            <a:r>
              <a:rPr lang="nl-NL" sz="2400" baseline="-25000" dirty="0" smtClean="0"/>
              <a:t>Q</a:t>
            </a:r>
            <a:r>
              <a:rPr lang="nl-NL" dirty="0" smtClean="0"/>
              <a:t>    </a:t>
            </a:r>
            <a:r>
              <a:rPr lang="nl-NL" dirty="0" smtClean="0">
                <a:sym typeface="Wingdings" panose="05000000000000000000" pitchFamily="2" charset="2"/>
              </a:rPr>
              <a:t> EIV =</a:t>
            </a:r>
            <a:r>
              <a:rPr lang="nl-NL" dirty="0" smtClean="0"/>
              <a:t> 0,25 X </a:t>
            </a:r>
            <a:r>
              <a:rPr lang="nl-NL" sz="2400" baseline="30000" dirty="0" smtClean="0"/>
              <a:t>16</a:t>
            </a:r>
            <a:r>
              <a:rPr lang="nl-NL" sz="2400" dirty="0" smtClean="0"/>
              <a:t>/</a:t>
            </a:r>
            <a:r>
              <a:rPr lang="nl-NL" sz="2400" baseline="-25000" dirty="0" smtClean="0"/>
              <a:t>2</a:t>
            </a:r>
            <a:r>
              <a:rPr lang="nl-NL" dirty="0" smtClean="0"/>
              <a:t> = 2</a:t>
            </a:r>
            <a:endParaRPr lang="nl-NL" dirty="0"/>
          </a:p>
        </p:txBody>
      </p:sp>
      <p:sp>
        <p:nvSpPr>
          <p:cNvPr id="67" name="Tekstvak 66"/>
          <p:cNvSpPr txBox="1"/>
          <p:nvPr/>
        </p:nvSpPr>
        <p:spPr>
          <a:xfrm>
            <a:off x="683568" y="5354128"/>
            <a:ext cx="337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1. EIV =  -----   = </a:t>
            </a:r>
            <a:r>
              <a:rPr lang="nl-NL" sz="2400" baseline="30000" dirty="0" smtClean="0"/>
              <a:t>100%</a:t>
            </a:r>
            <a:r>
              <a:rPr lang="nl-NL" sz="2400" dirty="0" smtClean="0"/>
              <a:t>/</a:t>
            </a:r>
            <a:r>
              <a:rPr lang="nl-NL" sz="2400" baseline="-25000" dirty="0" smtClean="0"/>
              <a:t>50% </a:t>
            </a:r>
            <a:r>
              <a:rPr lang="nl-NL" dirty="0" smtClean="0"/>
              <a:t>= 2</a:t>
            </a:r>
            <a:endParaRPr lang="nl-NL" dirty="0"/>
          </a:p>
        </p:txBody>
      </p:sp>
      <p:sp>
        <p:nvSpPr>
          <p:cNvPr id="68" name="Tekstvak 67"/>
          <p:cNvSpPr txBox="1"/>
          <p:nvPr/>
        </p:nvSpPr>
        <p:spPr>
          <a:xfrm>
            <a:off x="1367018" y="5518172"/>
            <a:ext cx="88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%</a:t>
            </a:r>
            <a:r>
              <a:rPr lang="nl-NL" dirty="0" err="1" smtClean="0"/>
              <a:t>dY</a:t>
            </a:r>
            <a:endParaRPr lang="nl-NL" dirty="0"/>
          </a:p>
        </p:txBody>
      </p:sp>
      <p:sp>
        <p:nvSpPr>
          <p:cNvPr id="69" name="Tekstvak 68"/>
          <p:cNvSpPr txBox="1"/>
          <p:nvPr/>
        </p:nvSpPr>
        <p:spPr>
          <a:xfrm>
            <a:off x="1357785" y="5107018"/>
            <a:ext cx="887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%</a:t>
            </a:r>
            <a:r>
              <a:rPr lang="nl-NL" dirty="0" err="1" smtClean="0"/>
              <a:t>dQ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659684" y="6462628"/>
            <a:ext cx="791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Waarbij rc = hellingshoek vraagfunctie en I/Q de waarden van het vertrekpunt</a:t>
            </a:r>
            <a:endParaRPr lang="nl-NL" dirty="0"/>
          </a:p>
        </p:txBody>
      </p:sp>
      <p:cxnSp>
        <p:nvCxnSpPr>
          <p:cNvPr id="37" name="Rechte verbindingslijn 36"/>
          <p:cNvCxnSpPr>
            <a:stCxn id="47" idx="0"/>
          </p:cNvCxnSpPr>
          <p:nvPr/>
        </p:nvCxnSpPr>
        <p:spPr>
          <a:xfrm flipH="1">
            <a:off x="6617366" y="4378830"/>
            <a:ext cx="19337" cy="15436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>
            <a:stCxn id="47" idx="6"/>
          </p:cNvCxnSpPr>
          <p:nvPr/>
        </p:nvCxnSpPr>
        <p:spPr>
          <a:xfrm flipH="1" flipV="1">
            <a:off x="5177170" y="4452438"/>
            <a:ext cx="1555070" cy="1575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kstvak 40"/>
          <p:cNvSpPr txBox="1"/>
          <p:nvPr/>
        </p:nvSpPr>
        <p:spPr>
          <a:xfrm>
            <a:off x="6952794" y="4250928"/>
            <a:ext cx="150763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Vertrekpunt</a:t>
            </a:r>
            <a:endParaRPr lang="nl-NL" dirty="0"/>
          </a:p>
        </p:txBody>
      </p:sp>
      <p:cxnSp>
        <p:nvCxnSpPr>
          <p:cNvPr id="43" name="Rechte verbindingslijn met pijl 42"/>
          <p:cNvCxnSpPr>
            <a:endCxn id="47" idx="3"/>
          </p:cNvCxnSpPr>
          <p:nvPr/>
        </p:nvCxnSpPr>
        <p:spPr>
          <a:xfrm flipV="1">
            <a:off x="5177169" y="4541520"/>
            <a:ext cx="1315071" cy="12742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Rechte verbindingslijn met pijl 48"/>
          <p:cNvCxnSpPr/>
          <p:nvPr/>
        </p:nvCxnSpPr>
        <p:spPr>
          <a:xfrm flipV="1">
            <a:off x="5177169" y="3093720"/>
            <a:ext cx="2077071" cy="2750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Tekstvak 71"/>
          <p:cNvSpPr txBox="1"/>
          <p:nvPr/>
        </p:nvSpPr>
        <p:spPr>
          <a:xfrm>
            <a:off x="1641603" y="4706908"/>
            <a:ext cx="2219637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Luxe goed (EIV &gt; 1)</a:t>
            </a:r>
            <a:endParaRPr lang="nl-NL" sz="2000" dirty="0"/>
          </a:p>
        </p:txBody>
      </p:sp>
      <p:sp>
        <p:nvSpPr>
          <p:cNvPr id="38" name="Rechteraccolade 37"/>
          <p:cNvSpPr/>
          <p:nvPr/>
        </p:nvSpPr>
        <p:spPr>
          <a:xfrm>
            <a:off x="7524328" y="2996952"/>
            <a:ext cx="288032" cy="136815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Rechteraccolade 69"/>
          <p:cNvSpPr/>
          <p:nvPr/>
        </p:nvSpPr>
        <p:spPr>
          <a:xfrm rot="5400000">
            <a:off x="6768244" y="4401108"/>
            <a:ext cx="504056" cy="72008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16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45" grpId="0" animBg="1"/>
      <p:bldP spid="47" grpId="0" animBg="1"/>
      <p:bldP spid="48" grpId="0" animBg="1"/>
      <p:bldP spid="54" grpId="0" animBg="1"/>
      <p:bldP spid="55" grpId="0" animBg="1"/>
      <p:bldP spid="56" grpId="0" animBg="1"/>
      <p:bldP spid="58" grpId="0"/>
      <p:bldP spid="59" grpId="0"/>
      <p:bldP spid="60" grpId="0"/>
      <p:bldP spid="61" grpId="0" animBg="1"/>
      <p:bldP spid="62" grpId="0"/>
      <p:bldP spid="62" grpId="1"/>
      <p:bldP spid="63" grpId="0"/>
      <p:bldP spid="63" grpId="1"/>
      <p:bldP spid="64" grpId="0"/>
      <p:bldP spid="65" grpId="0"/>
      <p:bldP spid="66" grpId="0"/>
      <p:bldP spid="52" grpId="0"/>
      <p:bldP spid="67" grpId="0"/>
      <p:bldP spid="68" grpId="0"/>
      <p:bldP spid="69" grpId="0"/>
      <p:bldP spid="53" grpId="0"/>
      <p:bldP spid="41" grpId="0" animBg="1"/>
      <p:bldP spid="72" grpId="0" animBg="1"/>
      <p:bldP spid="38" grpId="0" animBg="1"/>
      <p:bldP spid="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547664" y="620688"/>
            <a:ext cx="6984776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Waar hangt de vraag naar goederen van af?</a:t>
            </a:r>
            <a:endParaRPr lang="nl-NL" sz="2800" dirty="0"/>
          </a:p>
        </p:txBody>
      </p:sp>
      <p:sp>
        <p:nvSpPr>
          <p:cNvPr id="6" name="Tekstvak 5"/>
          <p:cNvSpPr txBox="1"/>
          <p:nvPr/>
        </p:nvSpPr>
        <p:spPr>
          <a:xfrm>
            <a:off x="2483768" y="1566781"/>
            <a:ext cx="4176464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1. Het inkomen</a:t>
            </a:r>
          </a:p>
          <a:p>
            <a:r>
              <a:rPr lang="nl-NL" sz="2400" dirty="0" smtClean="0"/>
              <a:t>2. De prijs</a:t>
            </a:r>
          </a:p>
          <a:p>
            <a:r>
              <a:rPr lang="nl-NL" sz="2400" dirty="0" smtClean="0"/>
              <a:t>3. De prijs van concurrenten</a:t>
            </a:r>
          </a:p>
          <a:p>
            <a:r>
              <a:rPr lang="nl-NL" sz="2400" dirty="0" smtClean="0"/>
              <a:t>4. Het aantal consumenten</a:t>
            </a:r>
          </a:p>
          <a:p>
            <a:r>
              <a:rPr lang="nl-NL" sz="2400" dirty="0" smtClean="0"/>
              <a:t>5. De mode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554744" y="3693252"/>
            <a:ext cx="4017256" cy="1785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dirty="0" smtClean="0"/>
              <a:t>1. In welke mate reageren goederen op deze  factoren?</a:t>
            </a:r>
          </a:p>
          <a:p>
            <a:endParaRPr lang="nl-NL" sz="2200" dirty="0"/>
          </a:p>
          <a:p>
            <a:r>
              <a:rPr lang="nl-NL" sz="2200" dirty="0" smtClean="0"/>
              <a:t>2. Reageren alle goederen in gelijke mate op deze factoren?</a:t>
            </a:r>
            <a:endParaRPr lang="nl-NL" sz="2200" dirty="0"/>
          </a:p>
        </p:txBody>
      </p:sp>
      <p:sp>
        <p:nvSpPr>
          <p:cNvPr id="8" name="Tekstvak 7"/>
          <p:cNvSpPr txBox="1"/>
          <p:nvPr/>
        </p:nvSpPr>
        <p:spPr>
          <a:xfrm>
            <a:off x="5040052" y="3706919"/>
            <a:ext cx="3708412" cy="1785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dirty="0" smtClean="0"/>
              <a:t>Het antwoord op vraag 1 berekenen we met het begrip </a:t>
            </a:r>
            <a:r>
              <a:rPr lang="nl-NL" sz="2200" b="1" i="1" dirty="0" smtClean="0"/>
              <a:t>elasticiteit.</a:t>
            </a:r>
            <a:r>
              <a:rPr lang="nl-NL" sz="2200" dirty="0" smtClean="0"/>
              <a:t> </a:t>
            </a:r>
          </a:p>
          <a:p>
            <a:r>
              <a:rPr lang="nl-NL" sz="2200" dirty="0" smtClean="0"/>
              <a:t>Het natwoord op vraag 2 is Nee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323212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339752" y="338328"/>
            <a:ext cx="5040560" cy="7864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 smtClean="0"/>
              <a:t>Elasticiteiten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989437" y="2492896"/>
            <a:ext cx="2016224" cy="11031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Prijselasticiteit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3537145" y="2492896"/>
            <a:ext cx="2016224" cy="11031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Kruiselingse prijselasticiteit</a:t>
            </a:r>
            <a:endParaRPr lang="nl-NL" dirty="0"/>
          </a:p>
        </p:txBody>
      </p:sp>
      <p:sp>
        <p:nvSpPr>
          <p:cNvPr id="13" name="Rechthoek 12"/>
          <p:cNvSpPr/>
          <p:nvPr/>
        </p:nvSpPr>
        <p:spPr>
          <a:xfrm>
            <a:off x="5974820" y="2492895"/>
            <a:ext cx="2016224" cy="11031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Inkomens elasticiteit</a:t>
            </a:r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989437" y="4149080"/>
            <a:ext cx="2016224" cy="20882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Verband tussen de prijs van A en de vraag naar A</a:t>
            </a:r>
            <a:endParaRPr lang="nl-NL" dirty="0"/>
          </a:p>
        </p:txBody>
      </p:sp>
      <p:sp>
        <p:nvSpPr>
          <p:cNvPr id="15" name="Rechthoek 14"/>
          <p:cNvSpPr/>
          <p:nvPr/>
        </p:nvSpPr>
        <p:spPr>
          <a:xfrm>
            <a:off x="3537145" y="4149080"/>
            <a:ext cx="2016224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Verband tussen de prijs van A en de vraag naar B</a:t>
            </a:r>
          </a:p>
          <a:p>
            <a:pPr algn="ctr"/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5974820" y="4149080"/>
            <a:ext cx="2016224" cy="20882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Verband tussen het inkomen en de gevraagde hoeveelheid</a:t>
            </a:r>
            <a:endParaRPr lang="nl-NL" dirty="0"/>
          </a:p>
        </p:txBody>
      </p:sp>
      <p:sp>
        <p:nvSpPr>
          <p:cNvPr id="17" name="PIJL-OMLAAG 16"/>
          <p:cNvSpPr/>
          <p:nvPr/>
        </p:nvSpPr>
        <p:spPr>
          <a:xfrm>
            <a:off x="1907704" y="2253801"/>
            <a:ext cx="288032" cy="239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OMLAAG 17"/>
          <p:cNvSpPr/>
          <p:nvPr/>
        </p:nvSpPr>
        <p:spPr>
          <a:xfrm>
            <a:off x="4283968" y="2253801"/>
            <a:ext cx="360040" cy="239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OMLAAG 18"/>
          <p:cNvSpPr/>
          <p:nvPr/>
        </p:nvSpPr>
        <p:spPr>
          <a:xfrm>
            <a:off x="6732240" y="2253801"/>
            <a:ext cx="250692" cy="239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OMLAAG 19"/>
          <p:cNvSpPr/>
          <p:nvPr/>
        </p:nvSpPr>
        <p:spPr>
          <a:xfrm>
            <a:off x="1907704" y="3596087"/>
            <a:ext cx="432048" cy="552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PIJL-OMLAAG 20"/>
          <p:cNvSpPr/>
          <p:nvPr/>
        </p:nvSpPr>
        <p:spPr>
          <a:xfrm>
            <a:off x="4283968" y="3596087"/>
            <a:ext cx="360040" cy="552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PIJL-OMLAAG 21"/>
          <p:cNvSpPr/>
          <p:nvPr/>
        </p:nvSpPr>
        <p:spPr>
          <a:xfrm>
            <a:off x="6732240" y="3596087"/>
            <a:ext cx="360040" cy="5529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989437" y="1556792"/>
            <a:ext cx="700160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		3 soorten elasticiteiten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08778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Inkomen en vraag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683568" y="1448780"/>
            <a:ext cx="165618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Inkomens-vraagfunctie</a:t>
            </a:r>
          </a:p>
        </p:txBody>
      </p:sp>
      <p:sp>
        <p:nvSpPr>
          <p:cNvPr id="7" name="Rechthoek 6"/>
          <p:cNvSpPr/>
          <p:nvPr/>
        </p:nvSpPr>
        <p:spPr>
          <a:xfrm>
            <a:off x="690286" y="3320988"/>
            <a:ext cx="164946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Engelcurve</a:t>
            </a:r>
          </a:p>
        </p:txBody>
      </p:sp>
      <p:sp>
        <p:nvSpPr>
          <p:cNvPr id="8" name="Rechthoek 7"/>
          <p:cNvSpPr/>
          <p:nvPr/>
        </p:nvSpPr>
        <p:spPr>
          <a:xfrm>
            <a:off x="2915816" y="1448780"/>
            <a:ext cx="49685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Functie (wiskundig) die het verband weergeeft tussen de vraag naar goederen en het (besteedbaar) inkomen van de consument: </a:t>
            </a:r>
            <a:endParaRPr lang="nl-NL" dirty="0" smtClean="0"/>
          </a:p>
          <a:p>
            <a:r>
              <a:rPr lang="nl-NL" dirty="0" err="1" smtClean="0"/>
              <a:t>Qv</a:t>
            </a:r>
            <a:r>
              <a:rPr lang="nl-NL" dirty="0" smtClean="0"/>
              <a:t> </a:t>
            </a:r>
            <a:r>
              <a:rPr lang="nl-NL" dirty="0"/>
              <a:t>= </a:t>
            </a:r>
            <a:r>
              <a:rPr lang="nl-NL" dirty="0" err="1" smtClean="0"/>
              <a:t>aY</a:t>
            </a:r>
            <a:r>
              <a:rPr lang="nl-NL" dirty="0" smtClean="0"/>
              <a:t> + b   voorbeeld </a:t>
            </a:r>
            <a:r>
              <a:rPr lang="nl-NL" dirty="0" err="1"/>
              <a:t>Qv</a:t>
            </a:r>
            <a:r>
              <a:rPr lang="nl-NL" dirty="0"/>
              <a:t> = 0,05Y + 200</a:t>
            </a:r>
          </a:p>
        </p:txBody>
      </p:sp>
      <p:sp>
        <p:nvSpPr>
          <p:cNvPr id="9" name="Rechthoek 8"/>
          <p:cNvSpPr/>
          <p:nvPr/>
        </p:nvSpPr>
        <p:spPr>
          <a:xfrm>
            <a:off x="2915816" y="3366284"/>
            <a:ext cx="367240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Lijn die het verband weergeeft tussen de gevraagde hoeveelheid van een goed en het inkomen van de consument </a:t>
            </a:r>
            <a:r>
              <a:rPr lang="nl-NL" dirty="0" smtClean="0"/>
              <a:t>(inkomensvraaglijn</a:t>
            </a:r>
            <a:r>
              <a:rPr lang="nl-NL" dirty="0"/>
              <a:t>)</a:t>
            </a: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6822263" y="3696336"/>
            <a:ext cx="1488" cy="21934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806208" y="5889785"/>
            <a:ext cx="2230288" cy="18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6833786" y="3140968"/>
            <a:ext cx="191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Uitgaven (</a:t>
            </a:r>
            <a:r>
              <a:rPr lang="nl-NL" dirty="0" err="1" smtClean="0"/>
              <a:t>Qv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7884368" y="590863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Inkomen</a:t>
            </a:r>
            <a:endParaRPr lang="nl-NL" dirty="0"/>
          </a:p>
        </p:txBody>
      </p:sp>
      <p:sp>
        <p:nvSpPr>
          <p:cNvPr id="23" name="Vrije vorm 22"/>
          <p:cNvSpPr/>
          <p:nvPr/>
        </p:nvSpPr>
        <p:spPr>
          <a:xfrm>
            <a:off x="6822262" y="4152724"/>
            <a:ext cx="1822973" cy="1325302"/>
          </a:xfrm>
          <a:custGeom>
            <a:avLst/>
            <a:gdLst>
              <a:gd name="connsiteX0" fmla="*/ 0 w 969818"/>
              <a:gd name="connsiteY0" fmla="*/ 928255 h 928255"/>
              <a:gd name="connsiteX1" fmla="*/ 83127 w 969818"/>
              <a:gd name="connsiteY1" fmla="*/ 623455 h 928255"/>
              <a:gd name="connsiteX2" fmla="*/ 277091 w 969818"/>
              <a:gd name="connsiteY2" fmla="*/ 332509 h 928255"/>
              <a:gd name="connsiteX3" fmla="*/ 554182 w 969818"/>
              <a:gd name="connsiteY3" fmla="*/ 124691 h 928255"/>
              <a:gd name="connsiteX4" fmla="*/ 969818 w 969818"/>
              <a:gd name="connsiteY4" fmla="*/ 0 h 928255"/>
              <a:gd name="connsiteX5" fmla="*/ 969818 w 969818"/>
              <a:gd name="connsiteY5" fmla="*/ 0 h 928255"/>
              <a:gd name="connsiteX6" fmla="*/ 969818 w 969818"/>
              <a:gd name="connsiteY6" fmla="*/ 0 h 928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818" h="928255">
                <a:moveTo>
                  <a:pt x="0" y="928255"/>
                </a:moveTo>
                <a:cubicBezTo>
                  <a:pt x="18472" y="825500"/>
                  <a:pt x="36945" y="722746"/>
                  <a:pt x="83127" y="623455"/>
                </a:cubicBezTo>
                <a:cubicBezTo>
                  <a:pt x="129309" y="524164"/>
                  <a:pt x="198582" y="415636"/>
                  <a:pt x="277091" y="332509"/>
                </a:cubicBezTo>
                <a:cubicBezTo>
                  <a:pt x="355600" y="249382"/>
                  <a:pt x="438728" y="180109"/>
                  <a:pt x="554182" y="124691"/>
                </a:cubicBezTo>
                <a:cubicBezTo>
                  <a:pt x="669636" y="69273"/>
                  <a:pt x="969818" y="0"/>
                  <a:pt x="969818" y="0"/>
                </a:cubicBezTo>
                <a:lnTo>
                  <a:pt x="969818" y="0"/>
                </a:lnTo>
                <a:lnTo>
                  <a:pt x="969818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Vrije vorm 23"/>
          <p:cNvSpPr/>
          <p:nvPr/>
        </p:nvSpPr>
        <p:spPr>
          <a:xfrm>
            <a:off x="7296261" y="4585855"/>
            <a:ext cx="1348975" cy="1313352"/>
          </a:xfrm>
          <a:custGeom>
            <a:avLst/>
            <a:gdLst>
              <a:gd name="connsiteX0" fmla="*/ 0 w 928255"/>
              <a:gd name="connsiteY0" fmla="*/ 1052946 h 1052946"/>
              <a:gd name="connsiteX1" fmla="*/ 360219 w 928255"/>
              <a:gd name="connsiteY1" fmla="*/ 942109 h 1052946"/>
              <a:gd name="connsiteX2" fmla="*/ 554182 w 928255"/>
              <a:gd name="connsiteY2" fmla="*/ 775855 h 1052946"/>
              <a:gd name="connsiteX3" fmla="*/ 817419 w 928255"/>
              <a:gd name="connsiteY3" fmla="*/ 387928 h 1052946"/>
              <a:gd name="connsiteX4" fmla="*/ 928255 w 928255"/>
              <a:gd name="connsiteY4" fmla="*/ 0 h 1052946"/>
              <a:gd name="connsiteX5" fmla="*/ 928255 w 928255"/>
              <a:gd name="connsiteY5" fmla="*/ 0 h 1052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8255" h="1052946">
                <a:moveTo>
                  <a:pt x="0" y="1052946"/>
                </a:moveTo>
                <a:cubicBezTo>
                  <a:pt x="133927" y="1020618"/>
                  <a:pt x="267855" y="988291"/>
                  <a:pt x="360219" y="942109"/>
                </a:cubicBezTo>
                <a:cubicBezTo>
                  <a:pt x="452583" y="895927"/>
                  <a:pt x="477982" y="868218"/>
                  <a:pt x="554182" y="775855"/>
                </a:cubicBezTo>
                <a:cubicBezTo>
                  <a:pt x="630382" y="683492"/>
                  <a:pt x="755074" y="517237"/>
                  <a:pt x="817419" y="387928"/>
                </a:cubicBezTo>
                <a:cubicBezTo>
                  <a:pt x="879765" y="258619"/>
                  <a:pt x="928255" y="0"/>
                  <a:pt x="928255" y="0"/>
                </a:cubicBezTo>
                <a:lnTo>
                  <a:pt x="92825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Vrije vorm 24"/>
          <p:cNvSpPr/>
          <p:nvPr/>
        </p:nvSpPr>
        <p:spPr>
          <a:xfrm>
            <a:off x="7092281" y="4491665"/>
            <a:ext cx="1552956" cy="986361"/>
          </a:xfrm>
          <a:custGeom>
            <a:avLst/>
            <a:gdLst>
              <a:gd name="connsiteX0" fmla="*/ 0 w 1246909"/>
              <a:gd name="connsiteY0" fmla="*/ 0 h 692727"/>
              <a:gd name="connsiteX1" fmla="*/ 443346 w 1246909"/>
              <a:gd name="connsiteY1" fmla="*/ 69272 h 692727"/>
              <a:gd name="connsiteX2" fmla="*/ 762000 w 1246909"/>
              <a:gd name="connsiteY2" fmla="*/ 207818 h 692727"/>
              <a:gd name="connsiteX3" fmla="*/ 1246909 w 1246909"/>
              <a:gd name="connsiteY3" fmla="*/ 692727 h 692727"/>
              <a:gd name="connsiteX4" fmla="*/ 1246909 w 1246909"/>
              <a:gd name="connsiteY4" fmla="*/ 692727 h 692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909" h="692727">
                <a:moveTo>
                  <a:pt x="0" y="0"/>
                </a:moveTo>
                <a:cubicBezTo>
                  <a:pt x="158173" y="17318"/>
                  <a:pt x="316346" y="34636"/>
                  <a:pt x="443346" y="69272"/>
                </a:cubicBezTo>
                <a:cubicBezTo>
                  <a:pt x="570346" y="103908"/>
                  <a:pt x="628073" y="103909"/>
                  <a:pt x="762000" y="207818"/>
                </a:cubicBezTo>
                <a:cubicBezTo>
                  <a:pt x="895927" y="311727"/>
                  <a:pt x="1246909" y="692727"/>
                  <a:pt x="1246909" y="692727"/>
                </a:cubicBezTo>
                <a:lnTo>
                  <a:pt x="1246909" y="69272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PIJL-RECHTS 25"/>
          <p:cNvSpPr/>
          <p:nvPr/>
        </p:nvSpPr>
        <p:spPr>
          <a:xfrm>
            <a:off x="2339752" y="210031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PIJL-RECHTS 26"/>
          <p:cNvSpPr/>
          <p:nvPr/>
        </p:nvSpPr>
        <p:spPr>
          <a:xfrm>
            <a:off x="2339752" y="3931050"/>
            <a:ext cx="576064" cy="443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Tekstvak 27"/>
          <p:cNvSpPr txBox="1"/>
          <p:nvPr/>
        </p:nvSpPr>
        <p:spPr>
          <a:xfrm>
            <a:off x="8152674" y="4122333"/>
            <a:ext cx="183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8021780" y="4835236"/>
            <a:ext cx="29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8054441" y="5430982"/>
            <a:ext cx="340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39552" y="5019902"/>
            <a:ext cx="5544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A = noodzakelijk goed:   a &gt; 0 en b &gt; 0</a:t>
            </a:r>
          </a:p>
          <a:p>
            <a:r>
              <a:rPr lang="nl-NL" sz="2200" dirty="0" smtClean="0"/>
              <a:t>B = Luxe goed:   a &gt; 0 en b &lt; 0</a:t>
            </a:r>
          </a:p>
          <a:p>
            <a:r>
              <a:rPr lang="nl-NL" sz="2200" dirty="0" smtClean="0"/>
              <a:t>C = inferieurgoed:   a &lt; 0</a:t>
            </a:r>
            <a:endParaRPr lang="nl-NL" sz="2200" dirty="0"/>
          </a:p>
        </p:txBody>
      </p:sp>
      <p:sp>
        <p:nvSpPr>
          <p:cNvPr id="2" name="Tekstvak 1"/>
          <p:cNvSpPr txBox="1"/>
          <p:nvPr/>
        </p:nvSpPr>
        <p:spPr>
          <a:xfrm>
            <a:off x="7236296" y="58772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539552" y="630932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D = drempelinkomen </a:t>
            </a:r>
            <a:r>
              <a:rPr lang="nl-NL" sz="2000" dirty="0" smtClean="0">
                <a:sym typeface="Wingdings"/>
              </a:rPr>
              <a:t> berekenen door </a:t>
            </a:r>
            <a:r>
              <a:rPr lang="nl-NL" sz="2000" dirty="0" err="1" smtClean="0">
                <a:sym typeface="Wingdings"/>
              </a:rPr>
              <a:t>Qv</a:t>
            </a:r>
            <a:r>
              <a:rPr lang="nl-NL" sz="2000" dirty="0" smtClean="0">
                <a:sym typeface="Wingdings"/>
              </a:rPr>
              <a:t> = 0 te stellen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75009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23" grpId="0" animBg="1"/>
      <p:bldP spid="24" grpId="0" animBg="1"/>
      <p:bldP spid="25" grpId="0" animBg="1"/>
      <p:bldP spid="28" grpId="0"/>
      <p:bldP spid="29" grpId="0"/>
      <p:bldP spid="30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961227"/>
              </p:ext>
            </p:extLst>
          </p:nvPr>
        </p:nvGraphicFramePr>
        <p:xfrm>
          <a:off x="467544" y="2204864"/>
          <a:ext cx="8208912" cy="4128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/>
                <a:gridCol w="1512168"/>
                <a:gridCol w="1451402"/>
                <a:gridCol w="3877190"/>
              </a:tblGrid>
              <a:tr h="13761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Persoon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 smtClean="0">
                          <a:effectLst/>
                        </a:rPr>
                        <a:t>Maand-inkomen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Uitgaven </a:t>
                      </a:r>
                      <a:r>
                        <a:rPr lang="nl-NL" sz="2400" dirty="0" smtClean="0">
                          <a:effectLst/>
                        </a:rPr>
                        <a:t>voeding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Percentage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917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</a:t>
                      </a:r>
                      <a:r>
                        <a:rPr lang="nl-NL" sz="2400" dirty="0" smtClean="0">
                          <a:effectLst/>
                        </a:rPr>
                        <a:t>2.000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€ 1.000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(1000/ 2000) x 100% = 50%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917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B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</a:t>
                      </a:r>
                      <a:r>
                        <a:rPr lang="nl-NL" sz="2400" dirty="0" smtClean="0">
                          <a:effectLst/>
                        </a:rPr>
                        <a:t>4.000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€ 1.500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(1500/ 4000) x 100% = 37,5%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917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C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</a:t>
                      </a:r>
                      <a:r>
                        <a:rPr lang="nl-NL" sz="2400" dirty="0" smtClean="0">
                          <a:effectLst/>
                        </a:rPr>
                        <a:t>8.000</a:t>
                      </a: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€ 2.000</a:t>
                      </a:r>
                      <a:endParaRPr lang="nl-NL" sz="240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(2000/ 8000) x 100% = 25%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539552" y="49347"/>
            <a:ext cx="8136904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Noodzakelijke goederen</a:t>
            </a:r>
            <a:br>
              <a:rPr lang="nl-NL" sz="2400" dirty="0"/>
            </a:br>
            <a:r>
              <a:rPr lang="nl-NL" sz="2000" dirty="0"/>
              <a:t>1</a:t>
            </a:r>
            <a:r>
              <a:rPr lang="nl-NL" sz="2400" dirty="0" smtClean="0"/>
              <a:t>.</a:t>
            </a:r>
            <a:r>
              <a:rPr lang="nl-NL" sz="2000" dirty="0" smtClean="0"/>
              <a:t>De </a:t>
            </a:r>
            <a:r>
              <a:rPr lang="nl-NL" sz="2000" dirty="0"/>
              <a:t>vraag naar noodzakelijke goederen (kleding, voedsel, onderdak) is deels afhankelijk van het inkomen en deels onafhankelijk van het inkomen. Zelfs als er geen inkomen is (Y = 0) is er vraag naar deze primaire </a:t>
            </a:r>
            <a:r>
              <a:rPr lang="nl-NL" sz="2000" dirty="0" smtClean="0"/>
              <a:t>levensbehoeften.</a:t>
            </a:r>
            <a:endParaRPr lang="nl-NL" sz="2400" dirty="0" smtClean="0"/>
          </a:p>
          <a:p>
            <a:r>
              <a:rPr lang="nl-NL" sz="2000" dirty="0" smtClean="0"/>
              <a:t>2. De </a:t>
            </a:r>
            <a:r>
              <a:rPr lang="nl-NL" sz="2000" dirty="0"/>
              <a:t>uitgaven stijgen absoluut, maar dalen </a:t>
            </a:r>
            <a:r>
              <a:rPr lang="nl-NL" sz="2000" dirty="0" smtClean="0"/>
              <a:t>relatief (in procenten van het inkomen)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984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910467"/>
              </p:ext>
            </p:extLst>
          </p:nvPr>
        </p:nvGraphicFramePr>
        <p:xfrm>
          <a:off x="539552" y="2492895"/>
          <a:ext cx="8136904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/>
                <a:gridCol w="1514632"/>
                <a:gridCol w="1626964"/>
                <a:gridCol w="3843180"/>
              </a:tblGrid>
              <a:tr h="1195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Persoon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 smtClean="0">
                          <a:effectLst/>
                        </a:rPr>
                        <a:t>Maand-inkomen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Uitgaven </a:t>
                      </a:r>
                      <a:r>
                        <a:rPr lang="nl-NL" sz="2400" dirty="0" smtClean="0">
                          <a:effectLst/>
                        </a:rPr>
                        <a:t>aan</a:t>
                      </a:r>
                      <a:r>
                        <a:rPr lang="nl-NL" sz="2400" baseline="0" dirty="0" smtClean="0">
                          <a:effectLst/>
                        </a:rPr>
                        <a:t> reizen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Percentage: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A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€ 2.000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€ 100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(100/ 2000) x 100% = 5%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B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€ 4.000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€ 400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(400 / 4000) x 100% = 10%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C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€ 8.000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€ 1.600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(1.600/ 8000) x 100% = 20%</a:t>
                      </a:r>
                      <a:endParaRPr lang="nl-NL" sz="2400" dirty="0">
                        <a:effectLst/>
                        <a:latin typeface="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755576" y="404664"/>
            <a:ext cx="7848872" cy="20005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400" dirty="0"/>
              <a:t>Luxe goederen </a:t>
            </a:r>
            <a:endParaRPr lang="nl-NL" sz="2400" dirty="0" smtClean="0"/>
          </a:p>
          <a:p>
            <a:r>
              <a:rPr lang="nl-NL" sz="2000" dirty="0" smtClean="0"/>
              <a:t>1. </a:t>
            </a:r>
            <a:r>
              <a:rPr lang="nl-NL" sz="2000" dirty="0"/>
              <a:t>Deze kan men zich pas veroorloven wanneer men een bepaald inkomen geeft (= drempelinkomen). </a:t>
            </a:r>
            <a:r>
              <a:rPr lang="nl-NL" sz="2000" dirty="0" smtClean="0"/>
              <a:t>De </a:t>
            </a:r>
            <a:r>
              <a:rPr lang="nl-NL" sz="2000" dirty="0"/>
              <a:t>hoogte van het drempelinkomen verschilt van goed tot goed</a:t>
            </a:r>
            <a:r>
              <a:rPr lang="nl-NL" sz="2000" dirty="0" smtClean="0"/>
              <a:t>.</a:t>
            </a:r>
          </a:p>
          <a:p>
            <a:r>
              <a:rPr lang="nl-NL" sz="2000" dirty="0" smtClean="0"/>
              <a:t>2. De </a:t>
            </a:r>
            <a:r>
              <a:rPr lang="nl-NL" sz="2000" dirty="0"/>
              <a:t>uitgaven stijgen absoluut, maar stijgen </a:t>
            </a:r>
            <a:r>
              <a:rPr lang="nl-NL" sz="2000" dirty="0" smtClean="0"/>
              <a:t>ook relatief (in procenten van het inkomen.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6571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323528" y="250071"/>
            <a:ext cx="855194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Inkomensvraagcurven – gemiddelde consumptiequote (GCQ = C/Y)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5493883" y="976096"/>
            <a:ext cx="1330032" cy="4001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Luxe goed</a:t>
            </a:r>
            <a:endParaRPr lang="nl-NL" sz="2000" dirty="0"/>
          </a:p>
        </p:txBody>
      </p:sp>
      <p:sp>
        <p:nvSpPr>
          <p:cNvPr id="7" name="Tekstvak 6"/>
          <p:cNvSpPr txBox="1"/>
          <p:nvPr/>
        </p:nvSpPr>
        <p:spPr>
          <a:xfrm>
            <a:off x="575556" y="990968"/>
            <a:ext cx="2489604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Noodzakelijk goed</a:t>
            </a:r>
            <a:endParaRPr lang="nl-NL" sz="2000" dirty="0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899592" y="2060848"/>
            <a:ext cx="0" cy="29175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99592" y="4978425"/>
            <a:ext cx="29523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580112" y="1898203"/>
            <a:ext cx="0" cy="306159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flipV="1">
            <a:off x="5580112" y="4978425"/>
            <a:ext cx="3096344" cy="202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Vrije vorm 18"/>
          <p:cNvSpPr/>
          <p:nvPr/>
        </p:nvSpPr>
        <p:spPr>
          <a:xfrm>
            <a:off x="899160" y="2987040"/>
            <a:ext cx="2346960" cy="1356360"/>
          </a:xfrm>
          <a:custGeom>
            <a:avLst/>
            <a:gdLst>
              <a:gd name="connsiteX0" fmla="*/ 0 w 2346960"/>
              <a:gd name="connsiteY0" fmla="*/ 1356360 h 1356360"/>
              <a:gd name="connsiteX1" fmla="*/ 320040 w 2346960"/>
              <a:gd name="connsiteY1" fmla="*/ 868680 h 1356360"/>
              <a:gd name="connsiteX2" fmla="*/ 655320 w 2346960"/>
              <a:gd name="connsiteY2" fmla="*/ 502920 h 1356360"/>
              <a:gd name="connsiteX3" fmla="*/ 1143000 w 2346960"/>
              <a:gd name="connsiteY3" fmla="*/ 243840 h 1356360"/>
              <a:gd name="connsiteX4" fmla="*/ 1828800 w 2346960"/>
              <a:gd name="connsiteY4" fmla="*/ 60960 h 1356360"/>
              <a:gd name="connsiteX5" fmla="*/ 2346960 w 2346960"/>
              <a:gd name="connsiteY5" fmla="*/ 0 h 1356360"/>
              <a:gd name="connsiteX6" fmla="*/ 2346960 w 2346960"/>
              <a:gd name="connsiteY6" fmla="*/ 0 h 135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960" h="1356360">
                <a:moveTo>
                  <a:pt x="0" y="1356360"/>
                </a:moveTo>
                <a:cubicBezTo>
                  <a:pt x="105410" y="1183640"/>
                  <a:pt x="210820" y="1010920"/>
                  <a:pt x="320040" y="868680"/>
                </a:cubicBezTo>
                <a:cubicBezTo>
                  <a:pt x="429260" y="726440"/>
                  <a:pt x="518160" y="607060"/>
                  <a:pt x="655320" y="502920"/>
                </a:cubicBezTo>
                <a:cubicBezTo>
                  <a:pt x="792480" y="398780"/>
                  <a:pt x="947420" y="317500"/>
                  <a:pt x="1143000" y="243840"/>
                </a:cubicBezTo>
                <a:cubicBezTo>
                  <a:pt x="1338580" y="170180"/>
                  <a:pt x="1628140" y="101600"/>
                  <a:pt x="1828800" y="60960"/>
                </a:cubicBezTo>
                <a:cubicBezTo>
                  <a:pt x="2029460" y="20320"/>
                  <a:pt x="2346960" y="0"/>
                  <a:pt x="2346960" y="0"/>
                </a:cubicBezTo>
                <a:lnTo>
                  <a:pt x="2346960" y="0"/>
                </a:ln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Vrije vorm 19"/>
          <p:cNvSpPr/>
          <p:nvPr/>
        </p:nvSpPr>
        <p:spPr>
          <a:xfrm>
            <a:off x="6400800" y="2679103"/>
            <a:ext cx="2213048" cy="2319617"/>
          </a:xfrm>
          <a:custGeom>
            <a:avLst/>
            <a:gdLst>
              <a:gd name="connsiteX0" fmla="*/ 0 w 2213048"/>
              <a:gd name="connsiteY0" fmla="*/ 2319617 h 2319617"/>
              <a:gd name="connsiteX1" fmla="*/ 640080 w 2213048"/>
              <a:gd name="connsiteY1" fmla="*/ 2182457 h 2319617"/>
              <a:gd name="connsiteX2" fmla="*/ 1127760 w 2213048"/>
              <a:gd name="connsiteY2" fmla="*/ 1892897 h 2319617"/>
              <a:gd name="connsiteX3" fmla="*/ 1569720 w 2213048"/>
              <a:gd name="connsiteY3" fmla="*/ 1496657 h 2319617"/>
              <a:gd name="connsiteX4" fmla="*/ 1828800 w 2213048"/>
              <a:gd name="connsiteY4" fmla="*/ 1024217 h 2319617"/>
              <a:gd name="connsiteX5" fmla="*/ 2179320 w 2213048"/>
              <a:gd name="connsiteY5" fmla="*/ 94577 h 2319617"/>
              <a:gd name="connsiteX6" fmla="*/ 2179320 w 2213048"/>
              <a:gd name="connsiteY6" fmla="*/ 79337 h 2319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3048" h="2319617">
                <a:moveTo>
                  <a:pt x="0" y="2319617"/>
                </a:moveTo>
                <a:cubicBezTo>
                  <a:pt x="226060" y="2286597"/>
                  <a:pt x="452120" y="2253577"/>
                  <a:pt x="640080" y="2182457"/>
                </a:cubicBezTo>
                <a:cubicBezTo>
                  <a:pt x="828040" y="2111337"/>
                  <a:pt x="972820" y="2007197"/>
                  <a:pt x="1127760" y="1892897"/>
                </a:cubicBezTo>
                <a:cubicBezTo>
                  <a:pt x="1282700" y="1778597"/>
                  <a:pt x="1452880" y="1641437"/>
                  <a:pt x="1569720" y="1496657"/>
                </a:cubicBezTo>
                <a:cubicBezTo>
                  <a:pt x="1686560" y="1351877"/>
                  <a:pt x="1727200" y="1257897"/>
                  <a:pt x="1828800" y="1024217"/>
                </a:cubicBezTo>
                <a:cubicBezTo>
                  <a:pt x="1930400" y="790537"/>
                  <a:pt x="2120900" y="252057"/>
                  <a:pt x="2179320" y="94577"/>
                </a:cubicBezTo>
                <a:cubicBezTo>
                  <a:pt x="2237740" y="-62903"/>
                  <a:pt x="2208530" y="8217"/>
                  <a:pt x="2179320" y="79337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4" name="Rechte verbindingslijn 23"/>
          <p:cNvCxnSpPr/>
          <p:nvPr/>
        </p:nvCxnSpPr>
        <p:spPr>
          <a:xfrm flipH="1">
            <a:off x="899592" y="3429000"/>
            <a:ext cx="792088" cy="154942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H="1">
            <a:off x="899592" y="2987040"/>
            <a:ext cx="2165568" cy="201168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>
            <a:stCxn id="20" idx="2"/>
          </p:cNvCxnSpPr>
          <p:nvPr/>
        </p:nvCxnSpPr>
        <p:spPr>
          <a:xfrm flipH="1">
            <a:off x="5580112" y="4572000"/>
            <a:ext cx="1948448" cy="387796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>
            <a:stCxn id="20" idx="4"/>
          </p:cNvCxnSpPr>
          <p:nvPr/>
        </p:nvCxnSpPr>
        <p:spPr>
          <a:xfrm flipH="1">
            <a:off x="5580112" y="3703320"/>
            <a:ext cx="2649488" cy="125647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 flipH="1" flipV="1">
            <a:off x="899160" y="3428999"/>
            <a:ext cx="79252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 flipH="1">
            <a:off x="899160" y="2987040"/>
            <a:ext cx="216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3065160" y="2987040"/>
            <a:ext cx="0" cy="1991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1691680" y="3429000"/>
            <a:ext cx="0" cy="1530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>
            <a:stCxn id="20" idx="2"/>
          </p:cNvCxnSpPr>
          <p:nvPr/>
        </p:nvCxnSpPr>
        <p:spPr>
          <a:xfrm flipH="1">
            <a:off x="5580112" y="4572000"/>
            <a:ext cx="1948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>
            <a:stCxn id="20" idx="2"/>
          </p:cNvCxnSpPr>
          <p:nvPr/>
        </p:nvCxnSpPr>
        <p:spPr>
          <a:xfrm>
            <a:off x="7528560" y="4572000"/>
            <a:ext cx="0" cy="426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>
            <a:stCxn id="20" idx="4"/>
          </p:cNvCxnSpPr>
          <p:nvPr/>
        </p:nvCxnSpPr>
        <p:spPr>
          <a:xfrm flipH="1">
            <a:off x="5580112" y="3703320"/>
            <a:ext cx="2649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>
            <a:stCxn id="20" idx="4"/>
          </p:cNvCxnSpPr>
          <p:nvPr/>
        </p:nvCxnSpPr>
        <p:spPr>
          <a:xfrm>
            <a:off x="8229600" y="3703320"/>
            <a:ext cx="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600552" y="167625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Uitgaven</a:t>
            </a:r>
            <a:endParaRPr lang="nl-NL" dirty="0"/>
          </a:p>
        </p:txBody>
      </p:sp>
      <p:sp>
        <p:nvSpPr>
          <p:cNvPr id="49" name="Tekstvak 48"/>
          <p:cNvSpPr txBox="1"/>
          <p:nvPr/>
        </p:nvSpPr>
        <p:spPr>
          <a:xfrm>
            <a:off x="5580112" y="154754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Uitgaven</a:t>
            </a:r>
            <a:endParaRPr lang="nl-NL" dirty="0"/>
          </a:p>
        </p:txBody>
      </p:sp>
      <p:sp>
        <p:nvSpPr>
          <p:cNvPr id="50" name="Tekstvak 49"/>
          <p:cNvSpPr txBox="1"/>
          <p:nvPr/>
        </p:nvSpPr>
        <p:spPr>
          <a:xfrm>
            <a:off x="2483768" y="501739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Inkomen</a:t>
            </a:r>
            <a:endParaRPr lang="nl-NL" dirty="0"/>
          </a:p>
        </p:txBody>
      </p:sp>
      <p:sp>
        <p:nvSpPr>
          <p:cNvPr id="51" name="Tekstvak 50"/>
          <p:cNvSpPr txBox="1"/>
          <p:nvPr/>
        </p:nvSpPr>
        <p:spPr>
          <a:xfrm>
            <a:off x="7507324" y="501739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Inkomen</a:t>
            </a:r>
            <a:endParaRPr lang="nl-NL" dirty="0"/>
          </a:p>
        </p:txBody>
      </p:sp>
      <p:sp>
        <p:nvSpPr>
          <p:cNvPr id="52" name="Tekstvak 51"/>
          <p:cNvSpPr txBox="1"/>
          <p:nvPr/>
        </p:nvSpPr>
        <p:spPr>
          <a:xfrm>
            <a:off x="1475656" y="53867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</a:t>
            </a:r>
            <a:endParaRPr lang="nl-NL" dirty="0"/>
          </a:p>
        </p:txBody>
      </p:sp>
      <p:sp>
        <p:nvSpPr>
          <p:cNvPr id="53" name="Tekstvak 52"/>
          <p:cNvSpPr txBox="1"/>
          <p:nvPr/>
        </p:nvSpPr>
        <p:spPr>
          <a:xfrm>
            <a:off x="2849136" y="53655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</a:t>
            </a:r>
            <a:endParaRPr lang="nl-NL" dirty="0"/>
          </a:p>
        </p:txBody>
      </p:sp>
      <p:sp>
        <p:nvSpPr>
          <p:cNvPr id="54" name="Tekstvak 53"/>
          <p:cNvSpPr txBox="1"/>
          <p:nvPr/>
        </p:nvSpPr>
        <p:spPr>
          <a:xfrm>
            <a:off x="7312536" y="540196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8089776" y="540196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</a:t>
            </a:r>
          </a:p>
        </p:txBody>
      </p:sp>
      <p:sp>
        <p:nvSpPr>
          <p:cNvPr id="57" name="Rechteraccolade 56"/>
          <p:cNvSpPr/>
          <p:nvPr/>
        </p:nvSpPr>
        <p:spPr>
          <a:xfrm>
            <a:off x="1680672" y="3429000"/>
            <a:ext cx="288032" cy="153079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Rechteraccolade 57"/>
          <p:cNvSpPr/>
          <p:nvPr/>
        </p:nvSpPr>
        <p:spPr>
          <a:xfrm>
            <a:off x="3167844" y="3068960"/>
            <a:ext cx="288032" cy="1890836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Rechteraccolade 58"/>
          <p:cNvSpPr/>
          <p:nvPr/>
        </p:nvSpPr>
        <p:spPr>
          <a:xfrm>
            <a:off x="8262824" y="3665219"/>
            <a:ext cx="259000" cy="1294575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Rechteraccolade 59"/>
          <p:cNvSpPr/>
          <p:nvPr/>
        </p:nvSpPr>
        <p:spPr>
          <a:xfrm>
            <a:off x="7600568" y="4572000"/>
            <a:ext cx="283800" cy="348332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Rechteraccolade 60"/>
          <p:cNvSpPr/>
          <p:nvPr/>
        </p:nvSpPr>
        <p:spPr>
          <a:xfrm rot="5400000">
            <a:off x="1120555" y="4830842"/>
            <a:ext cx="348201" cy="794048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Rechteraccolade 62"/>
          <p:cNvSpPr/>
          <p:nvPr/>
        </p:nvSpPr>
        <p:spPr>
          <a:xfrm rot="5400000">
            <a:off x="1859061" y="4913396"/>
            <a:ext cx="348198" cy="2064000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Rechteraccolade 63"/>
          <p:cNvSpPr/>
          <p:nvPr/>
        </p:nvSpPr>
        <p:spPr>
          <a:xfrm rot="5400000">
            <a:off x="6380236" y="4877662"/>
            <a:ext cx="348198" cy="1931363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Rechteraccolade 64"/>
          <p:cNvSpPr/>
          <p:nvPr/>
        </p:nvSpPr>
        <p:spPr>
          <a:xfrm rot="5400000">
            <a:off x="6725505" y="4867900"/>
            <a:ext cx="354549" cy="2653639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Tekstvak 39"/>
          <p:cNvSpPr txBox="1"/>
          <p:nvPr/>
        </p:nvSpPr>
        <p:spPr>
          <a:xfrm>
            <a:off x="1295636" y="6367450"/>
            <a:ext cx="76008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GCQ = grootte van de hoek van de lijn uit de oorsprong</a:t>
            </a:r>
            <a:endParaRPr lang="nl-NL" sz="2400" dirty="0"/>
          </a:p>
        </p:txBody>
      </p:sp>
      <p:sp>
        <p:nvSpPr>
          <p:cNvPr id="42" name="Tekstvak 41"/>
          <p:cNvSpPr txBox="1"/>
          <p:nvPr/>
        </p:nvSpPr>
        <p:spPr>
          <a:xfrm>
            <a:off x="1968704" y="1460815"/>
            <a:ext cx="2489604" cy="4001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GCQ daalt als Y stijgt</a:t>
            </a:r>
            <a:endParaRPr lang="nl-NL" sz="2000" dirty="0"/>
          </a:p>
        </p:txBody>
      </p:sp>
      <p:sp>
        <p:nvSpPr>
          <p:cNvPr id="44" name="Tekstvak 43"/>
          <p:cNvSpPr txBox="1"/>
          <p:nvPr/>
        </p:nvSpPr>
        <p:spPr>
          <a:xfrm>
            <a:off x="7051576" y="983732"/>
            <a:ext cx="1665584" cy="7078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GCQ stijgt als Y stijgt</a:t>
            </a:r>
            <a:endParaRPr lang="nl-NL" sz="2000" dirty="0"/>
          </a:p>
        </p:txBody>
      </p:sp>
      <p:sp>
        <p:nvSpPr>
          <p:cNvPr id="17" name="Vrije vorm 16"/>
          <p:cNvSpPr/>
          <p:nvPr/>
        </p:nvSpPr>
        <p:spPr>
          <a:xfrm>
            <a:off x="1090849" y="4574713"/>
            <a:ext cx="341908" cy="408811"/>
          </a:xfrm>
          <a:custGeom>
            <a:avLst/>
            <a:gdLst>
              <a:gd name="connsiteX0" fmla="*/ 0 w 341908"/>
              <a:gd name="connsiteY0" fmla="*/ 0 h 408811"/>
              <a:gd name="connsiteX1" fmla="*/ 146532 w 341908"/>
              <a:gd name="connsiteY1" fmla="*/ 32561 h 408811"/>
              <a:gd name="connsiteX2" fmla="*/ 244220 w 341908"/>
              <a:gd name="connsiteY2" fmla="*/ 146521 h 408811"/>
              <a:gd name="connsiteX3" fmla="*/ 309345 w 341908"/>
              <a:gd name="connsiteY3" fmla="*/ 390723 h 408811"/>
              <a:gd name="connsiteX4" fmla="*/ 341908 w 341908"/>
              <a:gd name="connsiteY4" fmla="*/ 390723 h 408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908" h="408811">
                <a:moveTo>
                  <a:pt x="0" y="0"/>
                </a:moveTo>
                <a:cubicBezTo>
                  <a:pt x="52914" y="4070"/>
                  <a:pt x="105829" y="8141"/>
                  <a:pt x="146532" y="32561"/>
                </a:cubicBezTo>
                <a:cubicBezTo>
                  <a:pt x="187235" y="56981"/>
                  <a:pt x="217085" y="86827"/>
                  <a:pt x="244220" y="146521"/>
                </a:cubicBezTo>
                <a:cubicBezTo>
                  <a:pt x="271355" y="206215"/>
                  <a:pt x="293064" y="350023"/>
                  <a:pt x="309345" y="390723"/>
                </a:cubicBezTo>
                <a:cubicBezTo>
                  <a:pt x="325626" y="431423"/>
                  <a:pt x="341908" y="390723"/>
                  <a:pt x="341908" y="39072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Vrije vorm 30"/>
          <p:cNvSpPr/>
          <p:nvPr/>
        </p:nvSpPr>
        <p:spPr>
          <a:xfrm>
            <a:off x="1432757" y="4509593"/>
            <a:ext cx="283048" cy="504684"/>
          </a:xfrm>
          <a:custGeom>
            <a:avLst/>
            <a:gdLst>
              <a:gd name="connsiteX0" fmla="*/ 0 w 283048"/>
              <a:gd name="connsiteY0" fmla="*/ 0 h 504684"/>
              <a:gd name="connsiteX1" fmla="*/ 113969 w 283048"/>
              <a:gd name="connsiteY1" fmla="*/ 81400 h 504684"/>
              <a:gd name="connsiteX2" fmla="*/ 211657 w 283048"/>
              <a:gd name="connsiteY2" fmla="*/ 195361 h 504684"/>
              <a:gd name="connsiteX3" fmla="*/ 276782 w 283048"/>
              <a:gd name="connsiteY3" fmla="*/ 390723 h 504684"/>
              <a:gd name="connsiteX4" fmla="*/ 276782 w 283048"/>
              <a:gd name="connsiteY4" fmla="*/ 504684 h 504684"/>
              <a:gd name="connsiteX5" fmla="*/ 244220 w 283048"/>
              <a:gd name="connsiteY5" fmla="*/ 390723 h 504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048" h="504684">
                <a:moveTo>
                  <a:pt x="0" y="0"/>
                </a:moveTo>
                <a:cubicBezTo>
                  <a:pt x="39346" y="24420"/>
                  <a:pt x="78693" y="48840"/>
                  <a:pt x="113969" y="81400"/>
                </a:cubicBezTo>
                <a:cubicBezTo>
                  <a:pt x="149245" y="113960"/>
                  <a:pt x="184522" y="143807"/>
                  <a:pt x="211657" y="195361"/>
                </a:cubicBezTo>
                <a:cubicBezTo>
                  <a:pt x="238792" y="246915"/>
                  <a:pt x="265928" y="339169"/>
                  <a:pt x="276782" y="390723"/>
                </a:cubicBezTo>
                <a:cubicBezTo>
                  <a:pt x="287636" y="442277"/>
                  <a:pt x="282209" y="504684"/>
                  <a:pt x="276782" y="504684"/>
                </a:cubicBezTo>
                <a:cubicBezTo>
                  <a:pt x="271355" y="504684"/>
                  <a:pt x="257787" y="447703"/>
                  <a:pt x="244220" y="39072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Vrije vorm 31"/>
          <p:cNvSpPr/>
          <p:nvPr/>
        </p:nvSpPr>
        <p:spPr>
          <a:xfrm>
            <a:off x="6333436" y="4818915"/>
            <a:ext cx="174873" cy="195362"/>
          </a:xfrm>
          <a:custGeom>
            <a:avLst/>
            <a:gdLst>
              <a:gd name="connsiteX0" fmla="*/ 0 w 174873"/>
              <a:gd name="connsiteY0" fmla="*/ 0 h 195362"/>
              <a:gd name="connsiteX1" fmla="*/ 162813 w 174873"/>
              <a:gd name="connsiteY1" fmla="*/ 162801 h 195362"/>
              <a:gd name="connsiteX2" fmla="*/ 162813 w 174873"/>
              <a:gd name="connsiteY2" fmla="*/ 195362 h 195362"/>
              <a:gd name="connsiteX3" fmla="*/ 162813 w 174873"/>
              <a:gd name="connsiteY3" fmla="*/ 179081 h 19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873" h="195362">
                <a:moveTo>
                  <a:pt x="0" y="0"/>
                </a:moveTo>
                <a:cubicBezTo>
                  <a:pt x="67839" y="65120"/>
                  <a:pt x="135678" y="130241"/>
                  <a:pt x="162813" y="162801"/>
                </a:cubicBezTo>
                <a:cubicBezTo>
                  <a:pt x="189948" y="195361"/>
                  <a:pt x="162813" y="195362"/>
                  <a:pt x="162813" y="195362"/>
                </a:cubicBezTo>
                <a:lnTo>
                  <a:pt x="162813" y="179081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Vrije vorm 33"/>
          <p:cNvSpPr/>
          <p:nvPr/>
        </p:nvSpPr>
        <p:spPr>
          <a:xfrm>
            <a:off x="6365999" y="4558433"/>
            <a:ext cx="276782" cy="423283"/>
          </a:xfrm>
          <a:custGeom>
            <a:avLst/>
            <a:gdLst>
              <a:gd name="connsiteX0" fmla="*/ 0 w 276782"/>
              <a:gd name="connsiteY0" fmla="*/ 0 h 423283"/>
              <a:gd name="connsiteX1" fmla="*/ 162813 w 276782"/>
              <a:gd name="connsiteY1" fmla="*/ 81401 h 423283"/>
              <a:gd name="connsiteX2" fmla="*/ 227938 w 276782"/>
              <a:gd name="connsiteY2" fmla="*/ 227922 h 423283"/>
              <a:gd name="connsiteX3" fmla="*/ 276782 w 276782"/>
              <a:gd name="connsiteY3" fmla="*/ 423283 h 423283"/>
              <a:gd name="connsiteX4" fmla="*/ 276782 w 276782"/>
              <a:gd name="connsiteY4" fmla="*/ 423283 h 42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82" h="423283">
                <a:moveTo>
                  <a:pt x="0" y="0"/>
                </a:moveTo>
                <a:cubicBezTo>
                  <a:pt x="62411" y="21707"/>
                  <a:pt x="124823" y="43414"/>
                  <a:pt x="162813" y="81401"/>
                </a:cubicBezTo>
                <a:cubicBezTo>
                  <a:pt x="200803" y="119388"/>
                  <a:pt x="208943" y="170942"/>
                  <a:pt x="227938" y="227922"/>
                </a:cubicBezTo>
                <a:cubicBezTo>
                  <a:pt x="246933" y="284902"/>
                  <a:pt x="276782" y="423283"/>
                  <a:pt x="276782" y="423283"/>
                </a:cubicBezTo>
                <a:lnTo>
                  <a:pt x="276782" y="423283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02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9" grpId="0" animBg="1"/>
      <p:bldP spid="20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6" grpId="0"/>
      <p:bldP spid="57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40" grpId="0" animBg="1"/>
      <p:bldP spid="42" grpId="0" animBg="1"/>
      <p:bldP spid="44" grpId="0" animBg="1"/>
      <p:bldP spid="17" grpId="0" animBg="1"/>
      <p:bldP spid="31" grpId="0" animBg="1"/>
      <p:bldP spid="32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123728" y="260648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Verschuiving langs en van de vraaglijn     Q = </a:t>
            </a:r>
            <a:r>
              <a:rPr lang="nl-NL" sz="2000" dirty="0" err="1" smtClean="0"/>
              <a:t>aY</a:t>
            </a:r>
            <a:r>
              <a:rPr lang="nl-NL" sz="2000" dirty="0" smtClean="0"/>
              <a:t> + b</a:t>
            </a:r>
            <a:endParaRPr lang="nl-NL" sz="20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1979712" y="1412776"/>
            <a:ext cx="0" cy="1944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1979712" y="3356992"/>
            <a:ext cx="2079848" cy="83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5220072" y="3356992"/>
            <a:ext cx="20162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20072" y="1412776"/>
            <a:ext cx="0" cy="1944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1547664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4788024" y="14127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7164288" y="35730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Y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3779912" y="35730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Y</a:t>
            </a:r>
            <a:endParaRPr lang="nl-NL" dirty="0"/>
          </a:p>
        </p:txBody>
      </p:sp>
      <p:cxnSp>
        <p:nvCxnSpPr>
          <p:cNvPr id="15" name="Rechte verbindingslijn 14"/>
          <p:cNvCxnSpPr/>
          <p:nvPr/>
        </p:nvCxnSpPr>
        <p:spPr>
          <a:xfrm flipV="1">
            <a:off x="1979712" y="1844824"/>
            <a:ext cx="1728192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 flipV="1">
            <a:off x="5220072" y="1844824"/>
            <a:ext cx="1728192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V="1">
            <a:off x="5220072" y="1484784"/>
            <a:ext cx="1728192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al 19"/>
          <p:cNvSpPr/>
          <p:nvPr/>
        </p:nvSpPr>
        <p:spPr>
          <a:xfrm>
            <a:off x="2483768" y="2420888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Ovaal 20"/>
          <p:cNvSpPr/>
          <p:nvPr/>
        </p:nvSpPr>
        <p:spPr>
          <a:xfrm>
            <a:off x="5508104" y="2132856"/>
            <a:ext cx="144016" cy="14401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3" name="Rechte verbindingslijn 22"/>
          <p:cNvCxnSpPr/>
          <p:nvPr/>
        </p:nvCxnSpPr>
        <p:spPr>
          <a:xfrm>
            <a:off x="2555776" y="2420888"/>
            <a:ext cx="0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>
            <a:stCxn id="21" idx="4"/>
          </p:cNvCxnSpPr>
          <p:nvPr/>
        </p:nvCxnSpPr>
        <p:spPr>
          <a:xfrm>
            <a:off x="5580112" y="2276872"/>
            <a:ext cx="1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 flipV="1">
            <a:off x="3347864" y="2060848"/>
            <a:ext cx="0" cy="12961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2411760" y="3429000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A            B			     C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3779912" y="15567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7020272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6948264" y="12687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cxnSp>
        <p:nvCxnSpPr>
          <p:cNvPr id="42" name="Rechte verbindingslijn met pijl 41"/>
          <p:cNvCxnSpPr/>
          <p:nvPr/>
        </p:nvCxnSpPr>
        <p:spPr>
          <a:xfrm flipH="1">
            <a:off x="2843808" y="692696"/>
            <a:ext cx="93610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met pijl 43"/>
          <p:cNvCxnSpPr/>
          <p:nvPr/>
        </p:nvCxnSpPr>
        <p:spPr>
          <a:xfrm>
            <a:off x="4788024" y="620688"/>
            <a:ext cx="1224136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1259632" y="4149080"/>
            <a:ext cx="75608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Oorzaken van een verschuiving van de inkomensvraaglijn naar rechts:</a:t>
            </a:r>
          </a:p>
          <a:p>
            <a:pPr marL="342900" indent="-342900">
              <a:buAutoNum type="arabicPeriod"/>
            </a:pPr>
            <a:r>
              <a:rPr lang="nl-NL" dirty="0" smtClean="0"/>
              <a:t>stijging van de prijs (bij een gelijk inkomen kun je minder kopen</a:t>
            </a:r>
          </a:p>
          <a:p>
            <a:pPr marL="342900" indent="-342900">
              <a:buAutoNum type="arabicPeriod"/>
            </a:pPr>
            <a:r>
              <a:rPr lang="nl-NL" dirty="0" smtClean="0"/>
              <a:t>Stijging van de prijs van complementaire goederen</a:t>
            </a:r>
          </a:p>
          <a:p>
            <a:pPr marL="342900" indent="-342900">
              <a:buAutoNum type="arabicPeriod"/>
            </a:pPr>
            <a:r>
              <a:rPr lang="nl-NL" dirty="0" smtClean="0"/>
              <a:t>Daling van de prijs van concurrerende goederen (substitutiegoederen)</a:t>
            </a:r>
          </a:p>
          <a:p>
            <a:pPr marL="342900" indent="-342900">
              <a:buAutoNum type="arabicPeriod"/>
            </a:pPr>
            <a:r>
              <a:rPr lang="nl-NL" dirty="0" smtClean="0"/>
              <a:t>Stijging van belasting- en sociale premietarieven</a:t>
            </a:r>
          </a:p>
          <a:p>
            <a:pPr marL="342900" indent="-342900">
              <a:buAutoNum type="arabicPeriod"/>
            </a:pPr>
            <a:r>
              <a:rPr lang="nl-NL" dirty="0" smtClean="0"/>
              <a:t>Stijging van de rentestand</a:t>
            </a:r>
          </a:p>
          <a:p>
            <a:pPr marL="342900" indent="-342900">
              <a:buAutoNum type="arabicPeriod"/>
            </a:pPr>
            <a:r>
              <a:rPr lang="nl-NL" dirty="0" smtClean="0"/>
              <a:t>Uit de mode raken</a:t>
            </a:r>
          </a:p>
          <a:p>
            <a:endParaRPr lang="nl-NL" dirty="0" smtClean="0"/>
          </a:p>
          <a:p>
            <a:r>
              <a:rPr lang="nl-NL" dirty="0" smtClean="0"/>
              <a:t>Verschuiving langs de inkomensvraaglijn als het inkomen verandert.</a:t>
            </a:r>
            <a:endParaRPr lang="nl-NL" dirty="0"/>
          </a:p>
        </p:txBody>
      </p:sp>
      <p:sp>
        <p:nvSpPr>
          <p:cNvPr id="49" name="Pijl links 48"/>
          <p:cNvSpPr/>
          <p:nvPr/>
        </p:nvSpPr>
        <p:spPr>
          <a:xfrm>
            <a:off x="6156176" y="1772816"/>
            <a:ext cx="576064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14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07407E-6 L 0.08664 -0.07338 " pathEditMode="relative" ptsTypes="AA">
                                      <p:cBhvr>
                                        <p:cTn id="7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-3.05556E-6 0.05254 " pathEditMode="relative" ptsTypes="AA">
                                      <p:cBhvr>
                                        <p:cTn id="1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0" grpId="0" animBg="1"/>
      <p:bldP spid="21" grpId="0" animBg="1"/>
      <p:bldP spid="29" grpId="0"/>
      <p:bldP spid="30" grpId="0"/>
      <p:bldP spid="31" grpId="0"/>
      <p:bldP spid="32" grpId="0"/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Soorten goederen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1628800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Normale </a:t>
            </a:r>
            <a:r>
              <a:rPr lang="nl-NL" dirty="0" smtClean="0"/>
              <a:t>goederen</a:t>
            </a:r>
          </a:p>
          <a:p>
            <a:pPr algn="ctr"/>
            <a:r>
              <a:rPr lang="nl-NL" dirty="0" smtClean="0"/>
              <a:t>EPV &lt; 0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68047" y="2201385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Status artikelen</a:t>
            </a:r>
          </a:p>
          <a:p>
            <a:pPr algn="ctr"/>
            <a:r>
              <a:rPr lang="nl-NL" dirty="0" smtClean="0"/>
              <a:t>EPV &gt;0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68047" y="2996952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Substitutie-</a:t>
            </a:r>
          </a:p>
          <a:p>
            <a:pPr algn="ctr"/>
            <a:r>
              <a:rPr lang="nl-NL" dirty="0" smtClean="0"/>
              <a:t>Goederen EKV &gt; 0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668047" y="3589606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Complementaire </a:t>
            </a:r>
            <a:r>
              <a:rPr lang="nl-NL" dirty="0" smtClean="0"/>
              <a:t>goederen EKV &lt; 0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683568" y="4365104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Primaire </a:t>
            </a:r>
            <a:r>
              <a:rPr lang="nl-NL" dirty="0" smtClean="0"/>
              <a:t>goederen</a:t>
            </a:r>
          </a:p>
          <a:p>
            <a:pPr algn="ctr"/>
            <a:r>
              <a:rPr lang="nl-NL" dirty="0" smtClean="0"/>
              <a:t>0 &lt; EIV &lt; 1 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683568" y="4941168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Luxe </a:t>
            </a:r>
            <a:r>
              <a:rPr lang="nl-NL" dirty="0" smtClean="0"/>
              <a:t>goederen</a:t>
            </a:r>
          </a:p>
          <a:p>
            <a:pPr algn="ctr"/>
            <a:r>
              <a:rPr lang="nl-NL" dirty="0" smtClean="0"/>
              <a:t>EIV &gt; 1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683568" y="5517232"/>
            <a:ext cx="22322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Inferieure goederen</a:t>
            </a:r>
          </a:p>
          <a:p>
            <a:pPr algn="ctr"/>
            <a:r>
              <a:rPr lang="nl-NL" dirty="0" smtClean="0"/>
              <a:t>EIV &lt; 0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3491880" y="1628800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Goederen waarbij geldt: </a:t>
            </a:r>
            <a:endParaRPr lang="nl-NL" dirty="0" smtClean="0"/>
          </a:p>
          <a:p>
            <a:pPr>
              <a:spcAft>
                <a:spcPts val="0"/>
              </a:spcAft>
            </a:pPr>
            <a:r>
              <a:rPr lang="nl-NL" dirty="0" smtClean="0"/>
              <a:t>prijs </a:t>
            </a:r>
            <a:r>
              <a:rPr lang="nl-NL" dirty="0"/>
              <a:t>A 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A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en prijs A 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A</a:t>
            </a:r>
            <a:r>
              <a:rPr lang="nl-NL" dirty="0">
                <a:sym typeface="Symbol"/>
              </a:rPr>
              <a:t></a:t>
            </a:r>
            <a:endParaRPr lang="nl-NL" dirty="0">
              <a:latin typeface="Times"/>
              <a:ea typeface="Times New Roman"/>
              <a:cs typeface="Times New Roman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3491880" y="2201385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Goederen waarbij geldt: </a:t>
            </a:r>
            <a:endParaRPr lang="nl-NL" dirty="0" smtClean="0"/>
          </a:p>
          <a:p>
            <a:pPr>
              <a:spcAft>
                <a:spcPts val="0"/>
              </a:spcAft>
            </a:pPr>
            <a:r>
              <a:rPr lang="nl-NL" dirty="0" smtClean="0"/>
              <a:t>prijs </a:t>
            </a:r>
            <a:r>
              <a:rPr lang="nl-NL" dirty="0"/>
              <a:t>A 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A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en prijs A 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A</a:t>
            </a:r>
            <a:r>
              <a:rPr lang="nl-NL" dirty="0">
                <a:sym typeface="Symbol"/>
              </a:rPr>
              <a:t>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3491880" y="2996952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Goederen die elkaar kunnen vervangen</a:t>
            </a:r>
          </a:p>
          <a:p>
            <a:pPr>
              <a:spcAft>
                <a:spcPts val="0"/>
              </a:spcAft>
            </a:pPr>
            <a:r>
              <a:rPr lang="nl-NL" dirty="0"/>
              <a:t>(bijv.: boter en margarine). Prijs A 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B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</a:t>
            </a:r>
            <a:endParaRPr lang="nl-NL" dirty="0">
              <a:latin typeface="Times"/>
              <a:ea typeface="Times New Roman"/>
              <a:cs typeface="Times New Roman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491880" y="3574117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Goederen die elkaar aanvullen prijs A 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/>
              <a:t> </a:t>
            </a:r>
            <a:r>
              <a:rPr lang="nl-NL" dirty="0" smtClean="0"/>
              <a:t>B</a:t>
            </a:r>
            <a:r>
              <a:rPr lang="nl-NL" dirty="0">
                <a:sym typeface="Symbol"/>
              </a:rPr>
              <a:t> </a:t>
            </a:r>
            <a:r>
              <a:rPr lang="nl-NL" dirty="0" smtClean="0">
                <a:sym typeface="Symbol"/>
              </a:rPr>
              <a:t>stijgt</a:t>
            </a:r>
            <a:endParaRPr lang="nl-NL" dirty="0"/>
          </a:p>
          <a:p>
            <a:pPr>
              <a:spcAft>
                <a:spcPts val="0"/>
              </a:spcAft>
            </a:pPr>
            <a:r>
              <a:rPr lang="nl-NL" dirty="0"/>
              <a:t>(bijv.: Printers en bijbehorende inktpatronen).</a:t>
            </a:r>
            <a:endParaRPr lang="nl-NL" dirty="0">
              <a:latin typeface="Times"/>
              <a:ea typeface="Times New Roman"/>
              <a:cs typeface="Times New Roman"/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3460901" y="4365104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Noodzakelijke goederen, eerste levensbehoeften: voeding, kleding, onderdak.</a:t>
            </a:r>
          </a:p>
        </p:txBody>
      </p:sp>
      <p:sp>
        <p:nvSpPr>
          <p:cNvPr id="15" name="Rechthoek 14"/>
          <p:cNvSpPr/>
          <p:nvPr/>
        </p:nvSpPr>
        <p:spPr>
          <a:xfrm>
            <a:off x="3460901" y="4949940"/>
            <a:ext cx="55446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Niet nodig om </a:t>
            </a:r>
            <a:r>
              <a:rPr lang="nl-NL" dirty="0" smtClean="0"/>
              <a:t>te leven, maar </a:t>
            </a:r>
            <a:r>
              <a:rPr lang="nl-NL" dirty="0"/>
              <a:t>maken het </a:t>
            </a:r>
            <a:r>
              <a:rPr lang="nl-NL" dirty="0" smtClean="0"/>
              <a:t>leven wel </a:t>
            </a:r>
            <a:r>
              <a:rPr lang="nl-NL" dirty="0"/>
              <a:t>aangenamer.</a:t>
            </a:r>
            <a:endParaRPr lang="nl-NL" dirty="0">
              <a:latin typeface="Times"/>
              <a:ea typeface="Times New Roman"/>
              <a:cs typeface="Times New Roman"/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3463993" y="5541550"/>
            <a:ext cx="5544616" cy="839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nl-NL" dirty="0"/>
              <a:t>Goederen waarvan minder wordt gekocht als het inkomen stijgt: inkomen </a:t>
            </a:r>
            <a:r>
              <a:rPr lang="nl-NL" dirty="0">
                <a:sym typeface="Symbol"/>
              </a:rPr>
              <a:t>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en inkomen </a:t>
            </a:r>
            <a:r>
              <a:rPr lang="nl-NL" dirty="0">
                <a:sym typeface="Symbol"/>
              </a:rPr>
              <a:t>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</a:t>
            </a:r>
            <a:r>
              <a:rPr lang="nl-NL" dirty="0"/>
              <a:t> </a:t>
            </a:r>
            <a:r>
              <a:rPr lang="nl-NL" dirty="0" err="1"/>
              <a:t>qv</a:t>
            </a:r>
            <a:r>
              <a:rPr lang="nl-NL" dirty="0">
                <a:sym typeface="Symbol"/>
              </a:rPr>
              <a:t> </a:t>
            </a:r>
            <a:r>
              <a:rPr lang="nl-NL" dirty="0"/>
              <a:t>(bijv.: spek, gehakt, aardappelen).</a:t>
            </a:r>
            <a:endParaRPr lang="nl-NL" dirty="0">
              <a:latin typeface="Times"/>
              <a:ea typeface="Times New Roman"/>
              <a:cs typeface="Times New Roman"/>
            </a:endParaRPr>
          </a:p>
        </p:txBody>
      </p:sp>
      <p:sp>
        <p:nvSpPr>
          <p:cNvPr id="17" name="PIJL-RECHTS 16"/>
          <p:cNvSpPr/>
          <p:nvPr/>
        </p:nvSpPr>
        <p:spPr>
          <a:xfrm>
            <a:off x="2915816" y="1880828"/>
            <a:ext cx="545085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RECHTS 17"/>
          <p:cNvSpPr/>
          <p:nvPr/>
        </p:nvSpPr>
        <p:spPr>
          <a:xfrm>
            <a:off x="2915816" y="2453413"/>
            <a:ext cx="548177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RECHTS 18"/>
          <p:cNvSpPr/>
          <p:nvPr/>
        </p:nvSpPr>
        <p:spPr>
          <a:xfrm>
            <a:off x="2900295" y="3248980"/>
            <a:ext cx="563698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RECHTS 19"/>
          <p:cNvSpPr/>
          <p:nvPr/>
        </p:nvSpPr>
        <p:spPr>
          <a:xfrm>
            <a:off x="2900295" y="3826145"/>
            <a:ext cx="560606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PIJL-RECHTS 20"/>
          <p:cNvSpPr/>
          <p:nvPr/>
        </p:nvSpPr>
        <p:spPr>
          <a:xfrm>
            <a:off x="2915816" y="4365104"/>
            <a:ext cx="545085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PIJL-RECHTS 21"/>
          <p:cNvSpPr/>
          <p:nvPr/>
        </p:nvSpPr>
        <p:spPr>
          <a:xfrm>
            <a:off x="2915816" y="4949940"/>
            <a:ext cx="545085" cy="243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PIJL-RECHTS 22"/>
          <p:cNvSpPr/>
          <p:nvPr/>
        </p:nvSpPr>
        <p:spPr>
          <a:xfrm>
            <a:off x="2915816" y="5541550"/>
            <a:ext cx="545085" cy="2277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-1492250" y="21272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37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</TotalTime>
  <Words>1080</Words>
  <Application>Microsoft Macintosh PowerPoint</Application>
  <PresentationFormat>Diavoorstelling (4:3)</PresentationFormat>
  <Paragraphs>217</Paragraphs>
  <Slides>13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Hoogste bedrag ooit voor schilderij van  Andy Warhol</vt:lpstr>
      <vt:lpstr>PowerPoint-presentatie</vt:lpstr>
      <vt:lpstr>Elasticiteiten</vt:lpstr>
      <vt:lpstr>Inkomen en vraag</vt:lpstr>
      <vt:lpstr>PowerPoint-presentatie</vt:lpstr>
      <vt:lpstr>PowerPoint-presentatie</vt:lpstr>
      <vt:lpstr>PowerPoint-presentatie</vt:lpstr>
      <vt:lpstr>PowerPoint-presentatie</vt:lpstr>
      <vt:lpstr>Soorten goederen</vt:lpstr>
      <vt:lpstr>Elasticiteit – algemeen</vt:lpstr>
      <vt:lpstr>Elasticiteit – algemeen</vt:lpstr>
      <vt:lpstr>PowerPoint-presentatie</vt:lpstr>
      <vt:lpstr>Inkomenselasticiteit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Prijselasticiteit</dc:title>
  <dc:creator>Paul</dc:creator>
  <cp:lastModifiedBy>Hans Vermeulen</cp:lastModifiedBy>
  <cp:revision>84</cp:revision>
  <dcterms:created xsi:type="dcterms:W3CDTF">2011-11-08T19:12:00Z</dcterms:created>
  <dcterms:modified xsi:type="dcterms:W3CDTF">2016-12-01T07:21:00Z</dcterms:modified>
</cp:coreProperties>
</file>