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96"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70" r:id="rId3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F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2"/>
    <p:restoredTop sz="94624"/>
  </p:normalViewPr>
  <p:slideViewPr>
    <p:cSldViewPr snapToGrid="0" snapToObjects="1">
      <p:cViewPr varScale="1">
        <p:scale>
          <a:sx n="106" d="100"/>
          <a:sy n="106" d="100"/>
        </p:scale>
        <p:origin x="115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n-US"/>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52290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55940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32486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94456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105315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8E250AB0-D839-DD4D-9466-48B8C3007DE3}" type="datetimeFigureOut">
              <a:rPr lang="nl-NL" smtClean="0"/>
              <a:t>28-10-2020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33884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8E250AB0-D839-DD4D-9466-48B8C3007DE3}" type="datetimeFigureOut">
              <a:rPr lang="nl-NL" smtClean="0"/>
              <a:t>28-10-2020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338305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8E250AB0-D839-DD4D-9466-48B8C3007DE3}" type="datetimeFigureOut">
              <a:rPr lang="nl-NL" smtClean="0"/>
              <a:t>28-10-2020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329885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E250AB0-D839-DD4D-9466-48B8C3007DE3}" type="datetimeFigureOut">
              <a:rPr lang="nl-NL" smtClean="0"/>
              <a:t>28-10-2020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31669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8E250AB0-D839-DD4D-9466-48B8C3007DE3}" type="datetimeFigureOut">
              <a:rPr lang="nl-NL" smtClean="0"/>
              <a:t>28-10-2020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149305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8E250AB0-D839-DD4D-9466-48B8C3007DE3}" type="datetimeFigureOut">
              <a:rPr lang="nl-NL" smtClean="0"/>
              <a:t>28-10-2020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254E0ED-E77A-CF42-9FB8-AD14F32DE671}" type="slidenum">
              <a:rPr lang="nl-NL" smtClean="0"/>
              <a:t>‹nr.›</a:t>
            </a:fld>
            <a:endParaRPr lang="nl-NL"/>
          </a:p>
        </p:txBody>
      </p:sp>
    </p:spTree>
    <p:extLst>
      <p:ext uri="{BB962C8B-B14F-4D97-AF65-F5344CB8AC3E}">
        <p14:creationId xmlns:p14="http://schemas.microsoft.com/office/powerpoint/2010/main" val="22533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F84"/>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50AB0-D839-DD4D-9466-48B8C3007DE3}" type="datetimeFigureOut">
              <a:rPr lang="nl-NL" smtClean="0"/>
              <a:t>28-10-2020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4E0ED-E77A-CF42-9FB8-AD14F32DE671}" type="slidenum">
              <a:rPr lang="nl-NL" smtClean="0"/>
              <a:t>‹nr.›</a:t>
            </a:fld>
            <a:endParaRPr lang="nl-NL"/>
          </a:p>
        </p:txBody>
      </p:sp>
    </p:spTree>
    <p:extLst>
      <p:ext uri="{BB962C8B-B14F-4D97-AF65-F5344CB8AC3E}">
        <p14:creationId xmlns:p14="http://schemas.microsoft.com/office/powerpoint/2010/main" val="1373092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oogle.nl/url?sa=i&amp;rct=j&amp;q=&amp;esrc=s&amp;frm=1&amp;source=images&amp;cd=&amp;cad=rja&amp;uact=8&amp;ved=0CAcQjRw&amp;url=http://www.deviantart.com/morelikethis/426424375&amp;ei=Y-jAVICCF43EPPWRgMAK&amp;psig=AFQjCNF5S6mU9Rt3ebj0dMtrhq5H_e842Q&amp;ust=1422014942772104" TargetMode="Externa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www.google.nl/url?sa=i&amp;rct=j&amp;q=&amp;esrc=s&amp;frm=1&amp;source=images&amp;cd=&amp;cad=rja&amp;uact=8&amp;ved=0CAcQjRw&amp;url=http://www.motorsloop.com/index.php?main_page=product_info&amp;products_id=6897&amp;ei=vOjAVJq7IIjaPfDzgLAI&amp;psig=AFQjCNHkw5gWj_et4-bZzwHnMrAYnBxIdA&amp;ust=142201503246126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nl/url?sa=i&amp;rct=j&amp;q=&amp;esrc=s&amp;frm=1&amp;source=images&amp;cd=&amp;cad=rja&amp;uact=8&amp;ved=0CAcQjRw&amp;url=https://www.ecb.europa.eu/ecb/educational/html/index.nl.html&amp;ei=TenAVMbOF4LVOPXCgPgO&amp;psig=AFQjCNFjxSdd9GDczkcMYLKlwK-NLZZcnw&amp;ust=1422015174452116" TargetMode="Externa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hyperlink" Target="https://www.google.nl/url?sa=i&amp;rct=j&amp;q=&amp;esrc=s&amp;frm=1&amp;source=images&amp;cd=&amp;cad=rja&amp;uact=8&amp;ved=0CAcQjRw&amp;url=https://www.flickr.com/photos/66302737@N06/6119336828/&amp;ei=runAVJHUBMWvPMjggKgJ&amp;psig=AFQjCNFjxSdd9GDczkcMYLKlwK-NLZZcnw&amp;ust=142201517445211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ctrTitle"/>
          </p:nvPr>
        </p:nvSpPr>
        <p:spPr>
          <a:xfrm>
            <a:off x="685800" y="1600200"/>
            <a:ext cx="7772400" cy="1779588"/>
          </a:xfrm>
        </p:spPr>
        <p:txBody>
          <a:bodyPr/>
          <a:lstStyle/>
          <a:p>
            <a:pPr eaLnBrk="1" hangingPunct="1"/>
            <a:r>
              <a:rPr lang="nl-NL" altLang="nl-NL"/>
              <a:t>Is inflatie hetzelfde als geldontwaarding?</a:t>
            </a:r>
          </a:p>
        </p:txBody>
      </p:sp>
      <p:sp>
        <p:nvSpPr>
          <p:cNvPr id="16387" name="Ondertitel 2"/>
          <p:cNvSpPr>
            <a:spLocks noGrp="1"/>
          </p:cNvSpPr>
          <p:nvPr>
            <p:ph type="subTitle" idx="1"/>
          </p:nvPr>
        </p:nvSpPr>
        <p:spPr>
          <a:xfrm>
            <a:off x="1371600" y="3556000"/>
            <a:ext cx="6400800" cy="1473200"/>
          </a:xfrm>
        </p:spPr>
        <p:txBody>
          <a:bodyPr/>
          <a:lstStyle/>
          <a:p>
            <a:pPr eaLnBrk="1" hangingPunct="1"/>
            <a:r>
              <a:rPr lang="nl-NL" altLang="nl-NL"/>
              <a:t>Insula College (Halmaheiraplein)</a:t>
            </a:r>
          </a:p>
        </p:txBody>
      </p:sp>
    </p:spTree>
    <p:extLst>
      <p:ext uri="{BB962C8B-B14F-4D97-AF65-F5344CB8AC3E}">
        <p14:creationId xmlns:p14="http://schemas.microsoft.com/office/powerpoint/2010/main" val="133381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inhoud 4"/>
          <p:cNvSpPr>
            <a:spLocks noGrp="1"/>
          </p:cNvSpPr>
          <p:nvPr>
            <p:ph idx="1"/>
          </p:nvPr>
        </p:nvSpPr>
        <p:spPr/>
        <p:txBody>
          <a:bodyPr/>
          <a:lstStyle/>
          <a:p>
            <a:pPr eaLnBrk="1" hangingPunct="1"/>
            <a:endParaRPr lang="nl-NL" altLang="nl-NL"/>
          </a:p>
        </p:txBody>
      </p:sp>
      <p:sp>
        <p:nvSpPr>
          <p:cNvPr id="4" name="Titel 3"/>
          <p:cNvSpPr>
            <a:spLocks noGrp="1"/>
          </p:cNvSpPr>
          <p:nvPr>
            <p:ph type="title"/>
          </p:nvPr>
        </p:nvSpPr>
        <p:spPr>
          <a:xfrm>
            <a:off x="457200" y="338328"/>
            <a:ext cx="8229600" cy="930432"/>
          </a:xfrm>
        </p:spPr>
        <p:style>
          <a:lnRef idx="2">
            <a:schemeClr val="accent5">
              <a:shade val="50000"/>
            </a:schemeClr>
          </a:lnRef>
          <a:fillRef idx="1">
            <a:schemeClr val="accent5"/>
          </a:fillRef>
          <a:effectRef idx="0">
            <a:schemeClr val="accent5"/>
          </a:effectRef>
          <a:fontRef idx="minor">
            <a:schemeClr val="lt1"/>
          </a:fontRef>
        </p:style>
        <p:txBody>
          <a:bodyPr rtlCol="0">
            <a:normAutofit/>
          </a:bodyPr>
          <a:lstStyle/>
          <a:p>
            <a:pPr eaLnBrk="1" fontAlgn="auto" hangingPunct="1">
              <a:spcAft>
                <a:spcPts val="0"/>
              </a:spcAft>
              <a:defRPr/>
            </a:pPr>
            <a:r>
              <a:rPr lang="nl-NL" dirty="0"/>
              <a:t>Berekening consumentenprijsindex</a:t>
            </a: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7840663"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menigvuldigen 1"/>
          <p:cNvSpPr/>
          <p:nvPr/>
        </p:nvSpPr>
        <p:spPr>
          <a:xfrm>
            <a:off x="6659563" y="2349500"/>
            <a:ext cx="360362" cy="2159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p>
        </p:txBody>
      </p:sp>
      <p:sp>
        <p:nvSpPr>
          <p:cNvPr id="3" name="Vermenigvuldigen 2"/>
          <p:cNvSpPr/>
          <p:nvPr/>
        </p:nvSpPr>
        <p:spPr>
          <a:xfrm>
            <a:off x="6668440" y="2609788"/>
            <a:ext cx="360362" cy="2159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p>
        </p:txBody>
      </p:sp>
      <p:sp>
        <p:nvSpPr>
          <p:cNvPr id="5" name="Vermenigvuldigen 4"/>
          <p:cNvSpPr/>
          <p:nvPr/>
        </p:nvSpPr>
        <p:spPr>
          <a:xfrm>
            <a:off x="6659563" y="2852936"/>
            <a:ext cx="360362" cy="21570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800"/>
          </a:p>
        </p:txBody>
      </p:sp>
    </p:spTree>
    <p:extLst>
      <p:ext uri="{BB962C8B-B14F-4D97-AF65-F5344CB8AC3E}">
        <p14:creationId xmlns:p14="http://schemas.microsoft.com/office/powerpoint/2010/main" val="22047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186114" y="116632"/>
            <a:ext cx="6480720" cy="66172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altLang="nl-NL" sz="1600" b="0" i="0" u="none" strike="noStrike" cap="none" normalizeH="0" baseline="0" dirty="0">
                <a:ln>
                  <a:noFill/>
                </a:ln>
                <a:solidFill>
                  <a:srgbClr val="465069"/>
                </a:solidFill>
                <a:effectLst/>
                <a:latin typeface="Arial" pitchFamily="34" charset="0"/>
                <a:cs typeface="Arial" pitchFamily="34" charset="0"/>
              </a:rPr>
              <a:t>In onderstaande tabel staan de gegevens die het CBS verzamelde over het bestedingspatroon van een gemiddeld werknemersgezin</a:t>
            </a:r>
            <a:r>
              <a:rPr kumimoji="0" lang="nl-NL" altLang="nl-NL" sz="1100" b="0" i="0" u="none" strike="noStrike" cap="none" normalizeH="0" baseline="0" dirty="0">
                <a:ln>
                  <a:noFill/>
                </a:ln>
                <a:solidFill>
                  <a:srgbClr val="465069"/>
                </a:solidFill>
                <a:effectLst/>
                <a:latin typeface="Arial" pitchFamily="34"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dirty="0">
                <a:ln>
                  <a:noFill/>
                </a:ln>
                <a:solidFill>
                  <a:srgbClr val="465069"/>
                </a:solidFill>
                <a:effectLst/>
                <a:latin typeface="Arial" pitchFamily="34" charset="0"/>
                <a:cs typeface="Arial" pitchFamily="34" charset="0"/>
              </a:rPr>
              <a:t> </a:t>
            </a:r>
            <a:endParaRPr kumimoji="0" lang="nl-NL" altLang="nl-NL"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hthoek 5"/>
          <p:cNvSpPr/>
          <p:nvPr/>
        </p:nvSpPr>
        <p:spPr>
          <a:xfrm>
            <a:off x="1276394" y="3231949"/>
            <a:ext cx="7031142"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355600" indent="-355600"/>
            <a:r>
              <a:rPr lang="nl-NL" sz="1600" dirty="0"/>
              <a:t>1. 	Bereken het gewogen consumenten prijsindexcijfer in 2007 (in één decimaal nauwkeurig).</a:t>
            </a:r>
          </a:p>
        </p:txBody>
      </p:sp>
      <p:sp>
        <p:nvSpPr>
          <p:cNvPr id="7" name="Rechthoek 6"/>
          <p:cNvSpPr/>
          <p:nvPr/>
        </p:nvSpPr>
        <p:spPr>
          <a:xfrm>
            <a:off x="1276394" y="3830136"/>
            <a:ext cx="734481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355600" indent="-355600"/>
            <a:r>
              <a:rPr lang="nl-NL" sz="1600" dirty="0"/>
              <a:t>2. 	Bereken met hoeveel procent de kosten van levensonderhoud in 2008 veranderd zijn ten opzichte van 2007 (in één decimaal nauwkeurig). Geef aan of er sprake is van een stijging of van een daling.</a:t>
            </a:r>
          </a:p>
        </p:txBody>
      </p:sp>
      <p:sp>
        <p:nvSpPr>
          <p:cNvPr id="8" name="Rechthoek 7"/>
          <p:cNvSpPr/>
          <p:nvPr/>
        </p:nvSpPr>
        <p:spPr>
          <a:xfrm>
            <a:off x="1276394" y="4943728"/>
            <a:ext cx="7319174" cy="1754326"/>
          </a:xfrm>
          <a:prstGeom prst="rect">
            <a:avLst/>
          </a:prstGeom>
        </p:spPr>
        <p:txBody>
          <a:bodyPr wrap="square">
            <a:spAutoFit/>
          </a:bodyPr>
          <a:lstStyle/>
          <a:p>
            <a:r>
              <a:rPr lang="nl-NL" sz="1200" dirty="0">
                <a:latin typeface="Arial" panose="020B0604020202020204" pitchFamily="34" charset="0"/>
                <a:cs typeface="Arial" panose="020B0604020202020204" pitchFamily="34" charset="0"/>
              </a:rPr>
              <a:t>vraag 1</a:t>
            </a:r>
          </a:p>
          <a:p>
            <a:endParaRPr lang="nl-NL" sz="1200" dirty="0">
              <a:latin typeface="Arial" panose="020B0604020202020204" pitchFamily="34" charset="0"/>
              <a:cs typeface="Arial" panose="020B0604020202020204" pitchFamily="34" charset="0"/>
            </a:endParaRPr>
          </a:p>
          <a:p>
            <a:r>
              <a:rPr lang="nl-NL" sz="1200" dirty="0">
                <a:latin typeface="Arial" panose="020B0604020202020204" pitchFamily="34" charset="0"/>
                <a:cs typeface="Arial" panose="020B0604020202020204" pitchFamily="34" charset="0"/>
              </a:rPr>
              <a:t>vraag 2</a:t>
            </a:r>
          </a:p>
          <a:p>
            <a:r>
              <a:rPr lang="nl-NL" sz="1200" dirty="0">
                <a:latin typeface="Arial" panose="020B0604020202020204" pitchFamily="34" charset="0"/>
                <a:cs typeface="Arial" panose="020B0604020202020204" pitchFamily="34" charset="0"/>
              </a:rPr>
              <a:t>Het CPI is een maatstaf om de kosten van levensonderhoud te meten. De verandering in het CPI geeft dus weer in hoeverre “het leven duurder is geworden”.</a:t>
            </a:r>
          </a:p>
          <a:p>
            <a:endParaRPr lang="nl-NL" sz="1200" dirty="0">
              <a:latin typeface="Arial" panose="020B0604020202020204" pitchFamily="34" charset="0"/>
              <a:cs typeface="Arial" panose="020B0604020202020204" pitchFamily="34" charset="0"/>
            </a:endParaRPr>
          </a:p>
          <a:p>
            <a:r>
              <a:rPr lang="nl-NL" sz="1200" dirty="0">
                <a:latin typeface="Arial" panose="020B0604020202020204" pitchFamily="34" charset="0"/>
                <a:cs typeface="Arial" panose="020B0604020202020204" pitchFamily="34" charset="0"/>
              </a:rPr>
              <a:t>In dit geval gaat het CPI van 107 naar 108,5 dus:  </a:t>
            </a:r>
          </a:p>
          <a:p>
            <a:endParaRPr lang="nl-NL" sz="1200" dirty="0">
              <a:latin typeface="Arial" panose="020B0604020202020204" pitchFamily="34" charset="0"/>
              <a:cs typeface="Arial" panose="020B0604020202020204" pitchFamily="34" charset="0"/>
            </a:endParaRPr>
          </a:p>
          <a:p>
            <a:r>
              <a:rPr lang="nl-NL" sz="1200" dirty="0">
                <a:latin typeface="Arial" panose="020B0604020202020204" pitchFamily="34" charset="0"/>
                <a:cs typeface="Arial" panose="020B0604020202020204" pitchFamily="34" charset="0"/>
              </a:rPr>
              <a:t>De kosten van levensonderhoud zijn gestegen met 1,4%     </a:t>
            </a:r>
            <a:r>
              <a:rPr lang="nl-NL" sz="1200" dirty="0">
                <a:latin typeface="Arial" panose="020B0604020202020204" pitchFamily="34" charset="0"/>
                <a:cs typeface="Arial" panose="020B0604020202020204" pitchFamily="34" charset="0"/>
                <a:sym typeface="Wingdings" panose="05000000000000000000" pitchFamily="2" charset="2"/>
              </a:rPr>
              <a:t> </a:t>
            </a:r>
            <a:r>
              <a:rPr lang="nl-NL" sz="1200" dirty="0">
                <a:latin typeface="Arial" panose="020B0604020202020204" pitchFamily="34" charset="0"/>
                <a:cs typeface="Arial" panose="020B0604020202020204" pitchFamily="34" charset="0"/>
              </a:rPr>
              <a:t>= (108,5 – 107) / 107 x 100% = 1,4%</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814911"/>
            <a:ext cx="3914775" cy="561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965" y="5949280"/>
            <a:ext cx="1752600" cy="447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94" y="778352"/>
            <a:ext cx="6381750" cy="2343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1410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1000" fill="hold"/>
                                        <p:tgtEl>
                                          <p:spTgt spid="4098"/>
                                        </p:tgtEl>
                                        <p:attrNameLst>
                                          <p:attrName>ppt_w</p:attrName>
                                        </p:attrNameLst>
                                      </p:cBhvr>
                                      <p:tavLst>
                                        <p:tav tm="0">
                                          <p:val>
                                            <p:fltVal val="0"/>
                                          </p:val>
                                        </p:tav>
                                        <p:tav tm="100000">
                                          <p:val>
                                            <p:strVal val="#ppt_w"/>
                                          </p:val>
                                        </p:tav>
                                      </p:tavLst>
                                    </p:anim>
                                    <p:anim calcmode="lin" valueType="num">
                                      <p:cBhvr>
                                        <p:cTn id="16" dur="1000" fill="hold"/>
                                        <p:tgtEl>
                                          <p:spTgt spid="4098"/>
                                        </p:tgtEl>
                                        <p:attrNameLst>
                                          <p:attrName>ppt_h</p:attrName>
                                        </p:attrNameLst>
                                      </p:cBhvr>
                                      <p:tavLst>
                                        <p:tav tm="0">
                                          <p:val>
                                            <p:fltVal val="0"/>
                                          </p:val>
                                        </p:tav>
                                        <p:tav tm="100000">
                                          <p:val>
                                            <p:strVal val="#ppt_h"/>
                                          </p:val>
                                        </p:tav>
                                      </p:tavLst>
                                    </p:anim>
                                    <p:anim calcmode="lin" valueType="num">
                                      <p:cBhvr>
                                        <p:cTn id="17" dur="1000" fill="hold"/>
                                        <p:tgtEl>
                                          <p:spTgt spid="4098"/>
                                        </p:tgtEl>
                                        <p:attrNameLst>
                                          <p:attrName>style.rotation</p:attrName>
                                        </p:attrNameLst>
                                      </p:cBhvr>
                                      <p:tavLst>
                                        <p:tav tm="0">
                                          <p:val>
                                            <p:fltVal val="90"/>
                                          </p:val>
                                        </p:tav>
                                        <p:tav tm="100000">
                                          <p:val>
                                            <p:fltVal val="0"/>
                                          </p:val>
                                        </p:tav>
                                      </p:tavLst>
                                    </p:anim>
                                    <p:animEffect transition="in" filter="fade">
                                      <p:cBhvr>
                                        <p:cTn id="18" dur="10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p:cTn id="31"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3" end="3"/>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p:cTn id="37"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8">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p:cTn id="43" dur="1000" fill="hold"/>
                                        <p:tgtEl>
                                          <p:spTgt spid="8">
                                            <p:txEl>
                                              <p:pRg st="7" end="7"/>
                                            </p:txEl>
                                          </p:spTgt>
                                        </p:tgtEl>
                                        <p:attrNameLst>
                                          <p:attrName>ppt_w</p:attrName>
                                        </p:attrNameLst>
                                      </p:cBhvr>
                                      <p:tavLst>
                                        <p:tav tm="0">
                                          <p:val>
                                            <p:fltVal val="0"/>
                                          </p:val>
                                        </p:tav>
                                        <p:tav tm="100000">
                                          <p:val>
                                            <p:strVal val="#ppt_w"/>
                                          </p:val>
                                        </p:tav>
                                      </p:tavLst>
                                    </p:anim>
                                    <p:anim calcmode="lin" valueType="num">
                                      <p:cBhvr>
                                        <p:cTn id="44" dur="1000" fill="hold"/>
                                        <p:tgtEl>
                                          <p:spTgt spid="8">
                                            <p:txEl>
                                              <p:pRg st="7" end="7"/>
                                            </p:txEl>
                                          </p:spTgt>
                                        </p:tgtEl>
                                        <p:attrNameLst>
                                          <p:attrName>ppt_h</p:attrName>
                                        </p:attrNameLst>
                                      </p:cBhvr>
                                      <p:tavLst>
                                        <p:tav tm="0">
                                          <p:val>
                                            <p:fltVal val="0"/>
                                          </p:val>
                                        </p:tav>
                                        <p:tav tm="100000">
                                          <p:val>
                                            <p:strVal val="#ppt_h"/>
                                          </p:val>
                                        </p:tav>
                                      </p:tavLst>
                                    </p:anim>
                                    <p:anim calcmode="lin" valueType="num">
                                      <p:cBhvr>
                                        <p:cTn id="45" dur="1000" fill="hold"/>
                                        <p:tgtEl>
                                          <p:spTgt spid="8">
                                            <p:txEl>
                                              <p:pRg st="7" end="7"/>
                                            </p:txEl>
                                          </p:spTgt>
                                        </p:tgtEl>
                                        <p:attrNameLst>
                                          <p:attrName>style.rotation</p:attrName>
                                        </p:attrNameLst>
                                      </p:cBhvr>
                                      <p:tavLst>
                                        <p:tav tm="0">
                                          <p:val>
                                            <p:fltVal val="90"/>
                                          </p:val>
                                        </p:tav>
                                        <p:tav tm="100000">
                                          <p:val>
                                            <p:fltVal val="0"/>
                                          </p:val>
                                        </p:tav>
                                      </p:tavLst>
                                    </p:anim>
                                    <p:animEffect transition="in" filter="fade">
                                      <p:cBhvr>
                                        <p:cTn id="46" dur="1000"/>
                                        <p:tgtEl>
                                          <p:spTgt spid="8">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4099"/>
                                        </p:tgtEl>
                                        <p:attrNameLst>
                                          <p:attrName>style.visibility</p:attrName>
                                        </p:attrNameLst>
                                      </p:cBhvr>
                                      <p:to>
                                        <p:strVal val="visible"/>
                                      </p:to>
                                    </p:set>
                                    <p:anim calcmode="lin" valueType="num">
                                      <p:cBhvr>
                                        <p:cTn id="51" dur="1000" fill="hold"/>
                                        <p:tgtEl>
                                          <p:spTgt spid="4099"/>
                                        </p:tgtEl>
                                        <p:attrNameLst>
                                          <p:attrName>ppt_w</p:attrName>
                                        </p:attrNameLst>
                                      </p:cBhvr>
                                      <p:tavLst>
                                        <p:tav tm="0">
                                          <p:val>
                                            <p:fltVal val="0"/>
                                          </p:val>
                                        </p:tav>
                                        <p:tav tm="100000">
                                          <p:val>
                                            <p:strVal val="#ppt_w"/>
                                          </p:val>
                                        </p:tav>
                                      </p:tavLst>
                                    </p:anim>
                                    <p:anim calcmode="lin" valueType="num">
                                      <p:cBhvr>
                                        <p:cTn id="52" dur="1000" fill="hold"/>
                                        <p:tgtEl>
                                          <p:spTgt spid="4099"/>
                                        </p:tgtEl>
                                        <p:attrNameLst>
                                          <p:attrName>ppt_h</p:attrName>
                                        </p:attrNameLst>
                                      </p:cBhvr>
                                      <p:tavLst>
                                        <p:tav tm="0">
                                          <p:val>
                                            <p:fltVal val="0"/>
                                          </p:val>
                                        </p:tav>
                                        <p:tav tm="100000">
                                          <p:val>
                                            <p:strVal val="#ppt_h"/>
                                          </p:val>
                                        </p:tav>
                                      </p:tavLst>
                                    </p:anim>
                                    <p:anim calcmode="lin" valueType="num">
                                      <p:cBhvr>
                                        <p:cTn id="53" dur="1000" fill="hold"/>
                                        <p:tgtEl>
                                          <p:spTgt spid="4099"/>
                                        </p:tgtEl>
                                        <p:attrNameLst>
                                          <p:attrName>style.rotation</p:attrName>
                                        </p:attrNameLst>
                                      </p:cBhvr>
                                      <p:tavLst>
                                        <p:tav tm="0">
                                          <p:val>
                                            <p:fltVal val="90"/>
                                          </p:val>
                                        </p:tav>
                                        <p:tav tm="100000">
                                          <p:val>
                                            <p:fltVal val="0"/>
                                          </p:val>
                                        </p:tav>
                                      </p:tavLst>
                                    </p:anim>
                                    <p:animEffect transition="in" filter="fade">
                                      <p:cBhvr>
                                        <p:cTn id="54"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635896" y="3372524"/>
            <a:ext cx="11521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Inflatie</a:t>
            </a:r>
          </a:p>
        </p:txBody>
      </p:sp>
      <p:sp>
        <p:nvSpPr>
          <p:cNvPr id="3" name="Tekstvak 2"/>
          <p:cNvSpPr txBox="1"/>
          <p:nvPr/>
        </p:nvSpPr>
        <p:spPr>
          <a:xfrm>
            <a:off x="4652392" y="2595126"/>
            <a:ext cx="142339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bestedingen</a:t>
            </a:r>
          </a:p>
        </p:txBody>
      </p:sp>
      <p:sp>
        <p:nvSpPr>
          <p:cNvPr id="4" name="Tekstvak 3"/>
          <p:cNvSpPr txBox="1"/>
          <p:nvPr/>
        </p:nvSpPr>
        <p:spPr>
          <a:xfrm>
            <a:off x="5218103" y="3572377"/>
            <a:ext cx="1442129"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Overheids-</a:t>
            </a:r>
          </a:p>
          <a:p>
            <a:r>
              <a:rPr lang="nl-NL" dirty="0"/>
              <a:t>bestedingen</a:t>
            </a:r>
          </a:p>
        </p:txBody>
      </p:sp>
      <p:sp>
        <p:nvSpPr>
          <p:cNvPr id="6" name="Tekstvak 5"/>
          <p:cNvSpPr txBox="1"/>
          <p:nvPr/>
        </p:nvSpPr>
        <p:spPr>
          <a:xfrm>
            <a:off x="4572000" y="4482252"/>
            <a:ext cx="2439888"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Internationale concurrentiepositie</a:t>
            </a:r>
          </a:p>
        </p:txBody>
      </p:sp>
      <p:sp>
        <p:nvSpPr>
          <p:cNvPr id="7" name="Tekstvak 6"/>
          <p:cNvSpPr txBox="1"/>
          <p:nvPr/>
        </p:nvSpPr>
        <p:spPr>
          <a:xfrm>
            <a:off x="2497379" y="4055546"/>
            <a:ext cx="106650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Sparen</a:t>
            </a:r>
          </a:p>
        </p:txBody>
      </p:sp>
      <p:sp>
        <p:nvSpPr>
          <p:cNvPr id="8" name="Tekstvak 7"/>
          <p:cNvSpPr txBox="1"/>
          <p:nvPr/>
        </p:nvSpPr>
        <p:spPr>
          <a:xfrm>
            <a:off x="915695" y="4055546"/>
            <a:ext cx="101102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Rente</a:t>
            </a:r>
          </a:p>
        </p:txBody>
      </p:sp>
      <p:sp>
        <p:nvSpPr>
          <p:cNvPr id="9" name="Tekstvak 8"/>
          <p:cNvSpPr txBox="1"/>
          <p:nvPr/>
        </p:nvSpPr>
        <p:spPr>
          <a:xfrm>
            <a:off x="2497379" y="2636912"/>
            <a:ext cx="12961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Kosten</a:t>
            </a:r>
          </a:p>
        </p:txBody>
      </p:sp>
      <p:sp>
        <p:nvSpPr>
          <p:cNvPr id="10" name="Tekstvak 9"/>
          <p:cNvSpPr txBox="1"/>
          <p:nvPr/>
        </p:nvSpPr>
        <p:spPr>
          <a:xfrm>
            <a:off x="1008790" y="1619508"/>
            <a:ext cx="129614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Loon</a:t>
            </a:r>
          </a:p>
        </p:txBody>
      </p:sp>
      <p:sp>
        <p:nvSpPr>
          <p:cNvPr id="11" name="Tekstvak 10"/>
          <p:cNvSpPr txBox="1"/>
          <p:nvPr/>
        </p:nvSpPr>
        <p:spPr>
          <a:xfrm>
            <a:off x="7524328" y="1988840"/>
            <a:ext cx="12961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Export</a:t>
            </a:r>
          </a:p>
        </p:txBody>
      </p:sp>
      <p:sp>
        <p:nvSpPr>
          <p:cNvPr id="12" name="Tekstvak 11"/>
          <p:cNvSpPr txBox="1"/>
          <p:nvPr/>
        </p:nvSpPr>
        <p:spPr>
          <a:xfrm>
            <a:off x="7101168" y="3203045"/>
            <a:ext cx="12961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b="1" dirty="0"/>
              <a:t>Import</a:t>
            </a:r>
          </a:p>
        </p:txBody>
      </p:sp>
      <p:sp>
        <p:nvSpPr>
          <p:cNvPr id="13" name="Tekstvak 12"/>
          <p:cNvSpPr txBox="1"/>
          <p:nvPr/>
        </p:nvSpPr>
        <p:spPr>
          <a:xfrm>
            <a:off x="5220072" y="1619508"/>
            <a:ext cx="158556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Consumptie</a:t>
            </a:r>
          </a:p>
        </p:txBody>
      </p:sp>
      <p:sp>
        <p:nvSpPr>
          <p:cNvPr id="14" name="Tekstvak 13"/>
          <p:cNvSpPr txBox="1"/>
          <p:nvPr/>
        </p:nvSpPr>
        <p:spPr>
          <a:xfrm>
            <a:off x="6377142" y="2595126"/>
            <a:ext cx="18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Investeringen</a:t>
            </a:r>
          </a:p>
        </p:txBody>
      </p:sp>
      <p:cxnSp>
        <p:nvCxnSpPr>
          <p:cNvPr id="24" name="Rechte verbindingslijn met pijl 23"/>
          <p:cNvCxnSpPr>
            <a:endCxn id="7" idx="3"/>
          </p:cNvCxnSpPr>
          <p:nvPr/>
        </p:nvCxnSpPr>
        <p:spPr>
          <a:xfrm flipH="1">
            <a:off x="3563888" y="3741856"/>
            <a:ext cx="792088" cy="4983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Rechte verbindingslijn met pijl 25"/>
          <p:cNvCxnSpPr>
            <a:stCxn id="8" idx="3"/>
            <a:endCxn id="7" idx="1"/>
          </p:cNvCxnSpPr>
          <p:nvPr/>
        </p:nvCxnSpPr>
        <p:spPr>
          <a:xfrm>
            <a:off x="1926717" y="4240212"/>
            <a:ext cx="5706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Rechte verbindingslijn met pijl 27"/>
          <p:cNvCxnSpPr>
            <a:stCxn id="8" idx="0"/>
          </p:cNvCxnSpPr>
          <p:nvPr/>
        </p:nvCxnSpPr>
        <p:spPr>
          <a:xfrm flipV="1">
            <a:off x="1421206" y="3006244"/>
            <a:ext cx="1494610" cy="104930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Rechte verbindingslijn 29"/>
          <p:cNvCxnSpPr>
            <a:stCxn id="2" idx="1"/>
          </p:cNvCxnSpPr>
          <p:nvPr/>
        </p:nvCxnSpPr>
        <p:spPr>
          <a:xfrm flipH="1" flipV="1">
            <a:off x="1421206" y="3530895"/>
            <a:ext cx="2214690" cy="26295"/>
          </a:xfrm>
          <a:prstGeom prst="line">
            <a:avLst/>
          </a:prstGeom>
        </p:spPr>
        <p:style>
          <a:lnRef idx="3">
            <a:schemeClr val="dk1"/>
          </a:lnRef>
          <a:fillRef idx="0">
            <a:schemeClr val="dk1"/>
          </a:fillRef>
          <a:effectRef idx="2">
            <a:schemeClr val="dk1"/>
          </a:effectRef>
          <a:fontRef idx="minor">
            <a:schemeClr val="tx1"/>
          </a:fontRef>
        </p:style>
      </p:cxnSp>
      <p:cxnSp>
        <p:nvCxnSpPr>
          <p:cNvPr id="32" name="Rechte verbindingslijn met pijl 31"/>
          <p:cNvCxnSpPr/>
          <p:nvPr/>
        </p:nvCxnSpPr>
        <p:spPr>
          <a:xfrm flipV="1">
            <a:off x="1421206" y="1988840"/>
            <a:ext cx="0" cy="155520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Rechte verbindingslijn met pijl 35"/>
          <p:cNvCxnSpPr/>
          <p:nvPr/>
        </p:nvCxnSpPr>
        <p:spPr>
          <a:xfrm>
            <a:off x="4355976" y="3741856"/>
            <a:ext cx="864096" cy="7403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Rechte verbindingslijn 37"/>
          <p:cNvCxnSpPr>
            <a:stCxn id="6" idx="3"/>
          </p:cNvCxnSpPr>
          <p:nvPr/>
        </p:nvCxnSpPr>
        <p:spPr>
          <a:xfrm flipV="1">
            <a:off x="7011888" y="4805417"/>
            <a:ext cx="1592560" cy="1"/>
          </a:xfrm>
          <a:prstGeom prst="line">
            <a:avLst/>
          </a:prstGeom>
        </p:spPr>
        <p:style>
          <a:lnRef idx="3">
            <a:schemeClr val="dk1"/>
          </a:lnRef>
          <a:fillRef idx="0">
            <a:schemeClr val="dk1"/>
          </a:fillRef>
          <a:effectRef idx="2">
            <a:schemeClr val="dk1"/>
          </a:effectRef>
          <a:fontRef idx="minor">
            <a:schemeClr val="tx1"/>
          </a:fontRef>
        </p:style>
      </p:cxnSp>
      <p:cxnSp>
        <p:nvCxnSpPr>
          <p:cNvPr id="40" name="Rechte verbindingslijn met pijl 39"/>
          <p:cNvCxnSpPr/>
          <p:nvPr/>
        </p:nvCxnSpPr>
        <p:spPr>
          <a:xfrm flipV="1">
            <a:off x="8604448" y="2358172"/>
            <a:ext cx="0" cy="244724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Rechte verbindingslijn met pijl 41"/>
          <p:cNvCxnSpPr/>
          <p:nvPr/>
        </p:nvCxnSpPr>
        <p:spPr>
          <a:xfrm flipV="1">
            <a:off x="7808168" y="3581795"/>
            <a:ext cx="0" cy="12236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Rechte verbindingslijn met pijl 44"/>
          <p:cNvCxnSpPr>
            <a:stCxn id="11" idx="1"/>
          </p:cNvCxnSpPr>
          <p:nvPr/>
        </p:nvCxnSpPr>
        <p:spPr>
          <a:xfrm flipH="1">
            <a:off x="5939167" y="2173506"/>
            <a:ext cx="1585161" cy="4216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7" name="Rechte verbindingslijn met pijl 46"/>
          <p:cNvCxnSpPr>
            <a:stCxn id="12" idx="1"/>
          </p:cNvCxnSpPr>
          <p:nvPr/>
        </p:nvCxnSpPr>
        <p:spPr>
          <a:xfrm flipH="1" flipV="1">
            <a:off x="5791944" y="3006244"/>
            <a:ext cx="1309224" cy="3814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Rechte verbindingslijn met pijl 48"/>
          <p:cNvCxnSpPr>
            <a:stCxn id="14" idx="1"/>
            <a:endCxn id="3" idx="3"/>
          </p:cNvCxnSpPr>
          <p:nvPr/>
        </p:nvCxnSpPr>
        <p:spPr>
          <a:xfrm flipH="1">
            <a:off x="6075784" y="2779792"/>
            <a:ext cx="30135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1" name="Rechte verbindingslijn met pijl 50"/>
          <p:cNvCxnSpPr/>
          <p:nvPr/>
        </p:nvCxnSpPr>
        <p:spPr>
          <a:xfrm flipH="1">
            <a:off x="5508104" y="1988840"/>
            <a:ext cx="283840" cy="6062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3" name="Rechte verbindingslijn met pijl 52"/>
          <p:cNvCxnSpPr>
            <a:stCxn id="3" idx="2"/>
          </p:cNvCxnSpPr>
          <p:nvPr/>
        </p:nvCxnSpPr>
        <p:spPr>
          <a:xfrm flipH="1">
            <a:off x="4355976" y="2964458"/>
            <a:ext cx="1008112" cy="4080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5" name="Rechte verbindingslijn met pijl 54"/>
          <p:cNvCxnSpPr/>
          <p:nvPr/>
        </p:nvCxnSpPr>
        <p:spPr>
          <a:xfrm>
            <a:off x="3275856" y="3006244"/>
            <a:ext cx="684076" cy="3662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8" name="Rechte verbindingslijn met pijl 57"/>
          <p:cNvCxnSpPr>
            <a:stCxn id="10" idx="3"/>
            <a:endCxn id="13" idx="1"/>
          </p:cNvCxnSpPr>
          <p:nvPr/>
        </p:nvCxnSpPr>
        <p:spPr>
          <a:xfrm>
            <a:off x="2304934" y="1804174"/>
            <a:ext cx="291513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9" name="Tekstvak 58"/>
          <p:cNvSpPr txBox="1"/>
          <p:nvPr/>
        </p:nvSpPr>
        <p:spPr>
          <a:xfrm>
            <a:off x="3491880" y="980728"/>
            <a:ext cx="151216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Koopkracht</a:t>
            </a:r>
          </a:p>
        </p:txBody>
      </p:sp>
      <p:cxnSp>
        <p:nvCxnSpPr>
          <p:cNvPr id="61" name="Rechte verbindingslijn met pijl 60"/>
          <p:cNvCxnSpPr>
            <a:stCxn id="2" idx="0"/>
          </p:cNvCxnSpPr>
          <p:nvPr/>
        </p:nvCxnSpPr>
        <p:spPr>
          <a:xfrm flipV="1">
            <a:off x="4211960" y="1350060"/>
            <a:ext cx="0" cy="20224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4" name="Rechte verbindingslijn met pijl 63"/>
          <p:cNvCxnSpPr>
            <a:stCxn id="59" idx="3"/>
          </p:cNvCxnSpPr>
          <p:nvPr/>
        </p:nvCxnSpPr>
        <p:spPr>
          <a:xfrm>
            <a:off x="5004048" y="1165394"/>
            <a:ext cx="787896" cy="4541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5" name="Tekstvak 64"/>
          <p:cNvSpPr txBox="1"/>
          <p:nvPr/>
        </p:nvSpPr>
        <p:spPr>
          <a:xfrm>
            <a:off x="2251091" y="292006"/>
            <a:ext cx="502615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t>Oorzaken en gevolgen van inflatie</a:t>
            </a:r>
          </a:p>
        </p:txBody>
      </p:sp>
      <p:cxnSp>
        <p:nvCxnSpPr>
          <p:cNvPr id="67" name="Rechte verbindingslijn met pijl 66"/>
          <p:cNvCxnSpPr/>
          <p:nvPr/>
        </p:nvCxnSpPr>
        <p:spPr>
          <a:xfrm flipH="1">
            <a:off x="1926717" y="3741856"/>
            <a:ext cx="1709179" cy="24917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9" name="Rechte verbindingslijn met pijl 68"/>
          <p:cNvCxnSpPr/>
          <p:nvPr/>
        </p:nvCxnSpPr>
        <p:spPr>
          <a:xfrm>
            <a:off x="2212048" y="1988840"/>
            <a:ext cx="818585" cy="6062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Rechte verbindingslijn met pijl 70"/>
          <p:cNvCxnSpPr/>
          <p:nvPr/>
        </p:nvCxnSpPr>
        <p:spPr>
          <a:xfrm flipV="1">
            <a:off x="5650024" y="2964458"/>
            <a:ext cx="0" cy="5795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2" name="Tekstvak 71"/>
          <p:cNvSpPr txBox="1"/>
          <p:nvPr/>
        </p:nvSpPr>
        <p:spPr>
          <a:xfrm>
            <a:off x="395536" y="5373216"/>
            <a:ext cx="842493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Inflatie leidt tot: 1. daling sparen, 2. stijging rente, 3. stijging lonen, 4. verslechtering internationale concurrentiepositie en 5. daling koopkracht</a:t>
            </a:r>
          </a:p>
        </p:txBody>
      </p:sp>
      <p:sp>
        <p:nvSpPr>
          <p:cNvPr id="73" name="Tekstvak 72"/>
          <p:cNvSpPr txBox="1"/>
          <p:nvPr/>
        </p:nvSpPr>
        <p:spPr>
          <a:xfrm>
            <a:off x="395536" y="6166918"/>
            <a:ext cx="842493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Veel gevolgen van inflatie hebben  weer invloed op de oorzaken van inflatie</a:t>
            </a:r>
          </a:p>
        </p:txBody>
      </p:sp>
    </p:spTree>
    <p:extLst>
      <p:ext uri="{BB962C8B-B14F-4D97-AF65-F5344CB8AC3E}">
        <p14:creationId xmlns:p14="http://schemas.microsoft.com/office/powerpoint/2010/main" val="313281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1000"/>
                                        <p:tgtEl>
                                          <p:spTgt spid="59"/>
                                        </p:tgtEl>
                                      </p:cBhvr>
                                    </p:animEffect>
                                    <p:anim calcmode="lin" valueType="num">
                                      <p:cBhvr>
                                        <p:cTn id="29" dur="1000" fill="hold"/>
                                        <p:tgtEl>
                                          <p:spTgt spid="59"/>
                                        </p:tgtEl>
                                        <p:attrNameLst>
                                          <p:attrName>ppt_x</p:attrName>
                                        </p:attrNameLst>
                                      </p:cBhvr>
                                      <p:tavLst>
                                        <p:tav tm="0">
                                          <p:val>
                                            <p:strVal val="#ppt_x"/>
                                          </p:val>
                                        </p:tav>
                                        <p:tav tm="100000">
                                          <p:val>
                                            <p:strVal val="#ppt_x"/>
                                          </p:val>
                                        </p:tav>
                                      </p:tavLst>
                                    </p:anim>
                                    <p:anim calcmode="lin" valueType="num">
                                      <p:cBhvr>
                                        <p:cTn id="3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1000"/>
                                        <p:tgtEl>
                                          <p:spTgt spid="69"/>
                                        </p:tgtEl>
                                      </p:cBhvr>
                                    </p:animEffect>
                                    <p:anim calcmode="lin" valueType="num">
                                      <p:cBhvr>
                                        <p:cTn id="50" dur="1000" fill="hold"/>
                                        <p:tgtEl>
                                          <p:spTgt spid="69"/>
                                        </p:tgtEl>
                                        <p:attrNameLst>
                                          <p:attrName>ppt_x</p:attrName>
                                        </p:attrNameLst>
                                      </p:cBhvr>
                                      <p:tavLst>
                                        <p:tav tm="0">
                                          <p:val>
                                            <p:strVal val="#ppt_x"/>
                                          </p:val>
                                        </p:tav>
                                        <p:tav tm="100000">
                                          <p:val>
                                            <p:strVal val="#ppt_x"/>
                                          </p:val>
                                        </p:tav>
                                      </p:tavLst>
                                    </p:anim>
                                    <p:anim calcmode="lin" valueType="num">
                                      <p:cBhvr>
                                        <p:cTn id="5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1000"/>
                                        <p:tgtEl>
                                          <p:spTgt spid="64"/>
                                        </p:tgtEl>
                                      </p:cBhvr>
                                    </p:animEffect>
                                    <p:anim calcmode="lin" valueType="num">
                                      <p:cBhvr>
                                        <p:cTn id="57" dur="1000" fill="hold"/>
                                        <p:tgtEl>
                                          <p:spTgt spid="64"/>
                                        </p:tgtEl>
                                        <p:attrNameLst>
                                          <p:attrName>ppt_x</p:attrName>
                                        </p:attrNameLst>
                                      </p:cBhvr>
                                      <p:tavLst>
                                        <p:tav tm="0">
                                          <p:val>
                                            <p:strVal val="#ppt_x"/>
                                          </p:val>
                                        </p:tav>
                                        <p:tav tm="100000">
                                          <p:val>
                                            <p:strVal val="#ppt_x"/>
                                          </p:val>
                                        </p:tav>
                                      </p:tavLst>
                                    </p:anim>
                                    <p:anim calcmode="lin" valueType="num">
                                      <p:cBhvr>
                                        <p:cTn id="5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1000"/>
                                        <p:tgtEl>
                                          <p:spTgt spid="38"/>
                                        </p:tgtEl>
                                      </p:cBhvr>
                                    </p:animEffect>
                                    <p:anim calcmode="lin" valueType="num">
                                      <p:cBhvr>
                                        <p:cTn id="78" dur="1000" fill="hold"/>
                                        <p:tgtEl>
                                          <p:spTgt spid="38"/>
                                        </p:tgtEl>
                                        <p:attrNameLst>
                                          <p:attrName>ppt_x</p:attrName>
                                        </p:attrNameLst>
                                      </p:cBhvr>
                                      <p:tavLst>
                                        <p:tav tm="0">
                                          <p:val>
                                            <p:strVal val="#ppt_x"/>
                                          </p:val>
                                        </p:tav>
                                        <p:tav tm="100000">
                                          <p:val>
                                            <p:strVal val="#ppt_x"/>
                                          </p:val>
                                        </p:tav>
                                      </p:tavLst>
                                    </p:anim>
                                    <p:anim calcmode="lin" valueType="num">
                                      <p:cBhvr>
                                        <p:cTn id="7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anim calcmode="lin" valueType="num">
                                      <p:cBhvr>
                                        <p:cTn id="85" dur="1000" fill="hold"/>
                                        <p:tgtEl>
                                          <p:spTgt spid="40"/>
                                        </p:tgtEl>
                                        <p:attrNameLst>
                                          <p:attrName>ppt_x</p:attrName>
                                        </p:attrNameLst>
                                      </p:cBhvr>
                                      <p:tavLst>
                                        <p:tav tm="0">
                                          <p:val>
                                            <p:strVal val="#ppt_x"/>
                                          </p:val>
                                        </p:tav>
                                        <p:tav tm="100000">
                                          <p:val>
                                            <p:strVal val="#ppt_x"/>
                                          </p:val>
                                        </p:tav>
                                      </p:tavLst>
                                    </p:anim>
                                    <p:anim calcmode="lin" valueType="num">
                                      <p:cBhvr>
                                        <p:cTn id="8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anim calcmode="lin" valueType="num">
                                      <p:cBhvr>
                                        <p:cTn id="99" dur="1000" fill="hold"/>
                                        <p:tgtEl>
                                          <p:spTgt spid="12"/>
                                        </p:tgtEl>
                                        <p:attrNameLst>
                                          <p:attrName>ppt_x</p:attrName>
                                        </p:attrNameLst>
                                      </p:cBhvr>
                                      <p:tavLst>
                                        <p:tav tm="0">
                                          <p:val>
                                            <p:strVal val="#ppt_x"/>
                                          </p:val>
                                        </p:tav>
                                        <p:tav tm="100000">
                                          <p:val>
                                            <p:strVal val="#ppt_x"/>
                                          </p:val>
                                        </p:tav>
                                      </p:tavLst>
                                    </p:anim>
                                    <p:anim calcmode="lin" valueType="num">
                                      <p:cBhvr>
                                        <p:cTn id="10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1000"/>
                                        <p:tgtEl>
                                          <p:spTgt spid="11"/>
                                        </p:tgtEl>
                                      </p:cBhvr>
                                    </p:animEffect>
                                    <p:anim calcmode="lin" valueType="num">
                                      <p:cBhvr>
                                        <p:cTn id="106" dur="1000" fill="hold"/>
                                        <p:tgtEl>
                                          <p:spTgt spid="11"/>
                                        </p:tgtEl>
                                        <p:attrNameLst>
                                          <p:attrName>ppt_x</p:attrName>
                                        </p:attrNameLst>
                                      </p:cBhvr>
                                      <p:tavLst>
                                        <p:tav tm="0">
                                          <p:val>
                                            <p:strVal val="#ppt_x"/>
                                          </p:val>
                                        </p:tav>
                                        <p:tav tm="100000">
                                          <p:val>
                                            <p:strVal val="#ppt_x"/>
                                          </p:val>
                                        </p:tav>
                                      </p:tavLst>
                                    </p:anim>
                                    <p:anim calcmode="lin" valueType="num">
                                      <p:cBhvr>
                                        <p:cTn id="10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1000"/>
                                        <p:tgtEl>
                                          <p:spTgt spid="45"/>
                                        </p:tgtEl>
                                      </p:cBhvr>
                                    </p:animEffect>
                                    <p:anim calcmode="lin" valueType="num">
                                      <p:cBhvr>
                                        <p:cTn id="113" dur="1000" fill="hold"/>
                                        <p:tgtEl>
                                          <p:spTgt spid="45"/>
                                        </p:tgtEl>
                                        <p:attrNameLst>
                                          <p:attrName>ppt_x</p:attrName>
                                        </p:attrNameLst>
                                      </p:cBhvr>
                                      <p:tavLst>
                                        <p:tav tm="0">
                                          <p:val>
                                            <p:strVal val="#ppt_x"/>
                                          </p:val>
                                        </p:tav>
                                        <p:tav tm="100000">
                                          <p:val>
                                            <p:strVal val="#ppt_x"/>
                                          </p:val>
                                        </p:tav>
                                      </p:tavLst>
                                    </p:anim>
                                    <p:anim calcmode="lin" valueType="num">
                                      <p:cBhvr>
                                        <p:cTn id="1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fade">
                                      <p:cBhvr>
                                        <p:cTn id="119" dur="1000"/>
                                        <p:tgtEl>
                                          <p:spTgt spid="47"/>
                                        </p:tgtEl>
                                      </p:cBhvr>
                                    </p:animEffect>
                                    <p:anim calcmode="lin" valueType="num">
                                      <p:cBhvr>
                                        <p:cTn id="120" dur="1000" fill="hold"/>
                                        <p:tgtEl>
                                          <p:spTgt spid="47"/>
                                        </p:tgtEl>
                                        <p:attrNameLst>
                                          <p:attrName>ppt_x</p:attrName>
                                        </p:attrNameLst>
                                      </p:cBhvr>
                                      <p:tavLst>
                                        <p:tav tm="0">
                                          <p:val>
                                            <p:strVal val="#ppt_x"/>
                                          </p:val>
                                        </p:tav>
                                        <p:tav tm="100000">
                                          <p:val>
                                            <p:strVal val="#ppt_x"/>
                                          </p:val>
                                        </p:tav>
                                      </p:tavLst>
                                    </p:anim>
                                    <p:anim calcmode="lin" valueType="num">
                                      <p:cBhvr>
                                        <p:cTn id="1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1000"/>
                                        <p:tgtEl>
                                          <p:spTgt spid="51"/>
                                        </p:tgtEl>
                                      </p:cBhvr>
                                    </p:animEffect>
                                    <p:anim calcmode="lin" valueType="num">
                                      <p:cBhvr>
                                        <p:cTn id="127" dur="1000" fill="hold"/>
                                        <p:tgtEl>
                                          <p:spTgt spid="51"/>
                                        </p:tgtEl>
                                        <p:attrNameLst>
                                          <p:attrName>ppt_x</p:attrName>
                                        </p:attrNameLst>
                                      </p:cBhvr>
                                      <p:tavLst>
                                        <p:tav tm="0">
                                          <p:val>
                                            <p:strVal val="#ppt_x"/>
                                          </p:val>
                                        </p:tav>
                                        <p:tav tm="100000">
                                          <p:val>
                                            <p:strVal val="#ppt_x"/>
                                          </p:val>
                                        </p:tav>
                                      </p:tavLst>
                                    </p:anim>
                                    <p:anim calcmode="lin" valueType="num">
                                      <p:cBhvr>
                                        <p:cTn id="1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fade">
                                      <p:cBhvr>
                                        <p:cTn id="133" dur="1000"/>
                                        <p:tgtEl>
                                          <p:spTgt spid="14"/>
                                        </p:tgtEl>
                                      </p:cBhvr>
                                    </p:animEffect>
                                    <p:anim calcmode="lin" valueType="num">
                                      <p:cBhvr>
                                        <p:cTn id="134" dur="1000" fill="hold"/>
                                        <p:tgtEl>
                                          <p:spTgt spid="14"/>
                                        </p:tgtEl>
                                        <p:attrNameLst>
                                          <p:attrName>ppt_x</p:attrName>
                                        </p:attrNameLst>
                                      </p:cBhvr>
                                      <p:tavLst>
                                        <p:tav tm="0">
                                          <p:val>
                                            <p:strVal val="#ppt_x"/>
                                          </p:val>
                                        </p:tav>
                                        <p:tav tm="100000">
                                          <p:val>
                                            <p:strVal val="#ppt_x"/>
                                          </p:val>
                                        </p:tav>
                                      </p:tavLst>
                                    </p:anim>
                                    <p:anim calcmode="lin" valueType="num">
                                      <p:cBhvr>
                                        <p:cTn id="1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
                                        </p:tgtEl>
                                        <p:attrNameLst>
                                          <p:attrName>style.visibility</p:attrName>
                                        </p:attrNameLst>
                                      </p:cBhvr>
                                      <p:to>
                                        <p:strVal val="visible"/>
                                      </p:to>
                                    </p:set>
                                    <p:animEffect transition="in" filter="fade">
                                      <p:cBhvr>
                                        <p:cTn id="140" dur="1000"/>
                                        <p:tgtEl>
                                          <p:spTgt spid="4"/>
                                        </p:tgtEl>
                                      </p:cBhvr>
                                    </p:animEffect>
                                    <p:anim calcmode="lin" valueType="num">
                                      <p:cBhvr>
                                        <p:cTn id="141" dur="1000" fill="hold"/>
                                        <p:tgtEl>
                                          <p:spTgt spid="4"/>
                                        </p:tgtEl>
                                        <p:attrNameLst>
                                          <p:attrName>ppt_x</p:attrName>
                                        </p:attrNameLst>
                                      </p:cBhvr>
                                      <p:tavLst>
                                        <p:tav tm="0">
                                          <p:val>
                                            <p:strVal val="#ppt_x"/>
                                          </p:val>
                                        </p:tav>
                                        <p:tav tm="100000">
                                          <p:val>
                                            <p:strVal val="#ppt_x"/>
                                          </p:val>
                                        </p:tav>
                                      </p:tavLst>
                                    </p:anim>
                                    <p:anim calcmode="lin" valueType="num">
                                      <p:cBhvr>
                                        <p:cTn id="1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fade">
                                      <p:cBhvr>
                                        <p:cTn id="147" dur="1000"/>
                                        <p:tgtEl>
                                          <p:spTgt spid="71"/>
                                        </p:tgtEl>
                                      </p:cBhvr>
                                    </p:animEffect>
                                    <p:anim calcmode="lin" valueType="num">
                                      <p:cBhvr>
                                        <p:cTn id="148" dur="1000" fill="hold"/>
                                        <p:tgtEl>
                                          <p:spTgt spid="71"/>
                                        </p:tgtEl>
                                        <p:attrNameLst>
                                          <p:attrName>ppt_x</p:attrName>
                                        </p:attrNameLst>
                                      </p:cBhvr>
                                      <p:tavLst>
                                        <p:tav tm="0">
                                          <p:val>
                                            <p:strVal val="#ppt_x"/>
                                          </p:val>
                                        </p:tav>
                                        <p:tav tm="100000">
                                          <p:val>
                                            <p:strVal val="#ppt_x"/>
                                          </p:val>
                                        </p:tav>
                                      </p:tavLst>
                                    </p:anim>
                                    <p:anim calcmode="lin" valueType="num">
                                      <p:cBhvr>
                                        <p:cTn id="14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58"/>
                                        </p:tgtEl>
                                        <p:attrNameLst>
                                          <p:attrName>style.visibility</p:attrName>
                                        </p:attrNameLst>
                                      </p:cBhvr>
                                      <p:to>
                                        <p:strVal val="visible"/>
                                      </p:to>
                                    </p:set>
                                    <p:animEffect transition="in" filter="fade">
                                      <p:cBhvr>
                                        <p:cTn id="154" dur="1000"/>
                                        <p:tgtEl>
                                          <p:spTgt spid="58"/>
                                        </p:tgtEl>
                                      </p:cBhvr>
                                    </p:animEffect>
                                    <p:anim calcmode="lin" valueType="num">
                                      <p:cBhvr>
                                        <p:cTn id="155" dur="1000" fill="hold"/>
                                        <p:tgtEl>
                                          <p:spTgt spid="58"/>
                                        </p:tgtEl>
                                        <p:attrNameLst>
                                          <p:attrName>ppt_x</p:attrName>
                                        </p:attrNameLst>
                                      </p:cBhvr>
                                      <p:tavLst>
                                        <p:tav tm="0">
                                          <p:val>
                                            <p:strVal val="#ppt_x"/>
                                          </p:val>
                                        </p:tav>
                                        <p:tav tm="100000">
                                          <p:val>
                                            <p:strVal val="#ppt_x"/>
                                          </p:val>
                                        </p:tav>
                                      </p:tavLst>
                                    </p:anim>
                                    <p:anim calcmode="lin" valueType="num">
                                      <p:cBhvr>
                                        <p:cTn id="15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72"/>
                                        </p:tgtEl>
                                        <p:attrNameLst>
                                          <p:attrName>style.visibility</p:attrName>
                                        </p:attrNameLst>
                                      </p:cBhvr>
                                      <p:to>
                                        <p:strVal val="visible"/>
                                      </p:to>
                                    </p:set>
                                    <p:animEffect transition="in" filter="fade">
                                      <p:cBhvr>
                                        <p:cTn id="161" dur="1000"/>
                                        <p:tgtEl>
                                          <p:spTgt spid="72"/>
                                        </p:tgtEl>
                                      </p:cBhvr>
                                    </p:animEffect>
                                    <p:anim calcmode="lin" valueType="num">
                                      <p:cBhvr>
                                        <p:cTn id="162" dur="1000" fill="hold"/>
                                        <p:tgtEl>
                                          <p:spTgt spid="72"/>
                                        </p:tgtEl>
                                        <p:attrNameLst>
                                          <p:attrName>ppt_x</p:attrName>
                                        </p:attrNameLst>
                                      </p:cBhvr>
                                      <p:tavLst>
                                        <p:tav tm="0">
                                          <p:val>
                                            <p:strVal val="#ppt_x"/>
                                          </p:val>
                                        </p:tav>
                                        <p:tav tm="100000">
                                          <p:val>
                                            <p:strVal val="#ppt_x"/>
                                          </p:val>
                                        </p:tav>
                                      </p:tavLst>
                                    </p:anim>
                                    <p:anim calcmode="lin" valueType="num">
                                      <p:cBhvr>
                                        <p:cTn id="16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fade">
                                      <p:cBhvr>
                                        <p:cTn id="168" dur="1000"/>
                                        <p:tgtEl>
                                          <p:spTgt spid="73"/>
                                        </p:tgtEl>
                                      </p:cBhvr>
                                    </p:animEffect>
                                    <p:anim calcmode="lin" valueType="num">
                                      <p:cBhvr>
                                        <p:cTn id="169" dur="1000" fill="hold"/>
                                        <p:tgtEl>
                                          <p:spTgt spid="73"/>
                                        </p:tgtEl>
                                        <p:attrNameLst>
                                          <p:attrName>ppt_x</p:attrName>
                                        </p:attrNameLst>
                                      </p:cBhvr>
                                      <p:tavLst>
                                        <p:tav tm="0">
                                          <p:val>
                                            <p:strVal val="#ppt_x"/>
                                          </p:val>
                                        </p:tav>
                                        <p:tav tm="100000">
                                          <p:val>
                                            <p:strVal val="#ppt_x"/>
                                          </p:val>
                                        </p:tav>
                                      </p:tavLst>
                                    </p:anim>
                                    <p:anim calcmode="lin" valueType="num">
                                      <p:cBhvr>
                                        <p:cTn id="1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2" grpId="0" animBg="1"/>
      <p:bldP spid="13" grpId="0" animBg="1"/>
      <p:bldP spid="14" grpId="0" animBg="1"/>
      <p:bldP spid="59" grpId="0" animBg="1"/>
      <p:bldP spid="72" grpId="0" animBg="1"/>
      <p:bldP spid="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142" y="1646803"/>
            <a:ext cx="5940660" cy="326501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nl-NL" dirty="0"/>
              <a:t>Doel van geld – ruilhandel vergemakkelijken</a:t>
            </a:r>
          </a:p>
          <a:p>
            <a:r>
              <a:rPr lang="nl-NL" dirty="0"/>
              <a:t>Geen geld dan 2 problemen: 1) afstemming waarde goederen en 2) vinden van een ruilpartner</a:t>
            </a:r>
          </a:p>
          <a:p>
            <a:r>
              <a:rPr lang="nl-NL" dirty="0"/>
              <a:t>Directe ruil (met goederen) </a:t>
            </a:r>
            <a:r>
              <a:rPr lang="nl-NL" dirty="0">
                <a:sym typeface="Wingdings" panose="05000000000000000000" pitchFamily="2" charset="2"/>
              </a:rPr>
              <a:t> indirecte ruil (met geld)</a:t>
            </a:r>
            <a:endParaRPr lang="nl-NL" dirty="0"/>
          </a:p>
          <a:p>
            <a:r>
              <a:rPr lang="nl-NL" dirty="0"/>
              <a:t>Oorsprong van geld (voorbeelden): schelpen, zout</a:t>
            </a:r>
          </a:p>
          <a:p>
            <a:r>
              <a:rPr lang="nl-NL" dirty="0"/>
              <a:t>Functies van geld: ruilmiddel, oppotmiddel, rekeneenheid</a:t>
            </a:r>
          </a:p>
          <a:p>
            <a:r>
              <a:rPr lang="nl-NL" dirty="0"/>
              <a:t>Voorwaarden waar geld aan moet voldoen: schaars, duurzaam, eenvoudig vervoerbaar en algemeen aanvaard</a:t>
            </a:r>
          </a:p>
        </p:txBody>
      </p:sp>
      <p:sp>
        <p:nvSpPr>
          <p:cNvPr id="2" name="Titel 1"/>
          <p:cNvSpPr>
            <a:spLocks noGrp="1"/>
          </p:cNvSpPr>
          <p:nvPr>
            <p:ph type="title"/>
          </p:nvPr>
        </p:nvSpPr>
        <p:spPr>
          <a:xfrm>
            <a:off x="2584580" y="1020023"/>
            <a:ext cx="1236306" cy="42505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nl-NL" dirty="0"/>
              <a:t>Geld</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9386" y="857251"/>
            <a:ext cx="2094614" cy="1757492"/>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386" y="2614742"/>
            <a:ext cx="2094614" cy="1570961"/>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839" y="4185703"/>
            <a:ext cx="2084161" cy="1563121"/>
          </a:xfrm>
          <a:prstGeom prst="rect">
            <a:avLst/>
          </a:prstGeom>
        </p:spPr>
      </p:pic>
      <p:pic>
        <p:nvPicPr>
          <p:cNvPr id="7" name="Afbeelding 6"/>
          <p:cNvPicPr>
            <a:picLocks noChangeAspect="1"/>
          </p:cNvPicPr>
          <p:nvPr/>
        </p:nvPicPr>
        <p:blipFill>
          <a:blip r:embed="rId5"/>
          <a:stretch>
            <a:fillRect/>
          </a:stretch>
        </p:blipFill>
        <p:spPr>
          <a:xfrm>
            <a:off x="60141" y="4884357"/>
            <a:ext cx="2067239" cy="1116393"/>
          </a:xfrm>
          <a:prstGeom prst="rect">
            <a:avLst/>
          </a:prstGeom>
        </p:spPr>
      </p:pic>
      <p:pic>
        <p:nvPicPr>
          <p:cNvPr id="8" name="Afbeelding 7"/>
          <p:cNvPicPr>
            <a:picLocks noChangeAspect="1"/>
          </p:cNvPicPr>
          <p:nvPr/>
        </p:nvPicPr>
        <p:blipFill>
          <a:blip r:embed="rId6"/>
          <a:stretch>
            <a:fillRect/>
          </a:stretch>
        </p:blipFill>
        <p:spPr>
          <a:xfrm>
            <a:off x="2137831" y="4891933"/>
            <a:ext cx="2095934" cy="1108817"/>
          </a:xfrm>
          <a:prstGeom prst="rect">
            <a:avLst/>
          </a:prstGeom>
        </p:spPr>
      </p:pic>
    </p:spTree>
    <p:extLst>
      <p:ext uri="{BB962C8B-B14F-4D97-AF65-F5344CB8AC3E}">
        <p14:creationId xmlns:p14="http://schemas.microsoft.com/office/powerpoint/2010/main" val="38117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anim calcmode="lin" valueType="num">
                                      <p:cBhvr>
                                        <p:cTn id="5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fade">
                                      <p:cBhvr>
                                        <p:cTn id="70" dur="1000"/>
                                        <p:tgtEl>
                                          <p:spTgt spid="3">
                                            <p:txEl>
                                              <p:pRg st="5" end="5"/>
                                            </p:txEl>
                                          </p:spTgt>
                                        </p:tgtEl>
                                      </p:cBhvr>
                                    </p:animEffect>
                                    <p:anim calcmode="lin" valueType="num">
                                      <p:cBhvr>
                                        <p:cTn id="7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2220330"/>
            <a:ext cx="5556250" cy="3780420"/>
          </a:xfrm>
        </p:spPr>
        <p:style>
          <a:lnRef idx="1">
            <a:schemeClr val="accent2"/>
          </a:lnRef>
          <a:fillRef idx="3">
            <a:schemeClr val="accent2"/>
          </a:fillRef>
          <a:effectRef idx="2">
            <a:schemeClr val="accent2"/>
          </a:effectRef>
          <a:fontRef idx="minor">
            <a:schemeClr val="lt1"/>
          </a:fontRef>
        </p:style>
        <p:txBody>
          <a:bodyPr>
            <a:normAutofit fontScale="70000" lnSpcReduction="20000"/>
          </a:bodyPr>
          <a:lstStyle/>
          <a:p>
            <a:r>
              <a:rPr lang="nl-NL" dirty="0"/>
              <a:t>Nominale waarde (waarde van het geld) en intrinsieke waarde (waarde materiaal)</a:t>
            </a:r>
          </a:p>
          <a:p>
            <a:r>
              <a:rPr lang="nl-NL" dirty="0"/>
              <a:t>Standaardmunten (nominale waarde = intrinsieke waarde</a:t>
            </a:r>
          </a:p>
          <a:p>
            <a:r>
              <a:rPr lang="nl-NL" dirty="0"/>
              <a:t>Wet van </a:t>
            </a:r>
            <a:r>
              <a:rPr lang="nl-NL" dirty="0" err="1"/>
              <a:t>Gresham</a:t>
            </a:r>
            <a:r>
              <a:rPr lang="nl-NL" dirty="0"/>
              <a:t> </a:t>
            </a:r>
            <a:r>
              <a:rPr lang="nl-NL" b="1" dirty="0"/>
              <a:t>(bad money </a:t>
            </a:r>
            <a:r>
              <a:rPr lang="nl-NL" b="1" dirty="0" err="1"/>
              <a:t>allways</a:t>
            </a:r>
            <a:r>
              <a:rPr lang="nl-NL" b="1" dirty="0"/>
              <a:t> drives out </a:t>
            </a:r>
            <a:r>
              <a:rPr lang="nl-NL" b="1" dirty="0" err="1"/>
              <a:t>good</a:t>
            </a:r>
            <a:r>
              <a:rPr lang="nl-NL" b="1" dirty="0"/>
              <a:t> money): </a:t>
            </a:r>
            <a:r>
              <a:rPr lang="nl-NL" sz="1425" dirty="0"/>
              <a:t>gesnoeide munten, zilveren gulden, dubbele standaard)</a:t>
            </a:r>
          </a:p>
          <a:p>
            <a:r>
              <a:rPr lang="nl-NL" dirty="0" err="1"/>
              <a:t>Fiducair</a:t>
            </a:r>
            <a:r>
              <a:rPr lang="nl-NL" dirty="0"/>
              <a:t> (vertrouwens) geld: bankbiljetten en munten</a:t>
            </a:r>
          </a:p>
          <a:p>
            <a:r>
              <a:rPr lang="nl-NL" dirty="0"/>
              <a:t>Chartaal (stoffelijk) en giraal (bankrekening) geld en digitaal geld (chipknip)</a:t>
            </a:r>
          </a:p>
          <a:p>
            <a:r>
              <a:rPr lang="nl-NL" dirty="0"/>
              <a:t>Internet bankieren</a:t>
            </a:r>
          </a:p>
        </p:txBody>
      </p:sp>
      <p:sp>
        <p:nvSpPr>
          <p:cNvPr id="2" name="Titel 1"/>
          <p:cNvSpPr>
            <a:spLocks noGrp="1"/>
          </p:cNvSpPr>
          <p:nvPr>
            <p:ph type="title"/>
          </p:nvPr>
        </p:nvSpPr>
        <p:spPr>
          <a:xfrm>
            <a:off x="170284" y="950043"/>
            <a:ext cx="2523931" cy="53580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nl-NL" dirty="0"/>
              <a:t>Soorten geld</a:t>
            </a:r>
          </a:p>
        </p:txBody>
      </p:sp>
      <p:pic>
        <p:nvPicPr>
          <p:cNvPr id="5" name="Afbeelding 4"/>
          <p:cNvPicPr>
            <a:picLocks noChangeAspect="1"/>
          </p:cNvPicPr>
          <p:nvPr/>
        </p:nvPicPr>
        <p:blipFill>
          <a:blip r:embed="rId2"/>
          <a:stretch>
            <a:fillRect/>
          </a:stretch>
        </p:blipFill>
        <p:spPr>
          <a:xfrm>
            <a:off x="2938756" y="857250"/>
            <a:ext cx="2095934" cy="1108817"/>
          </a:xfrm>
          <a:prstGeom prst="rect">
            <a:avLst/>
          </a:prstGeom>
        </p:spPr>
      </p:pic>
      <p:pic>
        <p:nvPicPr>
          <p:cNvPr id="6" name="Afbeelding 5"/>
          <p:cNvPicPr>
            <a:picLocks noChangeAspect="1"/>
          </p:cNvPicPr>
          <p:nvPr/>
        </p:nvPicPr>
        <p:blipFill>
          <a:blip r:embed="rId3"/>
          <a:stretch>
            <a:fillRect/>
          </a:stretch>
        </p:blipFill>
        <p:spPr>
          <a:xfrm>
            <a:off x="5279232" y="869695"/>
            <a:ext cx="3864769" cy="1345421"/>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573" y="4999248"/>
            <a:ext cx="1517428" cy="100150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249" y="2204812"/>
            <a:ext cx="2544763" cy="3795938"/>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1318" y="5136357"/>
            <a:ext cx="1354931" cy="864394"/>
          </a:xfrm>
          <a:prstGeom prst="rect">
            <a:avLst/>
          </a:prstGeom>
        </p:spPr>
      </p:pic>
    </p:spTree>
    <p:extLst>
      <p:ext uri="{BB962C8B-B14F-4D97-AF65-F5344CB8AC3E}">
        <p14:creationId xmlns:p14="http://schemas.microsoft.com/office/powerpoint/2010/main" val="9592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anim calcmode="lin" valueType="num">
                                      <p:cBhvr>
                                        <p:cTn id="5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fade">
                                      <p:cBhvr>
                                        <p:cTn id="70" dur="1000"/>
                                        <p:tgtEl>
                                          <p:spTgt spid="3">
                                            <p:txEl>
                                              <p:pRg st="5" end="5"/>
                                            </p:txEl>
                                          </p:spTgt>
                                        </p:tgtEl>
                                      </p:cBhvr>
                                    </p:animEffect>
                                    <p:anim calcmode="lin" valueType="num">
                                      <p:cBhvr>
                                        <p:cTn id="7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1463" y="1050761"/>
            <a:ext cx="3582423" cy="805836"/>
          </a:xfrm>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a:defRPr/>
            </a:pPr>
            <a:r>
              <a:rPr lang="nl-NL" sz="1800" dirty="0">
                <a:latin typeface="Arial" panose="020B0604020202020204" pitchFamily="34" charset="0"/>
                <a:cs typeface="Arial" panose="020B0604020202020204" pitchFamily="34" charset="0"/>
              </a:rPr>
              <a:t>Oorzaken van Inflatie (prijsstijging)</a:t>
            </a:r>
            <a:br>
              <a:rPr lang="nl-NL" sz="1800" dirty="0">
                <a:latin typeface="Arial" panose="020B0604020202020204" pitchFamily="34" charset="0"/>
                <a:cs typeface="Arial" panose="020B0604020202020204" pitchFamily="34" charset="0"/>
              </a:rPr>
            </a:br>
            <a:r>
              <a:rPr lang="nl-NL" sz="1800" dirty="0">
                <a:latin typeface="Arial" panose="020B0604020202020204" pitchFamily="34" charset="0"/>
                <a:cs typeface="Arial" panose="020B0604020202020204" pitchFamily="34" charset="0"/>
              </a:rPr>
              <a:t>(kosten of bestedingen)</a:t>
            </a:r>
          </a:p>
        </p:txBody>
      </p:sp>
      <p:sp>
        <p:nvSpPr>
          <p:cNvPr id="22531" name="Tijdelijke aanduiding voor inhoud 4"/>
          <p:cNvSpPr>
            <a:spLocks noGrp="1"/>
          </p:cNvSpPr>
          <p:nvPr>
            <p:ph sz="quarter" idx="4294967295"/>
          </p:nvPr>
        </p:nvSpPr>
        <p:spPr>
          <a:xfrm>
            <a:off x="271463" y="1947715"/>
            <a:ext cx="2865834" cy="25848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55000" lnSpcReduction="20000"/>
          </a:bodyPr>
          <a:lstStyle/>
          <a:p>
            <a:pPr marL="0" indent="0">
              <a:buNone/>
              <a:defRPr/>
            </a:pPr>
            <a:r>
              <a:rPr lang="nl-NL" altLang="nl-NL" dirty="0"/>
              <a:t>Kosteninflatie</a:t>
            </a:r>
          </a:p>
          <a:p>
            <a:pPr marL="0" indent="0">
              <a:buNone/>
              <a:defRPr/>
            </a:pPr>
            <a:endParaRPr lang="nl-NL" altLang="nl-NL" dirty="0"/>
          </a:p>
          <a:p>
            <a:pPr eaLnBrk="1" hangingPunct="1">
              <a:buFont typeface="Arial" charset="0"/>
              <a:buChar char="•"/>
              <a:defRPr/>
            </a:pPr>
            <a:r>
              <a:rPr lang="nl-NL" altLang="nl-NL" dirty="0"/>
              <a:t>Stijging van de rente</a:t>
            </a:r>
          </a:p>
          <a:p>
            <a:pPr eaLnBrk="1" hangingPunct="1">
              <a:buFont typeface="Arial" charset="0"/>
              <a:buChar char="•"/>
              <a:defRPr/>
            </a:pPr>
            <a:r>
              <a:rPr lang="nl-NL" altLang="nl-NL" dirty="0"/>
              <a:t>Stijging loonkosten</a:t>
            </a:r>
          </a:p>
          <a:p>
            <a:pPr eaLnBrk="1" hangingPunct="1">
              <a:buFont typeface="Arial" charset="0"/>
              <a:buChar char="•"/>
              <a:defRPr/>
            </a:pPr>
            <a:r>
              <a:rPr lang="nl-NL" altLang="nl-NL" dirty="0"/>
              <a:t>Stijging grondstofprijzen</a:t>
            </a:r>
          </a:p>
          <a:p>
            <a:pPr eaLnBrk="1" hangingPunct="1">
              <a:buFont typeface="Arial" charset="0"/>
              <a:buChar char="•"/>
              <a:defRPr/>
            </a:pPr>
            <a:r>
              <a:rPr lang="nl-NL" altLang="nl-NL" dirty="0"/>
              <a:t>BTW- accijnsverhoging</a:t>
            </a:r>
          </a:p>
          <a:p>
            <a:pPr eaLnBrk="1" hangingPunct="1">
              <a:buFont typeface="Arial" charset="0"/>
              <a:buChar char="•"/>
              <a:defRPr/>
            </a:pPr>
            <a:r>
              <a:rPr lang="nl-NL" altLang="nl-NL" dirty="0"/>
              <a:t>Stijging importprijzen</a:t>
            </a:r>
          </a:p>
          <a:p>
            <a:pPr eaLnBrk="1" hangingPunct="1">
              <a:buFont typeface="Arial" charset="0"/>
              <a:buChar char="•"/>
              <a:defRPr/>
            </a:pPr>
            <a:r>
              <a:rPr lang="nl-NL" altLang="nl-NL" dirty="0"/>
              <a:t>Daling wisselkoers</a:t>
            </a:r>
          </a:p>
        </p:txBody>
      </p:sp>
      <p:sp>
        <p:nvSpPr>
          <p:cNvPr id="22532" name="Tijdelijke aanduiding voor inhoud 5"/>
          <p:cNvSpPr>
            <a:spLocks noGrp="1"/>
          </p:cNvSpPr>
          <p:nvPr>
            <p:ph sz="quarter" idx="4294967295"/>
          </p:nvPr>
        </p:nvSpPr>
        <p:spPr>
          <a:xfrm>
            <a:off x="3209925" y="1947715"/>
            <a:ext cx="2867025" cy="25848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70000" lnSpcReduction="20000"/>
          </a:bodyPr>
          <a:lstStyle/>
          <a:p>
            <a:pPr eaLnBrk="1" hangingPunct="1"/>
            <a:r>
              <a:rPr lang="nl-NL" altLang="nl-NL" dirty="0"/>
              <a:t>Bestedingsinflatie</a:t>
            </a:r>
          </a:p>
          <a:p>
            <a:pPr eaLnBrk="1" hangingPunct="1"/>
            <a:endParaRPr lang="nl-NL" altLang="nl-NL" dirty="0"/>
          </a:p>
          <a:p>
            <a:pPr eaLnBrk="1" hangingPunct="1"/>
            <a:r>
              <a:rPr lang="nl-NL" altLang="nl-NL" dirty="0"/>
              <a:t>Als de vraag &gt; aanbod</a:t>
            </a:r>
          </a:p>
          <a:p>
            <a:pPr eaLnBrk="1" hangingPunct="1"/>
            <a:r>
              <a:rPr lang="nl-NL" altLang="nl-NL" dirty="0"/>
              <a:t>Als er meer geld is dan nodig voor de reële consumptie</a:t>
            </a:r>
          </a:p>
        </p:txBody>
      </p:sp>
      <p:sp>
        <p:nvSpPr>
          <p:cNvPr id="5" name="Titel 3"/>
          <p:cNvSpPr txBox="1">
            <a:spLocks/>
          </p:cNvSpPr>
          <p:nvPr/>
        </p:nvSpPr>
        <p:spPr>
          <a:xfrm>
            <a:off x="271463" y="4740021"/>
            <a:ext cx="3764756" cy="80583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nl-NL" sz="1800" dirty="0">
                <a:latin typeface="Arial" panose="020B0604020202020204" pitchFamily="34" charset="0"/>
                <a:cs typeface="Arial" panose="020B0604020202020204" pitchFamily="34" charset="0"/>
              </a:rPr>
              <a:t>Deflatie (</a:t>
            </a:r>
            <a:r>
              <a:rPr lang="nl-NL" sz="1800" dirty="0" err="1">
                <a:latin typeface="Arial" panose="020B0604020202020204" pitchFamily="34" charset="0"/>
                <a:cs typeface="Arial" panose="020B0604020202020204" pitchFamily="34" charset="0"/>
              </a:rPr>
              <a:t>prijssdaling</a:t>
            </a:r>
            <a:r>
              <a:rPr lang="nl-NL" sz="1800" dirty="0">
                <a:latin typeface="Arial" panose="020B0604020202020204" pitchFamily="34" charset="0"/>
                <a:cs typeface="Arial" panose="020B0604020202020204" pitchFamily="34" charset="0"/>
              </a:rPr>
              <a:t>) </a:t>
            </a:r>
            <a:r>
              <a:rPr lang="nl-NL" sz="1800" dirty="0">
                <a:latin typeface="Arial" panose="020B0604020202020204" pitchFamily="34" charset="0"/>
                <a:cs typeface="Arial" panose="020B0604020202020204" pitchFamily="34" charset="0"/>
                <a:sym typeface="Wingdings" panose="05000000000000000000" pitchFamily="2" charset="2"/>
              </a:rPr>
              <a:t></a:t>
            </a:r>
            <a:br>
              <a:rPr lang="nl-NL" sz="1800" dirty="0">
                <a:latin typeface="Arial" panose="020B0604020202020204" pitchFamily="34" charset="0"/>
                <a:cs typeface="Arial" panose="020B0604020202020204" pitchFamily="34" charset="0"/>
              </a:rPr>
            </a:br>
            <a:r>
              <a:rPr lang="nl-NL" sz="1800" dirty="0">
                <a:latin typeface="Arial" panose="020B0604020202020204" pitchFamily="34" charset="0"/>
                <a:cs typeface="Arial" panose="020B0604020202020204" pitchFamily="34" charset="0"/>
              </a:rPr>
              <a:t>mensen stellen hun bestedingen uit</a:t>
            </a: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5275" y="4684657"/>
            <a:ext cx="1971675" cy="1316093"/>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806" y="857250"/>
            <a:ext cx="1633646" cy="921544"/>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52" y="858235"/>
            <a:ext cx="940406" cy="1246584"/>
          </a:xfrm>
          <a:prstGeom prst="rect">
            <a:avLst/>
          </a:prstGeom>
        </p:spPr>
      </p:pic>
      <p:sp>
        <p:nvSpPr>
          <p:cNvPr id="7" name="AutoShape 2" descr="Afbeeldingsresultaat voor accijns"/>
          <p:cNvSpPr>
            <a:spLocks noChangeAspect="1" noChangeArrowheads="1"/>
          </p:cNvSpPr>
          <p:nvPr/>
        </p:nvSpPr>
        <p:spPr bwMode="auto">
          <a:xfrm>
            <a:off x="47625"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807" y="1778793"/>
            <a:ext cx="1389460" cy="1395454"/>
          </a:xfrm>
          <a:prstGeom prst="rect">
            <a:avLst/>
          </a:prstGeom>
        </p:spPr>
      </p:pic>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7995" y="2060449"/>
            <a:ext cx="1185863" cy="1113799"/>
          </a:xfrm>
          <a:prstGeom prst="rect">
            <a:avLst/>
          </a:prstGeom>
        </p:spPr>
      </p:pic>
      <p:pic>
        <p:nvPicPr>
          <p:cNvPr id="11" name="Afbeelding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3284673"/>
            <a:ext cx="2895600" cy="1628775"/>
          </a:xfrm>
          <a:prstGeom prst="rect">
            <a:avLst/>
          </a:prstGeom>
        </p:spPr>
      </p:pic>
    </p:spTree>
    <p:extLst>
      <p:ext uri="{BB962C8B-B14F-4D97-AF65-F5344CB8AC3E}">
        <p14:creationId xmlns:p14="http://schemas.microsoft.com/office/powerpoint/2010/main" val="2270607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532">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27585" y="1628800"/>
            <a:ext cx="7704856" cy="4896544"/>
          </a:xfrm>
          <a:solidFill>
            <a:schemeClr val="accent1">
              <a:lumMod val="40000"/>
              <a:lumOff val="60000"/>
            </a:schemeClr>
          </a:solidFill>
        </p:spPr>
        <p:txBody>
          <a:bodyPr>
            <a:normAutofit fontScale="85000" lnSpcReduction="10000"/>
          </a:bodyPr>
          <a:lstStyle/>
          <a:p>
            <a:r>
              <a:rPr lang="nl-NL" dirty="0"/>
              <a:t>Bankbiljetten en munten versus giraal geld (bankrekeningen van burgers en bedrijven)</a:t>
            </a:r>
          </a:p>
          <a:p>
            <a:r>
              <a:rPr lang="nl-NL" dirty="0"/>
              <a:t>Giraal geld kan gebruikt worden met Internetbankieren, en pinnen</a:t>
            </a:r>
          </a:p>
          <a:p>
            <a:r>
              <a:rPr lang="nl-NL" dirty="0"/>
              <a:t>Primaire liquiditeitenmassa = maatschappelijke geldhoeveelheid  (M1)</a:t>
            </a:r>
          </a:p>
          <a:p>
            <a:r>
              <a:rPr lang="nl-NL" dirty="0"/>
              <a:t>Secundaire liquiditeiten (kortlopend spaargeld, vreemde valuta en kortlopende termijndeposito’s</a:t>
            </a:r>
          </a:p>
          <a:p>
            <a:r>
              <a:rPr lang="nl-NL" dirty="0"/>
              <a:t>Binnenlandse liquiditeitenmassa (M3)</a:t>
            </a:r>
          </a:p>
          <a:p>
            <a:r>
              <a:rPr lang="nl-NL" dirty="0"/>
              <a:t>Aandelen en obligaties (verschillen op basis van): aard van de uitgifte, inkomsten en risico</a:t>
            </a:r>
          </a:p>
        </p:txBody>
      </p:sp>
      <p:sp>
        <p:nvSpPr>
          <p:cNvPr id="2" name="Titel 1"/>
          <p:cNvSpPr>
            <a:spLocks noGrp="1"/>
          </p:cNvSpPr>
          <p:nvPr>
            <p:ph type="title"/>
          </p:nvPr>
        </p:nvSpPr>
        <p:spPr>
          <a:xfrm>
            <a:off x="457200" y="338328"/>
            <a:ext cx="8229600" cy="786416"/>
          </a:xfrm>
          <a:solidFill>
            <a:schemeClr val="accent6"/>
          </a:solidFill>
        </p:spPr>
        <p:txBody>
          <a:bodyPr>
            <a:normAutofit/>
          </a:bodyPr>
          <a:lstStyle/>
          <a:p>
            <a:r>
              <a:rPr lang="nl-NL" dirty="0"/>
              <a:t>Blijft geld wel rollen</a:t>
            </a:r>
          </a:p>
        </p:txBody>
      </p:sp>
      <p:cxnSp>
        <p:nvCxnSpPr>
          <p:cNvPr id="5" name="Rechte verbindingslijn 4"/>
          <p:cNvCxnSpPr/>
          <p:nvPr/>
        </p:nvCxnSpPr>
        <p:spPr>
          <a:xfrm>
            <a:off x="827584" y="3212976"/>
            <a:ext cx="7416824" cy="0"/>
          </a:xfrm>
          <a:prstGeom prst="line">
            <a:avLst/>
          </a:prstGeom>
        </p:spPr>
        <p:style>
          <a:lnRef idx="3">
            <a:schemeClr val="dk1"/>
          </a:lnRef>
          <a:fillRef idx="0">
            <a:schemeClr val="dk1"/>
          </a:fillRef>
          <a:effectRef idx="2">
            <a:schemeClr val="dk1"/>
          </a:effectRef>
          <a:fontRef idx="minor">
            <a:schemeClr val="tx1"/>
          </a:fontRef>
        </p:style>
      </p:cxnSp>
      <p:cxnSp>
        <p:nvCxnSpPr>
          <p:cNvPr id="7" name="Rechte verbindingslijn 6"/>
          <p:cNvCxnSpPr/>
          <p:nvPr/>
        </p:nvCxnSpPr>
        <p:spPr>
          <a:xfrm>
            <a:off x="755576" y="4797152"/>
            <a:ext cx="7488832" cy="0"/>
          </a:xfrm>
          <a:prstGeom prst="line">
            <a:avLst/>
          </a:prstGeom>
        </p:spPr>
        <p:style>
          <a:lnRef idx="3">
            <a:schemeClr val="dk1"/>
          </a:lnRef>
          <a:fillRef idx="0">
            <a:schemeClr val="dk1"/>
          </a:fillRef>
          <a:effectRef idx="2">
            <a:schemeClr val="dk1"/>
          </a:effectRef>
          <a:fontRef idx="minor">
            <a:schemeClr val="tx1"/>
          </a:fontRef>
        </p:style>
      </p:cxnSp>
      <p:sp>
        <p:nvSpPr>
          <p:cNvPr id="8" name="Tekstvak 7"/>
          <p:cNvSpPr txBox="1"/>
          <p:nvPr/>
        </p:nvSpPr>
        <p:spPr>
          <a:xfrm>
            <a:off x="8460432" y="2996952"/>
            <a:ext cx="288032" cy="369332"/>
          </a:xfrm>
          <a:prstGeom prst="rect">
            <a:avLst/>
          </a:prstGeom>
          <a:noFill/>
        </p:spPr>
        <p:txBody>
          <a:bodyPr wrap="square" rtlCol="0">
            <a:spAutoFit/>
          </a:bodyPr>
          <a:lstStyle/>
          <a:p>
            <a:r>
              <a:rPr lang="nl-NL" dirty="0"/>
              <a:t>+</a:t>
            </a:r>
          </a:p>
        </p:txBody>
      </p:sp>
      <p:sp>
        <p:nvSpPr>
          <p:cNvPr id="9" name="Tekstvak 8"/>
          <p:cNvSpPr txBox="1"/>
          <p:nvPr/>
        </p:nvSpPr>
        <p:spPr>
          <a:xfrm>
            <a:off x="8493279" y="4612486"/>
            <a:ext cx="288032" cy="369332"/>
          </a:xfrm>
          <a:prstGeom prst="rect">
            <a:avLst/>
          </a:prstGeom>
          <a:noFill/>
        </p:spPr>
        <p:txBody>
          <a:bodyPr wrap="square" rtlCol="0">
            <a:spAutoFit/>
          </a:bodyPr>
          <a:lstStyle/>
          <a:p>
            <a:r>
              <a:rPr lang="nl-NL" dirty="0"/>
              <a:t>+</a:t>
            </a:r>
          </a:p>
        </p:txBody>
      </p:sp>
    </p:spTree>
    <p:extLst>
      <p:ext uri="{BB962C8B-B14F-4D97-AF65-F5344CB8AC3E}">
        <p14:creationId xmlns:p14="http://schemas.microsoft.com/office/powerpoint/2010/main" val="3153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8690" y="3765572"/>
            <a:ext cx="2088232"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Niet  geldscheppers</a:t>
            </a:r>
          </a:p>
          <a:p>
            <a:r>
              <a:rPr lang="nl-NL" dirty="0"/>
              <a:t>* Gezinnen</a:t>
            </a:r>
          </a:p>
          <a:p>
            <a:r>
              <a:rPr lang="nl-NL" dirty="0"/>
              <a:t>* Bedrijven</a:t>
            </a:r>
          </a:p>
          <a:p>
            <a:r>
              <a:rPr lang="nl-NL" dirty="0"/>
              <a:t>* Gemeenten</a:t>
            </a:r>
          </a:p>
          <a:p>
            <a:r>
              <a:rPr lang="nl-NL" dirty="0"/>
              <a:t>* provincies</a:t>
            </a:r>
          </a:p>
        </p:txBody>
      </p:sp>
      <p:sp>
        <p:nvSpPr>
          <p:cNvPr id="3" name="Tekstvak 2"/>
          <p:cNvSpPr txBox="1"/>
          <p:nvPr/>
        </p:nvSpPr>
        <p:spPr>
          <a:xfrm>
            <a:off x="2779613" y="1364712"/>
            <a:ext cx="1368152"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nl-NL" dirty="0"/>
              <a:t>Particuliere banken</a:t>
            </a:r>
          </a:p>
          <a:p>
            <a:r>
              <a:rPr lang="nl-NL" dirty="0"/>
              <a:t>(giraal geld)</a:t>
            </a:r>
          </a:p>
        </p:txBody>
      </p:sp>
      <p:sp>
        <p:nvSpPr>
          <p:cNvPr id="4" name="Tekstvak 3"/>
          <p:cNvSpPr txBox="1"/>
          <p:nvPr/>
        </p:nvSpPr>
        <p:spPr>
          <a:xfrm>
            <a:off x="4427984" y="1356628"/>
            <a:ext cx="1584176"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nl-NL" dirty="0"/>
              <a:t>Centrale bank</a:t>
            </a:r>
          </a:p>
          <a:p>
            <a:r>
              <a:rPr lang="nl-NL" dirty="0"/>
              <a:t>(Bankbiljetten)</a:t>
            </a:r>
          </a:p>
        </p:txBody>
      </p:sp>
      <p:sp>
        <p:nvSpPr>
          <p:cNvPr id="5" name="Tekstvak 4"/>
          <p:cNvSpPr txBox="1"/>
          <p:nvPr/>
        </p:nvSpPr>
        <p:spPr>
          <a:xfrm>
            <a:off x="6516216" y="1356628"/>
            <a:ext cx="1728192"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nl-NL" dirty="0"/>
              <a:t>Rijk</a:t>
            </a:r>
          </a:p>
          <a:p>
            <a:r>
              <a:rPr lang="nl-NL" dirty="0"/>
              <a:t>(munten)</a:t>
            </a:r>
          </a:p>
        </p:txBody>
      </p:sp>
      <p:sp>
        <p:nvSpPr>
          <p:cNvPr id="6" name="Tekstvak 5"/>
          <p:cNvSpPr txBox="1"/>
          <p:nvPr/>
        </p:nvSpPr>
        <p:spPr>
          <a:xfrm>
            <a:off x="503548" y="1356628"/>
            <a:ext cx="1728192"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Geldscheppers</a:t>
            </a:r>
          </a:p>
        </p:txBody>
      </p:sp>
      <p:sp>
        <p:nvSpPr>
          <p:cNvPr id="7" name="Afgeronde rechthoek 6"/>
          <p:cNvSpPr/>
          <p:nvPr/>
        </p:nvSpPr>
        <p:spPr>
          <a:xfrm>
            <a:off x="3275856" y="3765571"/>
            <a:ext cx="4212468" cy="14773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nl-NL"/>
          </a:p>
        </p:txBody>
      </p:sp>
      <p:sp>
        <p:nvSpPr>
          <p:cNvPr id="11" name="Tekstvak 10"/>
          <p:cNvSpPr txBox="1"/>
          <p:nvPr/>
        </p:nvSpPr>
        <p:spPr>
          <a:xfrm>
            <a:off x="3749927" y="5329084"/>
            <a:ext cx="373925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Binnenlandse liquiditeitenmassa (M3)</a:t>
            </a:r>
          </a:p>
        </p:txBody>
      </p:sp>
      <p:sp>
        <p:nvSpPr>
          <p:cNvPr id="12" name="Half kader 11"/>
          <p:cNvSpPr/>
          <p:nvPr/>
        </p:nvSpPr>
        <p:spPr>
          <a:xfrm>
            <a:off x="5220072" y="3717032"/>
            <a:ext cx="504056" cy="648072"/>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Half kader 12"/>
          <p:cNvSpPr/>
          <p:nvPr/>
        </p:nvSpPr>
        <p:spPr>
          <a:xfrm rot="10800000">
            <a:off x="5243498" y="4594827"/>
            <a:ext cx="504056" cy="648072"/>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Tekstvak 13"/>
          <p:cNvSpPr txBox="1"/>
          <p:nvPr/>
        </p:nvSpPr>
        <p:spPr>
          <a:xfrm>
            <a:off x="3455876" y="3765571"/>
            <a:ext cx="1620180" cy="646331"/>
          </a:xfrm>
          <a:prstGeom prst="rect">
            <a:avLst/>
          </a:prstGeom>
          <a:noFill/>
        </p:spPr>
        <p:txBody>
          <a:bodyPr wrap="square" rtlCol="0">
            <a:spAutoFit/>
          </a:bodyPr>
          <a:lstStyle/>
          <a:p>
            <a:r>
              <a:rPr lang="nl-NL" dirty="0"/>
              <a:t>Primaire   (M1) liquiditeiten</a:t>
            </a:r>
          </a:p>
        </p:txBody>
      </p:sp>
      <p:sp>
        <p:nvSpPr>
          <p:cNvPr id="16" name="Tekstvak 15"/>
          <p:cNvSpPr txBox="1"/>
          <p:nvPr/>
        </p:nvSpPr>
        <p:spPr>
          <a:xfrm>
            <a:off x="5814138" y="3760471"/>
            <a:ext cx="1404156" cy="646331"/>
          </a:xfrm>
          <a:prstGeom prst="rect">
            <a:avLst/>
          </a:prstGeom>
          <a:noFill/>
        </p:spPr>
        <p:txBody>
          <a:bodyPr wrap="square" rtlCol="0">
            <a:spAutoFit/>
          </a:bodyPr>
          <a:lstStyle/>
          <a:p>
            <a:r>
              <a:rPr lang="nl-NL" dirty="0"/>
              <a:t>Secundaire liquiditeiten</a:t>
            </a:r>
          </a:p>
        </p:txBody>
      </p:sp>
      <p:sp>
        <p:nvSpPr>
          <p:cNvPr id="17" name="Tekstvak 16"/>
          <p:cNvSpPr txBox="1"/>
          <p:nvPr/>
        </p:nvSpPr>
        <p:spPr>
          <a:xfrm>
            <a:off x="3455876" y="4406802"/>
            <a:ext cx="1620180" cy="369332"/>
          </a:xfrm>
          <a:prstGeom prst="rect">
            <a:avLst/>
          </a:prstGeom>
          <a:noFill/>
        </p:spPr>
        <p:txBody>
          <a:bodyPr wrap="square" rtlCol="0">
            <a:spAutoFit/>
          </a:bodyPr>
          <a:lstStyle/>
          <a:p>
            <a:r>
              <a:rPr lang="nl-NL" dirty="0"/>
              <a:t>Chartaal geld</a:t>
            </a:r>
          </a:p>
        </p:txBody>
      </p:sp>
      <p:sp>
        <p:nvSpPr>
          <p:cNvPr id="18" name="Tekstvak 17"/>
          <p:cNvSpPr txBox="1"/>
          <p:nvPr/>
        </p:nvSpPr>
        <p:spPr>
          <a:xfrm>
            <a:off x="3463689" y="4776134"/>
            <a:ext cx="1620180" cy="369332"/>
          </a:xfrm>
          <a:prstGeom prst="rect">
            <a:avLst/>
          </a:prstGeom>
          <a:noFill/>
        </p:spPr>
        <p:txBody>
          <a:bodyPr wrap="square" rtlCol="0">
            <a:spAutoFit/>
          </a:bodyPr>
          <a:lstStyle/>
          <a:p>
            <a:r>
              <a:rPr lang="nl-NL" dirty="0"/>
              <a:t>Giraal geld</a:t>
            </a:r>
          </a:p>
        </p:txBody>
      </p:sp>
      <p:sp>
        <p:nvSpPr>
          <p:cNvPr id="19" name="Tekstvak 18"/>
          <p:cNvSpPr txBox="1"/>
          <p:nvPr/>
        </p:nvSpPr>
        <p:spPr>
          <a:xfrm>
            <a:off x="5869001" y="4399288"/>
            <a:ext cx="1620180" cy="369332"/>
          </a:xfrm>
          <a:prstGeom prst="rect">
            <a:avLst/>
          </a:prstGeom>
          <a:noFill/>
        </p:spPr>
        <p:txBody>
          <a:bodyPr wrap="square" rtlCol="0">
            <a:spAutoFit/>
          </a:bodyPr>
          <a:lstStyle/>
          <a:p>
            <a:r>
              <a:rPr lang="nl-NL" dirty="0"/>
              <a:t>Vreemde val.</a:t>
            </a:r>
          </a:p>
        </p:txBody>
      </p:sp>
      <p:sp>
        <p:nvSpPr>
          <p:cNvPr id="20" name="Tekstvak 19"/>
          <p:cNvSpPr txBox="1"/>
          <p:nvPr/>
        </p:nvSpPr>
        <p:spPr>
          <a:xfrm>
            <a:off x="5868144" y="4746441"/>
            <a:ext cx="1620180" cy="369332"/>
          </a:xfrm>
          <a:prstGeom prst="rect">
            <a:avLst/>
          </a:prstGeom>
          <a:noFill/>
        </p:spPr>
        <p:txBody>
          <a:bodyPr wrap="square" rtlCol="0">
            <a:spAutoFit/>
          </a:bodyPr>
          <a:lstStyle/>
          <a:p>
            <a:r>
              <a:rPr lang="nl-NL" dirty="0"/>
              <a:t>Spaargeld</a:t>
            </a:r>
          </a:p>
        </p:txBody>
      </p:sp>
      <p:sp>
        <p:nvSpPr>
          <p:cNvPr id="21" name="Tekstvak 20"/>
          <p:cNvSpPr txBox="1"/>
          <p:nvPr/>
        </p:nvSpPr>
        <p:spPr>
          <a:xfrm>
            <a:off x="503548" y="548680"/>
            <a:ext cx="774086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Geldschepping en veranderingen in en van de binnenlandse liquiditeitenmassa</a:t>
            </a:r>
          </a:p>
        </p:txBody>
      </p:sp>
      <p:cxnSp>
        <p:nvCxnSpPr>
          <p:cNvPr id="23" name="Rechte verbindingslijn 22"/>
          <p:cNvCxnSpPr/>
          <p:nvPr/>
        </p:nvCxnSpPr>
        <p:spPr>
          <a:xfrm>
            <a:off x="503548" y="2996952"/>
            <a:ext cx="7740860" cy="0"/>
          </a:xfrm>
          <a:prstGeom prst="line">
            <a:avLst/>
          </a:prstGeom>
        </p:spPr>
        <p:style>
          <a:lnRef idx="3">
            <a:schemeClr val="accent6"/>
          </a:lnRef>
          <a:fillRef idx="0">
            <a:schemeClr val="accent6"/>
          </a:fillRef>
          <a:effectRef idx="2">
            <a:schemeClr val="accent6"/>
          </a:effectRef>
          <a:fontRef idx="minor">
            <a:schemeClr val="tx1"/>
          </a:fontRef>
        </p:style>
      </p:cxnSp>
      <p:sp>
        <p:nvSpPr>
          <p:cNvPr id="24" name="Rechthoek 23"/>
          <p:cNvSpPr/>
          <p:nvPr/>
        </p:nvSpPr>
        <p:spPr>
          <a:xfrm>
            <a:off x="3563888" y="2780928"/>
            <a:ext cx="360040"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5" name="Rechthoek 24"/>
          <p:cNvSpPr/>
          <p:nvPr/>
        </p:nvSpPr>
        <p:spPr>
          <a:xfrm>
            <a:off x="5329377" y="2780928"/>
            <a:ext cx="360040"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3" name="Gebogen pijl 32"/>
          <p:cNvSpPr/>
          <p:nvPr/>
        </p:nvSpPr>
        <p:spPr>
          <a:xfrm rot="8355682">
            <a:off x="4752538" y="4651700"/>
            <a:ext cx="366577" cy="4454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5" name="Gebogen pijl 34"/>
          <p:cNvSpPr/>
          <p:nvPr/>
        </p:nvSpPr>
        <p:spPr>
          <a:xfrm rot="20072365">
            <a:off x="3272588" y="4613113"/>
            <a:ext cx="366577" cy="4454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PIJL-RECHTS 35"/>
          <p:cNvSpPr/>
          <p:nvPr/>
        </p:nvSpPr>
        <p:spPr>
          <a:xfrm>
            <a:off x="4935826" y="4460707"/>
            <a:ext cx="933175" cy="1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PIJL-OMLAAG 36"/>
          <p:cNvSpPr/>
          <p:nvPr/>
        </p:nvSpPr>
        <p:spPr>
          <a:xfrm>
            <a:off x="3671404" y="2347770"/>
            <a:ext cx="45719" cy="2488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PIJL-OMHOOG 37"/>
          <p:cNvSpPr/>
          <p:nvPr/>
        </p:nvSpPr>
        <p:spPr>
          <a:xfrm>
            <a:off x="3823669" y="2377250"/>
            <a:ext cx="45719" cy="24880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Rechte verbindingslijn met pijl 40"/>
          <p:cNvCxnSpPr/>
          <p:nvPr/>
        </p:nvCxnSpPr>
        <p:spPr>
          <a:xfrm flipH="1">
            <a:off x="4067946" y="1826377"/>
            <a:ext cx="2304254" cy="30389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Rechte verbindingslijn met pijl 44"/>
          <p:cNvCxnSpPr/>
          <p:nvPr/>
        </p:nvCxnSpPr>
        <p:spPr>
          <a:xfrm flipV="1">
            <a:off x="4373978" y="2002960"/>
            <a:ext cx="2142238" cy="277317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8" name="Tekstvak 47"/>
          <p:cNvSpPr txBox="1"/>
          <p:nvPr/>
        </p:nvSpPr>
        <p:spPr>
          <a:xfrm>
            <a:off x="503547" y="1964876"/>
            <a:ext cx="2276065" cy="923330"/>
          </a:xfrm>
          <a:prstGeom prst="rect">
            <a:avLst/>
          </a:prstGeom>
          <a:noFill/>
        </p:spPr>
        <p:txBody>
          <a:bodyPr wrap="square" rtlCol="0">
            <a:spAutoFit/>
          </a:bodyPr>
          <a:lstStyle/>
          <a:p>
            <a:r>
              <a:rPr lang="nl-NL" dirty="0"/>
              <a:t>Aanwezig geld dient als dekking (dat is</a:t>
            </a:r>
          </a:p>
          <a:p>
            <a:r>
              <a:rPr lang="nl-NL" dirty="0"/>
              <a:t>geen functie van geld)</a:t>
            </a:r>
          </a:p>
        </p:txBody>
      </p:sp>
      <p:sp>
        <p:nvSpPr>
          <p:cNvPr id="49" name="Tekstvak 48"/>
          <p:cNvSpPr txBox="1"/>
          <p:nvPr/>
        </p:nvSpPr>
        <p:spPr>
          <a:xfrm>
            <a:off x="340830" y="5512450"/>
            <a:ext cx="2853800" cy="646331"/>
          </a:xfrm>
          <a:prstGeom prst="rect">
            <a:avLst/>
          </a:prstGeom>
          <a:noFill/>
        </p:spPr>
        <p:txBody>
          <a:bodyPr wrap="square" rtlCol="0">
            <a:spAutoFit/>
          </a:bodyPr>
          <a:lstStyle/>
          <a:p>
            <a:r>
              <a:rPr lang="nl-NL" dirty="0"/>
              <a:t>Geld is hier ruilmiddel en hoort daarom wel tot  M1 </a:t>
            </a:r>
          </a:p>
        </p:txBody>
      </p:sp>
    </p:spTree>
    <p:extLst>
      <p:ext uri="{BB962C8B-B14F-4D97-AF65-F5344CB8AC3E}">
        <p14:creationId xmlns:p14="http://schemas.microsoft.com/office/powerpoint/2010/main" val="20554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8">
                                            <p:txEl>
                                              <p:pRg st="0" end="0"/>
                                            </p:txEl>
                                          </p:spTgt>
                                        </p:tgtEl>
                                        <p:attrNameLst>
                                          <p:attrName>style.visibility</p:attrName>
                                        </p:attrNameLst>
                                      </p:cBhvr>
                                      <p:to>
                                        <p:strVal val="visible"/>
                                      </p:to>
                                    </p:set>
                                    <p:animEffect transition="in" filter="fade">
                                      <p:cBhvr>
                                        <p:cTn id="28" dur="1000"/>
                                        <p:tgtEl>
                                          <p:spTgt spid="48">
                                            <p:txEl>
                                              <p:pRg st="0" end="0"/>
                                            </p:txEl>
                                          </p:spTgt>
                                        </p:tgtEl>
                                      </p:cBhvr>
                                    </p:animEffect>
                                    <p:anim calcmode="lin" valueType="num">
                                      <p:cBhvr>
                                        <p:cTn id="29"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xEl>
                                              <p:pRg st="1" end="1"/>
                                            </p:txEl>
                                          </p:spTgt>
                                        </p:tgtEl>
                                        <p:attrNameLst>
                                          <p:attrName>style.visibility</p:attrName>
                                        </p:attrNameLst>
                                      </p:cBhvr>
                                      <p:to>
                                        <p:strVal val="visible"/>
                                      </p:to>
                                    </p:set>
                                    <p:animEffect transition="in" filter="fade">
                                      <p:cBhvr>
                                        <p:cTn id="33" dur="1000"/>
                                        <p:tgtEl>
                                          <p:spTgt spid="48">
                                            <p:txEl>
                                              <p:pRg st="1" end="1"/>
                                            </p:txEl>
                                          </p:spTgt>
                                        </p:tgtEl>
                                      </p:cBhvr>
                                    </p:animEffect>
                                    <p:anim calcmode="lin" valueType="num">
                                      <p:cBhvr>
                                        <p:cTn id="34"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fade">
                                      <p:cBhvr>
                                        <p:cTn id="68" dur="1000"/>
                                        <p:tgtEl>
                                          <p:spTgt spid="2">
                                            <p:txEl>
                                              <p:pRg st="1" end="1"/>
                                            </p:txEl>
                                          </p:spTgt>
                                        </p:tgtEl>
                                      </p:cBhvr>
                                    </p:animEffect>
                                    <p:anim calcmode="lin" valueType="num">
                                      <p:cBhvr>
                                        <p:cTn id="6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1" end="1"/>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animEffect transition="in" filter="fade">
                                      <p:cBhvr>
                                        <p:cTn id="73" dur="1000"/>
                                        <p:tgtEl>
                                          <p:spTgt spid="2">
                                            <p:txEl>
                                              <p:pRg st="2" end="2"/>
                                            </p:txEl>
                                          </p:spTgt>
                                        </p:tgtEl>
                                      </p:cBhvr>
                                    </p:animEffect>
                                    <p:anim calcmode="lin" valueType="num">
                                      <p:cBhvr>
                                        <p:cTn id="7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fade">
                                      <p:cBhvr>
                                        <p:cTn id="80" dur="1000"/>
                                        <p:tgtEl>
                                          <p:spTgt spid="2">
                                            <p:txEl>
                                              <p:pRg st="3" end="3"/>
                                            </p:txEl>
                                          </p:spTgt>
                                        </p:tgtEl>
                                      </p:cBhvr>
                                    </p:animEffect>
                                    <p:anim calcmode="lin" valueType="num">
                                      <p:cBhvr>
                                        <p:cTn id="8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3" end="3"/>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fade">
                                      <p:cBhvr>
                                        <p:cTn id="85" dur="1000"/>
                                        <p:tgtEl>
                                          <p:spTgt spid="2">
                                            <p:txEl>
                                              <p:pRg st="4" end="4"/>
                                            </p:txEl>
                                          </p:spTgt>
                                        </p:tgtEl>
                                      </p:cBhvr>
                                    </p:animEffect>
                                    <p:anim calcmode="lin" valueType="num">
                                      <p:cBhvr>
                                        <p:cTn id="8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8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1000"/>
                                        <p:tgtEl>
                                          <p:spTgt spid="7"/>
                                        </p:tgtEl>
                                      </p:cBhvr>
                                    </p:animEffect>
                                    <p:anim calcmode="lin" valueType="num">
                                      <p:cBhvr>
                                        <p:cTn id="93" dur="1000" fill="hold"/>
                                        <p:tgtEl>
                                          <p:spTgt spid="7"/>
                                        </p:tgtEl>
                                        <p:attrNameLst>
                                          <p:attrName>ppt_x</p:attrName>
                                        </p:attrNameLst>
                                      </p:cBhvr>
                                      <p:tavLst>
                                        <p:tav tm="0">
                                          <p:val>
                                            <p:strVal val="#ppt_x"/>
                                          </p:val>
                                        </p:tav>
                                        <p:tav tm="100000">
                                          <p:val>
                                            <p:strVal val="#ppt_x"/>
                                          </p:val>
                                        </p:tav>
                                      </p:tavLst>
                                    </p:anim>
                                    <p:anim calcmode="lin" valueType="num">
                                      <p:cBhvr>
                                        <p:cTn id="9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1000"/>
                                        <p:tgtEl>
                                          <p:spTgt spid="11"/>
                                        </p:tgtEl>
                                      </p:cBhvr>
                                    </p:animEffect>
                                    <p:anim calcmode="lin" valueType="num">
                                      <p:cBhvr>
                                        <p:cTn id="100" dur="1000" fill="hold"/>
                                        <p:tgtEl>
                                          <p:spTgt spid="11"/>
                                        </p:tgtEl>
                                        <p:attrNameLst>
                                          <p:attrName>ppt_x</p:attrName>
                                        </p:attrNameLst>
                                      </p:cBhvr>
                                      <p:tavLst>
                                        <p:tav tm="0">
                                          <p:val>
                                            <p:strVal val="#ppt_x"/>
                                          </p:val>
                                        </p:tav>
                                        <p:tav tm="100000">
                                          <p:val>
                                            <p:strVal val="#ppt_x"/>
                                          </p:val>
                                        </p:tav>
                                      </p:tavLst>
                                    </p:anim>
                                    <p:anim calcmode="lin" valueType="num">
                                      <p:cBhvr>
                                        <p:cTn id="10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1000"/>
                                        <p:tgtEl>
                                          <p:spTgt spid="14"/>
                                        </p:tgtEl>
                                      </p:cBhvr>
                                    </p:animEffect>
                                    <p:anim calcmode="lin" valueType="num">
                                      <p:cBhvr>
                                        <p:cTn id="107" dur="1000" fill="hold"/>
                                        <p:tgtEl>
                                          <p:spTgt spid="14"/>
                                        </p:tgtEl>
                                        <p:attrNameLst>
                                          <p:attrName>ppt_x</p:attrName>
                                        </p:attrNameLst>
                                      </p:cBhvr>
                                      <p:tavLst>
                                        <p:tav tm="0">
                                          <p:val>
                                            <p:strVal val="#ppt_x"/>
                                          </p:val>
                                        </p:tav>
                                        <p:tav tm="100000">
                                          <p:val>
                                            <p:strVal val="#ppt_x"/>
                                          </p:val>
                                        </p:tav>
                                      </p:tavLst>
                                    </p:anim>
                                    <p:anim calcmode="lin" valueType="num">
                                      <p:cBhvr>
                                        <p:cTn id="10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1000"/>
                                        <p:tgtEl>
                                          <p:spTgt spid="16"/>
                                        </p:tgtEl>
                                      </p:cBhvr>
                                    </p:animEffect>
                                    <p:anim calcmode="lin" valueType="num">
                                      <p:cBhvr>
                                        <p:cTn id="114" dur="1000" fill="hold"/>
                                        <p:tgtEl>
                                          <p:spTgt spid="16"/>
                                        </p:tgtEl>
                                        <p:attrNameLst>
                                          <p:attrName>ppt_x</p:attrName>
                                        </p:attrNameLst>
                                      </p:cBhvr>
                                      <p:tavLst>
                                        <p:tav tm="0">
                                          <p:val>
                                            <p:strVal val="#ppt_x"/>
                                          </p:val>
                                        </p:tav>
                                        <p:tav tm="100000">
                                          <p:val>
                                            <p:strVal val="#ppt_x"/>
                                          </p:val>
                                        </p:tav>
                                      </p:tavLst>
                                    </p:anim>
                                    <p:anim calcmode="lin" valueType="num">
                                      <p:cBhvr>
                                        <p:cTn id="1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00"/>
                                        <p:tgtEl>
                                          <p:spTgt spid="17"/>
                                        </p:tgtEl>
                                      </p:cBhvr>
                                    </p:animEffect>
                                    <p:anim calcmode="lin" valueType="num">
                                      <p:cBhvr>
                                        <p:cTn id="121" dur="1000" fill="hold"/>
                                        <p:tgtEl>
                                          <p:spTgt spid="17"/>
                                        </p:tgtEl>
                                        <p:attrNameLst>
                                          <p:attrName>ppt_x</p:attrName>
                                        </p:attrNameLst>
                                      </p:cBhvr>
                                      <p:tavLst>
                                        <p:tav tm="0">
                                          <p:val>
                                            <p:strVal val="#ppt_x"/>
                                          </p:val>
                                        </p:tav>
                                        <p:tav tm="100000">
                                          <p:val>
                                            <p:strVal val="#ppt_x"/>
                                          </p:val>
                                        </p:tav>
                                      </p:tavLst>
                                    </p:anim>
                                    <p:anim calcmode="lin" valueType="num">
                                      <p:cBhvr>
                                        <p:cTn id="1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1000"/>
                                        <p:tgtEl>
                                          <p:spTgt spid="18"/>
                                        </p:tgtEl>
                                      </p:cBhvr>
                                    </p:animEffect>
                                    <p:anim calcmode="lin" valueType="num">
                                      <p:cBhvr>
                                        <p:cTn id="128" dur="1000" fill="hold"/>
                                        <p:tgtEl>
                                          <p:spTgt spid="18"/>
                                        </p:tgtEl>
                                        <p:attrNameLst>
                                          <p:attrName>ppt_x</p:attrName>
                                        </p:attrNameLst>
                                      </p:cBhvr>
                                      <p:tavLst>
                                        <p:tav tm="0">
                                          <p:val>
                                            <p:strVal val="#ppt_x"/>
                                          </p:val>
                                        </p:tav>
                                        <p:tav tm="100000">
                                          <p:val>
                                            <p:strVal val="#ppt_x"/>
                                          </p:val>
                                        </p:tav>
                                      </p:tavLst>
                                    </p:anim>
                                    <p:anim calcmode="lin" valueType="num">
                                      <p:cBhvr>
                                        <p:cTn id="1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fade">
                                      <p:cBhvr>
                                        <p:cTn id="134" dur="1000"/>
                                        <p:tgtEl>
                                          <p:spTgt spid="19"/>
                                        </p:tgtEl>
                                      </p:cBhvr>
                                    </p:animEffect>
                                    <p:anim calcmode="lin" valueType="num">
                                      <p:cBhvr>
                                        <p:cTn id="135" dur="1000" fill="hold"/>
                                        <p:tgtEl>
                                          <p:spTgt spid="19"/>
                                        </p:tgtEl>
                                        <p:attrNameLst>
                                          <p:attrName>ppt_x</p:attrName>
                                        </p:attrNameLst>
                                      </p:cBhvr>
                                      <p:tavLst>
                                        <p:tav tm="0">
                                          <p:val>
                                            <p:strVal val="#ppt_x"/>
                                          </p:val>
                                        </p:tav>
                                        <p:tav tm="100000">
                                          <p:val>
                                            <p:strVal val="#ppt_x"/>
                                          </p:val>
                                        </p:tav>
                                      </p:tavLst>
                                    </p:anim>
                                    <p:anim calcmode="lin" valueType="num">
                                      <p:cBhvr>
                                        <p:cTn id="1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fade">
                                      <p:cBhvr>
                                        <p:cTn id="141" dur="1000"/>
                                        <p:tgtEl>
                                          <p:spTgt spid="20"/>
                                        </p:tgtEl>
                                      </p:cBhvr>
                                    </p:animEffect>
                                    <p:anim calcmode="lin" valueType="num">
                                      <p:cBhvr>
                                        <p:cTn id="142" dur="1000" fill="hold"/>
                                        <p:tgtEl>
                                          <p:spTgt spid="20"/>
                                        </p:tgtEl>
                                        <p:attrNameLst>
                                          <p:attrName>ppt_x</p:attrName>
                                        </p:attrNameLst>
                                      </p:cBhvr>
                                      <p:tavLst>
                                        <p:tav tm="0">
                                          <p:val>
                                            <p:strVal val="#ppt_x"/>
                                          </p:val>
                                        </p:tav>
                                        <p:tav tm="100000">
                                          <p:val>
                                            <p:strVal val="#ppt_x"/>
                                          </p:val>
                                        </p:tav>
                                      </p:tavLst>
                                    </p:anim>
                                    <p:anim calcmode="lin" valueType="num">
                                      <p:cBhvr>
                                        <p:cTn id="1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fade">
                                      <p:cBhvr>
                                        <p:cTn id="148" dur="1000"/>
                                        <p:tgtEl>
                                          <p:spTgt spid="35"/>
                                        </p:tgtEl>
                                      </p:cBhvr>
                                    </p:animEffect>
                                    <p:anim calcmode="lin" valueType="num">
                                      <p:cBhvr>
                                        <p:cTn id="149" dur="1000" fill="hold"/>
                                        <p:tgtEl>
                                          <p:spTgt spid="35"/>
                                        </p:tgtEl>
                                        <p:attrNameLst>
                                          <p:attrName>ppt_x</p:attrName>
                                        </p:attrNameLst>
                                      </p:cBhvr>
                                      <p:tavLst>
                                        <p:tav tm="0">
                                          <p:val>
                                            <p:strVal val="#ppt_x"/>
                                          </p:val>
                                        </p:tav>
                                        <p:tav tm="100000">
                                          <p:val>
                                            <p:strVal val="#ppt_x"/>
                                          </p:val>
                                        </p:tav>
                                      </p:tavLst>
                                    </p:anim>
                                    <p:anim calcmode="lin" valueType="num">
                                      <p:cBhvr>
                                        <p:cTn id="1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1000"/>
                                        <p:tgtEl>
                                          <p:spTgt spid="33"/>
                                        </p:tgtEl>
                                      </p:cBhvr>
                                    </p:animEffect>
                                    <p:anim calcmode="lin" valueType="num">
                                      <p:cBhvr>
                                        <p:cTn id="156" dur="1000" fill="hold"/>
                                        <p:tgtEl>
                                          <p:spTgt spid="33"/>
                                        </p:tgtEl>
                                        <p:attrNameLst>
                                          <p:attrName>ppt_x</p:attrName>
                                        </p:attrNameLst>
                                      </p:cBhvr>
                                      <p:tavLst>
                                        <p:tav tm="0">
                                          <p:val>
                                            <p:strVal val="#ppt_x"/>
                                          </p:val>
                                        </p:tav>
                                        <p:tav tm="100000">
                                          <p:val>
                                            <p:strVal val="#ppt_x"/>
                                          </p:val>
                                        </p:tav>
                                      </p:tavLst>
                                    </p:anim>
                                    <p:anim calcmode="lin" valueType="num">
                                      <p:cBhvr>
                                        <p:cTn id="15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fade">
                                      <p:cBhvr>
                                        <p:cTn id="162" dur="1000"/>
                                        <p:tgtEl>
                                          <p:spTgt spid="36"/>
                                        </p:tgtEl>
                                      </p:cBhvr>
                                    </p:animEffect>
                                    <p:anim calcmode="lin" valueType="num">
                                      <p:cBhvr>
                                        <p:cTn id="163" dur="1000" fill="hold"/>
                                        <p:tgtEl>
                                          <p:spTgt spid="36"/>
                                        </p:tgtEl>
                                        <p:attrNameLst>
                                          <p:attrName>ppt_x</p:attrName>
                                        </p:attrNameLst>
                                      </p:cBhvr>
                                      <p:tavLst>
                                        <p:tav tm="0">
                                          <p:val>
                                            <p:strVal val="#ppt_x"/>
                                          </p:val>
                                        </p:tav>
                                        <p:tav tm="100000">
                                          <p:val>
                                            <p:strVal val="#ppt_x"/>
                                          </p:val>
                                        </p:tav>
                                      </p:tavLst>
                                    </p:anim>
                                    <p:anim calcmode="lin" valueType="num">
                                      <p:cBhvr>
                                        <p:cTn id="16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fade">
                                      <p:cBhvr>
                                        <p:cTn id="169" dur="1000"/>
                                        <p:tgtEl>
                                          <p:spTgt spid="37"/>
                                        </p:tgtEl>
                                      </p:cBhvr>
                                    </p:animEffect>
                                    <p:anim calcmode="lin" valueType="num">
                                      <p:cBhvr>
                                        <p:cTn id="170" dur="1000" fill="hold"/>
                                        <p:tgtEl>
                                          <p:spTgt spid="37"/>
                                        </p:tgtEl>
                                        <p:attrNameLst>
                                          <p:attrName>ppt_x</p:attrName>
                                        </p:attrNameLst>
                                      </p:cBhvr>
                                      <p:tavLst>
                                        <p:tav tm="0">
                                          <p:val>
                                            <p:strVal val="#ppt_x"/>
                                          </p:val>
                                        </p:tav>
                                        <p:tav tm="100000">
                                          <p:val>
                                            <p:strVal val="#ppt_x"/>
                                          </p:val>
                                        </p:tav>
                                      </p:tavLst>
                                    </p:anim>
                                    <p:anim calcmode="lin" valueType="num">
                                      <p:cBhvr>
                                        <p:cTn id="17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0" nodeType="click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1000"/>
                                        <p:tgtEl>
                                          <p:spTgt spid="38"/>
                                        </p:tgtEl>
                                      </p:cBhvr>
                                    </p:animEffect>
                                    <p:anim calcmode="lin" valueType="num">
                                      <p:cBhvr>
                                        <p:cTn id="177" dur="1000" fill="hold"/>
                                        <p:tgtEl>
                                          <p:spTgt spid="38"/>
                                        </p:tgtEl>
                                        <p:attrNameLst>
                                          <p:attrName>ppt_x</p:attrName>
                                        </p:attrNameLst>
                                      </p:cBhvr>
                                      <p:tavLst>
                                        <p:tav tm="0">
                                          <p:val>
                                            <p:strVal val="#ppt_x"/>
                                          </p:val>
                                        </p:tav>
                                        <p:tav tm="100000">
                                          <p:val>
                                            <p:strVal val="#ppt_x"/>
                                          </p:val>
                                        </p:tav>
                                      </p:tavLst>
                                    </p:anim>
                                    <p:anim calcmode="lin" valueType="num">
                                      <p:cBhvr>
                                        <p:cTn id="17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nodeType="clickEffect">
                                  <p:stCondLst>
                                    <p:cond delay="0"/>
                                  </p:stCondLst>
                                  <p:childTnLst>
                                    <p:set>
                                      <p:cBhvr>
                                        <p:cTn id="182" dur="1" fill="hold">
                                          <p:stCondLst>
                                            <p:cond delay="0"/>
                                          </p:stCondLst>
                                        </p:cTn>
                                        <p:tgtEl>
                                          <p:spTgt spid="41"/>
                                        </p:tgtEl>
                                        <p:attrNameLst>
                                          <p:attrName>style.visibility</p:attrName>
                                        </p:attrNameLst>
                                      </p:cBhvr>
                                      <p:to>
                                        <p:strVal val="visible"/>
                                      </p:to>
                                    </p:set>
                                    <p:animEffect transition="in" filter="fade">
                                      <p:cBhvr>
                                        <p:cTn id="183" dur="1000"/>
                                        <p:tgtEl>
                                          <p:spTgt spid="41"/>
                                        </p:tgtEl>
                                      </p:cBhvr>
                                    </p:animEffect>
                                    <p:anim calcmode="lin" valueType="num">
                                      <p:cBhvr>
                                        <p:cTn id="184" dur="1000" fill="hold"/>
                                        <p:tgtEl>
                                          <p:spTgt spid="41"/>
                                        </p:tgtEl>
                                        <p:attrNameLst>
                                          <p:attrName>ppt_x</p:attrName>
                                        </p:attrNameLst>
                                      </p:cBhvr>
                                      <p:tavLst>
                                        <p:tav tm="0">
                                          <p:val>
                                            <p:strVal val="#ppt_x"/>
                                          </p:val>
                                        </p:tav>
                                        <p:tav tm="100000">
                                          <p:val>
                                            <p:strVal val="#ppt_x"/>
                                          </p:val>
                                        </p:tav>
                                      </p:tavLst>
                                    </p:anim>
                                    <p:anim calcmode="lin" valueType="num">
                                      <p:cBhvr>
                                        <p:cTn id="18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nodeType="clickEffect">
                                  <p:stCondLst>
                                    <p:cond delay="0"/>
                                  </p:stCondLst>
                                  <p:childTnLst>
                                    <p:set>
                                      <p:cBhvr>
                                        <p:cTn id="189" dur="1" fill="hold">
                                          <p:stCondLst>
                                            <p:cond delay="0"/>
                                          </p:stCondLst>
                                        </p:cTn>
                                        <p:tgtEl>
                                          <p:spTgt spid="45"/>
                                        </p:tgtEl>
                                        <p:attrNameLst>
                                          <p:attrName>style.visibility</p:attrName>
                                        </p:attrNameLst>
                                      </p:cBhvr>
                                      <p:to>
                                        <p:strVal val="visible"/>
                                      </p:to>
                                    </p:set>
                                    <p:animEffect transition="in" filter="fade">
                                      <p:cBhvr>
                                        <p:cTn id="190" dur="1000"/>
                                        <p:tgtEl>
                                          <p:spTgt spid="45"/>
                                        </p:tgtEl>
                                      </p:cBhvr>
                                    </p:animEffect>
                                    <p:anim calcmode="lin" valueType="num">
                                      <p:cBhvr>
                                        <p:cTn id="191" dur="1000" fill="hold"/>
                                        <p:tgtEl>
                                          <p:spTgt spid="45"/>
                                        </p:tgtEl>
                                        <p:attrNameLst>
                                          <p:attrName>ppt_x</p:attrName>
                                        </p:attrNameLst>
                                      </p:cBhvr>
                                      <p:tavLst>
                                        <p:tav tm="0">
                                          <p:val>
                                            <p:strVal val="#ppt_x"/>
                                          </p:val>
                                        </p:tav>
                                        <p:tav tm="100000">
                                          <p:val>
                                            <p:strVal val="#ppt_x"/>
                                          </p:val>
                                        </p:tav>
                                      </p:tavLst>
                                    </p:anim>
                                    <p:anim calcmode="lin" valueType="num">
                                      <p:cBhvr>
                                        <p:cTn id="19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4" grpId="0"/>
      <p:bldP spid="16" grpId="0"/>
      <p:bldP spid="17" grpId="0"/>
      <p:bldP spid="18" grpId="0"/>
      <p:bldP spid="19" grpId="0"/>
      <p:bldP spid="20" grpId="0"/>
      <p:bldP spid="21" grpId="0" animBg="1"/>
      <p:bldP spid="33" grpId="0" animBg="1"/>
      <p:bldP spid="35" grpId="0" animBg="1"/>
      <p:bldP spid="36" grpId="0" animBg="1"/>
      <p:bldP spid="37" grpId="0" animBg="1"/>
      <p:bldP spid="38" grpId="0" animBg="1"/>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99592" y="1484784"/>
            <a:ext cx="7408333" cy="4248472"/>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nl-NL" sz="2000" dirty="0"/>
              <a:t>M x V = P x T</a:t>
            </a:r>
          </a:p>
          <a:p>
            <a:pPr marL="0" indent="0">
              <a:buNone/>
            </a:pPr>
            <a:r>
              <a:rPr lang="nl-NL" sz="2000" dirty="0"/>
              <a:t>M = geldhoeveelheid (€ 200 miljard)</a:t>
            </a:r>
          </a:p>
          <a:p>
            <a:pPr marL="0" indent="0">
              <a:buNone/>
            </a:pPr>
            <a:r>
              <a:rPr lang="nl-NL" sz="2000" dirty="0"/>
              <a:t>V = omloopsnelheid van geld (4) (hangt af van economische situatie en de mate van  oppotten en </a:t>
            </a:r>
            <a:r>
              <a:rPr lang="nl-NL" sz="2000" dirty="0" err="1"/>
              <a:t>ontpotten</a:t>
            </a:r>
            <a:r>
              <a:rPr lang="nl-NL" sz="2000" dirty="0"/>
              <a:t>)</a:t>
            </a:r>
          </a:p>
          <a:p>
            <a:pPr marL="0" indent="0">
              <a:buNone/>
            </a:pPr>
            <a:r>
              <a:rPr lang="nl-NL" sz="2000" dirty="0"/>
              <a:t>P = prijsniveau</a:t>
            </a:r>
          </a:p>
          <a:p>
            <a:pPr marL="0" indent="0">
              <a:buNone/>
            </a:pPr>
            <a:r>
              <a:rPr lang="nl-NL" sz="2000" dirty="0"/>
              <a:t>T = aantal transacties (reëel nationaal product)</a:t>
            </a:r>
          </a:p>
          <a:p>
            <a:pPr marL="0" indent="0">
              <a:buNone/>
            </a:pPr>
            <a:r>
              <a:rPr lang="nl-NL" sz="2000" dirty="0"/>
              <a:t>P x T = nominaal nationaal product (inkomen) = € 800 miljard)</a:t>
            </a:r>
          </a:p>
          <a:p>
            <a:pPr marL="0" indent="0">
              <a:buNone/>
            </a:pPr>
            <a:r>
              <a:rPr lang="nl-NL" sz="2000" dirty="0"/>
              <a:t>Als M stijgt naar 220 </a:t>
            </a:r>
            <a:r>
              <a:rPr lang="nl-NL" sz="2000" dirty="0">
                <a:sym typeface="Wingdings" panose="05000000000000000000" pitchFamily="2" charset="2"/>
              </a:rPr>
              <a:t> stijgt (P x T) 4 x 220 = 880 	</a:t>
            </a:r>
          </a:p>
          <a:p>
            <a:pPr marL="0" indent="0">
              <a:buNone/>
            </a:pPr>
            <a:r>
              <a:rPr lang="nl-NL" sz="2000" dirty="0">
                <a:sym typeface="Wingdings" panose="05000000000000000000" pitchFamily="2" charset="2"/>
              </a:rPr>
              <a:t>Maar stijgt dan P of stijgt dan T of stijgen zij allebei</a:t>
            </a:r>
          </a:p>
          <a:p>
            <a:pPr marL="0" indent="0">
              <a:buNone/>
            </a:pPr>
            <a:r>
              <a:rPr lang="nl-NL" sz="2000" dirty="0">
                <a:sym typeface="Wingdings" panose="05000000000000000000" pitchFamily="2" charset="2"/>
              </a:rPr>
              <a:t>Bij een maximale bezetting van de productiecapaciteit kan T niet meer stijgen. Gevolg is dan dat P stijgt  bestedingsinflatie</a:t>
            </a:r>
            <a:r>
              <a:rPr lang="nl-NL" sz="2000" dirty="0"/>
              <a:t> </a:t>
            </a:r>
          </a:p>
        </p:txBody>
      </p:sp>
      <p:sp>
        <p:nvSpPr>
          <p:cNvPr id="2" name="Titel 1"/>
          <p:cNvSpPr>
            <a:spLocks noGrp="1"/>
          </p:cNvSpPr>
          <p:nvPr>
            <p:ph type="title"/>
          </p:nvPr>
        </p:nvSpPr>
        <p:spPr>
          <a:xfrm>
            <a:off x="457200" y="131953"/>
            <a:ext cx="8229600" cy="1146456"/>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nl-NL" sz="3200" dirty="0"/>
              <a:t>Waarom is te veel geld slecht voor een </a:t>
            </a:r>
            <a:r>
              <a:rPr lang="nl-NL" sz="3200" dirty="0" err="1"/>
              <a:t>land?Verkeersvergelijking</a:t>
            </a:r>
            <a:r>
              <a:rPr lang="nl-NL" sz="3200" dirty="0"/>
              <a:t> van Fisher - getallenvoorbeeld</a:t>
            </a:r>
          </a:p>
        </p:txBody>
      </p:sp>
    </p:spTree>
    <p:extLst>
      <p:ext uri="{BB962C8B-B14F-4D97-AF65-F5344CB8AC3E}">
        <p14:creationId xmlns:p14="http://schemas.microsoft.com/office/powerpoint/2010/main" val="30896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p:cNvCxnSpPr/>
          <p:nvPr/>
        </p:nvCxnSpPr>
        <p:spPr>
          <a:xfrm>
            <a:off x="1763688" y="2420888"/>
            <a:ext cx="0" cy="2736304"/>
          </a:xfrm>
          <a:prstGeom prst="line">
            <a:avLst/>
          </a:prstGeom>
        </p:spPr>
        <p:style>
          <a:lnRef idx="3">
            <a:schemeClr val="dk1"/>
          </a:lnRef>
          <a:fillRef idx="0">
            <a:schemeClr val="dk1"/>
          </a:fillRef>
          <a:effectRef idx="2">
            <a:schemeClr val="dk1"/>
          </a:effectRef>
          <a:fontRef idx="minor">
            <a:schemeClr val="tx1"/>
          </a:fontRef>
        </p:style>
      </p:cxnSp>
      <p:cxnSp>
        <p:nvCxnSpPr>
          <p:cNvPr id="5" name="Rechte verbindingslijn 4"/>
          <p:cNvCxnSpPr/>
          <p:nvPr/>
        </p:nvCxnSpPr>
        <p:spPr>
          <a:xfrm>
            <a:off x="1763688" y="5157192"/>
            <a:ext cx="3456384" cy="0"/>
          </a:xfrm>
          <a:prstGeom prst="line">
            <a:avLst/>
          </a:prstGeom>
        </p:spPr>
        <p:style>
          <a:lnRef idx="3">
            <a:schemeClr val="dk1"/>
          </a:lnRef>
          <a:fillRef idx="0">
            <a:schemeClr val="dk1"/>
          </a:fillRef>
          <a:effectRef idx="2">
            <a:schemeClr val="dk1"/>
          </a:effectRef>
          <a:fontRef idx="minor">
            <a:schemeClr val="tx1"/>
          </a:fontRef>
        </p:style>
      </p:cxnSp>
      <p:cxnSp>
        <p:nvCxnSpPr>
          <p:cNvPr id="7" name="Rechte verbindingslijn 6"/>
          <p:cNvCxnSpPr/>
          <p:nvPr/>
        </p:nvCxnSpPr>
        <p:spPr>
          <a:xfrm>
            <a:off x="1763688" y="2924944"/>
            <a:ext cx="2232248" cy="2232248"/>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Rechte verbindingslijn 8"/>
          <p:cNvCxnSpPr/>
          <p:nvPr/>
        </p:nvCxnSpPr>
        <p:spPr>
          <a:xfrm>
            <a:off x="2411760" y="2924944"/>
            <a:ext cx="2016224" cy="1944216"/>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Rechte verbindingslijn 10"/>
          <p:cNvCxnSpPr/>
          <p:nvPr/>
        </p:nvCxnSpPr>
        <p:spPr>
          <a:xfrm>
            <a:off x="1763688" y="3915278"/>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2771800" y="3915278"/>
            <a:ext cx="0" cy="1241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3419872" y="3915278"/>
            <a:ext cx="0" cy="1241914"/>
          </a:xfrm>
          <a:prstGeom prst="line">
            <a:avLst/>
          </a:prstGeom>
        </p:spPr>
        <p:style>
          <a:lnRef idx="1">
            <a:schemeClr val="accent1"/>
          </a:lnRef>
          <a:fillRef idx="0">
            <a:schemeClr val="accent1"/>
          </a:fillRef>
          <a:effectRef idx="0">
            <a:schemeClr val="accent1"/>
          </a:effectRef>
          <a:fontRef idx="minor">
            <a:schemeClr val="tx1"/>
          </a:fontRef>
        </p:style>
      </p:cxnSp>
      <p:sp>
        <p:nvSpPr>
          <p:cNvPr id="16" name="PIJL-RECHTS 15"/>
          <p:cNvSpPr/>
          <p:nvPr/>
        </p:nvSpPr>
        <p:spPr>
          <a:xfrm>
            <a:off x="2411760" y="3212976"/>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p:cNvSpPr txBox="1"/>
          <p:nvPr/>
        </p:nvSpPr>
        <p:spPr>
          <a:xfrm>
            <a:off x="1331640" y="2029490"/>
            <a:ext cx="936104" cy="369332"/>
          </a:xfrm>
          <a:prstGeom prst="rect">
            <a:avLst/>
          </a:prstGeom>
          <a:noFill/>
        </p:spPr>
        <p:txBody>
          <a:bodyPr wrap="square" rtlCol="0">
            <a:spAutoFit/>
          </a:bodyPr>
          <a:lstStyle/>
          <a:p>
            <a:r>
              <a:rPr lang="nl-NL" dirty="0"/>
              <a:t>Prijs</a:t>
            </a:r>
          </a:p>
        </p:txBody>
      </p:sp>
      <p:sp>
        <p:nvSpPr>
          <p:cNvPr id="19" name="Tekstvak 18"/>
          <p:cNvSpPr txBox="1"/>
          <p:nvPr/>
        </p:nvSpPr>
        <p:spPr>
          <a:xfrm>
            <a:off x="3635896" y="5215660"/>
            <a:ext cx="2556284" cy="369332"/>
          </a:xfrm>
          <a:prstGeom prst="rect">
            <a:avLst/>
          </a:prstGeom>
          <a:noFill/>
        </p:spPr>
        <p:txBody>
          <a:bodyPr wrap="square" rtlCol="0">
            <a:spAutoFit/>
          </a:bodyPr>
          <a:lstStyle/>
          <a:p>
            <a:r>
              <a:rPr lang="nl-NL" dirty="0"/>
              <a:t>Gevraagde hoeveelheid</a:t>
            </a:r>
          </a:p>
        </p:txBody>
      </p:sp>
      <p:sp>
        <p:nvSpPr>
          <p:cNvPr id="20" name="Tekstvak 19"/>
          <p:cNvSpPr txBox="1"/>
          <p:nvPr/>
        </p:nvSpPr>
        <p:spPr>
          <a:xfrm>
            <a:off x="1043608" y="1023818"/>
            <a:ext cx="7416824" cy="461665"/>
          </a:xfrm>
          <a:prstGeom prst="rect">
            <a:avLst/>
          </a:prstGeom>
          <a:solidFill>
            <a:srgbClr val="F79646"/>
          </a:solidFill>
        </p:spPr>
        <p:txBody>
          <a:bodyPr wrap="square" rtlCol="0">
            <a:spAutoFit/>
          </a:bodyPr>
          <a:lstStyle/>
          <a:p>
            <a:r>
              <a:rPr lang="nl-NL" sz="2400" dirty="0"/>
              <a:t>Verband tussen de prijs en de gevraagde hoeveelheid</a:t>
            </a:r>
          </a:p>
        </p:txBody>
      </p:sp>
      <p:sp>
        <p:nvSpPr>
          <p:cNvPr id="21" name="Tekstvak 20"/>
          <p:cNvSpPr txBox="1"/>
          <p:nvPr/>
        </p:nvSpPr>
        <p:spPr>
          <a:xfrm>
            <a:off x="683568" y="3671736"/>
            <a:ext cx="936104" cy="369332"/>
          </a:xfrm>
          <a:prstGeom prst="rect">
            <a:avLst/>
          </a:prstGeom>
          <a:noFill/>
        </p:spPr>
        <p:txBody>
          <a:bodyPr wrap="square" rtlCol="0">
            <a:spAutoFit/>
          </a:bodyPr>
          <a:lstStyle/>
          <a:p>
            <a:r>
              <a:rPr lang="nl-NL" dirty="0"/>
              <a:t>Prijs</a:t>
            </a:r>
          </a:p>
        </p:txBody>
      </p:sp>
      <p:sp>
        <p:nvSpPr>
          <p:cNvPr id="22" name="Tekstvak 21"/>
          <p:cNvSpPr txBox="1"/>
          <p:nvPr/>
        </p:nvSpPr>
        <p:spPr>
          <a:xfrm>
            <a:off x="2481566" y="5170917"/>
            <a:ext cx="531059" cy="369332"/>
          </a:xfrm>
          <a:prstGeom prst="rect">
            <a:avLst/>
          </a:prstGeom>
          <a:noFill/>
        </p:spPr>
        <p:txBody>
          <a:bodyPr wrap="square" rtlCol="0">
            <a:spAutoFit/>
          </a:bodyPr>
          <a:lstStyle/>
          <a:p>
            <a:r>
              <a:rPr lang="nl-NL" dirty="0"/>
              <a:t>Q1</a:t>
            </a:r>
          </a:p>
        </p:txBody>
      </p:sp>
      <p:sp>
        <p:nvSpPr>
          <p:cNvPr id="23" name="Tekstvak 22"/>
          <p:cNvSpPr txBox="1"/>
          <p:nvPr/>
        </p:nvSpPr>
        <p:spPr>
          <a:xfrm>
            <a:off x="3116312" y="5170917"/>
            <a:ext cx="523538" cy="369332"/>
          </a:xfrm>
          <a:prstGeom prst="rect">
            <a:avLst/>
          </a:prstGeom>
          <a:noFill/>
        </p:spPr>
        <p:txBody>
          <a:bodyPr wrap="square" rtlCol="0">
            <a:spAutoFit/>
          </a:bodyPr>
          <a:lstStyle/>
          <a:p>
            <a:r>
              <a:rPr lang="nl-NL" dirty="0"/>
              <a:t>Q2</a:t>
            </a:r>
          </a:p>
        </p:txBody>
      </p:sp>
      <p:sp>
        <p:nvSpPr>
          <p:cNvPr id="24" name="Tekstvak 23"/>
          <p:cNvSpPr txBox="1"/>
          <p:nvPr/>
        </p:nvSpPr>
        <p:spPr>
          <a:xfrm>
            <a:off x="4211960" y="2740278"/>
            <a:ext cx="4248472" cy="646331"/>
          </a:xfrm>
          <a:prstGeom prst="rect">
            <a:avLst/>
          </a:prstGeom>
          <a:solidFill>
            <a:schemeClr val="accent5">
              <a:lumMod val="40000"/>
              <a:lumOff val="60000"/>
            </a:schemeClr>
          </a:solidFill>
        </p:spPr>
        <p:txBody>
          <a:bodyPr wrap="square" rtlCol="0">
            <a:spAutoFit/>
          </a:bodyPr>
          <a:lstStyle/>
          <a:p>
            <a:r>
              <a:rPr lang="nl-NL" dirty="0"/>
              <a:t>Een stijging van M doet de vraag naar goederen toenemen</a:t>
            </a:r>
          </a:p>
        </p:txBody>
      </p:sp>
      <p:sp>
        <p:nvSpPr>
          <p:cNvPr id="25" name="Tekstvak 24"/>
          <p:cNvSpPr txBox="1"/>
          <p:nvPr/>
        </p:nvSpPr>
        <p:spPr>
          <a:xfrm>
            <a:off x="4211960" y="3477962"/>
            <a:ext cx="4104456" cy="646331"/>
          </a:xfrm>
          <a:prstGeom prst="rect">
            <a:avLst/>
          </a:prstGeom>
          <a:solidFill>
            <a:srgbClr val="B7DEE8"/>
          </a:solidFill>
        </p:spPr>
        <p:txBody>
          <a:bodyPr wrap="square" rtlCol="0">
            <a:spAutoFit/>
          </a:bodyPr>
          <a:lstStyle/>
          <a:p>
            <a:r>
              <a:rPr lang="nl-NL" dirty="0"/>
              <a:t>Bij elke prijs wordt er dan meer gevraagd</a:t>
            </a:r>
          </a:p>
        </p:txBody>
      </p:sp>
      <p:sp>
        <p:nvSpPr>
          <p:cNvPr id="26" name="Tekstvak 25"/>
          <p:cNvSpPr txBox="1"/>
          <p:nvPr/>
        </p:nvSpPr>
        <p:spPr>
          <a:xfrm>
            <a:off x="1151620" y="377176"/>
            <a:ext cx="6948772" cy="461665"/>
          </a:xfrm>
          <a:prstGeom prst="rect">
            <a:avLst/>
          </a:prstGeom>
          <a:solidFill>
            <a:schemeClr val="accent6"/>
          </a:solidFill>
        </p:spPr>
        <p:txBody>
          <a:bodyPr wrap="square" rtlCol="0">
            <a:spAutoFit/>
          </a:bodyPr>
          <a:lstStyle/>
          <a:p>
            <a:r>
              <a:rPr lang="nl-NL" sz="2400" dirty="0"/>
              <a:t>Grafische voorstelling van het monetaire beleid</a:t>
            </a:r>
          </a:p>
        </p:txBody>
      </p:sp>
      <p:sp>
        <p:nvSpPr>
          <p:cNvPr id="27" name="Tekstvak 26"/>
          <p:cNvSpPr txBox="1"/>
          <p:nvPr/>
        </p:nvSpPr>
        <p:spPr>
          <a:xfrm>
            <a:off x="4211960" y="4124293"/>
            <a:ext cx="4464496" cy="369332"/>
          </a:xfrm>
          <a:prstGeom prst="rect">
            <a:avLst/>
          </a:prstGeom>
          <a:solidFill>
            <a:srgbClr val="B7DEE8"/>
          </a:solidFill>
        </p:spPr>
        <p:txBody>
          <a:bodyPr wrap="square" rtlCol="0">
            <a:spAutoFit/>
          </a:bodyPr>
          <a:lstStyle/>
          <a:p>
            <a:r>
              <a:rPr lang="nl-NL" dirty="0"/>
              <a:t>Maar stijgt de productie  dan ook altijd</a:t>
            </a:r>
          </a:p>
        </p:txBody>
      </p:sp>
    </p:spTree>
    <p:extLst>
      <p:ext uri="{BB962C8B-B14F-4D97-AF65-F5344CB8AC3E}">
        <p14:creationId xmlns:p14="http://schemas.microsoft.com/office/powerpoint/2010/main" val="413409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anim calcmode="lin" valueType="num">
                                      <p:cBhvr>
                                        <p:cTn id="99" dur="1000" fill="hold"/>
                                        <p:tgtEl>
                                          <p:spTgt spid="22"/>
                                        </p:tgtEl>
                                        <p:attrNameLst>
                                          <p:attrName>ppt_x</p:attrName>
                                        </p:attrNameLst>
                                      </p:cBhvr>
                                      <p:tavLst>
                                        <p:tav tm="0">
                                          <p:val>
                                            <p:strVal val="#ppt_x"/>
                                          </p:val>
                                        </p:tav>
                                        <p:tav tm="100000">
                                          <p:val>
                                            <p:strVal val="#ppt_x"/>
                                          </p:val>
                                        </p:tav>
                                      </p:tavLst>
                                    </p:anim>
                                    <p:anim calcmode="lin" valueType="num">
                                      <p:cBhvr>
                                        <p:cTn id="10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1000"/>
                                        <p:tgtEl>
                                          <p:spTgt spid="15"/>
                                        </p:tgtEl>
                                      </p:cBhvr>
                                    </p:animEffect>
                                    <p:anim calcmode="lin" valueType="num">
                                      <p:cBhvr>
                                        <p:cTn id="106" dur="1000" fill="hold"/>
                                        <p:tgtEl>
                                          <p:spTgt spid="15"/>
                                        </p:tgtEl>
                                        <p:attrNameLst>
                                          <p:attrName>ppt_x</p:attrName>
                                        </p:attrNameLst>
                                      </p:cBhvr>
                                      <p:tavLst>
                                        <p:tav tm="0">
                                          <p:val>
                                            <p:strVal val="#ppt_x"/>
                                          </p:val>
                                        </p:tav>
                                        <p:tav tm="100000">
                                          <p:val>
                                            <p:strVal val="#ppt_x"/>
                                          </p:val>
                                        </p:tav>
                                      </p:tavLst>
                                    </p:anim>
                                    <p:anim calcmode="lin" valueType="num">
                                      <p:cBhvr>
                                        <p:cTn id="10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1000"/>
                                        <p:tgtEl>
                                          <p:spTgt spid="23"/>
                                        </p:tgtEl>
                                      </p:cBhvr>
                                    </p:animEffect>
                                    <p:anim calcmode="lin" valueType="num">
                                      <p:cBhvr>
                                        <p:cTn id="113" dur="1000" fill="hold"/>
                                        <p:tgtEl>
                                          <p:spTgt spid="23"/>
                                        </p:tgtEl>
                                        <p:attrNameLst>
                                          <p:attrName>ppt_x</p:attrName>
                                        </p:attrNameLst>
                                      </p:cBhvr>
                                      <p:tavLst>
                                        <p:tav tm="0">
                                          <p:val>
                                            <p:strVal val="#ppt_x"/>
                                          </p:val>
                                        </p:tav>
                                        <p:tav tm="100000">
                                          <p:val>
                                            <p:strVal val="#ppt_x"/>
                                          </p:val>
                                        </p:tav>
                                      </p:tavLst>
                                    </p:anim>
                                    <p:anim calcmode="lin" valueType="num">
                                      <p:cBhvr>
                                        <p:cTn id="1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1000"/>
                                        <p:tgtEl>
                                          <p:spTgt spid="27"/>
                                        </p:tgtEl>
                                      </p:cBhvr>
                                    </p:animEffect>
                                    <p:anim calcmode="lin" valueType="num">
                                      <p:cBhvr>
                                        <p:cTn id="120" dur="1000" fill="hold"/>
                                        <p:tgtEl>
                                          <p:spTgt spid="27"/>
                                        </p:tgtEl>
                                        <p:attrNameLst>
                                          <p:attrName>ppt_x</p:attrName>
                                        </p:attrNameLst>
                                      </p:cBhvr>
                                      <p:tavLst>
                                        <p:tav tm="0">
                                          <p:val>
                                            <p:strVal val="#ppt_x"/>
                                          </p:val>
                                        </p:tav>
                                        <p:tav tm="100000">
                                          <p:val>
                                            <p:strVal val="#ppt_x"/>
                                          </p:val>
                                        </p:tav>
                                      </p:tavLst>
                                    </p:anim>
                                    <p:anim calcmode="lin" valueType="num">
                                      <p:cBhvr>
                                        <p:cTn id="1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animBg="1"/>
      <p:bldP spid="21" grpId="0"/>
      <p:bldP spid="22" grpId="0"/>
      <p:bldP spid="23" grpId="0"/>
      <p:bldP spid="24" grpId="0" animBg="1"/>
      <p:bldP spid="25"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274638"/>
            <a:ext cx="8229600" cy="899232"/>
          </a:xfrm>
          <a:solidFill>
            <a:schemeClr val="accent6"/>
          </a:solidFill>
        </p:spPr>
        <p:txBody>
          <a:bodyPr/>
          <a:lstStyle/>
          <a:p>
            <a:r>
              <a:rPr lang="nl-NL" dirty="0"/>
              <a:t>Inflatie en deflatie</a:t>
            </a:r>
          </a:p>
        </p:txBody>
      </p:sp>
      <p:sp>
        <p:nvSpPr>
          <p:cNvPr id="5" name="Tijdelijke aanduiding voor inhoud 4"/>
          <p:cNvSpPr>
            <a:spLocks noGrp="1"/>
          </p:cNvSpPr>
          <p:nvPr>
            <p:ph sz="half" idx="1"/>
          </p:nvPr>
        </p:nvSpPr>
        <p:spPr>
          <a:xfrm>
            <a:off x="457200" y="1600201"/>
            <a:ext cx="4038600" cy="4080120"/>
          </a:xfrm>
          <a:solidFill>
            <a:schemeClr val="accent4">
              <a:lumMod val="40000"/>
              <a:lumOff val="60000"/>
            </a:schemeClr>
          </a:solidFill>
        </p:spPr>
        <p:txBody>
          <a:bodyPr>
            <a:normAutofit lnSpcReduction="10000"/>
          </a:bodyPr>
          <a:lstStyle/>
          <a:p>
            <a:r>
              <a:rPr lang="nl-NL" sz="2400" dirty="0"/>
              <a:t>Inflatie</a:t>
            </a:r>
          </a:p>
          <a:p>
            <a:pPr marL="514350" indent="-514350">
              <a:buAutoNum type="arabicPeriod"/>
            </a:pPr>
            <a:r>
              <a:rPr lang="nl-NL" sz="2400" dirty="0"/>
              <a:t>Prijzen stijgen en daardoor daalt de koopkracht geld</a:t>
            </a:r>
          </a:p>
          <a:p>
            <a:pPr marL="514350" indent="-514350">
              <a:buAutoNum type="arabicPeriod"/>
            </a:pPr>
            <a:r>
              <a:rPr lang="nl-NL" sz="2400" dirty="0"/>
              <a:t>Gunstig voor mensen die geld hebben geleend, ondanks rentestijging</a:t>
            </a:r>
          </a:p>
          <a:p>
            <a:pPr marL="514350" indent="-514350">
              <a:buAutoNum type="arabicPeriod"/>
            </a:pPr>
            <a:r>
              <a:rPr lang="nl-NL" sz="2400" dirty="0"/>
              <a:t>Mensen vervroegen hun aankopen (pos. voor de economie)</a:t>
            </a:r>
          </a:p>
          <a:p>
            <a:pPr marL="514350" indent="-514350">
              <a:buAutoNum type="arabicPeriod"/>
            </a:pPr>
            <a:r>
              <a:rPr lang="nl-NL" sz="2400" dirty="0"/>
              <a:t>Ongunstig voor concurrentiepositie </a:t>
            </a:r>
          </a:p>
          <a:p>
            <a:pPr marL="514350" indent="-514350">
              <a:buAutoNum type="arabicPeriod"/>
            </a:pPr>
            <a:endParaRPr lang="nl-NL" sz="2400" dirty="0"/>
          </a:p>
        </p:txBody>
      </p:sp>
      <p:sp>
        <p:nvSpPr>
          <p:cNvPr id="6" name="Tijdelijke aanduiding voor inhoud 5"/>
          <p:cNvSpPr>
            <a:spLocks noGrp="1"/>
          </p:cNvSpPr>
          <p:nvPr>
            <p:ph sz="half" idx="2"/>
          </p:nvPr>
        </p:nvSpPr>
        <p:spPr>
          <a:xfrm>
            <a:off x="4648200" y="1600200"/>
            <a:ext cx="4038600" cy="4080121"/>
          </a:xfrm>
          <a:solidFill>
            <a:srgbClr val="CCC1DA"/>
          </a:solidFill>
        </p:spPr>
        <p:txBody>
          <a:bodyPr>
            <a:normAutofit lnSpcReduction="10000"/>
          </a:bodyPr>
          <a:lstStyle/>
          <a:p>
            <a:r>
              <a:rPr lang="nl-NL" sz="2400" dirty="0"/>
              <a:t>Deflatie</a:t>
            </a:r>
          </a:p>
          <a:p>
            <a:pPr marL="514350" indent="-514350">
              <a:buAutoNum type="arabicPeriod"/>
            </a:pPr>
            <a:r>
              <a:rPr lang="nl-NL" sz="2400" dirty="0"/>
              <a:t>Prijzen dalen en daardoor stijgt de koopkracht geld</a:t>
            </a:r>
          </a:p>
          <a:p>
            <a:pPr marL="514350" indent="-514350">
              <a:buAutoNum type="arabicPeriod"/>
            </a:pPr>
            <a:r>
              <a:rPr lang="nl-NL" sz="2400" dirty="0"/>
              <a:t>Gunstig voor spaarders en beleggers</a:t>
            </a:r>
          </a:p>
          <a:p>
            <a:pPr marL="514350" indent="-514350">
              <a:buAutoNum type="arabicPeriod"/>
            </a:pPr>
            <a:r>
              <a:rPr lang="nl-NL" sz="2400" dirty="0"/>
              <a:t>Mensen stellen hun bestedingen uit (neg. voor de economie)</a:t>
            </a:r>
          </a:p>
          <a:p>
            <a:pPr marL="514350" indent="-514350">
              <a:buAutoNum type="arabicPeriod"/>
            </a:pPr>
            <a:r>
              <a:rPr lang="nl-NL" sz="2400" dirty="0"/>
              <a:t>Gunstig voor de internationale concurrentiepositie</a:t>
            </a:r>
          </a:p>
        </p:txBody>
      </p:sp>
      <p:sp>
        <p:nvSpPr>
          <p:cNvPr id="7" name="Tekstvak 6"/>
          <p:cNvSpPr txBox="1"/>
          <p:nvPr/>
        </p:nvSpPr>
        <p:spPr>
          <a:xfrm>
            <a:off x="457200" y="5905489"/>
            <a:ext cx="2771034" cy="461665"/>
          </a:xfrm>
          <a:prstGeom prst="rect">
            <a:avLst/>
          </a:prstGeom>
          <a:solidFill>
            <a:schemeClr val="accent5">
              <a:lumMod val="60000"/>
              <a:lumOff val="40000"/>
            </a:schemeClr>
          </a:solidFill>
        </p:spPr>
        <p:txBody>
          <a:bodyPr wrap="square" rtlCol="0">
            <a:spAutoFit/>
          </a:bodyPr>
          <a:lstStyle/>
          <a:p>
            <a:r>
              <a:rPr lang="nl-NL" sz="2400" dirty="0"/>
              <a:t>Loon-prijsspiraal</a:t>
            </a:r>
          </a:p>
        </p:txBody>
      </p:sp>
    </p:spTree>
    <p:extLst>
      <p:ext uri="{BB962C8B-B14F-4D97-AF65-F5344CB8AC3E}">
        <p14:creationId xmlns:p14="http://schemas.microsoft.com/office/powerpoint/2010/main" val="195576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anim calcmode="lin" valueType="num">
                                      <p:cBhvr>
                                        <p:cTn id="5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fade">
                                      <p:cBhvr>
                                        <p:cTn id="63" dur="1000"/>
                                        <p:tgtEl>
                                          <p:spTgt spid="6">
                                            <p:txEl>
                                              <p:pRg st="3" end="3"/>
                                            </p:txEl>
                                          </p:spTgt>
                                        </p:tgtEl>
                                      </p:cBhvr>
                                    </p:animEffect>
                                    <p:anim calcmode="lin" valueType="num">
                                      <p:cBhvr>
                                        <p:cTn id="6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fade">
                                      <p:cBhvr>
                                        <p:cTn id="70" dur="1000"/>
                                        <p:tgtEl>
                                          <p:spTgt spid="6">
                                            <p:txEl>
                                              <p:pRg st="4" end="4"/>
                                            </p:txEl>
                                          </p:spTgt>
                                        </p:tgtEl>
                                      </p:cBhvr>
                                    </p:animEffect>
                                    <p:anim calcmode="lin" valueType="num">
                                      <p:cBhvr>
                                        <p:cTn id="7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95736" y="613080"/>
            <a:ext cx="5328592" cy="400110"/>
          </a:xfrm>
          <a:prstGeom prst="rect">
            <a:avLst/>
          </a:prstGeom>
          <a:solidFill>
            <a:schemeClr val="accent6"/>
          </a:solidFill>
        </p:spPr>
        <p:txBody>
          <a:bodyPr wrap="square" rtlCol="0">
            <a:spAutoFit/>
          </a:bodyPr>
          <a:lstStyle/>
          <a:p>
            <a:r>
              <a:rPr lang="nl-NL" sz="2000" dirty="0"/>
              <a:t>Grafische voorstelling van het monetaire beleid</a:t>
            </a:r>
          </a:p>
        </p:txBody>
      </p:sp>
      <p:cxnSp>
        <p:nvCxnSpPr>
          <p:cNvPr id="4" name="Rechte verbindingslijn 3"/>
          <p:cNvCxnSpPr/>
          <p:nvPr/>
        </p:nvCxnSpPr>
        <p:spPr>
          <a:xfrm>
            <a:off x="1259632" y="2132856"/>
            <a:ext cx="0" cy="2808312"/>
          </a:xfrm>
          <a:prstGeom prst="line">
            <a:avLst/>
          </a:prstGeom>
        </p:spPr>
        <p:style>
          <a:lnRef idx="3">
            <a:schemeClr val="dk1"/>
          </a:lnRef>
          <a:fillRef idx="0">
            <a:schemeClr val="dk1"/>
          </a:fillRef>
          <a:effectRef idx="2">
            <a:schemeClr val="dk1"/>
          </a:effectRef>
          <a:fontRef idx="minor">
            <a:schemeClr val="tx1"/>
          </a:fontRef>
        </p:style>
      </p:cxnSp>
      <p:cxnSp>
        <p:nvCxnSpPr>
          <p:cNvPr id="6" name="Rechte verbindingslijn 5"/>
          <p:cNvCxnSpPr/>
          <p:nvPr/>
        </p:nvCxnSpPr>
        <p:spPr>
          <a:xfrm>
            <a:off x="1259632" y="4941168"/>
            <a:ext cx="3168352" cy="0"/>
          </a:xfrm>
          <a:prstGeom prst="line">
            <a:avLst/>
          </a:prstGeom>
        </p:spPr>
        <p:style>
          <a:lnRef idx="3">
            <a:schemeClr val="dk1"/>
          </a:lnRef>
          <a:fillRef idx="0">
            <a:schemeClr val="dk1"/>
          </a:fillRef>
          <a:effectRef idx="2">
            <a:schemeClr val="dk1"/>
          </a:effectRef>
          <a:fontRef idx="minor">
            <a:schemeClr val="tx1"/>
          </a:fontRef>
        </p:style>
      </p:cxnSp>
      <p:cxnSp>
        <p:nvCxnSpPr>
          <p:cNvPr id="8" name="Rechte verbindingslijn 7"/>
          <p:cNvCxnSpPr/>
          <p:nvPr/>
        </p:nvCxnSpPr>
        <p:spPr>
          <a:xfrm>
            <a:off x="1259632" y="4365104"/>
            <a:ext cx="129614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Rechte verbindingslijn 9"/>
          <p:cNvCxnSpPr/>
          <p:nvPr/>
        </p:nvCxnSpPr>
        <p:spPr>
          <a:xfrm flipV="1">
            <a:off x="2555776" y="3537012"/>
            <a:ext cx="1224136" cy="828092"/>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Rechte verbindingslijn 11"/>
          <p:cNvCxnSpPr/>
          <p:nvPr/>
        </p:nvCxnSpPr>
        <p:spPr>
          <a:xfrm flipV="1">
            <a:off x="3779912" y="2276872"/>
            <a:ext cx="0" cy="1260140"/>
          </a:xfrm>
          <a:prstGeom prst="line">
            <a:avLst/>
          </a:prstGeom>
        </p:spPr>
        <p:style>
          <a:lnRef idx="3">
            <a:schemeClr val="accent2"/>
          </a:lnRef>
          <a:fillRef idx="0">
            <a:schemeClr val="accent2"/>
          </a:fillRef>
          <a:effectRef idx="2">
            <a:schemeClr val="accent2"/>
          </a:effectRef>
          <a:fontRef idx="minor">
            <a:schemeClr val="tx1"/>
          </a:fontRef>
        </p:style>
      </p:cxnSp>
      <p:sp>
        <p:nvSpPr>
          <p:cNvPr id="13" name="Tekstvak 12"/>
          <p:cNvSpPr txBox="1"/>
          <p:nvPr/>
        </p:nvSpPr>
        <p:spPr>
          <a:xfrm>
            <a:off x="445057" y="2007091"/>
            <a:ext cx="1008112" cy="369332"/>
          </a:xfrm>
          <a:prstGeom prst="rect">
            <a:avLst/>
          </a:prstGeom>
          <a:solidFill>
            <a:schemeClr val="accent3">
              <a:lumMod val="60000"/>
              <a:lumOff val="40000"/>
            </a:schemeClr>
          </a:solidFill>
        </p:spPr>
        <p:txBody>
          <a:bodyPr wrap="square" rtlCol="0">
            <a:spAutoFit/>
          </a:bodyPr>
          <a:lstStyle/>
          <a:p>
            <a:r>
              <a:rPr lang="nl-NL" dirty="0"/>
              <a:t>Prijs</a:t>
            </a:r>
          </a:p>
        </p:txBody>
      </p:sp>
      <p:sp>
        <p:nvSpPr>
          <p:cNvPr id="14" name="Tekstvak 13"/>
          <p:cNvSpPr txBox="1"/>
          <p:nvPr/>
        </p:nvSpPr>
        <p:spPr>
          <a:xfrm>
            <a:off x="2663788" y="5397766"/>
            <a:ext cx="1888625" cy="646331"/>
          </a:xfrm>
          <a:prstGeom prst="rect">
            <a:avLst/>
          </a:prstGeom>
          <a:solidFill>
            <a:srgbClr val="C3D69B"/>
          </a:solidFill>
        </p:spPr>
        <p:txBody>
          <a:bodyPr wrap="square" rtlCol="0">
            <a:spAutoFit/>
          </a:bodyPr>
          <a:lstStyle/>
          <a:p>
            <a:r>
              <a:rPr lang="nl-NL" dirty="0"/>
              <a:t>Geproduceerde</a:t>
            </a:r>
          </a:p>
          <a:p>
            <a:r>
              <a:rPr lang="nl-NL" dirty="0"/>
              <a:t>hoeveelheid</a:t>
            </a:r>
          </a:p>
        </p:txBody>
      </p:sp>
      <p:sp>
        <p:nvSpPr>
          <p:cNvPr id="15" name="Tekstvak 14"/>
          <p:cNvSpPr txBox="1"/>
          <p:nvPr/>
        </p:nvSpPr>
        <p:spPr>
          <a:xfrm>
            <a:off x="1043608" y="5028434"/>
            <a:ext cx="3816424" cy="369332"/>
          </a:xfrm>
          <a:prstGeom prst="rect">
            <a:avLst/>
          </a:prstGeom>
          <a:noFill/>
        </p:spPr>
        <p:txBody>
          <a:bodyPr wrap="square" rtlCol="0">
            <a:spAutoFit/>
          </a:bodyPr>
          <a:lstStyle/>
          <a:p>
            <a:r>
              <a:rPr lang="nl-NL" dirty="0"/>
              <a:t>O                       A                        B </a:t>
            </a:r>
          </a:p>
        </p:txBody>
      </p:sp>
      <p:cxnSp>
        <p:nvCxnSpPr>
          <p:cNvPr id="21" name="Rechte verbindingslijn 20"/>
          <p:cNvCxnSpPr/>
          <p:nvPr/>
        </p:nvCxnSpPr>
        <p:spPr>
          <a:xfrm>
            <a:off x="2555776" y="4365104"/>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3779912" y="3537012"/>
            <a:ext cx="0" cy="1404156"/>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4211959" y="4032885"/>
            <a:ext cx="5043619" cy="707886"/>
          </a:xfrm>
          <a:prstGeom prst="rect">
            <a:avLst/>
          </a:prstGeom>
          <a:solidFill>
            <a:srgbClr val="B7DEE8"/>
          </a:solidFill>
        </p:spPr>
        <p:txBody>
          <a:bodyPr wrap="square" rtlCol="0">
            <a:spAutoFit/>
          </a:bodyPr>
          <a:lstStyle/>
          <a:p>
            <a:r>
              <a:rPr lang="nl-NL" sz="2000" dirty="0"/>
              <a:t>Groter dan B – alle sectoren hebben hun productiecapaciteit bereikt</a:t>
            </a:r>
          </a:p>
        </p:txBody>
      </p:sp>
      <p:sp>
        <p:nvSpPr>
          <p:cNvPr id="26" name="Tekstvak 25"/>
          <p:cNvSpPr txBox="1"/>
          <p:nvPr/>
        </p:nvSpPr>
        <p:spPr>
          <a:xfrm>
            <a:off x="2247151" y="1170383"/>
            <a:ext cx="5328592" cy="400110"/>
          </a:xfrm>
          <a:prstGeom prst="rect">
            <a:avLst/>
          </a:prstGeom>
          <a:solidFill>
            <a:srgbClr val="F79646"/>
          </a:solidFill>
        </p:spPr>
        <p:txBody>
          <a:bodyPr wrap="square" rtlCol="0">
            <a:spAutoFit/>
          </a:bodyPr>
          <a:lstStyle/>
          <a:p>
            <a:r>
              <a:rPr lang="nl-NL" sz="2000" dirty="0"/>
              <a:t>Kan de productie altijd aan de vraag voldoen?</a:t>
            </a:r>
          </a:p>
        </p:txBody>
      </p:sp>
      <p:sp>
        <p:nvSpPr>
          <p:cNvPr id="27" name="Tekstvak 26"/>
          <p:cNvSpPr txBox="1"/>
          <p:nvPr/>
        </p:nvSpPr>
        <p:spPr>
          <a:xfrm>
            <a:off x="4238009" y="2360876"/>
            <a:ext cx="4680520" cy="707886"/>
          </a:xfrm>
          <a:prstGeom prst="rect">
            <a:avLst/>
          </a:prstGeom>
          <a:solidFill>
            <a:schemeClr val="accent5">
              <a:lumMod val="40000"/>
              <a:lumOff val="60000"/>
            </a:schemeClr>
          </a:solidFill>
        </p:spPr>
        <p:txBody>
          <a:bodyPr wrap="square" rtlCol="0">
            <a:spAutoFit/>
          </a:bodyPr>
          <a:lstStyle/>
          <a:p>
            <a:r>
              <a:rPr lang="nl-NL" sz="2000" dirty="0"/>
              <a:t>OA – alle sectoren hebben productiecapaciteit over.</a:t>
            </a:r>
          </a:p>
        </p:txBody>
      </p:sp>
      <p:sp>
        <p:nvSpPr>
          <p:cNvPr id="28" name="Tekstvak 27"/>
          <p:cNvSpPr txBox="1"/>
          <p:nvPr/>
        </p:nvSpPr>
        <p:spPr>
          <a:xfrm>
            <a:off x="4232827" y="3183069"/>
            <a:ext cx="4685702" cy="707886"/>
          </a:xfrm>
          <a:prstGeom prst="rect">
            <a:avLst/>
          </a:prstGeom>
          <a:solidFill>
            <a:srgbClr val="B7DEE8"/>
          </a:solidFill>
        </p:spPr>
        <p:txBody>
          <a:bodyPr wrap="square" rtlCol="0">
            <a:spAutoFit/>
          </a:bodyPr>
          <a:lstStyle/>
          <a:p>
            <a:r>
              <a:rPr lang="nl-NL" sz="2000" dirty="0"/>
              <a:t>AB – in steeds meer sectoren begint de productiecapaciteit bereikt te worden</a:t>
            </a:r>
          </a:p>
        </p:txBody>
      </p:sp>
      <p:cxnSp>
        <p:nvCxnSpPr>
          <p:cNvPr id="31" name="Rechte verbindingslijn 30"/>
          <p:cNvCxnSpPr/>
          <p:nvPr/>
        </p:nvCxnSpPr>
        <p:spPr>
          <a:xfrm>
            <a:off x="1543279" y="3951058"/>
            <a:ext cx="504056" cy="620251"/>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Rechte verbindingslijn 31"/>
          <p:cNvCxnSpPr/>
          <p:nvPr/>
        </p:nvCxnSpPr>
        <p:spPr>
          <a:xfrm>
            <a:off x="1799692" y="3951058"/>
            <a:ext cx="504056" cy="620251"/>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Rechte verbindingslijn 32"/>
          <p:cNvCxnSpPr/>
          <p:nvPr/>
        </p:nvCxnSpPr>
        <p:spPr>
          <a:xfrm>
            <a:off x="2749648" y="3771731"/>
            <a:ext cx="504056" cy="620251"/>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Rechte verbindingslijn 33"/>
          <p:cNvCxnSpPr/>
          <p:nvPr/>
        </p:nvCxnSpPr>
        <p:spPr>
          <a:xfrm>
            <a:off x="2749648" y="3381218"/>
            <a:ext cx="670224" cy="857872"/>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Rechte verbindingslijn 34"/>
          <p:cNvCxnSpPr/>
          <p:nvPr/>
        </p:nvCxnSpPr>
        <p:spPr>
          <a:xfrm>
            <a:off x="3527884" y="2604215"/>
            <a:ext cx="504056" cy="620251"/>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Rechte verbindingslijn 35"/>
          <p:cNvCxnSpPr/>
          <p:nvPr/>
        </p:nvCxnSpPr>
        <p:spPr>
          <a:xfrm>
            <a:off x="3547794" y="2275429"/>
            <a:ext cx="504056" cy="620251"/>
          </a:xfrm>
          <a:prstGeom prst="line">
            <a:avLst/>
          </a:prstGeom>
        </p:spPr>
        <p:style>
          <a:lnRef idx="3">
            <a:schemeClr val="accent1"/>
          </a:lnRef>
          <a:fillRef idx="0">
            <a:schemeClr val="accent1"/>
          </a:fillRef>
          <a:effectRef idx="2">
            <a:schemeClr val="accent1"/>
          </a:effectRef>
          <a:fontRef idx="minor">
            <a:schemeClr val="tx1"/>
          </a:fontRef>
        </p:style>
      </p:cxnSp>
      <p:cxnSp>
        <p:nvCxnSpPr>
          <p:cNvPr id="38" name="Rechte verbindingslijn 37"/>
          <p:cNvCxnSpPr/>
          <p:nvPr/>
        </p:nvCxnSpPr>
        <p:spPr>
          <a:xfrm>
            <a:off x="1907704" y="4365104"/>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a:off x="2195736" y="4386828"/>
            <a:ext cx="0" cy="554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3001676" y="4081856"/>
            <a:ext cx="0" cy="859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a:off x="3253704" y="3951058"/>
            <a:ext cx="0" cy="990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flipH="1">
            <a:off x="1259632" y="4081856"/>
            <a:ext cx="1742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flipH="1">
            <a:off x="1259632" y="3951058"/>
            <a:ext cx="1994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a:xfrm flipH="1">
            <a:off x="1259632" y="2906942"/>
            <a:ext cx="2520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a:xfrm flipH="1">
            <a:off x="1259632" y="2585554"/>
            <a:ext cx="2520280" cy="18661"/>
          </a:xfrm>
          <a:prstGeom prst="line">
            <a:avLst/>
          </a:prstGeom>
        </p:spPr>
        <p:style>
          <a:lnRef idx="1">
            <a:schemeClr val="accent1"/>
          </a:lnRef>
          <a:fillRef idx="0">
            <a:schemeClr val="accent1"/>
          </a:fillRef>
          <a:effectRef idx="0">
            <a:schemeClr val="accent1"/>
          </a:effectRef>
          <a:fontRef idx="minor">
            <a:schemeClr val="tx1"/>
          </a:fontRef>
        </p:style>
      </p:cxnSp>
      <p:sp>
        <p:nvSpPr>
          <p:cNvPr id="53" name="PIJL-RECHTS 52"/>
          <p:cNvSpPr/>
          <p:nvPr/>
        </p:nvSpPr>
        <p:spPr>
          <a:xfrm>
            <a:off x="1907704" y="4653136"/>
            <a:ext cx="304554" cy="213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PIJL-RECHTS 53"/>
          <p:cNvSpPr/>
          <p:nvPr/>
        </p:nvSpPr>
        <p:spPr>
          <a:xfrm>
            <a:off x="3001676" y="4571309"/>
            <a:ext cx="252028" cy="225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PIJL-OMHOOG 54"/>
          <p:cNvSpPr/>
          <p:nvPr/>
        </p:nvSpPr>
        <p:spPr>
          <a:xfrm>
            <a:off x="2130654" y="3890955"/>
            <a:ext cx="173094" cy="1909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PIJL-OMHOOG 55"/>
          <p:cNvSpPr/>
          <p:nvPr/>
        </p:nvSpPr>
        <p:spPr>
          <a:xfrm>
            <a:off x="2303748" y="2604215"/>
            <a:ext cx="252028" cy="2914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97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anim calcmode="lin" valueType="num">
                                      <p:cBhvr>
                                        <p:cTn id="92" dur="1000" fill="hold"/>
                                        <p:tgtEl>
                                          <p:spTgt spid="31"/>
                                        </p:tgtEl>
                                        <p:attrNameLst>
                                          <p:attrName>ppt_x</p:attrName>
                                        </p:attrNameLst>
                                      </p:cBhvr>
                                      <p:tavLst>
                                        <p:tav tm="0">
                                          <p:val>
                                            <p:strVal val="#ppt_x"/>
                                          </p:val>
                                        </p:tav>
                                        <p:tav tm="100000">
                                          <p:val>
                                            <p:strVal val="#ppt_x"/>
                                          </p:val>
                                        </p:tav>
                                      </p:tavLst>
                                    </p:anim>
                                    <p:anim calcmode="lin" valueType="num">
                                      <p:cBhvr>
                                        <p:cTn id="9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anim calcmode="lin" valueType="num">
                                      <p:cBhvr>
                                        <p:cTn id="99" dur="1000" fill="hold"/>
                                        <p:tgtEl>
                                          <p:spTgt spid="32"/>
                                        </p:tgtEl>
                                        <p:attrNameLst>
                                          <p:attrName>ppt_x</p:attrName>
                                        </p:attrNameLst>
                                      </p:cBhvr>
                                      <p:tavLst>
                                        <p:tav tm="0">
                                          <p:val>
                                            <p:strVal val="#ppt_x"/>
                                          </p:val>
                                        </p:tav>
                                        <p:tav tm="100000">
                                          <p:val>
                                            <p:strVal val="#ppt_x"/>
                                          </p:val>
                                        </p:tav>
                                      </p:tavLst>
                                    </p:anim>
                                    <p:anim calcmode="lin" valueType="num">
                                      <p:cBhvr>
                                        <p:cTn id="10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1000"/>
                                        <p:tgtEl>
                                          <p:spTgt spid="53"/>
                                        </p:tgtEl>
                                      </p:cBhvr>
                                    </p:animEffect>
                                    <p:anim calcmode="lin" valueType="num">
                                      <p:cBhvr>
                                        <p:cTn id="106" dur="1000" fill="hold"/>
                                        <p:tgtEl>
                                          <p:spTgt spid="53"/>
                                        </p:tgtEl>
                                        <p:attrNameLst>
                                          <p:attrName>ppt_x</p:attrName>
                                        </p:attrNameLst>
                                      </p:cBhvr>
                                      <p:tavLst>
                                        <p:tav tm="0">
                                          <p:val>
                                            <p:strVal val="#ppt_x"/>
                                          </p:val>
                                        </p:tav>
                                        <p:tav tm="100000">
                                          <p:val>
                                            <p:strVal val="#ppt_x"/>
                                          </p:val>
                                        </p:tav>
                                      </p:tavLst>
                                    </p:anim>
                                    <p:anim calcmode="lin" valueType="num">
                                      <p:cBhvr>
                                        <p:cTn id="10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1000"/>
                                        <p:tgtEl>
                                          <p:spTgt spid="34"/>
                                        </p:tgtEl>
                                      </p:cBhvr>
                                    </p:animEffect>
                                    <p:anim calcmode="lin" valueType="num">
                                      <p:cBhvr>
                                        <p:cTn id="120" dur="1000" fill="hold"/>
                                        <p:tgtEl>
                                          <p:spTgt spid="34"/>
                                        </p:tgtEl>
                                        <p:attrNameLst>
                                          <p:attrName>ppt_x</p:attrName>
                                        </p:attrNameLst>
                                      </p:cBhvr>
                                      <p:tavLst>
                                        <p:tav tm="0">
                                          <p:val>
                                            <p:strVal val="#ppt_x"/>
                                          </p:val>
                                        </p:tav>
                                        <p:tav tm="100000">
                                          <p:val>
                                            <p:strVal val="#ppt_x"/>
                                          </p:val>
                                        </p:tav>
                                      </p:tavLst>
                                    </p:anim>
                                    <p:anim calcmode="lin" valueType="num">
                                      <p:cBhvr>
                                        <p:cTn id="1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fade">
                                      <p:cBhvr>
                                        <p:cTn id="126" dur="1000"/>
                                        <p:tgtEl>
                                          <p:spTgt spid="54"/>
                                        </p:tgtEl>
                                      </p:cBhvr>
                                    </p:animEffect>
                                    <p:anim calcmode="lin" valueType="num">
                                      <p:cBhvr>
                                        <p:cTn id="127" dur="1000" fill="hold"/>
                                        <p:tgtEl>
                                          <p:spTgt spid="54"/>
                                        </p:tgtEl>
                                        <p:attrNameLst>
                                          <p:attrName>ppt_x</p:attrName>
                                        </p:attrNameLst>
                                      </p:cBhvr>
                                      <p:tavLst>
                                        <p:tav tm="0">
                                          <p:val>
                                            <p:strVal val="#ppt_x"/>
                                          </p:val>
                                        </p:tav>
                                        <p:tav tm="100000">
                                          <p:val>
                                            <p:strVal val="#ppt_x"/>
                                          </p:val>
                                        </p:tav>
                                      </p:tavLst>
                                    </p:anim>
                                    <p:anim calcmode="lin" valueType="num">
                                      <p:cBhvr>
                                        <p:cTn id="12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animEffect transition="in" filter="fade">
                                      <p:cBhvr>
                                        <p:cTn id="133" dur="1000"/>
                                        <p:tgtEl>
                                          <p:spTgt spid="55"/>
                                        </p:tgtEl>
                                      </p:cBhvr>
                                    </p:animEffect>
                                    <p:anim calcmode="lin" valueType="num">
                                      <p:cBhvr>
                                        <p:cTn id="134" dur="1000" fill="hold"/>
                                        <p:tgtEl>
                                          <p:spTgt spid="55"/>
                                        </p:tgtEl>
                                        <p:attrNameLst>
                                          <p:attrName>ppt_x</p:attrName>
                                        </p:attrNameLst>
                                      </p:cBhvr>
                                      <p:tavLst>
                                        <p:tav tm="0">
                                          <p:val>
                                            <p:strVal val="#ppt_x"/>
                                          </p:val>
                                        </p:tav>
                                        <p:tav tm="100000">
                                          <p:val>
                                            <p:strVal val="#ppt_x"/>
                                          </p:val>
                                        </p:tav>
                                      </p:tavLst>
                                    </p:anim>
                                    <p:anim calcmode="lin" valueType="num">
                                      <p:cBhvr>
                                        <p:cTn id="13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35"/>
                                        </p:tgtEl>
                                        <p:attrNameLst>
                                          <p:attrName>style.visibility</p:attrName>
                                        </p:attrNameLst>
                                      </p:cBhvr>
                                      <p:to>
                                        <p:strVal val="visible"/>
                                      </p:to>
                                    </p:set>
                                    <p:animEffect transition="in" filter="fade">
                                      <p:cBhvr>
                                        <p:cTn id="140" dur="1000"/>
                                        <p:tgtEl>
                                          <p:spTgt spid="35"/>
                                        </p:tgtEl>
                                      </p:cBhvr>
                                    </p:animEffect>
                                    <p:anim calcmode="lin" valueType="num">
                                      <p:cBhvr>
                                        <p:cTn id="141" dur="1000" fill="hold"/>
                                        <p:tgtEl>
                                          <p:spTgt spid="35"/>
                                        </p:tgtEl>
                                        <p:attrNameLst>
                                          <p:attrName>ppt_x</p:attrName>
                                        </p:attrNameLst>
                                      </p:cBhvr>
                                      <p:tavLst>
                                        <p:tav tm="0">
                                          <p:val>
                                            <p:strVal val="#ppt_x"/>
                                          </p:val>
                                        </p:tav>
                                        <p:tav tm="100000">
                                          <p:val>
                                            <p:strVal val="#ppt_x"/>
                                          </p:val>
                                        </p:tav>
                                      </p:tavLst>
                                    </p:anim>
                                    <p:anim calcmode="lin" valueType="num">
                                      <p:cBhvr>
                                        <p:cTn id="14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1000"/>
                                        <p:tgtEl>
                                          <p:spTgt spid="36"/>
                                        </p:tgtEl>
                                      </p:cBhvr>
                                    </p:animEffect>
                                    <p:anim calcmode="lin" valueType="num">
                                      <p:cBhvr>
                                        <p:cTn id="148" dur="1000" fill="hold"/>
                                        <p:tgtEl>
                                          <p:spTgt spid="36"/>
                                        </p:tgtEl>
                                        <p:attrNameLst>
                                          <p:attrName>ppt_x</p:attrName>
                                        </p:attrNameLst>
                                      </p:cBhvr>
                                      <p:tavLst>
                                        <p:tav tm="0">
                                          <p:val>
                                            <p:strVal val="#ppt_x"/>
                                          </p:val>
                                        </p:tav>
                                        <p:tav tm="100000">
                                          <p:val>
                                            <p:strVal val="#ppt_x"/>
                                          </p:val>
                                        </p:tav>
                                      </p:tavLst>
                                    </p:anim>
                                    <p:anim calcmode="lin" valueType="num">
                                      <p:cBhvr>
                                        <p:cTn id="1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fade">
                                      <p:cBhvr>
                                        <p:cTn id="154" dur="1000"/>
                                        <p:tgtEl>
                                          <p:spTgt spid="56"/>
                                        </p:tgtEl>
                                      </p:cBhvr>
                                    </p:animEffect>
                                    <p:anim calcmode="lin" valueType="num">
                                      <p:cBhvr>
                                        <p:cTn id="155" dur="1000" fill="hold"/>
                                        <p:tgtEl>
                                          <p:spTgt spid="56"/>
                                        </p:tgtEl>
                                        <p:attrNameLst>
                                          <p:attrName>ppt_x</p:attrName>
                                        </p:attrNameLst>
                                      </p:cBhvr>
                                      <p:tavLst>
                                        <p:tav tm="0">
                                          <p:val>
                                            <p:strVal val="#ppt_x"/>
                                          </p:val>
                                        </p:tav>
                                        <p:tav tm="100000">
                                          <p:val>
                                            <p:strVal val="#ppt_x"/>
                                          </p:val>
                                        </p:tav>
                                      </p:tavLst>
                                    </p:anim>
                                    <p:anim calcmode="lin" valueType="num">
                                      <p:cBhvr>
                                        <p:cTn id="15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25" grpId="0" animBg="1"/>
      <p:bldP spid="26" grpId="0" animBg="1"/>
      <p:bldP spid="27" grpId="0" animBg="1"/>
      <p:bldP spid="28" grpId="0" animBg="1"/>
      <p:bldP spid="53" grpId="0" animBg="1"/>
      <p:bldP spid="54" grpId="0" animBg="1"/>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00" y="381000"/>
            <a:ext cx="4191000" cy="1252728"/>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dirty="0"/>
              <a:t>Geldschepping</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672" y="2362200"/>
            <a:ext cx="4399256" cy="3980586"/>
          </a:xfrm>
          <a:prstGeom prst="rect">
            <a:avLst/>
          </a:prstGeom>
        </p:spPr>
      </p:pic>
    </p:spTree>
    <p:extLst>
      <p:ext uri="{BB962C8B-B14F-4D97-AF65-F5344CB8AC3E}">
        <p14:creationId xmlns:p14="http://schemas.microsoft.com/office/powerpoint/2010/main" val="12653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nl-NL" dirty="0"/>
              <a:t>Geldschepping door banken</a:t>
            </a:r>
          </a:p>
        </p:txBody>
      </p:sp>
      <p:sp>
        <p:nvSpPr>
          <p:cNvPr id="2" name="Ondertitel 1"/>
          <p:cNvSpPr>
            <a:spLocks noGrp="1"/>
          </p:cNvSpPr>
          <p:nvPr>
            <p:ph type="subTitle" idx="1"/>
          </p:nvPr>
        </p:nvSpPr>
        <p:spPr>
          <a:xfrm>
            <a:off x="1371600" y="1524000"/>
            <a:ext cx="6400800" cy="1752600"/>
          </a:xfrm>
        </p:spPr>
        <p:txBody>
          <a:bodyPr/>
          <a:lstStyle/>
          <a:p>
            <a:r>
              <a:rPr lang="nl-NL" sz="2800" i="1" dirty="0"/>
              <a:t>in historisch perspectief</a:t>
            </a:r>
          </a:p>
        </p:txBody>
      </p:sp>
      <p:pic>
        <p:nvPicPr>
          <p:cNvPr id="9220" name="Picture 4" descr="http://t2.gstatic.com/images?q=tbn:ANd9GcQBrEiQDvmtpiT_W6YfL2bq35i6odi6NTIHLoLsXRCCT-8ghp6ty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15" y="3276600"/>
            <a:ext cx="2002608" cy="1344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2" name="Picture 6" descr="http://t3.gstatic.com/images?q=tbn:ANd9GcTYm0S1jRv6rc3WtpLBSPrbIftRf2dIedGdjiv3UfY99guyS5dK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454" y="3276600"/>
            <a:ext cx="1882746" cy="1344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4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867833" y="1505168"/>
            <a:ext cx="7408333" cy="2971800"/>
          </a:xfrm>
          <a:solidFill>
            <a:schemeClr val="accent4">
              <a:lumMod val="40000"/>
              <a:lumOff val="60000"/>
            </a:schemeClr>
          </a:solidFill>
        </p:spPr>
        <p:txBody>
          <a:bodyPr/>
          <a:lstStyle/>
          <a:p>
            <a:pPr>
              <a:spcBef>
                <a:spcPct val="50000"/>
              </a:spcBef>
            </a:pPr>
            <a:r>
              <a:rPr lang="nl-NL" sz="2800" dirty="0"/>
              <a:t>In de middeleeuwen werden gouden munten tegen betaling in bewaring gegeven bij een goudsmid. </a:t>
            </a:r>
          </a:p>
          <a:p>
            <a:pPr>
              <a:spcBef>
                <a:spcPct val="50000"/>
              </a:spcBef>
            </a:pPr>
            <a:r>
              <a:rPr lang="nl-NL" sz="2800" dirty="0"/>
              <a:t>In ruil voor die gouden munten gaf de goudsmid zijn klanten een geldwissel (kwitantie = bewijs van betaling) mee.</a:t>
            </a:r>
          </a:p>
          <a:p>
            <a:pPr marL="0" indent="0">
              <a:buNone/>
            </a:pPr>
            <a:endParaRPr lang="nl-NL" dirty="0"/>
          </a:p>
        </p:txBody>
      </p:sp>
      <p:sp>
        <p:nvSpPr>
          <p:cNvPr id="2" name="Titel 1"/>
          <p:cNvSpPr>
            <a:spLocks noGrp="1"/>
          </p:cNvSpPr>
          <p:nvPr>
            <p:ph type="title"/>
          </p:nvPr>
        </p:nvSpPr>
        <p:spPr>
          <a:xfrm>
            <a:off x="457200" y="338328"/>
            <a:ext cx="8229600" cy="804672"/>
          </a:xfrm>
          <a:solidFill>
            <a:schemeClr val="accent6"/>
          </a:solidFill>
        </p:spPr>
        <p:txBody>
          <a:bodyPr/>
          <a:lstStyle/>
          <a:p>
            <a:r>
              <a:rPr lang="nl-NL" dirty="0"/>
              <a:t>Een stukje geschiedenis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648200"/>
            <a:ext cx="2305050" cy="1930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24400"/>
            <a:ext cx="4263757" cy="1759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102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91" name="Group 23"/>
          <p:cNvGraphicFramePr>
            <a:graphicFrameLocks noGrp="1"/>
          </p:cNvGraphicFramePr>
          <p:nvPr>
            <p:extLst>
              <p:ext uri="{D42A27DB-BD31-4B8C-83A1-F6EECF244321}">
                <p14:modId xmlns:p14="http://schemas.microsoft.com/office/powerpoint/2010/main" val="322722705"/>
              </p:ext>
            </p:extLst>
          </p:nvPr>
        </p:nvGraphicFramePr>
        <p:xfrm>
          <a:off x="2091296" y="1597241"/>
          <a:ext cx="6096000" cy="2114957"/>
        </p:xfrm>
        <a:graphic>
          <a:graphicData uri="http://schemas.openxmlformats.org/drawingml/2006/table">
            <a:tbl>
              <a:tblPr/>
              <a:tblGrid>
                <a:gridCol w="1752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024063">
                  <a:extLst>
                    <a:ext uri="{9D8B030D-6E8A-4147-A177-3AD203B41FA5}">
                      <a16:colId xmlns:a16="http://schemas.microsoft.com/office/drawing/2014/main" val="20002"/>
                    </a:ext>
                  </a:extLst>
                </a:gridCol>
                <a:gridCol w="1176337">
                  <a:extLst>
                    <a:ext uri="{9D8B030D-6E8A-4147-A177-3AD203B41FA5}">
                      <a16:colId xmlns:a16="http://schemas.microsoft.com/office/drawing/2014/main" val="20003"/>
                    </a:ext>
                  </a:extLst>
                </a:gridCol>
              </a:tblGrid>
              <a:tr h="45277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Bezit                                        Schuld</a:t>
                      </a:r>
                    </a:p>
                  </a:txBody>
                  <a:tcPr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0786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Goud</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100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Geldwissel</a:t>
                      </a: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rPr>
                        <a:t>100</a:t>
                      </a: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itel 1"/>
          <p:cNvSpPr>
            <a:spLocks noGrp="1"/>
          </p:cNvSpPr>
          <p:nvPr>
            <p:ph type="title"/>
          </p:nvPr>
        </p:nvSpPr>
        <p:spPr>
          <a:xfrm>
            <a:off x="457200" y="338328"/>
            <a:ext cx="8229600" cy="728472"/>
          </a:xfrm>
          <a:solidFill>
            <a:srgbClr val="F79646"/>
          </a:solidFill>
        </p:spPr>
        <p:txBody>
          <a:bodyPr>
            <a:normAutofit fontScale="90000"/>
          </a:bodyPr>
          <a:lstStyle/>
          <a:p>
            <a:r>
              <a:rPr lang="nl-NL" dirty="0"/>
              <a:t>Balans van de goudsmid (in </a:t>
            </a:r>
            <a:r>
              <a:rPr lang="nl-NL" dirty="0" err="1"/>
              <a:t>mln</a:t>
            </a:r>
            <a:r>
              <a:rPr lang="nl-NL" dirty="0"/>
              <a:t>)</a:t>
            </a:r>
          </a:p>
        </p:txBody>
      </p:sp>
      <p:grpSp>
        <p:nvGrpSpPr>
          <p:cNvPr id="4" name="Groep 3"/>
          <p:cNvGrpSpPr/>
          <p:nvPr/>
        </p:nvGrpSpPr>
        <p:grpSpPr>
          <a:xfrm>
            <a:off x="1752600" y="3733800"/>
            <a:ext cx="6239991" cy="2063071"/>
            <a:chOff x="2133600" y="3584729"/>
            <a:chExt cx="5589587" cy="152400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584729"/>
              <a:ext cx="1819469"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75228"/>
              <a:ext cx="277018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kstvak 2"/>
            <p:cNvSpPr txBox="1"/>
            <p:nvPr/>
          </p:nvSpPr>
          <p:spPr>
            <a:xfrm>
              <a:off x="4228126" y="4023563"/>
              <a:ext cx="453970" cy="646331"/>
            </a:xfrm>
            <a:prstGeom prst="rect">
              <a:avLst/>
            </a:prstGeom>
            <a:noFill/>
          </p:spPr>
          <p:txBody>
            <a:bodyPr wrap="none" rtlCol="0">
              <a:spAutoFit/>
            </a:bodyPr>
            <a:lstStyle/>
            <a:p>
              <a:r>
                <a:rPr lang="nl-NL" sz="3600" dirty="0"/>
                <a:t>=</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2" y="1600200"/>
            <a:ext cx="1524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kstvak 5"/>
          <p:cNvSpPr txBox="1"/>
          <p:nvPr/>
        </p:nvSpPr>
        <p:spPr>
          <a:xfrm>
            <a:off x="758736" y="5796871"/>
            <a:ext cx="8080464" cy="830997"/>
          </a:xfrm>
          <a:prstGeom prst="rect">
            <a:avLst/>
          </a:prstGeom>
          <a:solidFill>
            <a:srgbClr val="F79646"/>
          </a:solidFill>
        </p:spPr>
        <p:txBody>
          <a:bodyPr wrap="square" rtlCol="0">
            <a:spAutoFit/>
          </a:bodyPr>
          <a:lstStyle/>
          <a:p>
            <a:r>
              <a:rPr lang="nl-NL" sz="2400" dirty="0"/>
              <a:t>De goudsmid verdient nu 1 </a:t>
            </a:r>
            <a:r>
              <a:rPr lang="nl-NL" sz="2400" dirty="0" err="1"/>
              <a:t>mln</a:t>
            </a:r>
            <a:r>
              <a:rPr lang="nl-NL" sz="2400" dirty="0"/>
              <a:t> geld met het bewaren van het goud</a:t>
            </a:r>
          </a:p>
        </p:txBody>
      </p:sp>
    </p:spTree>
    <p:extLst>
      <p:ext uri="{BB962C8B-B14F-4D97-AF65-F5344CB8AC3E}">
        <p14:creationId xmlns:p14="http://schemas.microsoft.com/office/powerpoint/2010/main" val="1250641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1"/>
                                        </p:tgtEl>
                                        <p:attrNameLst>
                                          <p:attrName>style.visibility</p:attrName>
                                        </p:attrNameLst>
                                      </p:cBhvr>
                                      <p:to>
                                        <p:strVal val="visible"/>
                                      </p:to>
                                    </p:set>
                                    <p:animEffect transition="in" filter="fade">
                                      <p:cBhvr>
                                        <p:cTn id="7" dur="500"/>
                                        <p:tgtEl>
                                          <p:spTgt spid="71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557338" y="2057400"/>
            <a:ext cx="6192837" cy="4616648"/>
          </a:xfrm>
          <a:prstGeom prst="rect">
            <a:avLst/>
          </a:prstGeom>
          <a:solidFill>
            <a:schemeClr val="accent4">
              <a:lumMod val="40000"/>
              <a:lumOff val="6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2800" dirty="0">
                <a:latin typeface="Arial" pitchFamily="34" charset="0"/>
                <a:cs typeface="Arial" pitchFamily="34" charset="0"/>
              </a:rPr>
              <a:t>De burgers kunnen elkaar voortaan met de geldwissel betalen. </a:t>
            </a:r>
          </a:p>
          <a:p>
            <a:pPr>
              <a:spcBef>
                <a:spcPct val="50000"/>
              </a:spcBef>
            </a:pPr>
            <a:r>
              <a:rPr lang="nl-NL" sz="2800" b="1" dirty="0">
                <a:solidFill>
                  <a:srgbClr val="C00000"/>
                </a:solidFill>
                <a:latin typeface="Arial" pitchFamily="34" charset="0"/>
                <a:cs typeface="Arial" pitchFamily="34" charset="0"/>
              </a:rPr>
              <a:t>Het goud wordt dus vaak niet meer opgevraagd.</a:t>
            </a:r>
          </a:p>
          <a:p>
            <a:pPr>
              <a:spcBef>
                <a:spcPct val="50000"/>
              </a:spcBef>
            </a:pPr>
            <a:r>
              <a:rPr lang="nl-NL" sz="2800" dirty="0">
                <a:latin typeface="Arial" pitchFamily="34" charset="0"/>
                <a:cs typeface="Arial" pitchFamily="34" charset="0"/>
              </a:rPr>
              <a:t>De goudsmid kan de gouden munten dus aan andere mensen uitlenen! </a:t>
            </a:r>
          </a:p>
          <a:p>
            <a:pPr>
              <a:spcBef>
                <a:spcPct val="50000"/>
              </a:spcBef>
            </a:pPr>
            <a:r>
              <a:rPr lang="nl-NL" sz="2800" dirty="0">
                <a:latin typeface="Arial" pitchFamily="34" charset="0"/>
                <a:cs typeface="Arial" pitchFamily="34" charset="0"/>
              </a:rPr>
              <a:t>Nu verdient hij niet alleen bewaarloon, maar ontvangt hij ook rente!!</a:t>
            </a:r>
          </a:p>
        </p:txBody>
      </p:sp>
      <p:sp>
        <p:nvSpPr>
          <p:cNvPr id="2" name="Titel 1"/>
          <p:cNvSpPr>
            <a:spLocks noGrp="1"/>
          </p:cNvSpPr>
          <p:nvPr>
            <p:ph type="title"/>
          </p:nvPr>
        </p:nvSpPr>
        <p:spPr>
          <a:solidFill>
            <a:srgbClr val="F79646"/>
          </a:solidFill>
        </p:spPr>
        <p:txBody>
          <a:bodyPr/>
          <a:lstStyle/>
          <a:p>
            <a:r>
              <a:rPr lang="nl-NL" dirty="0"/>
              <a:t>Geldwissel niet meer ‘op naam’</a:t>
            </a:r>
          </a:p>
        </p:txBody>
      </p:sp>
    </p:spTree>
    <p:extLst>
      <p:ext uri="{BB962C8B-B14F-4D97-AF65-F5344CB8AC3E}">
        <p14:creationId xmlns:p14="http://schemas.microsoft.com/office/powerpoint/2010/main" val="2169483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fade">
                                      <p:cBhvr>
                                        <p:cTn id="7" dur="1000"/>
                                        <p:tgtEl>
                                          <p:spTgt spid="13314">
                                            <p:txEl>
                                              <p:pRg st="0" end="0"/>
                                            </p:txEl>
                                          </p:spTgt>
                                        </p:tgtEl>
                                      </p:cBhvr>
                                    </p:animEffect>
                                    <p:anim calcmode="lin" valueType="num">
                                      <p:cBhvr>
                                        <p:cTn id="8" dur="10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4">
                                            <p:txEl>
                                              <p:pRg st="1" end="1"/>
                                            </p:txEl>
                                          </p:spTgt>
                                        </p:tgtEl>
                                        <p:attrNameLst>
                                          <p:attrName>style.visibility</p:attrName>
                                        </p:attrNameLst>
                                      </p:cBhvr>
                                      <p:to>
                                        <p:strVal val="visible"/>
                                      </p:to>
                                    </p:set>
                                    <p:animEffect transition="in" filter="fade">
                                      <p:cBhvr>
                                        <p:cTn id="14" dur="1000"/>
                                        <p:tgtEl>
                                          <p:spTgt spid="13314">
                                            <p:txEl>
                                              <p:pRg st="1" end="1"/>
                                            </p:txEl>
                                          </p:spTgt>
                                        </p:tgtEl>
                                      </p:cBhvr>
                                    </p:animEffect>
                                    <p:anim calcmode="lin" valueType="num">
                                      <p:cBhvr>
                                        <p:cTn id="15" dur="1000" fill="hold"/>
                                        <p:tgtEl>
                                          <p:spTgt spid="133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14">
                                            <p:txEl>
                                              <p:pRg st="2" end="2"/>
                                            </p:txEl>
                                          </p:spTgt>
                                        </p:tgtEl>
                                        <p:attrNameLst>
                                          <p:attrName>style.visibility</p:attrName>
                                        </p:attrNameLst>
                                      </p:cBhvr>
                                      <p:to>
                                        <p:strVal val="visible"/>
                                      </p:to>
                                    </p:set>
                                    <p:animEffect transition="in" filter="fade">
                                      <p:cBhvr>
                                        <p:cTn id="21" dur="1000"/>
                                        <p:tgtEl>
                                          <p:spTgt spid="13314">
                                            <p:txEl>
                                              <p:pRg st="2" end="2"/>
                                            </p:txEl>
                                          </p:spTgt>
                                        </p:tgtEl>
                                      </p:cBhvr>
                                    </p:animEffect>
                                    <p:anim calcmode="lin" valueType="num">
                                      <p:cBhvr>
                                        <p:cTn id="22" dur="1000" fill="hold"/>
                                        <p:tgtEl>
                                          <p:spTgt spid="133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3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314">
                                            <p:txEl>
                                              <p:pRg st="3" end="3"/>
                                            </p:txEl>
                                          </p:spTgt>
                                        </p:tgtEl>
                                        <p:attrNameLst>
                                          <p:attrName>style.visibility</p:attrName>
                                        </p:attrNameLst>
                                      </p:cBhvr>
                                      <p:to>
                                        <p:strVal val="visible"/>
                                      </p:to>
                                    </p:set>
                                    <p:animEffect transition="in" filter="fade">
                                      <p:cBhvr>
                                        <p:cTn id="28" dur="1000"/>
                                        <p:tgtEl>
                                          <p:spTgt spid="13314">
                                            <p:txEl>
                                              <p:pRg st="3" end="3"/>
                                            </p:txEl>
                                          </p:spTgt>
                                        </p:tgtEl>
                                      </p:cBhvr>
                                    </p:animEffect>
                                    <p:anim calcmode="lin" valueType="num">
                                      <p:cBhvr>
                                        <p:cTn id="29" dur="1000" fill="hold"/>
                                        <p:tgtEl>
                                          <p:spTgt spid="133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3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1" name="Group 25"/>
          <p:cNvGraphicFramePr>
            <a:graphicFrameLocks noGrp="1"/>
          </p:cNvGraphicFramePr>
          <p:nvPr>
            <p:extLst>
              <p:ext uri="{D42A27DB-BD31-4B8C-83A1-F6EECF244321}">
                <p14:modId xmlns:p14="http://schemas.microsoft.com/office/powerpoint/2010/main" val="317881432"/>
              </p:ext>
            </p:extLst>
          </p:nvPr>
        </p:nvGraphicFramePr>
        <p:xfrm>
          <a:off x="1476375" y="1219200"/>
          <a:ext cx="6372225" cy="2067727"/>
        </p:xfrm>
        <a:graphic>
          <a:graphicData uri="http://schemas.openxmlformats.org/drawingml/2006/table">
            <a:tbl>
              <a:tblPr/>
              <a:tblGrid>
                <a:gridCol w="1952625">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51921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Bezit                                        Schuld</a:t>
                      </a:r>
                    </a:p>
                  </a:txBody>
                  <a:tcPr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Goud (dekking)</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  20</a:t>
                      </a: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Geldwissels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(crediteuren)</a:t>
                      </a: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100</a:t>
                      </a: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rPr>
                        <a:t>Debiteuren</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  80</a:t>
                      </a: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  </a:t>
                      </a: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238" name="Text Box 22"/>
          <p:cNvSpPr txBox="1">
            <a:spLocks noChangeArrowheads="1"/>
          </p:cNvSpPr>
          <p:nvPr/>
        </p:nvSpPr>
        <p:spPr bwMode="auto">
          <a:xfrm>
            <a:off x="1476375" y="3472086"/>
            <a:ext cx="6916317" cy="1384995"/>
          </a:xfrm>
          <a:prstGeom prst="rect">
            <a:avLst/>
          </a:prstGeom>
          <a:solidFill>
            <a:schemeClr val="accent5">
              <a:lumMod val="60000"/>
              <a:lumOff val="40000"/>
            </a:schemeClr>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2800" dirty="0">
                <a:latin typeface="Arial" pitchFamily="34" charset="0"/>
                <a:cs typeface="Arial" pitchFamily="34" charset="0"/>
              </a:rPr>
              <a:t>In dit voorbeeld heeft de goudsmid voor 80 </a:t>
            </a:r>
            <a:r>
              <a:rPr lang="nl-NL" sz="2800" dirty="0" err="1">
                <a:latin typeface="Arial" pitchFamily="34" charset="0"/>
                <a:cs typeface="Arial" pitchFamily="34" charset="0"/>
              </a:rPr>
              <a:t>mln</a:t>
            </a:r>
            <a:r>
              <a:rPr lang="nl-NL" sz="2800" dirty="0">
                <a:latin typeface="Arial" pitchFamily="34" charset="0"/>
                <a:cs typeface="Arial" pitchFamily="34" charset="0"/>
              </a:rPr>
              <a:t> aan goud uitgeleend. Bij een rente van 5% is dat 4 </a:t>
            </a:r>
            <a:r>
              <a:rPr lang="nl-NL" sz="2800" dirty="0" err="1">
                <a:latin typeface="Arial" pitchFamily="34" charset="0"/>
                <a:cs typeface="Arial" pitchFamily="34" charset="0"/>
              </a:rPr>
              <a:t>mln</a:t>
            </a:r>
            <a:r>
              <a:rPr lang="nl-NL" sz="2800" dirty="0">
                <a:latin typeface="Arial" pitchFamily="34" charset="0"/>
                <a:cs typeface="Arial" pitchFamily="34" charset="0"/>
              </a:rPr>
              <a:t> per jaar.</a:t>
            </a:r>
          </a:p>
        </p:txBody>
      </p:sp>
      <p:sp>
        <p:nvSpPr>
          <p:cNvPr id="2" name="Tekstvak 1"/>
          <p:cNvSpPr txBox="1"/>
          <p:nvPr/>
        </p:nvSpPr>
        <p:spPr>
          <a:xfrm>
            <a:off x="1476375" y="4942341"/>
            <a:ext cx="6916317" cy="461665"/>
          </a:xfrm>
          <a:prstGeom prst="rect">
            <a:avLst/>
          </a:prstGeom>
          <a:solidFill>
            <a:srgbClr val="93CDDD"/>
          </a:solidFill>
        </p:spPr>
        <p:txBody>
          <a:bodyPr wrap="none" rtlCol="0">
            <a:spAutoFit/>
          </a:bodyPr>
          <a:lstStyle/>
          <a:p>
            <a:r>
              <a:rPr lang="nl-NL" sz="2400" dirty="0">
                <a:solidFill>
                  <a:srgbClr val="7030A0"/>
                </a:solidFill>
                <a:latin typeface="Arial" pitchFamily="34" charset="0"/>
                <a:cs typeface="Arial" pitchFamily="34" charset="0"/>
              </a:rPr>
              <a:t>Voor hoeveel procent zijn de geldwissels gedekt?</a:t>
            </a:r>
          </a:p>
        </p:txBody>
      </p:sp>
      <p:sp>
        <p:nvSpPr>
          <p:cNvPr id="3" name="Tekstvak 2"/>
          <p:cNvSpPr txBox="1"/>
          <p:nvPr/>
        </p:nvSpPr>
        <p:spPr>
          <a:xfrm>
            <a:off x="2823215" y="5486400"/>
            <a:ext cx="3281668" cy="523220"/>
          </a:xfrm>
          <a:prstGeom prst="rect">
            <a:avLst/>
          </a:prstGeom>
          <a:noFill/>
        </p:spPr>
        <p:txBody>
          <a:bodyPr wrap="none" rtlCol="0">
            <a:spAutoFit/>
          </a:bodyPr>
          <a:lstStyle/>
          <a:p>
            <a:r>
              <a:rPr lang="nl-NL" sz="2800" b="1" dirty="0">
                <a:solidFill>
                  <a:schemeClr val="accent3">
                    <a:lumMod val="75000"/>
                  </a:schemeClr>
                </a:solidFill>
                <a:latin typeface="Arial" pitchFamily="34" charset="0"/>
                <a:cs typeface="Arial" pitchFamily="34" charset="0"/>
              </a:rPr>
              <a:t>de dekking is 20%</a:t>
            </a:r>
          </a:p>
        </p:txBody>
      </p:sp>
      <p:sp>
        <p:nvSpPr>
          <p:cNvPr id="4" name="Titel 3"/>
          <p:cNvSpPr>
            <a:spLocks noGrp="1"/>
          </p:cNvSpPr>
          <p:nvPr>
            <p:ph type="title"/>
          </p:nvPr>
        </p:nvSpPr>
        <p:spPr>
          <a:xfrm>
            <a:off x="457200" y="189868"/>
            <a:ext cx="8229600" cy="880872"/>
          </a:xfrm>
          <a:solidFill>
            <a:schemeClr val="accent6"/>
          </a:solidFill>
        </p:spPr>
        <p:txBody>
          <a:bodyPr/>
          <a:lstStyle/>
          <a:p>
            <a:r>
              <a:rPr lang="nl-NL" dirty="0"/>
              <a:t>Goudsmid als bankier</a:t>
            </a:r>
          </a:p>
        </p:txBody>
      </p:sp>
      <p:pic>
        <p:nvPicPr>
          <p:cNvPr id="4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7368" l="0" r="100000"/>
                    </a14:imgEffect>
                  </a14:imgLayer>
                </a14:imgProps>
              </a:ext>
              <a:ext uri="{28A0092B-C50C-407E-A947-70E740481C1C}">
                <a14:useLocalDpi xmlns:a14="http://schemas.microsoft.com/office/drawing/2010/main" val="0"/>
              </a:ext>
            </a:extLst>
          </a:blip>
          <a:srcRect/>
          <a:stretch/>
        </p:blipFill>
        <p:spPr bwMode="auto">
          <a:xfrm>
            <a:off x="246034" y="3669343"/>
            <a:ext cx="1197004" cy="1200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5955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38"/>
                                        </p:tgtEl>
                                        <p:attrNameLst>
                                          <p:attrName>style.visibility</p:attrName>
                                        </p:attrNameLst>
                                      </p:cBhvr>
                                      <p:to>
                                        <p:strVal val="visible"/>
                                      </p:to>
                                    </p:set>
                                    <p:anim calcmode="lin" valueType="num">
                                      <p:cBhvr additive="base">
                                        <p:cTn id="7" dur="500" fill="hold"/>
                                        <p:tgtEl>
                                          <p:spTgt spid="9238"/>
                                        </p:tgtEl>
                                        <p:attrNameLst>
                                          <p:attrName>ppt_x</p:attrName>
                                        </p:attrNameLst>
                                      </p:cBhvr>
                                      <p:tavLst>
                                        <p:tav tm="0">
                                          <p:val>
                                            <p:strVal val="0-#ppt_w/2"/>
                                          </p:val>
                                        </p:tav>
                                        <p:tav tm="100000">
                                          <p:val>
                                            <p:strVal val="#ppt_x"/>
                                          </p:val>
                                        </p:tav>
                                      </p:tavLst>
                                    </p:anim>
                                    <p:anim calcmode="lin" valueType="num">
                                      <p:cBhvr additive="base">
                                        <p:cTn id="8" dur="500" fill="hold"/>
                                        <p:tgtEl>
                                          <p:spTgt spid="92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8" grpId="0" animBg="1" autoUpdateAnimBg="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47813" y="1752600"/>
            <a:ext cx="6119812" cy="2677656"/>
          </a:xfrm>
          <a:prstGeom prst="rect">
            <a:avLst/>
          </a:prstGeom>
          <a:solidFill>
            <a:schemeClr val="accent5">
              <a:lumMod val="40000"/>
              <a:lumOff val="6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2800" dirty="0">
                <a:latin typeface="Arial" pitchFamily="34" charset="0"/>
                <a:cs typeface="Arial" pitchFamily="34" charset="0"/>
              </a:rPr>
              <a:t>Er is nog een andere manier. </a:t>
            </a:r>
          </a:p>
          <a:p>
            <a:pPr>
              <a:spcBef>
                <a:spcPct val="50000"/>
              </a:spcBef>
            </a:pPr>
            <a:endParaRPr lang="nl-NL" sz="2800" dirty="0">
              <a:latin typeface="Arial" pitchFamily="34" charset="0"/>
              <a:cs typeface="Arial" pitchFamily="34" charset="0"/>
            </a:endParaRPr>
          </a:p>
          <a:p>
            <a:pPr>
              <a:spcBef>
                <a:spcPct val="50000"/>
              </a:spcBef>
            </a:pPr>
            <a:r>
              <a:rPr lang="nl-NL" sz="2800" dirty="0">
                <a:latin typeface="Arial" pitchFamily="34" charset="0"/>
                <a:cs typeface="Arial" pitchFamily="34" charset="0"/>
              </a:rPr>
              <a:t>In plaats van gouden munten uitlenen, kan de goudsmid ook extra geldwissels (promessen) uitschrijven.</a:t>
            </a:r>
          </a:p>
        </p:txBody>
      </p:sp>
    </p:spTree>
    <p:extLst>
      <p:ext uri="{BB962C8B-B14F-4D97-AF65-F5344CB8AC3E}">
        <p14:creationId xmlns:p14="http://schemas.microsoft.com/office/powerpoint/2010/main" val="9094639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89" name="Group 25"/>
          <p:cNvGraphicFramePr>
            <a:graphicFrameLocks noGrp="1"/>
          </p:cNvGraphicFramePr>
          <p:nvPr>
            <p:extLst>
              <p:ext uri="{D42A27DB-BD31-4B8C-83A1-F6EECF244321}">
                <p14:modId xmlns:p14="http://schemas.microsoft.com/office/powerpoint/2010/main" val="3105738788"/>
              </p:ext>
            </p:extLst>
          </p:nvPr>
        </p:nvGraphicFramePr>
        <p:xfrm>
          <a:off x="1676150" y="1272834"/>
          <a:ext cx="6096000" cy="1555751"/>
        </p:xfrm>
        <a:graphic>
          <a:graphicData uri="http://schemas.openxmlformats.org/drawingml/2006/table">
            <a:tbl>
              <a:tblPr/>
              <a:tblGrid>
                <a:gridCol w="1952625">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976438">
                  <a:extLst>
                    <a:ext uri="{9D8B030D-6E8A-4147-A177-3AD203B41FA5}">
                      <a16:colId xmlns:a16="http://schemas.microsoft.com/office/drawing/2014/main" val="20002"/>
                    </a:ext>
                  </a:extLst>
                </a:gridCol>
                <a:gridCol w="1176337">
                  <a:extLst>
                    <a:ext uri="{9D8B030D-6E8A-4147-A177-3AD203B41FA5}">
                      <a16:colId xmlns:a16="http://schemas.microsoft.com/office/drawing/2014/main" val="20003"/>
                    </a:ext>
                  </a:extLst>
                </a:gridCol>
              </a:tblGrid>
              <a:tr h="51921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Bezit                                        Schuld</a:t>
                      </a:r>
                    </a:p>
                  </a:txBody>
                  <a:tcPr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Goud</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100</a:t>
                      </a: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Geldwissel</a:t>
                      </a: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500</a:t>
                      </a: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Debiteuren</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400</a:t>
                      </a: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a:ln>
                          <a:noFill/>
                        </a:ln>
                        <a:solidFill>
                          <a:schemeClr val="tx1"/>
                        </a:solidFill>
                        <a:effectLst/>
                        <a:latin typeface="Arial"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286" name="Text Box 22"/>
          <p:cNvSpPr txBox="1">
            <a:spLocks noChangeArrowheads="1"/>
          </p:cNvSpPr>
          <p:nvPr/>
        </p:nvSpPr>
        <p:spPr bwMode="auto">
          <a:xfrm>
            <a:off x="1712362" y="3102629"/>
            <a:ext cx="6593438" cy="400110"/>
          </a:xfrm>
          <a:prstGeom prst="rect">
            <a:avLst/>
          </a:prstGeom>
          <a:solidFill>
            <a:schemeClr val="accent5">
              <a:lumMod val="40000"/>
              <a:lumOff val="60000"/>
            </a:schemeClr>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2000" dirty="0">
                <a:latin typeface="Arial" pitchFamily="34" charset="0"/>
                <a:cs typeface="Arial" pitchFamily="34" charset="0"/>
              </a:rPr>
              <a:t>De goudsmid gebruikt nog steeds een dekking van 20%</a:t>
            </a:r>
          </a:p>
        </p:txBody>
      </p:sp>
      <p:graphicFrame>
        <p:nvGraphicFramePr>
          <p:cNvPr id="5" name="Group 23"/>
          <p:cNvGraphicFramePr>
            <a:graphicFrameLocks noGrp="1"/>
          </p:cNvGraphicFramePr>
          <p:nvPr>
            <p:extLst>
              <p:ext uri="{D42A27DB-BD31-4B8C-83A1-F6EECF244321}">
                <p14:modId xmlns:p14="http://schemas.microsoft.com/office/powerpoint/2010/main" val="266327685"/>
              </p:ext>
            </p:extLst>
          </p:nvPr>
        </p:nvGraphicFramePr>
        <p:xfrm>
          <a:off x="1676400" y="1273829"/>
          <a:ext cx="6096000" cy="1555751"/>
        </p:xfrm>
        <a:graphic>
          <a:graphicData uri="http://schemas.openxmlformats.org/drawingml/2006/table">
            <a:tbl>
              <a:tblPr/>
              <a:tblGrid>
                <a:gridCol w="1752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024063">
                  <a:extLst>
                    <a:ext uri="{9D8B030D-6E8A-4147-A177-3AD203B41FA5}">
                      <a16:colId xmlns:a16="http://schemas.microsoft.com/office/drawing/2014/main" val="20002"/>
                    </a:ext>
                  </a:extLst>
                </a:gridCol>
                <a:gridCol w="1176337">
                  <a:extLst>
                    <a:ext uri="{9D8B030D-6E8A-4147-A177-3AD203B41FA5}">
                      <a16:colId xmlns:a16="http://schemas.microsoft.com/office/drawing/2014/main" val="20003"/>
                    </a:ext>
                  </a:extLst>
                </a:gridCol>
              </a:tblGrid>
              <a:tr h="51921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Bezit                                        Schuld</a:t>
                      </a:r>
                    </a:p>
                  </a:txBody>
                  <a:tcPr marT="45729" marB="4572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Goud</a:t>
                      </a: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100</a:t>
                      </a: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a:ln>
                            <a:noFill/>
                          </a:ln>
                          <a:solidFill>
                            <a:schemeClr val="tx1"/>
                          </a:solidFill>
                          <a:effectLst/>
                          <a:latin typeface="Arial" charset="0"/>
                        </a:rPr>
                        <a:t>Geldwissel</a:t>
                      </a: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rPr>
                        <a:t>100</a:t>
                      </a: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9" marB="45729"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kstvak 1"/>
          <p:cNvSpPr txBox="1"/>
          <p:nvPr/>
        </p:nvSpPr>
        <p:spPr>
          <a:xfrm>
            <a:off x="1712362" y="3506336"/>
            <a:ext cx="6542176" cy="461665"/>
          </a:xfrm>
          <a:prstGeom prst="rect">
            <a:avLst/>
          </a:prstGeom>
          <a:solidFill>
            <a:srgbClr val="B7DEE8"/>
          </a:solidFill>
        </p:spPr>
        <p:txBody>
          <a:bodyPr wrap="none" rtlCol="0">
            <a:spAutoFit/>
          </a:bodyPr>
          <a:lstStyle/>
          <a:p>
            <a:r>
              <a:rPr lang="nl-NL" sz="2400" dirty="0">
                <a:solidFill>
                  <a:srgbClr val="7030A0"/>
                </a:solidFill>
                <a:latin typeface="Arial" pitchFamily="34" charset="0"/>
                <a:cs typeface="Arial" pitchFamily="34" charset="0"/>
              </a:rPr>
              <a:t>Hoeveel</a:t>
            </a:r>
            <a:r>
              <a:rPr lang="nl-NL" sz="2400" dirty="0">
                <a:latin typeface="Arial" pitchFamily="34" charset="0"/>
                <a:cs typeface="Arial" pitchFamily="34" charset="0"/>
              </a:rPr>
              <a:t> </a:t>
            </a:r>
            <a:r>
              <a:rPr lang="nl-NL" sz="2400" dirty="0">
                <a:solidFill>
                  <a:srgbClr val="7030A0"/>
                </a:solidFill>
                <a:latin typeface="Arial" pitchFamily="34" charset="0"/>
                <a:cs typeface="Arial" pitchFamily="34" charset="0"/>
              </a:rPr>
              <a:t>geldwissels kan hij uitgeven/uitlenen?</a:t>
            </a:r>
          </a:p>
        </p:txBody>
      </p:sp>
      <p:sp>
        <p:nvSpPr>
          <p:cNvPr id="3" name="Tekstvak 2"/>
          <p:cNvSpPr txBox="1"/>
          <p:nvPr/>
        </p:nvSpPr>
        <p:spPr>
          <a:xfrm>
            <a:off x="3917950" y="2460763"/>
            <a:ext cx="646331" cy="369332"/>
          </a:xfrm>
          <a:prstGeom prst="rect">
            <a:avLst/>
          </a:prstGeom>
          <a:noFill/>
        </p:spPr>
        <p:txBody>
          <a:bodyPr wrap="none" rtlCol="0">
            <a:spAutoFit/>
          </a:bodyPr>
          <a:lstStyle/>
          <a:p>
            <a:r>
              <a:rPr lang="nl-NL" dirty="0">
                <a:solidFill>
                  <a:srgbClr val="C00000"/>
                </a:solidFill>
              </a:rPr>
              <a:t>20%</a:t>
            </a:r>
          </a:p>
        </p:txBody>
      </p:sp>
      <p:sp>
        <p:nvSpPr>
          <p:cNvPr id="8" name="Tekstvak 7"/>
          <p:cNvSpPr txBox="1"/>
          <p:nvPr/>
        </p:nvSpPr>
        <p:spPr>
          <a:xfrm>
            <a:off x="7041381" y="2460763"/>
            <a:ext cx="774571" cy="369332"/>
          </a:xfrm>
          <a:prstGeom prst="rect">
            <a:avLst/>
          </a:prstGeom>
          <a:noFill/>
        </p:spPr>
        <p:txBody>
          <a:bodyPr wrap="none" rtlCol="0">
            <a:spAutoFit/>
          </a:bodyPr>
          <a:lstStyle/>
          <a:p>
            <a:r>
              <a:rPr lang="nl-NL" dirty="0">
                <a:solidFill>
                  <a:srgbClr val="C00000"/>
                </a:solidFill>
              </a:rPr>
              <a:t>100%</a:t>
            </a:r>
          </a:p>
        </p:txBody>
      </p:sp>
      <p:sp>
        <p:nvSpPr>
          <p:cNvPr id="4" name="Tekstvak 3"/>
          <p:cNvSpPr txBox="1"/>
          <p:nvPr/>
        </p:nvSpPr>
        <p:spPr>
          <a:xfrm>
            <a:off x="2107965" y="4064155"/>
            <a:ext cx="4969630" cy="707886"/>
          </a:xfrm>
          <a:prstGeom prst="rect">
            <a:avLst/>
          </a:prstGeom>
          <a:solidFill>
            <a:srgbClr val="B7DEE8"/>
          </a:solidFill>
        </p:spPr>
        <p:txBody>
          <a:bodyPr wrap="none" rtlCol="0">
            <a:spAutoFit/>
          </a:bodyPr>
          <a:lstStyle/>
          <a:p>
            <a:r>
              <a:rPr lang="nl-NL" sz="2000" dirty="0"/>
              <a:t>Met 20% dekking en 100 aan goud kun je:</a:t>
            </a:r>
          </a:p>
          <a:p>
            <a:r>
              <a:rPr lang="nl-NL" sz="2000" dirty="0"/>
              <a:t>  100/20 x 100 = 500 geldwissel dekken</a:t>
            </a:r>
          </a:p>
        </p:txBody>
      </p:sp>
      <p:sp>
        <p:nvSpPr>
          <p:cNvPr id="6" name="Tekstvak 5"/>
          <p:cNvSpPr txBox="1"/>
          <p:nvPr/>
        </p:nvSpPr>
        <p:spPr>
          <a:xfrm>
            <a:off x="4015852" y="2112401"/>
            <a:ext cx="595035" cy="338554"/>
          </a:xfrm>
          <a:prstGeom prst="rect">
            <a:avLst/>
          </a:prstGeom>
          <a:noFill/>
        </p:spPr>
        <p:txBody>
          <a:bodyPr wrap="none" rtlCol="0">
            <a:spAutoFit/>
          </a:bodyPr>
          <a:lstStyle/>
          <a:p>
            <a:r>
              <a:rPr lang="nl-NL" sz="1600" dirty="0">
                <a:solidFill>
                  <a:schemeClr val="accent3">
                    <a:lumMod val="75000"/>
                  </a:schemeClr>
                </a:solidFill>
              </a:rPr>
              <a:t>20%</a:t>
            </a:r>
          </a:p>
        </p:txBody>
      </p:sp>
      <p:sp>
        <p:nvSpPr>
          <p:cNvPr id="11" name="Tekstvak 10"/>
          <p:cNvSpPr txBox="1"/>
          <p:nvPr/>
        </p:nvSpPr>
        <p:spPr>
          <a:xfrm>
            <a:off x="7041381" y="2122209"/>
            <a:ext cx="708848" cy="338554"/>
          </a:xfrm>
          <a:prstGeom prst="rect">
            <a:avLst/>
          </a:prstGeom>
          <a:noFill/>
        </p:spPr>
        <p:txBody>
          <a:bodyPr wrap="none" rtlCol="0">
            <a:spAutoFit/>
          </a:bodyPr>
          <a:lstStyle/>
          <a:p>
            <a:r>
              <a:rPr lang="nl-NL" sz="1600" dirty="0">
                <a:solidFill>
                  <a:schemeClr val="accent3">
                    <a:lumMod val="75000"/>
                  </a:schemeClr>
                </a:solidFill>
              </a:rPr>
              <a:t>100%</a:t>
            </a:r>
          </a:p>
        </p:txBody>
      </p:sp>
      <p:sp>
        <p:nvSpPr>
          <p:cNvPr id="7" name="Tekstvak 6"/>
          <p:cNvSpPr txBox="1"/>
          <p:nvPr/>
        </p:nvSpPr>
        <p:spPr>
          <a:xfrm>
            <a:off x="2107211" y="4816544"/>
            <a:ext cx="5929828" cy="1015663"/>
          </a:xfrm>
          <a:prstGeom prst="rect">
            <a:avLst/>
          </a:prstGeom>
          <a:solidFill>
            <a:srgbClr val="B7DEE8"/>
          </a:solidFill>
        </p:spPr>
        <p:txBody>
          <a:bodyPr wrap="none" rtlCol="0">
            <a:spAutoFit/>
          </a:bodyPr>
          <a:lstStyle/>
          <a:p>
            <a:r>
              <a:rPr lang="nl-NL" sz="2000" dirty="0">
                <a:solidFill>
                  <a:srgbClr val="C00000"/>
                </a:solidFill>
              </a:rPr>
              <a:t>Hij kan dus nog </a:t>
            </a:r>
            <a:r>
              <a:rPr lang="nl-NL" sz="2000" b="1" dirty="0">
                <a:solidFill>
                  <a:srgbClr val="C00000"/>
                </a:solidFill>
              </a:rPr>
              <a:t>400</a:t>
            </a:r>
            <a:r>
              <a:rPr lang="nl-NL" sz="2000" dirty="0">
                <a:solidFill>
                  <a:srgbClr val="C00000"/>
                </a:solidFill>
              </a:rPr>
              <a:t> </a:t>
            </a:r>
            <a:r>
              <a:rPr lang="nl-NL" sz="2000" dirty="0" err="1">
                <a:solidFill>
                  <a:srgbClr val="C00000"/>
                </a:solidFill>
              </a:rPr>
              <a:t>mln</a:t>
            </a:r>
            <a:r>
              <a:rPr lang="nl-NL" sz="2000" dirty="0">
                <a:solidFill>
                  <a:srgbClr val="C00000"/>
                </a:solidFill>
              </a:rPr>
              <a:t> aan geldwissels uitlenen</a:t>
            </a:r>
            <a:r>
              <a:rPr lang="nl-NL" sz="2000" dirty="0"/>
              <a:t>, </a:t>
            </a:r>
          </a:p>
          <a:p>
            <a:r>
              <a:rPr lang="nl-NL" sz="2000" dirty="0"/>
              <a:t>zonder dat hij in gevaar komt. </a:t>
            </a:r>
          </a:p>
          <a:p>
            <a:r>
              <a:rPr lang="nl-NL" sz="2000" dirty="0"/>
              <a:t>Bij 5% rente is dat maar liefst 20 </a:t>
            </a:r>
            <a:r>
              <a:rPr lang="nl-NL" sz="2000" dirty="0" err="1"/>
              <a:t>mln</a:t>
            </a:r>
            <a:endParaRPr lang="nl-NL" sz="20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7057"/>
            <a:ext cx="2740025" cy="1133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el 8"/>
          <p:cNvSpPr>
            <a:spLocks noGrp="1"/>
          </p:cNvSpPr>
          <p:nvPr>
            <p:ph type="title"/>
          </p:nvPr>
        </p:nvSpPr>
        <p:spPr>
          <a:xfrm>
            <a:off x="457200" y="274638"/>
            <a:ext cx="8229600" cy="830560"/>
          </a:xfrm>
          <a:solidFill>
            <a:schemeClr val="accent6"/>
          </a:solidFill>
        </p:spPr>
        <p:txBody>
          <a:bodyPr/>
          <a:lstStyle/>
          <a:p>
            <a:r>
              <a:rPr lang="nl-NL" dirty="0"/>
              <a:t>Het kan winstgevender!</a:t>
            </a:r>
          </a:p>
        </p:txBody>
      </p:sp>
    </p:spTree>
    <p:extLst>
      <p:ext uri="{BB962C8B-B14F-4D97-AF65-F5344CB8AC3E}">
        <p14:creationId xmlns:p14="http://schemas.microsoft.com/office/powerpoint/2010/main" val="36586727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286"/>
                                        </p:tgtEl>
                                        <p:attrNameLst>
                                          <p:attrName>style.visibility</p:attrName>
                                        </p:attrNameLst>
                                      </p:cBhvr>
                                      <p:to>
                                        <p:strVal val="visible"/>
                                      </p:to>
                                    </p:set>
                                    <p:anim calcmode="lin" valueType="num">
                                      <p:cBhvr additive="base">
                                        <p:cTn id="11" dur="500" fill="hold"/>
                                        <p:tgtEl>
                                          <p:spTgt spid="11286"/>
                                        </p:tgtEl>
                                        <p:attrNameLst>
                                          <p:attrName>ppt_x</p:attrName>
                                        </p:attrNameLst>
                                      </p:cBhvr>
                                      <p:tavLst>
                                        <p:tav tm="0">
                                          <p:val>
                                            <p:strVal val="0-#ppt_w/2"/>
                                          </p:val>
                                        </p:tav>
                                        <p:tav tm="100000">
                                          <p:val>
                                            <p:strVal val="#ppt_x"/>
                                          </p:val>
                                        </p:tav>
                                      </p:tavLst>
                                    </p:anim>
                                    <p:anim calcmode="lin" valueType="num">
                                      <p:cBhvr additive="base">
                                        <p:cTn id="12" dur="500" fill="hold"/>
                                        <p:tgtEl>
                                          <p:spTgt spid="1128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250"/>
                                  </p:stCondLst>
                                  <p:childTnLst>
                                    <p:set>
                                      <p:cBhvr>
                                        <p:cTn id="41" dur="1" fill="hold">
                                          <p:stCondLst>
                                            <p:cond delay="0"/>
                                          </p:stCondLst>
                                        </p:cTn>
                                        <p:tgtEl>
                                          <p:spTgt spid="11289"/>
                                        </p:tgtEl>
                                        <p:attrNameLst>
                                          <p:attrName>style.visibility</p:attrName>
                                        </p:attrNameLst>
                                      </p:cBhvr>
                                      <p:to>
                                        <p:strVal val="visible"/>
                                      </p:to>
                                    </p:set>
                                  </p:childTnLst>
                                </p:cTn>
                              </p:par>
                              <p:par>
                                <p:cTn id="42" presetID="10" presetClass="entr" presetSubtype="0" fill="hold" grpId="0"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6" grpId="0" animBg="1" autoUpdateAnimBg="0"/>
      <p:bldP spid="2" grpId="0" animBg="1"/>
      <p:bldP spid="3" grpId="0"/>
      <p:bldP spid="3" grpId="1"/>
      <p:bldP spid="8" grpId="0"/>
      <p:bldP spid="8" grpId="1"/>
      <p:bldP spid="4" grpId="0" animBg="1"/>
      <p:bldP spid="6" grpId="0"/>
      <p:bldP spid="11"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solidFill>
            <a:schemeClr val="accent4">
              <a:lumMod val="40000"/>
              <a:lumOff val="60000"/>
            </a:schemeClr>
          </a:solidFill>
        </p:spPr>
        <p:txBody>
          <a:bodyPr>
            <a:normAutofit/>
          </a:bodyPr>
          <a:lstStyle/>
          <a:p>
            <a:pPr marL="442913" indent="-442913">
              <a:buNone/>
            </a:pPr>
            <a:r>
              <a:rPr lang="nl-NL" sz="2800" dirty="0"/>
              <a:t>1	De overtollige hoeveelheid goud uitlenen (chartale geldschepping).</a:t>
            </a:r>
          </a:p>
          <a:p>
            <a:pPr marL="442913" indent="-442913">
              <a:buNone/>
            </a:pPr>
            <a:r>
              <a:rPr lang="nl-NL" sz="2800" dirty="0"/>
              <a:t>	Nadeel is dat de hoeveelheid te scheppen geld en daarmee de renteopbrengst beperkt is</a:t>
            </a:r>
          </a:p>
          <a:p>
            <a:pPr marL="442913" indent="-442913">
              <a:buNone/>
            </a:pPr>
            <a:endParaRPr lang="nl-NL" sz="2800" dirty="0"/>
          </a:p>
          <a:p>
            <a:pPr marL="457200" indent="-457200">
              <a:buAutoNum type="arabicPlain" startAt="2"/>
            </a:pPr>
            <a:r>
              <a:rPr lang="nl-NL" sz="2800" dirty="0"/>
              <a:t>Het overtollige goud gebruiken als dekking voor het uitgeven van extra geldwissels (crediteuren = giraal geld).  Voordeel is dat de hoeveelheid te scheppen geld en dus de renteopbrengst hoog is.</a:t>
            </a:r>
          </a:p>
        </p:txBody>
      </p:sp>
      <p:sp>
        <p:nvSpPr>
          <p:cNvPr id="2" name="Titel 1"/>
          <p:cNvSpPr>
            <a:spLocks noGrp="1"/>
          </p:cNvSpPr>
          <p:nvPr>
            <p:ph type="title"/>
          </p:nvPr>
        </p:nvSpPr>
        <p:spPr>
          <a:xfrm>
            <a:off x="457200" y="274638"/>
            <a:ext cx="8229600" cy="814064"/>
          </a:xfrm>
          <a:solidFill>
            <a:schemeClr val="accent6"/>
          </a:solidFill>
        </p:spPr>
        <p:txBody>
          <a:bodyPr>
            <a:normAutofit/>
          </a:bodyPr>
          <a:lstStyle/>
          <a:p>
            <a:r>
              <a:rPr lang="nl-NL" sz="2800" dirty="0"/>
              <a:t>Twee manieren van geldschepping door banken</a:t>
            </a:r>
          </a:p>
        </p:txBody>
      </p:sp>
    </p:spTree>
    <p:extLst>
      <p:ext uri="{BB962C8B-B14F-4D97-AF65-F5344CB8AC3E}">
        <p14:creationId xmlns:p14="http://schemas.microsoft.com/office/powerpoint/2010/main" val="23833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457200" y="338328"/>
            <a:ext cx="8229600" cy="786416"/>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altLang="nl-NL" dirty="0"/>
              <a:t>Inflatie en geldontwaarding</a:t>
            </a:r>
          </a:p>
        </p:txBody>
      </p:sp>
      <p:sp>
        <p:nvSpPr>
          <p:cNvPr id="3" name="Rechthoek 2"/>
          <p:cNvSpPr/>
          <p:nvPr/>
        </p:nvSpPr>
        <p:spPr>
          <a:xfrm>
            <a:off x="625475" y="2852738"/>
            <a:ext cx="1439863"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Prijs</a:t>
            </a:r>
          </a:p>
        </p:txBody>
      </p:sp>
      <p:sp>
        <p:nvSpPr>
          <p:cNvPr id="4" name="Rechthoek 3"/>
          <p:cNvSpPr/>
          <p:nvPr/>
        </p:nvSpPr>
        <p:spPr>
          <a:xfrm>
            <a:off x="2195513" y="2852738"/>
            <a:ext cx="14398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Index prijs</a:t>
            </a:r>
          </a:p>
        </p:txBody>
      </p:sp>
      <p:sp>
        <p:nvSpPr>
          <p:cNvPr id="5" name="Rechthoek 4"/>
          <p:cNvSpPr/>
          <p:nvPr/>
        </p:nvSpPr>
        <p:spPr>
          <a:xfrm>
            <a:off x="3779838" y="2852738"/>
            <a:ext cx="14398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Aantal dvd’s</a:t>
            </a:r>
          </a:p>
        </p:txBody>
      </p:sp>
      <p:sp>
        <p:nvSpPr>
          <p:cNvPr id="6" name="Rechthoek 5"/>
          <p:cNvSpPr/>
          <p:nvPr/>
        </p:nvSpPr>
        <p:spPr>
          <a:xfrm>
            <a:off x="5364163" y="2852738"/>
            <a:ext cx="14398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Index hoeveelheid</a:t>
            </a:r>
          </a:p>
        </p:txBody>
      </p:sp>
      <p:sp>
        <p:nvSpPr>
          <p:cNvPr id="7" name="Rechthoek 6"/>
          <p:cNvSpPr/>
          <p:nvPr/>
        </p:nvSpPr>
        <p:spPr>
          <a:xfrm>
            <a:off x="6958013" y="2852738"/>
            <a:ext cx="14398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Bedrag</a:t>
            </a:r>
          </a:p>
        </p:txBody>
      </p:sp>
      <p:sp>
        <p:nvSpPr>
          <p:cNvPr id="8" name="Rechthoek 7"/>
          <p:cNvSpPr/>
          <p:nvPr/>
        </p:nvSpPr>
        <p:spPr>
          <a:xfrm>
            <a:off x="611188" y="3500438"/>
            <a:ext cx="14398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a:t>
            </a:r>
          </a:p>
        </p:txBody>
      </p:sp>
      <p:sp>
        <p:nvSpPr>
          <p:cNvPr id="9" name="Rechthoek 8"/>
          <p:cNvSpPr/>
          <p:nvPr/>
        </p:nvSpPr>
        <p:spPr>
          <a:xfrm>
            <a:off x="614363" y="4076700"/>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20</a:t>
            </a:r>
          </a:p>
        </p:txBody>
      </p:sp>
      <p:sp>
        <p:nvSpPr>
          <p:cNvPr id="10" name="Rechthoek 9"/>
          <p:cNvSpPr/>
          <p:nvPr/>
        </p:nvSpPr>
        <p:spPr>
          <a:xfrm>
            <a:off x="611188" y="4652963"/>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25</a:t>
            </a:r>
          </a:p>
        </p:txBody>
      </p:sp>
      <p:sp>
        <p:nvSpPr>
          <p:cNvPr id="11" name="Rechthoek 10"/>
          <p:cNvSpPr/>
          <p:nvPr/>
        </p:nvSpPr>
        <p:spPr>
          <a:xfrm>
            <a:off x="611188" y="5229225"/>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50</a:t>
            </a:r>
          </a:p>
        </p:txBody>
      </p:sp>
      <p:sp>
        <p:nvSpPr>
          <p:cNvPr id="12" name="Rechthoek 11"/>
          <p:cNvSpPr/>
          <p:nvPr/>
        </p:nvSpPr>
        <p:spPr>
          <a:xfrm>
            <a:off x="2195513" y="3500438"/>
            <a:ext cx="14398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sp>
        <p:nvSpPr>
          <p:cNvPr id="13" name="Rechthoek 12"/>
          <p:cNvSpPr/>
          <p:nvPr/>
        </p:nvSpPr>
        <p:spPr>
          <a:xfrm>
            <a:off x="3779838" y="3500438"/>
            <a:ext cx="14398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a:t>
            </a:r>
          </a:p>
        </p:txBody>
      </p:sp>
      <p:sp>
        <p:nvSpPr>
          <p:cNvPr id="14" name="Rechthoek 13"/>
          <p:cNvSpPr/>
          <p:nvPr/>
        </p:nvSpPr>
        <p:spPr>
          <a:xfrm>
            <a:off x="5395913" y="3500438"/>
            <a:ext cx="14398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sp>
        <p:nvSpPr>
          <p:cNvPr id="15" name="Rechthoek 14"/>
          <p:cNvSpPr/>
          <p:nvPr/>
        </p:nvSpPr>
        <p:spPr>
          <a:xfrm>
            <a:off x="6981825" y="3500438"/>
            <a:ext cx="1439863"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sp>
        <p:nvSpPr>
          <p:cNvPr id="16" name="Rechthoek 15"/>
          <p:cNvSpPr/>
          <p:nvPr/>
        </p:nvSpPr>
        <p:spPr>
          <a:xfrm>
            <a:off x="2195513" y="4076700"/>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200</a:t>
            </a:r>
          </a:p>
        </p:txBody>
      </p:sp>
      <p:sp>
        <p:nvSpPr>
          <p:cNvPr id="17" name="Rechthoek 16"/>
          <p:cNvSpPr/>
          <p:nvPr/>
        </p:nvSpPr>
        <p:spPr>
          <a:xfrm>
            <a:off x="2195513" y="4660900"/>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250</a:t>
            </a:r>
          </a:p>
        </p:txBody>
      </p:sp>
      <p:sp>
        <p:nvSpPr>
          <p:cNvPr id="18" name="Rechthoek 17"/>
          <p:cNvSpPr/>
          <p:nvPr/>
        </p:nvSpPr>
        <p:spPr>
          <a:xfrm>
            <a:off x="2195513" y="5229225"/>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500</a:t>
            </a:r>
          </a:p>
        </p:txBody>
      </p:sp>
      <p:sp>
        <p:nvSpPr>
          <p:cNvPr id="19" name="Rechthoek 18"/>
          <p:cNvSpPr/>
          <p:nvPr/>
        </p:nvSpPr>
        <p:spPr>
          <a:xfrm>
            <a:off x="3779838" y="4083050"/>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a:t>
            </a:r>
          </a:p>
        </p:txBody>
      </p:sp>
      <p:sp>
        <p:nvSpPr>
          <p:cNvPr id="20" name="Rechthoek 19"/>
          <p:cNvSpPr/>
          <p:nvPr/>
        </p:nvSpPr>
        <p:spPr>
          <a:xfrm>
            <a:off x="3779838" y="4652963"/>
            <a:ext cx="14398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4</a:t>
            </a:r>
          </a:p>
        </p:txBody>
      </p:sp>
      <p:sp>
        <p:nvSpPr>
          <p:cNvPr id="21" name="Rechthoek 20"/>
          <p:cNvSpPr/>
          <p:nvPr/>
        </p:nvSpPr>
        <p:spPr>
          <a:xfrm>
            <a:off x="3779838" y="5230813"/>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a:t>
            </a:r>
          </a:p>
        </p:txBody>
      </p:sp>
      <p:sp>
        <p:nvSpPr>
          <p:cNvPr id="22" name="Rechthoek 21"/>
          <p:cNvSpPr/>
          <p:nvPr/>
        </p:nvSpPr>
        <p:spPr>
          <a:xfrm>
            <a:off x="5395913" y="4083050"/>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50</a:t>
            </a:r>
          </a:p>
        </p:txBody>
      </p:sp>
      <p:sp>
        <p:nvSpPr>
          <p:cNvPr id="23" name="Rechthoek 22"/>
          <p:cNvSpPr/>
          <p:nvPr/>
        </p:nvSpPr>
        <p:spPr>
          <a:xfrm>
            <a:off x="6981825" y="4083050"/>
            <a:ext cx="143986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sp>
        <p:nvSpPr>
          <p:cNvPr id="24" name="Rechthoek 23"/>
          <p:cNvSpPr/>
          <p:nvPr/>
        </p:nvSpPr>
        <p:spPr>
          <a:xfrm>
            <a:off x="5395913" y="4660900"/>
            <a:ext cx="1439862" cy="433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40</a:t>
            </a:r>
          </a:p>
        </p:txBody>
      </p:sp>
      <p:sp>
        <p:nvSpPr>
          <p:cNvPr id="25" name="Rechthoek 24"/>
          <p:cNvSpPr/>
          <p:nvPr/>
        </p:nvSpPr>
        <p:spPr>
          <a:xfrm>
            <a:off x="6981825" y="4667250"/>
            <a:ext cx="143986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sp>
        <p:nvSpPr>
          <p:cNvPr id="26" name="Rechthoek 25"/>
          <p:cNvSpPr/>
          <p:nvPr/>
        </p:nvSpPr>
        <p:spPr>
          <a:xfrm>
            <a:off x="5386388" y="5230813"/>
            <a:ext cx="14398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20</a:t>
            </a:r>
          </a:p>
        </p:txBody>
      </p:sp>
      <p:sp>
        <p:nvSpPr>
          <p:cNvPr id="27" name="Rechthoek 26"/>
          <p:cNvSpPr/>
          <p:nvPr/>
        </p:nvSpPr>
        <p:spPr>
          <a:xfrm>
            <a:off x="6981825" y="5229225"/>
            <a:ext cx="143986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100</a:t>
            </a:r>
          </a:p>
        </p:txBody>
      </p:sp>
      <p:pic>
        <p:nvPicPr>
          <p:cNvPr id="2050" name="Picture 2" descr="http://fc08.deviantart.net/fs70/i/2014/012/d/d/disney_frozen_dvd_cover_by_acinoriv8-d71vr5j.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855" y="1104091"/>
            <a:ext cx="2537526" cy="15967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motorsloop.com/images/jan2008/10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512" y="1342537"/>
            <a:ext cx="2051001" cy="1161175"/>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hthoek 29"/>
          <p:cNvSpPr/>
          <p:nvPr/>
        </p:nvSpPr>
        <p:spPr>
          <a:xfrm>
            <a:off x="4932040" y="1634993"/>
            <a:ext cx="3974628"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Index = nieuw / oud x 100</a:t>
            </a:r>
          </a:p>
          <a:p>
            <a:pPr algn="ctr">
              <a:defRPr/>
            </a:pPr>
            <a:r>
              <a:rPr lang="nl-NL" sz="1800" dirty="0"/>
              <a:t>Procentuele verandering = Index - 100</a:t>
            </a:r>
          </a:p>
        </p:txBody>
      </p:sp>
    </p:spTree>
    <p:extLst>
      <p:ext uri="{BB962C8B-B14F-4D97-AF65-F5344CB8AC3E}">
        <p14:creationId xmlns:p14="http://schemas.microsoft.com/office/powerpoint/2010/main" val="3080820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1000"/>
                                        <p:tgtEl>
                                          <p:spTgt spid="10"/>
                                        </p:tgtEl>
                                      </p:cBhvr>
                                    </p:animEffect>
                                    <p:anim calcmode="lin" valueType="num">
                                      <p:cBhvr>
                                        <p:cTn id="96" dur="1000" fill="hold"/>
                                        <p:tgtEl>
                                          <p:spTgt spid="10"/>
                                        </p:tgtEl>
                                        <p:attrNameLst>
                                          <p:attrName>ppt_x</p:attrName>
                                        </p:attrNameLst>
                                      </p:cBhvr>
                                      <p:tavLst>
                                        <p:tav tm="0">
                                          <p:val>
                                            <p:strVal val="#ppt_x"/>
                                          </p:val>
                                        </p:tav>
                                        <p:tav tm="100000">
                                          <p:val>
                                            <p:strVal val="#ppt_x"/>
                                          </p:val>
                                        </p:tav>
                                      </p:tavLst>
                                    </p:anim>
                                    <p:anim calcmode="lin" valueType="num">
                                      <p:cBhvr>
                                        <p:cTn id="97" dur="1000" fill="hold"/>
                                        <p:tgtEl>
                                          <p:spTgt spid="1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1000"/>
                                        <p:tgtEl>
                                          <p:spTgt spid="25"/>
                                        </p:tgtEl>
                                      </p:cBhvr>
                                    </p:animEffect>
                                    <p:anim calcmode="lin" valueType="num">
                                      <p:cBhvr>
                                        <p:cTn id="116" dur="1000" fill="hold"/>
                                        <p:tgtEl>
                                          <p:spTgt spid="25"/>
                                        </p:tgtEl>
                                        <p:attrNameLst>
                                          <p:attrName>ppt_x</p:attrName>
                                        </p:attrNameLst>
                                      </p:cBhvr>
                                      <p:tavLst>
                                        <p:tav tm="0">
                                          <p:val>
                                            <p:strVal val="#ppt_x"/>
                                          </p:val>
                                        </p:tav>
                                        <p:tav tm="100000">
                                          <p:val>
                                            <p:strVal val="#ppt_x"/>
                                          </p:val>
                                        </p:tav>
                                      </p:tavLst>
                                    </p:anim>
                                    <p:anim calcmode="lin" valueType="num">
                                      <p:cBhvr>
                                        <p:cTn id="1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fade">
                                      <p:cBhvr>
                                        <p:cTn id="122" dur="1000"/>
                                        <p:tgtEl>
                                          <p:spTgt spid="11"/>
                                        </p:tgtEl>
                                      </p:cBhvr>
                                    </p:animEffect>
                                    <p:anim calcmode="lin" valueType="num">
                                      <p:cBhvr>
                                        <p:cTn id="123" dur="1000" fill="hold"/>
                                        <p:tgtEl>
                                          <p:spTgt spid="11"/>
                                        </p:tgtEl>
                                        <p:attrNameLst>
                                          <p:attrName>ppt_x</p:attrName>
                                        </p:attrNameLst>
                                      </p:cBhvr>
                                      <p:tavLst>
                                        <p:tav tm="0">
                                          <p:val>
                                            <p:strVal val="#ppt_x"/>
                                          </p:val>
                                        </p:tav>
                                        <p:tav tm="100000">
                                          <p:val>
                                            <p:strVal val="#ppt_x"/>
                                          </p:val>
                                        </p:tav>
                                      </p:tavLst>
                                    </p:anim>
                                    <p:anim calcmode="lin" valueType="num">
                                      <p:cBhvr>
                                        <p:cTn id="124" dur="1000" fill="hold"/>
                                        <p:tgtEl>
                                          <p:spTgt spid="1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1000"/>
                                        <p:tgtEl>
                                          <p:spTgt spid="18"/>
                                        </p:tgtEl>
                                      </p:cBhvr>
                                    </p:animEffect>
                                    <p:anim calcmode="lin" valueType="num">
                                      <p:cBhvr>
                                        <p:cTn id="128" dur="1000" fill="hold"/>
                                        <p:tgtEl>
                                          <p:spTgt spid="18"/>
                                        </p:tgtEl>
                                        <p:attrNameLst>
                                          <p:attrName>ppt_x</p:attrName>
                                        </p:attrNameLst>
                                      </p:cBhvr>
                                      <p:tavLst>
                                        <p:tav tm="0">
                                          <p:val>
                                            <p:strVal val="#ppt_x"/>
                                          </p:val>
                                        </p:tav>
                                        <p:tav tm="100000">
                                          <p:val>
                                            <p:strVal val="#ppt_x"/>
                                          </p:val>
                                        </p:tav>
                                      </p:tavLst>
                                    </p:anim>
                                    <p:anim calcmode="lin" valueType="num">
                                      <p:cBhvr>
                                        <p:cTn id="129" dur="1000" fill="hold"/>
                                        <p:tgtEl>
                                          <p:spTgt spid="18"/>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
                                          </p:val>
                                        </p:tav>
                                        <p:tav tm="100000">
                                          <p:val>
                                            <p:strVal val="#ppt_x"/>
                                          </p:val>
                                        </p:tav>
                                      </p:tavLst>
                                    </p:anim>
                                    <p:anim calcmode="lin" valueType="num">
                                      <p:cBhvr>
                                        <p:cTn id="134" dur="1000" fill="hold"/>
                                        <p:tgtEl>
                                          <p:spTgt spid="21"/>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fade">
                                      <p:cBhvr>
                                        <p:cTn id="137" dur="1000"/>
                                        <p:tgtEl>
                                          <p:spTgt spid="26"/>
                                        </p:tgtEl>
                                      </p:cBhvr>
                                    </p:animEffect>
                                    <p:anim calcmode="lin" valueType="num">
                                      <p:cBhvr>
                                        <p:cTn id="138" dur="1000" fill="hold"/>
                                        <p:tgtEl>
                                          <p:spTgt spid="26"/>
                                        </p:tgtEl>
                                        <p:attrNameLst>
                                          <p:attrName>ppt_x</p:attrName>
                                        </p:attrNameLst>
                                      </p:cBhvr>
                                      <p:tavLst>
                                        <p:tav tm="0">
                                          <p:val>
                                            <p:strVal val="#ppt_x"/>
                                          </p:val>
                                        </p:tav>
                                        <p:tav tm="100000">
                                          <p:val>
                                            <p:strVal val="#ppt_x"/>
                                          </p:val>
                                        </p:tav>
                                      </p:tavLst>
                                    </p:anim>
                                    <p:anim calcmode="lin" valueType="num">
                                      <p:cBhvr>
                                        <p:cTn id="139" dur="1000" fill="hold"/>
                                        <p:tgtEl>
                                          <p:spTgt spid="26"/>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strVal val="#ppt_x"/>
                                          </p:val>
                                        </p:tav>
                                        <p:tav tm="100000">
                                          <p:val>
                                            <p:strVal val="#ppt_x"/>
                                          </p:val>
                                        </p:tav>
                                      </p:tavLst>
                                    </p:anim>
                                    <p:anim calcmode="lin" valueType="num">
                                      <p:cBhvr>
                                        <p:cTn id="1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065867"/>
            <a:ext cx="7408333" cy="2429933"/>
          </a:xfrm>
          <a:solidFill>
            <a:srgbClr val="B7DEE8"/>
          </a:solidFill>
        </p:spPr>
        <p:txBody>
          <a:bodyPr>
            <a:normAutofit fontScale="85000" lnSpcReduction="20000"/>
          </a:bodyPr>
          <a:lstStyle/>
          <a:p>
            <a:r>
              <a:rPr lang="nl-NL" sz="2800" dirty="0"/>
              <a:t>Goudsmeden lenen te veel wissels uit.</a:t>
            </a:r>
            <a:br>
              <a:rPr lang="nl-NL" sz="2800" dirty="0"/>
            </a:br>
            <a:r>
              <a:rPr lang="nl-NL" sz="2800" dirty="0"/>
              <a:t>Het komt steeds vaker voor dat mensen hun wissel niet meer kunnen omruilen voor goud of zilver (Dit is het geval bij een “run op de bank”!</a:t>
            </a:r>
          </a:p>
          <a:p>
            <a:endParaRPr lang="nl-NL" sz="2800" dirty="0"/>
          </a:p>
          <a:p>
            <a:r>
              <a:rPr lang="nl-NL" sz="2800" dirty="0"/>
              <a:t>Het uitgeven van bankbiljetten komt in handen van één bank: </a:t>
            </a:r>
            <a:r>
              <a:rPr lang="nl-NL" sz="2800" i="1" dirty="0"/>
              <a:t>De Nederlandsche Bank</a:t>
            </a:r>
          </a:p>
        </p:txBody>
      </p:sp>
      <p:sp>
        <p:nvSpPr>
          <p:cNvPr id="2" name="Titel 1"/>
          <p:cNvSpPr>
            <a:spLocks noGrp="1"/>
          </p:cNvSpPr>
          <p:nvPr>
            <p:ph type="title"/>
          </p:nvPr>
        </p:nvSpPr>
        <p:spPr>
          <a:xfrm>
            <a:off x="457200" y="338328"/>
            <a:ext cx="8229600" cy="728472"/>
          </a:xfrm>
          <a:solidFill>
            <a:schemeClr val="accent6"/>
          </a:solidFill>
        </p:spPr>
        <p:txBody>
          <a:bodyPr>
            <a:normAutofit fontScale="90000"/>
          </a:bodyPr>
          <a:lstStyle/>
          <a:p>
            <a:r>
              <a:rPr lang="nl-NL" dirty="0"/>
              <a:t>Goudsmeden maken het te bont</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2" t="6228" r="2399" b="5894"/>
          <a:stretch/>
        </p:blipFill>
        <p:spPr bwMode="auto">
          <a:xfrm>
            <a:off x="802687" y="4648200"/>
            <a:ext cx="2819400" cy="1969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kstvak 4"/>
          <p:cNvSpPr txBox="1"/>
          <p:nvPr/>
        </p:nvSpPr>
        <p:spPr>
          <a:xfrm>
            <a:off x="457200" y="1066800"/>
            <a:ext cx="7408333" cy="954107"/>
          </a:xfrm>
          <a:prstGeom prst="rect">
            <a:avLst/>
          </a:prstGeom>
          <a:solidFill>
            <a:schemeClr val="accent5">
              <a:lumMod val="40000"/>
              <a:lumOff val="60000"/>
            </a:schemeClr>
          </a:solidFill>
        </p:spPr>
        <p:txBody>
          <a:bodyPr wrap="square" rtlCol="0">
            <a:spAutoFit/>
          </a:bodyPr>
          <a:lstStyle/>
          <a:p>
            <a:r>
              <a:rPr lang="nl-NL" sz="2800" dirty="0"/>
              <a:t>Bankbiljetten blijven (tot 1936) inwisselbaar tegen goud / zilver</a:t>
            </a:r>
          </a:p>
        </p:txBody>
      </p:sp>
      <p:pic>
        <p:nvPicPr>
          <p:cNvPr id="6" name="Afbeelding 5"/>
          <p:cNvPicPr>
            <a:picLocks noChangeAspect="1"/>
          </p:cNvPicPr>
          <p:nvPr/>
        </p:nvPicPr>
        <p:blipFill>
          <a:blip r:embed="rId3"/>
          <a:stretch>
            <a:fillRect/>
          </a:stretch>
        </p:blipFill>
        <p:spPr>
          <a:xfrm>
            <a:off x="4881270" y="4041395"/>
            <a:ext cx="4228682" cy="2816604"/>
          </a:xfrm>
          <a:prstGeom prst="rect">
            <a:avLst/>
          </a:prstGeom>
        </p:spPr>
      </p:pic>
    </p:spTree>
    <p:extLst>
      <p:ext uri="{BB962C8B-B14F-4D97-AF65-F5344CB8AC3E}">
        <p14:creationId xmlns:p14="http://schemas.microsoft.com/office/powerpoint/2010/main" val="349299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xEl>
                                              <p:pRg st="2" end="2"/>
                                            </p:txEl>
                                          </p:spTgt>
                                        </p:tgtEl>
                                      </p:cBhvr>
                                    </p:animEffect>
                                    <p:set>
                                      <p:cBhvr>
                                        <p:cTn id="35"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bg/>
                                          </p:spTgt>
                                        </p:tgtEl>
                                      </p:cBhvr>
                                    </p:animEffect>
                                    <p:set>
                                      <p:cBhvr>
                                        <p:cTn id="40" dur="1" fill="hold">
                                          <p:stCondLst>
                                            <p:cond delay="499"/>
                                          </p:stCondLst>
                                        </p:cTn>
                                        <p:tgtEl>
                                          <p:spTgt spid="3">
                                            <p:bg/>
                                          </p:spTgt>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50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6" presetClass="emph" presetSubtype="0" fill="hold" nodeType="withEffect">
                                  <p:stCondLst>
                                    <p:cond delay="0"/>
                                  </p:stCondLst>
                                  <p:childTnLst>
                                    <p:animScale>
                                      <p:cBhvr>
                                        <p:cTn id="46" dur="2000" fill="hold"/>
                                        <p:tgtEl>
                                          <p:spTgt spid="4"/>
                                        </p:tgtEl>
                                      </p:cBhvr>
                                      <p:by x="200000" y="200000"/>
                                    </p:animScale>
                                  </p:childTnLst>
                                </p:cTn>
                              </p:par>
                              <p:par>
                                <p:cTn id="47" presetID="64" presetClass="path" presetSubtype="0" accel="50000" decel="50000" fill="hold" nodeType="withEffect">
                                  <p:stCondLst>
                                    <p:cond delay="0"/>
                                  </p:stCondLst>
                                  <p:childTnLst>
                                    <p:animMotion origin="layout" path="M -0.00087 0.05945 L -0.00087 -0.19061 " pathEditMode="relative" rAng="0" ptsTypes="AA">
                                      <p:cBhvr>
                                        <p:cTn id="48" dur="2000" fill="hold"/>
                                        <p:tgtEl>
                                          <p:spTgt spid="4"/>
                                        </p:tgtEl>
                                        <p:attrNameLst>
                                          <p:attrName>ppt_x</p:attrName>
                                          <p:attrName>ppt_y</p:attrName>
                                        </p:attrNameLst>
                                      </p:cBhvr>
                                      <p:rCtr x="0" y="-12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chemeClr val="accent6"/>
          </a:solidFill>
        </p:spPr>
        <p:txBody>
          <a:bodyPr/>
          <a:lstStyle/>
          <a:p>
            <a:pPr eaLnBrk="1" hangingPunct="1"/>
            <a:r>
              <a:rPr lang="nl-NL" dirty="0"/>
              <a:t>Hoe gaat het tegenwoordig?</a:t>
            </a:r>
          </a:p>
        </p:txBody>
      </p:sp>
      <p:sp>
        <p:nvSpPr>
          <p:cNvPr id="17412" name="Tekstvak 1"/>
          <p:cNvSpPr txBox="1">
            <a:spLocks noChangeArrowheads="1"/>
          </p:cNvSpPr>
          <p:nvPr/>
        </p:nvSpPr>
        <p:spPr bwMode="auto">
          <a:xfrm>
            <a:off x="685800" y="1791831"/>
            <a:ext cx="7620000" cy="2677656"/>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2800" dirty="0"/>
              <a:t>In moderne economieën is het </a:t>
            </a:r>
            <a:r>
              <a:rPr lang="nl-NL" sz="2800" dirty="0">
                <a:solidFill>
                  <a:srgbClr val="FF0000"/>
                </a:solidFill>
              </a:rPr>
              <a:t>vertrouwen</a:t>
            </a:r>
            <a:r>
              <a:rPr lang="nl-NL" sz="2800" dirty="0"/>
              <a:t> in de bankbiljetten zo groot dat het niet meer nodig is dat banken de tegenwaarde in edelmetaal bewaren. </a:t>
            </a:r>
          </a:p>
          <a:p>
            <a:pPr eaLnBrk="1" hangingPunct="1"/>
            <a:endParaRPr lang="nl-NL" sz="2800" dirty="0"/>
          </a:p>
          <a:p>
            <a:pPr eaLnBrk="1" hangingPunct="1"/>
            <a:r>
              <a:rPr lang="nl-NL" sz="2800" dirty="0"/>
              <a:t>Er is nu sprake van </a:t>
            </a:r>
            <a:r>
              <a:rPr lang="nl-NL" sz="2800" dirty="0">
                <a:solidFill>
                  <a:srgbClr val="FF0000"/>
                </a:solidFill>
              </a:rPr>
              <a:t>fiduciair</a:t>
            </a:r>
            <a:r>
              <a:rPr lang="nl-NL" sz="2800" dirty="0"/>
              <a:t> geld. </a:t>
            </a:r>
          </a:p>
        </p:txBody>
      </p:sp>
    </p:spTree>
    <p:extLst>
      <p:ext uri="{BB962C8B-B14F-4D97-AF65-F5344CB8AC3E}">
        <p14:creationId xmlns:p14="http://schemas.microsoft.com/office/powerpoint/2010/main" val="312537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1000"/>
                                        <p:tgtEl>
                                          <p:spTgt spid="17412">
                                            <p:txEl>
                                              <p:pRg st="0" end="0"/>
                                            </p:txEl>
                                          </p:spTgt>
                                        </p:tgtEl>
                                      </p:cBhvr>
                                    </p:animEffect>
                                    <p:anim calcmode="lin" valueType="num">
                                      <p:cBhvr>
                                        <p:cTn id="8" dur="10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4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2">
                                            <p:txEl>
                                              <p:pRg st="2" end="2"/>
                                            </p:txEl>
                                          </p:spTgt>
                                        </p:tgtEl>
                                        <p:attrNameLst>
                                          <p:attrName>style.visibility</p:attrName>
                                        </p:attrNameLst>
                                      </p:cBhvr>
                                      <p:to>
                                        <p:strVal val="visible"/>
                                      </p:to>
                                    </p:set>
                                    <p:animEffect transition="in" filter="fade">
                                      <p:cBhvr>
                                        <p:cTn id="14" dur="1000"/>
                                        <p:tgtEl>
                                          <p:spTgt spid="17412">
                                            <p:txEl>
                                              <p:pRg st="2" end="2"/>
                                            </p:txEl>
                                          </p:spTgt>
                                        </p:tgtEl>
                                      </p:cBhvr>
                                    </p:animEffect>
                                    <p:anim calcmode="lin" valueType="num">
                                      <p:cBhvr>
                                        <p:cTn id="15" dur="10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4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533400" y="1524000"/>
            <a:ext cx="7620000" cy="95410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sz="2800" dirty="0"/>
              <a:t>Al het chartale en girale geld in handen van gezinnen en bedrijven</a:t>
            </a:r>
          </a:p>
        </p:txBody>
      </p:sp>
      <p:sp>
        <p:nvSpPr>
          <p:cNvPr id="2" name="Titel 1"/>
          <p:cNvSpPr>
            <a:spLocks noGrp="1"/>
          </p:cNvSpPr>
          <p:nvPr>
            <p:ph type="title"/>
          </p:nvPr>
        </p:nvSpPr>
        <p:spPr>
          <a:solidFill>
            <a:schemeClr val="accent6"/>
          </a:solidFill>
        </p:spPr>
        <p:txBody>
          <a:bodyPr/>
          <a:lstStyle/>
          <a:p>
            <a:r>
              <a:rPr lang="nl-NL" sz="2800" dirty="0"/>
              <a:t>Maatschappelijke geldhoeveelheid</a:t>
            </a:r>
          </a:p>
        </p:txBody>
      </p:sp>
      <p:grpSp>
        <p:nvGrpSpPr>
          <p:cNvPr id="7" name="Groep 6"/>
          <p:cNvGrpSpPr/>
          <p:nvPr/>
        </p:nvGrpSpPr>
        <p:grpSpPr>
          <a:xfrm>
            <a:off x="533400" y="2897080"/>
            <a:ext cx="2659702" cy="3198920"/>
            <a:chOff x="533400" y="2897080"/>
            <a:chExt cx="2659702" cy="3198920"/>
          </a:xfrm>
        </p:grpSpPr>
        <p:sp>
          <p:nvSpPr>
            <p:cNvPr id="3" name="Tekstvak 2"/>
            <p:cNvSpPr txBox="1"/>
            <p:nvPr/>
          </p:nvSpPr>
          <p:spPr>
            <a:xfrm>
              <a:off x="533400" y="2897080"/>
              <a:ext cx="2462534" cy="523220"/>
            </a:xfrm>
            <a:prstGeom prst="rect">
              <a:avLst/>
            </a:prstGeom>
            <a:noFill/>
          </p:spPr>
          <p:txBody>
            <a:bodyPr wrap="none" rtlCol="0">
              <a:spAutoFit/>
            </a:bodyPr>
            <a:lstStyle/>
            <a:p>
              <a:r>
                <a:rPr lang="nl-NL" sz="2800" b="1" dirty="0"/>
                <a:t>Chartaal geld</a:t>
              </a:r>
            </a:p>
          </p:txBody>
        </p:sp>
        <p:sp>
          <p:nvSpPr>
            <p:cNvPr id="4" name="Tekstvak 3"/>
            <p:cNvSpPr txBox="1"/>
            <p:nvPr/>
          </p:nvSpPr>
          <p:spPr>
            <a:xfrm>
              <a:off x="533400" y="3418820"/>
              <a:ext cx="2659702" cy="369332"/>
            </a:xfrm>
            <a:prstGeom prst="rect">
              <a:avLst/>
            </a:prstGeom>
            <a:solidFill>
              <a:srgbClr val="E6E0EC"/>
            </a:solidFill>
          </p:spPr>
          <p:txBody>
            <a:bodyPr wrap="none" rtlCol="0">
              <a:spAutoFit/>
            </a:bodyPr>
            <a:lstStyle/>
            <a:p>
              <a:r>
                <a:rPr lang="nl-NL" dirty="0"/>
                <a:t>Munten en Bankbiljetten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01" y="4362450"/>
              <a:ext cx="2628900" cy="173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8" name="Groep 7"/>
          <p:cNvGrpSpPr/>
          <p:nvPr/>
        </p:nvGrpSpPr>
        <p:grpSpPr>
          <a:xfrm>
            <a:off x="4564455" y="2895600"/>
            <a:ext cx="3741345" cy="3714896"/>
            <a:chOff x="4564455" y="2895600"/>
            <a:chExt cx="3741345" cy="3714896"/>
          </a:xfrm>
        </p:grpSpPr>
        <p:sp>
          <p:nvSpPr>
            <p:cNvPr id="6" name="Tekstvak 5"/>
            <p:cNvSpPr txBox="1"/>
            <p:nvPr/>
          </p:nvSpPr>
          <p:spPr>
            <a:xfrm>
              <a:off x="4572000" y="2895600"/>
              <a:ext cx="2040943" cy="523220"/>
            </a:xfrm>
            <a:prstGeom prst="rect">
              <a:avLst/>
            </a:prstGeom>
            <a:solidFill>
              <a:srgbClr val="E6E0EC"/>
            </a:solidFill>
          </p:spPr>
          <p:txBody>
            <a:bodyPr wrap="none" rtlCol="0">
              <a:spAutoFit/>
            </a:bodyPr>
            <a:lstStyle/>
            <a:p>
              <a:r>
                <a:rPr lang="nl-NL" sz="2800" b="1" dirty="0"/>
                <a:t>Giraal geld</a:t>
              </a:r>
            </a:p>
          </p:txBody>
        </p:sp>
        <p:sp>
          <p:nvSpPr>
            <p:cNvPr id="5" name="Tekstvak 4"/>
            <p:cNvSpPr txBox="1"/>
            <p:nvPr/>
          </p:nvSpPr>
          <p:spPr>
            <a:xfrm>
              <a:off x="4572000" y="3418820"/>
              <a:ext cx="3733800" cy="646331"/>
            </a:xfrm>
            <a:prstGeom prst="rect">
              <a:avLst/>
            </a:prstGeom>
            <a:solidFill>
              <a:srgbClr val="E6E0EC"/>
            </a:solidFill>
          </p:spPr>
          <p:txBody>
            <a:bodyPr wrap="square" rtlCol="0">
              <a:spAutoFit/>
            </a:bodyPr>
            <a:lstStyle/>
            <a:p>
              <a:r>
                <a:rPr lang="nl-NL" dirty="0"/>
                <a:t>Geld op bankrekening waarmee je rechtstreeks kunt betalen</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227" y="4065151"/>
              <a:ext cx="2545345" cy="2545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455" y="4611207"/>
              <a:ext cx="2207207" cy="1236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2901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46" name="Group 34"/>
          <p:cNvGraphicFramePr>
            <a:graphicFrameLocks noGrp="1"/>
          </p:cNvGraphicFramePr>
          <p:nvPr>
            <p:extLst>
              <p:ext uri="{D42A27DB-BD31-4B8C-83A1-F6EECF244321}">
                <p14:modId xmlns:p14="http://schemas.microsoft.com/office/powerpoint/2010/main" val="4156980780"/>
              </p:ext>
            </p:extLst>
          </p:nvPr>
        </p:nvGraphicFramePr>
        <p:xfrm>
          <a:off x="1828800" y="1397000"/>
          <a:ext cx="6248400" cy="1096982"/>
        </p:xfrm>
        <a:graphic>
          <a:graphicData uri="http://schemas.openxmlformats.org/drawingml/2006/table">
            <a:tbl>
              <a:tblPr/>
              <a:tblGrid>
                <a:gridCol w="2286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456952">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Activa               Balans van de Centrale Bank           Passiva</a:t>
                      </a:r>
                    </a:p>
                  </a:txBody>
                  <a:tcPr marT="45695" marB="4569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6400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Goud en deviezen</a:t>
                      </a:r>
                    </a:p>
                  </a:txBody>
                  <a:tcPr marT="45695" marB="45695"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€ 80</a:t>
                      </a:r>
                    </a:p>
                  </a:txBody>
                  <a:tcPr marT="45695" marB="4569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Bankbiljetten in omloop (chartaal)</a:t>
                      </a:r>
                    </a:p>
                  </a:txBody>
                  <a:tcPr marT="45695" marB="4569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€ 50</a:t>
                      </a:r>
                    </a:p>
                  </a:txBody>
                  <a:tcPr marT="45695" marB="45695"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3347" name="Group 35"/>
          <p:cNvGraphicFramePr>
            <a:graphicFrameLocks noGrp="1"/>
          </p:cNvGraphicFramePr>
          <p:nvPr>
            <p:extLst>
              <p:ext uri="{D42A27DB-BD31-4B8C-83A1-F6EECF244321}">
                <p14:modId xmlns:p14="http://schemas.microsoft.com/office/powerpoint/2010/main" val="2749828005"/>
              </p:ext>
            </p:extLst>
          </p:nvPr>
        </p:nvGraphicFramePr>
        <p:xfrm>
          <a:off x="1828800" y="2895600"/>
          <a:ext cx="6248400" cy="1502691"/>
        </p:xfrm>
        <a:graphic>
          <a:graphicData uri="http://schemas.openxmlformats.org/drawingml/2006/table">
            <a:tbl>
              <a:tblPr/>
              <a:tblGrid>
                <a:gridCol w="2303463">
                  <a:extLst>
                    <a:ext uri="{9D8B030D-6E8A-4147-A177-3AD203B41FA5}">
                      <a16:colId xmlns:a16="http://schemas.microsoft.com/office/drawing/2014/main" val="20000"/>
                    </a:ext>
                  </a:extLst>
                </a:gridCol>
                <a:gridCol w="744537">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533424">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Activa         Balans van de gezamenlijke banken     Passiva</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8778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Kas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a:ln>
                          <a:noFill/>
                        </a:ln>
                        <a:solidFill>
                          <a:schemeClr val="tx1"/>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€ 10</a:t>
                      </a:r>
                    </a:p>
                  </a:txBody>
                  <a:tcPr marT="45722" marB="45722"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Rekening courant tegoed (giraal)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crediteuren</a:t>
                      </a:r>
                    </a:p>
                  </a:txBody>
                  <a:tcPr marT="45722" marB="45722"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€ 100</a:t>
                      </a:r>
                    </a:p>
                  </a:txBody>
                  <a:tcPr marT="45722" marB="45722"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343" name="Text Box 31"/>
          <p:cNvSpPr txBox="1">
            <a:spLocks noChangeArrowheads="1"/>
          </p:cNvSpPr>
          <p:nvPr/>
        </p:nvSpPr>
        <p:spPr bwMode="auto">
          <a:xfrm>
            <a:off x="1509946" y="5033665"/>
            <a:ext cx="6400800" cy="1323439"/>
          </a:xfrm>
          <a:prstGeom prst="rect">
            <a:avLst/>
          </a:prstGeom>
          <a:solidFill>
            <a:srgbClr val="E6E0EC"/>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sz="2000" b="1" dirty="0">
                <a:solidFill>
                  <a:schemeClr val="accent3">
                    <a:lumMod val="75000"/>
                  </a:schemeClr>
                </a:solidFill>
                <a:latin typeface="Arial" pitchFamily="34" charset="0"/>
                <a:cs typeface="Arial" pitchFamily="34" charset="0"/>
              </a:rPr>
              <a:t>Van de €50 uitgegeven bankbiljetten is € 10 in handen van banken (die tellen niet mee!)</a:t>
            </a:r>
            <a:br>
              <a:rPr lang="nl-NL" sz="2000" b="1" dirty="0">
                <a:solidFill>
                  <a:schemeClr val="accent3">
                    <a:lumMod val="75000"/>
                  </a:schemeClr>
                </a:solidFill>
                <a:latin typeface="Arial" pitchFamily="34" charset="0"/>
                <a:cs typeface="Arial" pitchFamily="34" charset="0"/>
              </a:rPr>
            </a:br>
            <a:br>
              <a:rPr lang="nl-NL" sz="2000" b="1" dirty="0">
                <a:solidFill>
                  <a:schemeClr val="accent3">
                    <a:lumMod val="75000"/>
                  </a:schemeClr>
                </a:solidFill>
                <a:latin typeface="Arial" pitchFamily="34" charset="0"/>
                <a:cs typeface="Arial" pitchFamily="34" charset="0"/>
              </a:rPr>
            </a:br>
            <a:r>
              <a:rPr lang="nl-NL" sz="2000" b="1" dirty="0">
                <a:solidFill>
                  <a:schemeClr val="accent3">
                    <a:lumMod val="75000"/>
                  </a:schemeClr>
                </a:solidFill>
                <a:latin typeface="Arial" pitchFamily="34" charset="0"/>
                <a:cs typeface="Arial" pitchFamily="34" charset="0"/>
              </a:rPr>
              <a:t>De hoeveelheid chartaal geld is € 40 </a:t>
            </a:r>
          </a:p>
        </p:txBody>
      </p:sp>
      <p:sp>
        <p:nvSpPr>
          <p:cNvPr id="8" name="Titel 1"/>
          <p:cNvSpPr txBox="1">
            <a:spLocks/>
          </p:cNvSpPr>
          <p:nvPr/>
        </p:nvSpPr>
        <p:spPr>
          <a:xfrm>
            <a:off x="571500" y="214313"/>
            <a:ext cx="6257925" cy="511175"/>
          </a:xfrm>
          <a:prstGeom prst="rect">
            <a:avLst/>
          </a:prstGeom>
          <a:solidFill>
            <a:schemeClr val="accent6"/>
          </a:solidFill>
        </p:spPr>
        <p:txBody>
          <a:bodyPr/>
          <a:lstStyle>
            <a:lvl1pPr algn="l" rtl="0" eaLnBrk="1" fontAlgn="base" hangingPunct="1">
              <a:spcBef>
                <a:spcPct val="0"/>
              </a:spcBef>
              <a:spcAft>
                <a:spcPct val="0"/>
              </a:spcAft>
              <a:defRPr sz="3000" b="1" kern="1200">
                <a:solidFill>
                  <a:srgbClr val="8A0000"/>
                </a:solidFill>
                <a:latin typeface="Arial" pitchFamily="34" charset="0"/>
                <a:ea typeface="+mj-ea"/>
                <a:cs typeface="Arial" pitchFamily="34" charset="0"/>
              </a:defRPr>
            </a:lvl1pPr>
            <a:lvl2pPr algn="l" rtl="0" eaLnBrk="1" fontAlgn="base" hangingPunct="1">
              <a:spcBef>
                <a:spcPct val="0"/>
              </a:spcBef>
              <a:spcAft>
                <a:spcPct val="0"/>
              </a:spcAft>
              <a:defRPr sz="3000" b="1">
                <a:solidFill>
                  <a:srgbClr val="8A0000"/>
                </a:solidFill>
                <a:latin typeface="Arial" charset="0"/>
                <a:cs typeface="Arial" charset="0"/>
              </a:defRPr>
            </a:lvl2pPr>
            <a:lvl3pPr algn="l" rtl="0" eaLnBrk="1" fontAlgn="base" hangingPunct="1">
              <a:spcBef>
                <a:spcPct val="0"/>
              </a:spcBef>
              <a:spcAft>
                <a:spcPct val="0"/>
              </a:spcAft>
              <a:defRPr sz="3000" b="1">
                <a:solidFill>
                  <a:srgbClr val="8A0000"/>
                </a:solidFill>
                <a:latin typeface="Arial" charset="0"/>
                <a:cs typeface="Arial" charset="0"/>
              </a:defRPr>
            </a:lvl3pPr>
            <a:lvl4pPr algn="l" rtl="0" eaLnBrk="1" fontAlgn="base" hangingPunct="1">
              <a:spcBef>
                <a:spcPct val="0"/>
              </a:spcBef>
              <a:spcAft>
                <a:spcPct val="0"/>
              </a:spcAft>
              <a:defRPr sz="3000" b="1">
                <a:solidFill>
                  <a:srgbClr val="8A0000"/>
                </a:solidFill>
                <a:latin typeface="Arial" charset="0"/>
                <a:cs typeface="Arial" charset="0"/>
              </a:defRPr>
            </a:lvl4pPr>
            <a:lvl5pPr algn="l" rtl="0" eaLnBrk="1" fontAlgn="base" hangingPunct="1">
              <a:spcBef>
                <a:spcPct val="0"/>
              </a:spcBef>
              <a:spcAft>
                <a:spcPct val="0"/>
              </a:spcAft>
              <a:defRPr sz="3000" b="1">
                <a:solidFill>
                  <a:srgbClr val="8A0000"/>
                </a:solidFill>
                <a:latin typeface="Arial" charset="0"/>
                <a:cs typeface="Arial" charset="0"/>
              </a:defRPr>
            </a:lvl5pPr>
            <a:lvl6pPr marL="457200" algn="l" rtl="0" eaLnBrk="1" fontAlgn="base" hangingPunct="1">
              <a:spcBef>
                <a:spcPct val="0"/>
              </a:spcBef>
              <a:spcAft>
                <a:spcPct val="0"/>
              </a:spcAft>
              <a:defRPr sz="3000" b="1">
                <a:solidFill>
                  <a:srgbClr val="8A0000"/>
                </a:solidFill>
                <a:latin typeface="Arial" charset="0"/>
                <a:cs typeface="Arial" charset="0"/>
              </a:defRPr>
            </a:lvl6pPr>
            <a:lvl7pPr marL="914400" algn="l" rtl="0" eaLnBrk="1" fontAlgn="base" hangingPunct="1">
              <a:spcBef>
                <a:spcPct val="0"/>
              </a:spcBef>
              <a:spcAft>
                <a:spcPct val="0"/>
              </a:spcAft>
              <a:defRPr sz="3000" b="1">
                <a:solidFill>
                  <a:srgbClr val="8A0000"/>
                </a:solidFill>
                <a:latin typeface="Arial" charset="0"/>
                <a:cs typeface="Arial" charset="0"/>
              </a:defRPr>
            </a:lvl7pPr>
            <a:lvl8pPr marL="1371600" algn="l" rtl="0" eaLnBrk="1" fontAlgn="base" hangingPunct="1">
              <a:spcBef>
                <a:spcPct val="0"/>
              </a:spcBef>
              <a:spcAft>
                <a:spcPct val="0"/>
              </a:spcAft>
              <a:defRPr sz="3000" b="1">
                <a:solidFill>
                  <a:srgbClr val="8A0000"/>
                </a:solidFill>
                <a:latin typeface="Arial" charset="0"/>
                <a:cs typeface="Arial" charset="0"/>
              </a:defRPr>
            </a:lvl8pPr>
            <a:lvl9pPr marL="1828800" algn="l" rtl="0" eaLnBrk="1" fontAlgn="base" hangingPunct="1">
              <a:spcBef>
                <a:spcPct val="0"/>
              </a:spcBef>
              <a:spcAft>
                <a:spcPct val="0"/>
              </a:spcAft>
              <a:defRPr sz="3000" b="1">
                <a:solidFill>
                  <a:srgbClr val="8A0000"/>
                </a:solidFill>
                <a:latin typeface="Arial" charset="0"/>
                <a:cs typeface="Arial" charset="0"/>
              </a:defRPr>
            </a:lvl9pPr>
          </a:lstStyle>
          <a:p>
            <a:r>
              <a:rPr lang="nl-NL" sz="2600" dirty="0"/>
              <a:t>Maatschappelijke geldhoeveelheid (M)</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146" y="3096587"/>
            <a:ext cx="1657350" cy="813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96" y="1524000"/>
            <a:ext cx="1238250" cy="87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kstvak 10"/>
          <p:cNvSpPr txBox="1"/>
          <p:nvPr/>
        </p:nvSpPr>
        <p:spPr>
          <a:xfrm>
            <a:off x="1509946" y="4572000"/>
            <a:ext cx="4397358" cy="461665"/>
          </a:xfrm>
          <a:prstGeom prst="rect">
            <a:avLst/>
          </a:prstGeom>
          <a:noFill/>
        </p:spPr>
        <p:txBody>
          <a:bodyPr wrap="none" rtlCol="0">
            <a:spAutoFit/>
          </a:bodyPr>
          <a:lstStyle/>
          <a:p>
            <a:r>
              <a:rPr lang="nl-NL" sz="2400" dirty="0">
                <a:solidFill>
                  <a:srgbClr val="7030A0"/>
                </a:solidFill>
                <a:latin typeface="Arial" pitchFamily="34" charset="0"/>
                <a:cs typeface="Arial" pitchFamily="34" charset="0"/>
              </a:rPr>
              <a:t>Hoeveel chartaal geld zit in M?</a:t>
            </a:r>
          </a:p>
        </p:txBody>
      </p:sp>
      <p:sp>
        <p:nvSpPr>
          <p:cNvPr id="12" name="Tekstvak 11"/>
          <p:cNvSpPr txBox="1"/>
          <p:nvPr/>
        </p:nvSpPr>
        <p:spPr>
          <a:xfrm>
            <a:off x="1514947" y="4572000"/>
            <a:ext cx="4055919" cy="461665"/>
          </a:xfrm>
          <a:prstGeom prst="rect">
            <a:avLst/>
          </a:prstGeom>
          <a:solidFill>
            <a:schemeClr val="accent4">
              <a:lumMod val="20000"/>
              <a:lumOff val="80000"/>
            </a:schemeClr>
          </a:solidFill>
        </p:spPr>
        <p:txBody>
          <a:bodyPr wrap="none" rtlCol="0">
            <a:spAutoFit/>
          </a:bodyPr>
          <a:lstStyle/>
          <a:p>
            <a:r>
              <a:rPr lang="nl-NL" sz="2400" dirty="0">
                <a:solidFill>
                  <a:srgbClr val="7030A0"/>
                </a:solidFill>
                <a:latin typeface="Arial" pitchFamily="34" charset="0"/>
                <a:cs typeface="Arial" pitchFamily="34" charset="0"/>
              </a:rPr>
              <a:t>Hoeveel giraal geld zit in M?</a:t>
            </a:r>
          </a:p>
        </p:txBody>
      </p:sp>
      <p:sp>
        <p:nvSpPr>
          <p:cNvPr id="14" name="Text Box 31"/>
          <p:cNvSpPr txBox="1">
            <a:spLocks noChangeArrowheads="1"/>
          </p:cNvSpPr>
          <p:nvPr/>
        </p:nvSpPr>
        <p:spPr bwMode="auto">
          <a:xfrm>
            <a:off x="1493664" y="5029200"/>
            <a:ext cx="6400800" cy="1015663"/>
          </a:xfrm>
          <a:prstGeom prst="rect">
            <a:avLst/>
          </a:prstGeom>
          <a:solidFill>
            <a:srgbClr val="E6E0EC"/>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sz="2000" b="1" dirty="0">
                <a:solidFill>
                  <a:schemeClr val="accent3">
                    <a:lumMod val="75000"/>
                  </a:schemeClr>
                </a:solidFill>
                <a:latin typeface="Arial" pitchFamily="34" charset="0"/>
                <a:cs typeface="Arial" pitchFamily="34" charset="0"/>
              </a:rPr>
              <a:t>Geld op rekening courant tegoeden = girale geld</a:t>
            </a:r>
            <a:br>
              <a:rPr lang="nl-NL" sz="2000" b="1" dirty="0">
                <a:solidFill>
                  <a:schemeClr val="accent3">
                    <a:lumMod val="75000"/>
                  </a:schemeClr>
                </a:solidFill>
                <a:latin typeface="Arial" pitchFamily="34" charset="0"/>
                <a:cs typeface="Arial" pitchFamily="34" charset="0"/>
              </a:rPr>
            </a:br>
            <a:br>
              <a:rPr lang="nl-NL" sz="2000" b="1" dirty="0">
                <a:solidFill>
                  <a:schemeClr val="accent3">
                    <a:lumMod val="75000"/>
                  </a:schemeClr>
                </a:solidFill>
                <a:latin typeface="Arial" pitchFamily="34" charset="0"/>
                <a:cs typeface="Arial" pitchFamily="34" charset="0"/>
              </a:rPr>
            </a:br>
            <a:r>
              <a:rPr lang="nl-NL" sz="2000" b="1" dirty="0">
                <a:solidFill>
                  <a:schemeClr val="accent3">
                    <a:lumMod val="75000"/>
                  </a:schemeClr>
                </a:solidFill>
                <a:latin typeface="Arial" pitchFamily="34" charset="0"/>
                <a:cs typeface="Arial" pitchFamily="34" charset="0"/>
              </a:rPr>
              <a:t>Dus er is € 100 aan giraal geld</a:t>
            </a:r>
          </a:p>
        </p:txBody>
      </p:sp>
      <p:sp>
        <p:nvSpPr>
          <p:cNvPr id="2" name="Tekstvak 1"/>
          <p:cNvSpPr txBox="1"/>
          <p:nvPr/>
        </p:nvSpPr>
        <p:spPr>
          <a:xfrm>
            <a:off x="1514947" y="5352365"/>
            <a:ext cx="7404591" cy="369332"/>
          </a:xfrm>
          <a:prstGeom prst="rect">
            <a:avLst/>
          </a:prstGeom>
          <a:solidFill>
            <a:srgbClr val="E6E0EC"/>
          </a:solidFill>
        </p:spPr>
        <p:txBody>
          <a:bodyPr wrap="none" rtlCol="0">
            <a:spAutoFit/>
          </a:bodyPr>
          <a:lstStyle/>
          <a:p>
            <a:r>
              <a:rPr lang="nl-NL" b="1" dirty="0"/>
              <a:t>In totaal bedraagt de maatschappelijke geldhoeveelheid M1 € 140</a:t>
            </a:r>
          </a:p>
        </p:txBody>
      </p:sp>
      <p:cxnSp>
        <p:nvCxnSpPr>
          <p:cNvPr id="6" name="Rechte verbindingslijn met pijl 5"/>
          <p:cNvCxnSpPr/>
          <p:nvPr/>
        </p:nvCxnSpPr>
        <p:spPr>
          <a:xfrm flipH="1">
            <a:off x="4710346" y="2209800"/>
            <a:ext cx="2833454" cy="129343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Rechte verbindingslijn met pijl 8"/>
          <p:cNvCxnSpPr/>
          <p:nvPr/>
        </p:nvCxnSpPr>
        <p:spPr>
          <a:xfrm>
            <a:off x="7910746" y="2057400"/>
            <a:ext cx="39505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Rechte verbindingslijn met pijl 12"/>
          <p:cNvCxnSpPr/>
          <p:nvPr/>
        </p:nvCxnSpPr>
        <p:spPr>
          <a:xfrm>
            <a:off x="8001000" y="3581400"/>
            <a:ext cx="2286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 name="Tekstvak 14"/>
          <p:cNvSpPr txBox="1"/>
          <p:nvPr/>
        </p:nvSpPr>
        <p:spPr>
          <a:xfrm>
            <a:off x="8361770" y="1872734"/>
            <a:ext cx="45720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nl-NL" dirty="0"/>
              <a:t>40</a:t>
            </a:r>
          </a:p>
        </p:txBody>
      </p:sp>
      <p:sp>
        <p:nvSpPr>
          <p:cNvPr id="21" name="Tekstvak 20"/>
          <p:cNvSpPr txBox="1"/>
          <p:nvPr/>
        </p:nvSpPr>
        <p:spPr>
          <a:xfrm>
            <a:off x="8385371" y="3386439"/>
            <a:ext cx="553630" cy="33855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nl-NL" sz="1600" dirty="0"/>
              <a:t>100</a:t>
            </a:r>
          </a:p>
        </p:txBody>
      </p:sp>
      <p:sp>
        <p:nvSpPr>
          <p:cNvPr id="16" name="Tekstvak 15"/>
          <p:cNvSpPr txBox="1"/>
          <p:nvPr/>
        </p:nvSpPr>
        <p:spPr>
          <a:xfrm>
            <a:off x="8377279" y="1143000"/>
            <a:ext cx="55363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nl-NL" dirty="0"/>
              <a:t>M1</a:t>
            </a:r>
          </a:p>
        </p:txBody>
      </p:sp>
    </p:spTree>
    <p:extLst>
      <p:ext uri="{BB962C8B-B14F-4D97-AF65-F5344CB8AC3E}">
        <p14:creationId xmlns:p14="http://schemas.microsoft.com/office/powerpoint/2010/main" val="2094236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3346"/>
                                        </p:tgtEl>
                                        <p:attrNameLst>
                                          <p:attrName>style.visibility</p:attrName>
                                        </p:attrNameLst>
                                      </p:cBhvr>
                                      <p:to>
                                        <p:strVal val="visible"/>
                                      </p:to>
                                    </p:set>
                                    <p:animEffect transition="in" filter="fade">
                                      <p:cBhvr>
                                        <p:cTn id="7" dur="500"/>
                                        <p:tgtEl>
                                          <p:spTgt spid="13346"/>
                                        </p:tgtEl>
                                      </p:cBhvr>
                                    </p:animEffect>
                                  </p:childTnLst>
                                </p:cTn>
                              </p:par>
                              <p:par>
                                <p:cTn id="8" presetID="10" presetClass="entr" presetSubtype="0" fill="hold" nodeType="withEffect">
                                  <p:stCondLst>
                                    <p:cond delay="500"/>
                                  </p:stCondLst>
                                  <p:childTnLst>
                                    <p:set>
                                      <p:cBhvr>
                                        <p:cTn id="9" dur="1" fill="hold">
                                          <p:stCondLst>
                                            <p:cond delay="0"/>
                                          </p:stCondLst>
                                        </p:cTn>
                                        <p:tgtEl>
                                          <p:spTgt spid="13347"/>
                                        </p:tgtEl>
                                        <p:attrNameLst>
                                          <p:attrName>style.visibility</p:attrName>
                                        </p:attrNameLst>
                                      </p:cBhvr>
                                      <p:to>
                                        <p:strVal val="visible"/>
                                      </p:to>
                                    </p:set>
                                    <p:animEffect transition="in" filter="fade">
                                      <p:cBhvr>
                                        <p:cTn id="10" dur="500"/>
                                        <p:tgtEl>
                                          <p:spTgt spid="13347"/>
                                        </p:tgtEl>
                                      </p:cBhvr>
                                    </p:animEffect>
                                  </p:childTnLst>
                                </p:cTn>
                              </p:par>
                              <p:par>
                                <p:cTn id="11" presetID="10" presetClass="entr" presetSubtype="0" fill="hold" nodeType="withEffect">
                                  <p:stCondLst>
                                    <p:cond delay="500"/>
                                  </p:stCondLst>
                                  <p:childTnLst>
                                    <p:set>
                                      <p:cBhvr>
                                        <p:cTn id="12" dur="1" fill="hold">
                                          <p:stCondLst>
                                            <p:cond delay="0"/>
                                          </p:stCondLst>
                                        </p:cTn>
                                        <p:tgtEl>
                                          <p:spTgt spid="7171"/>
                                        </p:tgtEl>
                                        <p:attrNameLst>
                                          <p:attrName>style.visibility</p:attrName>
                                        </p:attrNameLst>
                                      </p:cBhvr>
                                      <p:to>
                                        <p:strVal val="visible"/>
                                      </p:to>
                                    </p:set>
                                    <p:animEffect transition="in" filter="fade">
                                      <p:cBhvr>
                                        <p:cTn id="13" dur="500"/>
                                        <p:tgtEl>
                                          <p:spTgt spid="7171"/>
                                        </p:tgtEl>
                                      </p:cBhvr>
                                    </p:animEffect>
                                  </p:childTnLst>
                                </p:cTn>
                              </p:par>
                              <p:par>
                                <p:cTn id="14" presetID="10" presetClass="entr" presetSubtype="0" fill="hold" nodeType="withEffect">
                                  <p:stCondLst>
                                    <p:cond delay="50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5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343"/>
                                        </p:tgtEl>
                                        <p:attrNameLst>
                                          <p:attrName>style.visibility</p:attrName>
                                        </p:attrNameLst>
                                      </p:cBhvr>
                                      <p:to>
                                        <p:strVal val="visible"/>
                                      </p:to>
                                    </p:set>
                                    <p:anim calcmode="lin" valueType="num">
                                      <p:cBhvr additive="base">
                                        <p:cTn id="26" dur="500" fill="hold"/>
                                        <p:tgtEl>
                                          <p:spTgt spid="13343"/>
                                        </p:tgtEl>
                                        <p:attrNameLst>
                                          <p:attrName>ppt_x</p:attrName>
                                        </p:attrNameLst>
                                      </p:cBhvr>
                                      <p:tavLst>
                                        <p:tav tm="0">
                                          <p:val>
                                            <p:strVal val="0-#ppt_w/2"/>
                                          </p:val>
                                        </p:tav>
                                        <p:tav tm="100000">
                                          <p:val>
                                            <p:strVal val="#ppt_x"/>
                                          </p:val>
                                        </p:tav>
                                      </p:tavLst>
                                    </p:anim>
                                    <p:anim calcmode="lin" valueType="num">
                                      <p:cBhvr additive="base">
                                        <p:cTn id="27" dur="500" fill="hold"/>
                                        <p:tgtEl>
                                          <p:spTgt spid="1334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343"/>
                                        </p:tgtEl>
                                      </p:cBhvr>
                                    </p:animEffect>
                                    <p:set>
                                      <p:cBhvr>
                                        <p:cTn id="35" dur="1" fill="hold">
                                          <p:stCondLst>
                                            <p:cond delay="499"/>
                                          </p:stCondLst>
                                        </p:cTn>
                                        <p:tgtEl>
                                          <p:spTgt spid="1334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50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3" grpId="0" animBg="1" autoUpdateAnimBg="0"/>
      <p:bldP spid="13343" grpId="1" animBg="1"/>
      <p:bldP spid="11" grpId="0"/>
      <p:bldP spid="11" grpId="1"/>
      <p:bldP spid="12" grpId="0" animBg="1"/>
      <p:bldP spid="12" grpId="1" animBg="1"/>
      <p:bldP spid="14" grpId="0" animBg="1" autoUpdateAnimBg="0"/>
      <p:bldP spid="14" grpId="1" animBg="1"/>
      <p:bldP spid="2" grpId="0" animBg="1"/>
      <p:bldP spid="15"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914400" y="1295400"/>
            <a:ext cx="7239000" cy="2462213"/>
          </a:xfrm>
          <a:prstGeom prst="rect">
            <a:avLst/>
          </a:prstGeom>
          <a:solidFill>
            <a:schemeClr val="accent3">
              <a:lumMod val="60000"/>
              <a:lumOff val="40000"/>
            </a:schemeClr>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sz="2800" dirty="0"/>
              <a:t>Het geld in de kas van de banken hoort niet bij de maatschappelijke geldhoeveelheid.</a:t>
            </a:r>
          </a:p>
          <a:p>
            <a:pPr eaLnBrk="1" hangingPunct="1">
              <a:spcBef>
                <a:spcPct val="50000"/>
              </a:spcBef>
            </a:pPr>
            <a:r>
              <a:rPr lang="nl-NL" sz="2800" dirty="0"/>
              <a:t>Dit geld, samen met het tegoed bij de Centrale Bank, dient ter </a:t>
            </a:r>
            <a:r>
              <a:rPr lang="nl-NL" sz="2800" dirty="0">
                <a:solidFill>
                  <a:srgbClr val="C00000"/>
                </a:solidFill>
              </a:rPr>
              <a:t>dekking van de girale verplichtingen</a:t>
            </a:r>
          </a:p>
        </p:txBody>
      </p:sp>
      <p:grpSp>
        <p:nvGrpSpPr>
          <p:cNvPr id="3" name="Groep 2"/>
          <p:cNvGrpSpPr/>
          <p:nvPr/>
        </p:nvGrpSpPr>
        <p:grpSpPr>
          <a:xfrm>
            <a:off x="914400" y="4419600"/>
            <a:ext cx="6858000" cy="1931634"/>
            <a:chOff x="914400" y="4419600"/>
            <a:chExt cx="6858000" cy="1931634"/>
          </a:xfrm>
        </p:grpSpPr>
        <p:sp>
          <p:nvSpPr>
            <p:cNvPr id="19459" name="Text Box 5"/>
            <p:cNvSpPr txBox="1">
              <a:spLocks noChangeArrowheads="1"/>
            </p:cNvSpPr>
            <p:nvPr/>
          </p:nvSpPr>
          <p:spPr bwMode="auto">
            <a:xfrm>
              <a:off x="914400" y="4419600"/>
              <a:ext cx="6858000"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sz="2800" dirty="0"/>
                <a:t>Het liquiditeitspercentage van de bank is:</a:t>
              </a:r>
              <a:br>
                <a:rPr lang="nl-NL" sz="2800" dirty="0"/>
              </a:br>
              <a:endParaRPr lang="nl-NL" sz="2800" dirty="0"/>
            </a:p>
            <a:p>
              <a:pPr eaLnBrk="1" hangingPunct="1">
                <a:spcBef>
                  <a:spcPct val="50000"/>
                </a:spcBef>
              </a:pPr>
              <a:r>
                <a:rPr lang="nl-NL" sz="2800" u="sng" dirty="0"/>
                <a:t>Kas + tegoed centrale bank</a:t>
              </a:r>
              <a:r>
                <a:rPr lang="nl-NL" sz="2800" dirty="0"/>
                <a:t> x 100%</a:t>
              </a:r>
              <a:r>
                <a:rPr lang="nl-NL" sz="2800" u="sng" dirty="0"/>
                <a:t>             </a:t>
              </a:r>
            </a:p>
          </p:txBody>
        </p:sp>
        <p:sp>
          <p:nvSpPr>
            <p:cNvPr id="2" name="Tekstvak 1"/>
            <p:cNvSpPr txBox="1"/>
            <p:nvPr/>
          </p:nvSpPr>
          <p:spPr>
            <a:xfrm>
              <a:off x="914400" y="5828014"/>
              <a:ext cx="4764196" cy="523220"/>
            </a:xfrm>
            <a:prstGeom prst="rect">
              <a:avLst/>
            </a:prstGeom>
            <a:noFill/>
          </p:spPr>
          <p:txBody>
            <a:bodyPr wrap="square" rtlCol="0">
              <a:spAutoFit/>
            </a:bodyPr>
            <a:lstStyle/>
            <a:p>
              <a:r>
                <a:rPr lang="nl-NL" sz="2800" dirty="0"/>
                <a:t>Rekening courant tegoeden</a:t>
              </a:r>
            </a:p>
          </p:txBody>
        </p:sp>
      </p:grpSp>
      <p:sp>
        <p:nvSpPr>
          <p:cNvPr id="4" name="Titel 3"/>
          <p:cNvSpPr>
            <a:spLocks noGrp="1"/>
          </p:cNvSpPr>
          <p:nvPr>
            <p:ph type="title"/>
          </p:nvPr>
        </p:nvSpPr>
        <p:spPr>
          <a:xfrm>
            <a:off x="457200" y="274638"/>
            <a:ext cx="8229600" cy="814064"/>
          </a:xfrm>
          <a:solidFill>
            <a:schemeClr val="accent6"/>
          </a:solidFill>
        </p:spPr>
        <p:txBody>
          <a:bodyPr/>
          <a:lstStyle/>
          <a:p>
            <a:r>
              <a:rPr lang="nl-NL" dirty="0"/>
              <a:t>Liquiditeitspercentage</a:t>
            </a:r>
          </a:p>
        </p:txBody>
      </p:sp>
    </p:spTree>
    <p:extLst>
      <p:ext uri="{BB962C8B-B14F-4D97-AF65-F5344CB8AC3E}">
        <p14:creationId xmlns:p14="http://schemas.microsoft.com/office/powerpoint/2010/main" val="16576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fade">
                                      <p:cBhvr>
                                        <p:cTn id="7" dur="1000"/>
                                        <p:tgtEl>
                                          <p:spTgt spid="19458">
                                            <p:txEl>
                                              <p:pRg st="0" end="0"/>
                                            </p:txEl>
                                          </p:spTgt>
                                        </p:tgtEl>
                                      </p:cBhvr>
                                    </p:animEffect>
                                    <p:anim calcmode="lin" valueType="num">
                                      <p:cBhvr>
                                        <p:cTn id="8" dur="10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8">
                                            <p:txEl>
                                              <p:pRg st="1" end="1"/>
                                            </p:txEl>
                                          </p:spTgt>
                                        </p:tgtEl>
                                        <p:attrNameLst>
                                          <p:attrName>style.visibility</p:attrName>
                                        </p:attrNameLst>
                                      </p:cBhvr>
                                      <p:to>
                                        <p:strVal val="visible"/>
                                      </p:to>
                                    </p:set>
                                    <p:animEffect transition="in" filter="fade">
                                      <p:cBhvr>
                                        <p:cTn id="14" dur="1000"/>
                                        <p:tgtEl>
                                          <p:spTgt spid="19458">
                                            <p:txEl>
                                              <p:pRg st="1" end="1"/>
                                            </p:txEl>
                                          </p:spTgt>
                                        </p:tgtEl>
                                      </p:cBhvr>
                                    </p:animEffect>
                                    <p:anim calcmode="lin" valueType="num">
                                      <p:cBhvr>
                                        <p:cTn id="15" dur="1000" fill="hold"/>
                                        <p:tgtEl>
                                          <p:spTgt spid="1945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80046"/>
          </a:xfrm>
          <a:solidFill>
            <a:schemeClr val="accent6"/>
          </a:solidFill>
        </p:spPr>
        <p:txBody>
          <a:bodyPr/>
          <a:lstStyle/>
          <a:p>
            <a:r>
              <a:rPr lang="nl-NL" dirty="0"/>
              <a:t>Chartale en girale geldschepping</a:t>
            </a:r>
          </a:p>
        </p:txBody>
      </p:sp>
      <p:graphicFrame>
        <p:nvGraphicFramePr>
          <p:cNvPr id="15404" name="Group 44"/>
          <p:cNvGraphicFramePr>
            <a:graphicFrameLocks noGrp="1"/>
          </p:cNvGraphicFramePr>
          <p:nvPr>
            <p:ph idx="4294967295"/>
            <p:extLst>
              <p:ext uri="{D42A27DB-BD31-4B8C-83A1-F6EECF244321}">
                <p14:modId xmlns:p14="http://schemas.microsoft.com/office/powerpoint/2010/main" val="1097535092"/>
              </p:ext>
            </p:extLst>
          </p:nvPr>
        </p:nvGraphicFramePr>
        <p:xfrm>
          <a:off x="923629" y="1295400"/>
          <a:ext cx="7086600" cy="1661553"/>
        </p:xfrm>
        <a:graphic>
          <a:graphicData uri="http://schemas.openxmlformats.org/drawingml/2006/table">
            <a:tbl>
              <a:tblPr/>
              <a:tblGrid>
                <a:gridCol w="2251075">
                  <a:extLst>
                    <a:ext uri="{9D8B030D-6E8A-4147-A177-3AD203B41FA5}">
                      <a16:colId xmlns:a16="http://schemas.microsoft.com/office/drawing/2014/main" val="20000"/>
                    </a:ext>
                  </a:extLst>
                </a:gridCol>
                <a:gridCol w="1254125">
                  <a:extLst>
                    <a:ext uri="{9D8B030D-6E8A-4147-A177-3AD203B41FA5}">
                      <a16:colId xmlns:a16="http://schemas.microsoft.com/office/drawing/2014/main" val="20001"/>
                    </a:ext>
                  </a:extLst>
                </a:gridCol>
                <a:gridCol w="2278063">
                  <a:extLst>
                    <a:ext uri="{9D8B030D-6E8A-4147-A177-3AD203B41FA5}">
                      <a16:colId xmlns:a16="http://schemas.microsoft.com/office/drawing/2014/main" val="20002"/>
                    </a:ext>
                  </a:extLst>
                </a:gridCol>
                <a:gridCol w="1303337">
                  <a:extLst>
                    <a:ext uri="{9D8B030D-6E8A-4147-A177-3AD203B41FA5}">
                      <a16:colId xmlns:a16="http://schemas.microsoft.com/office/drawing/2014/main" val="20003"/>
                    </a:ext>
                  </a:extLst>
                </a:gridCol>
              </a:tblGrid>
              <a:tr h="334827">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Balans van een bank</a:t>
                      </a:r>
                    </a:p>
                  </a:txBody>
                  <a:tcPr marT="45705" marB="457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655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Kas </a:t>
                      </a:r>
                    </a:p>
                  </a:txBody>
                  <a:tcPr marT="45705" marB="45705"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€ 100</a:t>
                      </a:r>
                    </a:p>
                  </a:txBody>
                  <a:tcPr marT="45705" marB="4570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Rekening courant tegoed</a:t>
                      </a:r>
                    </a:p>
                  </a:txBody>
                  <a:tcPr marT="45705" marB="4570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€ 5000</a:t>
                      </a:r>
                    </a:p>
                  </a:txBody>
                  <a:tcPr marT="45705" marB="45705"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0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Tegoed centrale bank</a:t>
                      </a:r>
                    </a:p>
                  </a:txBody>
                  <a:tcPr marT="45705" marB="45705" horzOverflow="overflow">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800" b="0" i="0" u="none" strike="noStrike" cap="none" normalizeH="0" baseline="0" dirty="0">
                          <a:ln>
                            <a:noFill/>
                          </a:ln>
                          <a:solidFill>
                            <a:schemeClr val="tx1"/>
                          </a:solidFill>
                          <a:effectLst/>
                          <a:latin typeface="Arial" charset="0"/>
                        </a:rPr>
                        <a:t>€ 400</a:t>
                      </a:r>
                    </a:p>
                  </a:txBody>
                  <a:tcPr marT="45705" marB="4570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a:ln>
                          <a:noFill/>
                        </a:ln>
                        <a:solidFill>
                          <a:schemeClr val="tx1"/>
                        </a:solidFill>
                        <a:effectLst/>
                        <a:latin typeface="Arial" charset="0"/>
                      </a:endParaRPr>
                    </a:p>
                  </a:txBody>
                  <a:tcPr marT="45705" marB="4570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a:ln>
                          <a:noFill/>
                        </a:ln>
                        <a:solidFill>
                          <a:schemeClr val="tx1"/>
                        </a:solidFill>
                        <a:effectLst/>
                        <a:latin typeface="Arial" charset="0"/>
                      </a:endParaRPr>
                    </a:p>
                  </a:txBody>
                  <a:tcPr marT="45705" marB="45705"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406" name="Text Box 46"/>
          <p:cNvSpPr txBox="1">
            <a:spLocks noChangeArrowheads="1"/>
          </p:cNvSpPr>
          <p:nvPr/>
        </p:nvSpPr>
        <p:spPr bwMode="auto">
          <a:xfrm>
            <a:off x="2133600" y="3119735"/>
            <a:ext cx="41148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i="1" dirty="0" err="1"/>
              <a:t>Minimaal</a:t>
            </a:r>
            <a:r>
              <a:rPr lang="en-US" sz="1600" i="1" dirty="0"/>
              <a:t> </a:t>
            </a:r>
            <a:r>
              <a:rPr lang="en-US" sz="1600" i="1" dirty="0" err="1"/>
              <a:t>vereist</a:t>
            </a:r>
            <a:r>
              <a:rPr lang="en-US" sz="1600" i="1" dirty="0"/>
              <a:t> </a:t>
            </a:r>
            <a:r>
              <a:rPr lang="en-US" sz="1600" i="1" dirty="0" err="1"/>
              <a:t>liquiditeitspercentage</a:t>
            </a:r>
            <a:r>
              <a:rPr lang="en-US" sz="1600" i="1" dirty="0"/>
              <a:t>: 8%</a:t>
            </a:r>
            <a:endParaRPr lang="nl-NL" sz="1600" i="1" dirty="0"/>
          </a:p>
        </p:txBody>
      </p:sp>
      <p:sp>
        <p:nvSpPr>
          <p:cNvPr id="15407" name="Text Box 47"/>
          <p:cNvSpPr txBox="1">
            <a:spLocks noChangeArrowheads="1"/>
          </p:cNvSpPr>
          <p:nvPr/>
        </p:nvSpPr>
        <p:spPr bwMode="auto">
          <a:xfrm>
            <a:off x="533400" y="3996154"/>
            <a:ext cx="3505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dirty="0"/>
              <a:t>8% van € 5000 = € 400</a:t>
            </a:r>
          </a:p>
        </p:txBody>
      </p:sp>
      <p:sp>
        <p:nvSpPr>
          <p:cNvPr id="15412" name="Text Box 52"/>
          <p:cNvSpPr txBox="1">
            <a:spLocks noChangeArrowheads="1"/>
          </p:cNvSpPr>
          <p:nvPr/>
        </p:nvSpPr>
        <p:spPr bwMode="auto">
          <a:xfrm>
            <a:off x="3200400" y="3962400"/>
            <a:ext cx="5943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dirty="0">
                <a:solidFill>
                  <a:srgbClr val="FF0000"/>
                </a:solidFill>
              </a:rPr>
              <a:t>Dus is er nog € 100 over.</a:t>
            </a:r>
            <a:br>
              <a:rPr lang="nl-NL" dirty="0">
                <a:solidFill>
                  <a:srgbClr val="FF0000"/>
                </a:solidFill>
              </a:rPr>
            </a:br>
            <a:r>
              <a:rPr lang="nl-NL" dirty="0">
                <a:solidFill>
                  <a:srgbClr val="FF0000"/>
                </a:solidFill>
              </a:rPr>
              <a:t>De bank kán €100 </a:t>
            </a:r>
            <a:r>
              <a:rPr lang="nl-NL" b="1" dirty="0">
                <a:solidFill>
                  <a:srgbClr val="FF0000"/>
                </a:solidFill>
              </a:rPr>
              <a:t>chartaal geld scheppen</a:t>
            </a:r>
            <a:endParaRPr lang="nl-NL" dirty="0">
              <a:solidFill>
                <a:srgbClr val="FF0000"/>
              </a:solidFill>
            </a:endParaRPr>
          </a:p>
        </p:txBody>
      </p:sp>
      <p:sp>
        <p:nvSpPr>
          <p:cNvPr id="15413" name="Text Box 53"/>
          <p:cNvSpPr txBox="1">
            <a:spLocks noChangeArrowheads="1"/>
          </p:cNvSpPr>
          <p:nvPr/>
        </p:nvSpPr>
        <p:spPr bwMode="auto">
          <a:xfrm>
            <a:off x="533400" y="6089066"/>
            <a:ext cx="8382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NL" dirty="0">
                <a:solidFill>
                  <a:srgbClr val="FF0000"/>
                </a:solidFill>
              </a:rPr>
              <a:t>Dus is er voor € 1.250,- </a:t>
            </a:r>
            <a:r>
              <a:rPr lang="nl-NL" b="1" dirty="0">
                <a:solidFill>
                  <a:srgbClr val="FF0000"/>
                </a:solidFill>
              </a:rPr>
              <a:t>girale geldschepping</a:t>
            </a:r>
            <a:r>
              <a:rPr lang="nl-NL" dirty="0">
                <a:solidFill>
                  <a:srgbClr val="FF0000"/>
                </a:solidFill>
              </a:rPr>
              <a:t> mogelijk</a:t>
            </a:r>
          </a:p>
        </p:txBody>
      </p:sp>
      <p:sp>
        <p:nvSpPr>
          <p:cNvPr id="11" name="Tekstvak 10"/>
          <p:cNvSpPr txBox="1"/>
          <p:nvPr/>
        </p:nvSpPr>
        <p:spPr>
          <a:xfrm>
            <a:off x="533400" y="3458289"/>
            <a:ext cx="7002238" cy="461665"/>
          </a:xfrm>
          <a:prstGeom prst="rect">
            <a:avLst/>
          </a:prstGeom>
          <a:noFill/>
        </p:spPr>
        <p:txBody>
          <a:bodyPr wrap="none" rtlCol="0">
            <a:spAutoFit/>
          </a:bodyPr>
          <a:lstStyle/>
          <a:p>
            <a:r>
              <a:rPr lang="nl-NL" sz="2400" dirty="0">
                <a:solidFill>
                  <a:srgbClr val="7030A0"/>
                </a:solidFill>
                <a:latin typeface="Arial" pitchFamily="34" charset="0"/>
                <a:cs typeface="Arial" pitchFamily="34" charset="0"/>
              </a:rPr>
              <a:t>Hoeveel dekkingsmiddelen heeft deze bank over?</a:t>
            </a:r>
          </a:p>
        </p:txBody>
      </p:sp>
      <p:sp>
        <p:nvSpPr>
          <p:cNvPr id="12" name="Tekstvak 11"/>
          <p:cNvSpPr txBox="1"/>
          <p:nvPr/>
        </p:nvSpPr>
        <p:spPr>
          <a:xfrm>
            <a:off x="533400" y="4758154"/>
            <a:ext cx="6181500" cy="461665"/>
          </a:xfrm>
          <a:prstGeom prst="rect">
            <a:avLst/>
          </a:prstGeom>
          <a:noFill/>
        </p:spPr>
        <p:txBody>
          <a:bodyPr wrap="none" rtlCol="0">
            <a:spAutoFit/>
          </a:bodyPr>
          <a:lstStyle/>
          <a:p>
            <a:r>
              <a:rPr lang="nl-NL" sz="2400" dirty="0">
                <a:solidFill>
                  <a:srgbClr val="7030A0"/>
                </a:solidFill>
                <a:latin typeface="Arial" pitchFamily="34" charset="0"/>
                <a:cs typeface="Arial" pitchFamily="34" charset="0"/>
              </a:rPr>
              <a:t>Hoeveel giraal geld kan de bank scheppen?</a:t>
            </a:r>
          </a:p>
        </p:txBody>
      </p:sp>
      <p:grpSp>
        <p:nvGrpSpPr>
          <p:cNvPr id="5" name="Groep 4"/>
          <p:cNvGrpSpPr/>
          <p:nvPr/>
        </p:nvGrpSpPr>
        <p:grpSpPr>
          <a:xfrm>
            <a:off x="533400" y="5219819"/>
            <a:ext cx="8305800" cy="1014444"/>
            <a:chOff x="533400" y="5490865"/>
            <a:chExt cx="8305800" cy="1014444"/>
          </a:xfrm>
        </p:grpSpPr>
        <p:sp>
          <p:nvSpPr>
            <p:cNvPr id="15410" name="Text Box 50"/>
            <p:cNvSpPr txBox="1">
              <a:spLocks noChangeArrowheads="1"/>
            </p:cNvSpPr>
            <p:nvPr/>
          </p:nvSpPr>
          <p:spPr bwMode="auto">
            <a:xfrm>
              <a:off x="533400" y="5490865"/>
              <a:ext cx="83058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t>Met € 500 (100+400) </a:t>
              </a:r>
              <a:r>
                <a:rPr lang="en-US" dirty="0" err="1"/>
                <a:t>dekkingsmiddelen</a:t>
              </a:r>
              <a:r>
                <a:rPr lang="en-US" dirty="0"/>
                <a:t> </a:t>
              </a:r>
              <a:r>
                <a:rPr lang="en-US" dirty="0" err="1"/>
                <a:t>kan</a:t>
              </a:r>
              <a:r>
                <a:rPr lang="en-US" dirty="0"/>
                <a:t> de bank:</a:t>
              </a:r>
            </a:p>
            <a:p>
              <a:pPr eaLnBrk="1" hangingPunct="1">
                <a:spcBef>
                  <a:spcPct val="50000"/>
                </a:spcBef>
              </a:pPr>
              <a:r>
                <a:rPr lang="en-US" u="sng" dirty="0"/>
                <a:t>€ 500</a:t>
              </a:r>
              <a:endParaRPr lang="nl-NL" u="sng" dirty="0"/>
            </a:p>
          </p:txBody>
        </p:sp>
        <p:sp>
          <p:nvSpPr>
            <p:cNvPr id="3" name="Tekstvak 2"/>
            <p:cNvSpPr txBox="1"/>
            <p:nvPr/>
          </p:nvSpPr>
          <p:spPr>
            <a:xfrm>
              <a:off x="767176" y="6135977"/>
              <a:ext cx="312906" cy="369332"/>
            </a:xfrm>
            <a:prstGeom prst="rect">
              <a:avLst/>
            </a:prstGeom>
            <a:noFill/>
          </p:spPr>
          <p:txBody>
            <a:bodyPr wrap="none" rtlCol="0">
              <a:spAutoFit/>
            </a:bodyPr>
            <a:lstStyle/>
            <a:p>
              <a:r>
                <a:rPr lang="nl-NL" dirty="0"/>
                <a:t>8</a:t>
              </a:r>
            </a:p>
          </p:txBody>
        </p:sp>
        <p:sp>
          <p:nvSpPr>
            <p:cNvPr id="4" name="Tekstvak 3"/>
            <p:cNvSpPr txBox="1"/>
            <p:nvPr/>
          </p:nvSpPr>
          <p:spPr>
            <a:xfrm>
              <a:off x="1128090" y="6003628"/>
              <a:ext cx="4281941" cy="369332"/>
            </a:xfrm>
            <a:prstGeom prst="rect">
              <a:avLst/>
            </a:prstGeom>
            <a:noFill/>
          </p:spPr>
          <p:txBody>
            <a:bodyPr wrap="none" rtlCol="0">
              <a:spAutoFit/>
            </a:bodyPr>
            <a:lstStyle/>
            <a:p>
              <a:r>
                <a:rPr lang="nl-NL" dirty="0"/>
                <a:t>x 100 = € 6.250 girale tegoeden dekken</a:t>
              </a:r>
            </a:p>
          </p:txBody>
        </p:sp>
      </p:grpSp>
    </p:spTree>
    <p:extLst>
      <p:ext uri="{BB962C8B-B14F-4D97-AF65-F5344CB8AC3E}">
        <p14:creationId xmlns:p14="http://schemas.microsoft.com/office/powerpoint/2010/main" val="296893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406"/>
                                        </p:tgtEl>
                                        <p:attrNameLst>
                                          <p:attrName>style.visibility</p:attrName>
                                        </p:attrNameLst>
                                      </p:cBhvr>
                                      <p:to>
                                        <p:strVal val="visible"/>
                                      </p:to>
                                    </p:set>
                                    <p:anim calcmode="lin" valueType="num">
                                      <p:cBhvr additive="base">
                                        <p:cTn id="7" dur="500" fill="hold"/>
                                        <p:tgtEl>
                                          <p:spTgt spid="15406"/>
                                        </p:tgtEl>
                                        <p:attrNameLst>
                                          <p:attrName>ppt_x</p:attrName>
                                        </p:attrNameLst>
                                      </p:cBhvr>
                                      <p:tavLst>
                                        <p:tav tm="0">
                                          <p:val>
                                            <p:strVal val="1+#ppt_w/2"/>
                                          </p:val>
                                        </p:tav>
                                        <p:tav tm="100000">
                                          <p:val>
                                            <p:strVal val="#ppt_x"/>
                                          </p:val>
                                        </p:tav>
                                      </p:tavLst>
                                    </p:anim>
                                    <p:anim calcmode="lin" valueType="num">
                                      <p:cBhvr additive="base">
                                        <p:cTn id="8" dur="500" fill="hold"/>
                                        <p:tgtEl>
                                          <p:spTgt spid="154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407"/>
                                        </p:tgtEl>
                                        <p:attrNameLst>
                                          <p:attrName>style.visibility</p:attrName>
                                        </p:attrNameLst>
                                      </p:cBhvr>
                                      <p:to>
                                        <p:strVal val="visible"/>
                                      </p:to>
                                    </p:set>
                                  </p:childTnLst>
                                </p:cTn>
                              </p:par>
                            </p:childTnLst>
                          </p:cTn>
                        </p:par>
                        <p:par>
                          <p:cTn id="18" fill="hold" nodeType="withGroup">
                            <p:stCondLst>
                              <p:cond delay="0"/>
                            </p:stCondLst>
                            <p:childTnLst>
                              <p:par>
                                <p:cTn id="19" presetID="1" presetClass="entr" presetSubtype="0" fill="hold" grpId="0" nodeType="afterEffect">
                                  <p:stCondLst>
                                    <p:cond delay="1750"/>
                                  </p:stCondLst>
                                  <p:childTnLst>
                                    <p:set>
                                      <p:cBhvr>
                                        <p:cTn id="20" dur="1" fill="hold">
                                          <p:stCondLst>
                                            <p:cond delay="0"/>
                                          </p:stCondLst>
                                        </p:cTn>
                                        <p:tgtEl>
                                          <p:spTgt spid="15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6" grpId="0" autoUpdateAnimBg="0"/>
      <p:bldP spid="15407" grpId="0"/>
      <p:bldP spid="15412" grpId="0"/>
      <p:bldP spid="15413"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066800" y="1371600"/>
            <a:ext cx="7315200" cy="1733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66800" y="1752600"/>
            <a:ext cx="73152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295400" y="1415534"/>
            <a:ext cx="6858000" cy="369332"/>
          </a:xfrm>
          <a:prstGeom prst="rect">
            <a:avLst/>
          </a:prstGeom>
          <a:noFill/>
        </p:spPr>
        <p:txBody>
          <a:bodyPr wrap="square" rtlCol="0">
            <a:spAutoFit/>
          </a:bodyPr>
          <a:lstStyle/>
          <a:p>
            <a:r>
              <a:rPr lang="nl-NL" dirty="0"/>
              <a:t>Activa		Balans van een bank	                   Passiva </a:t>
            </a:r>
          </a:p>
        </p:txBody>
      </p:sp>
      <p:cxnSp>
        <p:nvCxnSpPr>
          <p:cNvPr id="12" name="Rechte verbindingslijn 11"/>
          <p:cNvCxnSpPr/>
          <p:nvPr/>
        </p:nvCxnSpPr>
        <p:spPr>
          <a:xfrm>
            <a:off x="4572000" y="1752600"/>
            <a:ext cx="0" cy="10668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1219200" y="1905000"/>
            <a:ext cx="3352800" cy="1200329"/>
          </a:xfrm>
          <a:prstGeom prst="rect">
            <a:avLst/>
          </a:prstGeom>
          <a:noFill/>
        </p:spPr>
        <p:txBody>
          <a:bodyPr wrap="square" rtlCol="0">
            <a:spAutoFit/>
          </a:bodyPr>
          <a:lstStyle/>
          <a:p>
            <a:r>
              <a:rPr lang="nl-NL" dirty="0"/>
              <a:t>Kas			                  250</a:t>
            </a:r>
          </a:p>
          <a:p>
            <a:r>
              <a:rPr lang="nl-NL" dirty="0"/>
              <a:t>Debiteuren		         700</a:t>
            </a:r>
          </a:p>
          <a:p>
            <a:r>
              <a:rPr lang="nl-NL" dirty="0"/>
              <a:t>Overige activa		         </a:t>
            </a:r>
            <a:r>
              <a:rPr lang="nl-NL" u="sng" dirty="0"/>
              <a:t>  50</a:t>
            </a:r>
          </a:p>
          <a:p>
            <a:r>
              <a:rPr lang="nl-NL" dirty="0"/>
              <a:t>		                       1.000</a:t>
            </a:r>
          </a:p>
        </p:txBody>
      </p:sp>
      <p:sp>
        <p:nvSpPr>
          <p:cNvPr id="16" name="Tekstvak 15"/>
          <p:cNvSpPr txBox="1"/>
          <p:nvPr/>
        </p:nvSpPr>
        <p:spPr>
          <a:xfrm>
            <a:off x="4724400" y="1905000"/>
            <a:ext cx="3657600" cy="1200329"/>
          </a:xfrm>
          <a:prstGeom prst="rect">
            <a:avLst/>
          </a:prstGeom>
          <a:noFill/>
        </p:spPr>
        <p:txBody>
          <a:bodyPr wrap="square" rtlCol="0">
            <a:spAutoFit/>
          </a:bodyPr>
          <a:lstStyle/>
          <a:p>
            <a:r>
              <a:rPr lang="nl-NL" dirty="0"/>
              <a:t>Crediteuren in r.c.		450</a:t>
            </a:r>
          </a:p>
          <a:p>
            <a:r>
              <a:rPr lang="nl-NL" dirty="0"/>
              <a:t>Overige schulden		490</a:t>
            </a:r>
          </a:p>
          <a:p>
            <a:r>
              <a:rPr lang="nl-NL" dirty="0"/>
              <a:t>Eigen vermogen		</a:t>
            </a:r>
            <a:r>
              <a:rPr lang="nl-NL" u="sng" dirty="0"/>
              <a:t>  60</a:t>
            </a:r>
          </a:p>
          <a:p>
            <a:r>
              <a:rPr lang="nl-NL" dirty="0"/>
              <a:t>		                       1.000</a:t>
            </a:r>
          </a:p>
        </p:txBody>
      </p:sp>
      <p:sp>
        <p:nvSpPr>
          <p:cNvPr id="17" name="Tekstvak 16"/>
          <p:cNvSpPr txBox="1"/>
          <p:nvPr/>
        </p:nvSpPr>
        <p:spPr>
          <a:xfrm>
            <a:off x="1066800" y="3182034"/>
            <a:ext cx="7315200" cy="646331"/>
          </a:xfrm>
          <a:prstGeom prst="rect">
            <a:avLst/>
          </a:prstGeom>
          <a:noFill/>
        </p:spPr>
        <p:txBody>
          <a:bodyPr wrap="square" rtlCol="0">
            <a:spAutoFit/>
          </a:bodyPr>
          <a:lstStyle/>
          <a:p>
            <a:pPr marL="342900" indent="-342900">
              <a:buAutoNum type="arabicPeriod"/>
            </a:pPr>
            <a:r>
              <a:rPr lang="nl-NL" dirty="0"/>
              <a:t>Voor hoeveel geld heeft deze bank krediet verstrekt? Licht je antwoord toe.</a:t>
            </a:r>
          </a:p>
        </p:txBody>
      </p:sp>
      <p:sp>
        <p:nvSpPr>
          <p:cNvPr id="18" name="Tekstvak 17"/>
          <p:cNvSpPr txBox="1"/>
          <p:nvPr/>
        </p:nvSpPr>
        <p:spPr>
          <a:xfrm>
            <a:off x="1066800" y="3752723"/>
            <a:ext cx="7315200" cy="923330"/>
          </a:xfrm>
          <a:prstGeom prst="rect">
            <a:avLst/>
          </a:prstGeom>
          <a:noFill/>
        </p:spPr>
        <p:txBody>
          <a:bodyPr wrap="square" rtlCol="0">
            <a:spAutoFit/>
          </a:bodyPr>
          <a:lstStyle/>
          <a:p>
            <a:r>
              <a:rPr lang="nl-NL" dirty="0"/>
              <a:t>2.  Hoeveel geld hebben de cliënten van deze bank op</a:t>
            </a:r>
          </a:p>
          <a:p>
            <a:r>
              <a:rPr lang="nl-NL" dirty="0"/>
              <a:t>     bankrekeningen staan.</a:t>
            </a:r>
          </a:p>
          <a:p>
            <a:endParaRPr lang="nl-NL" dirty="0"/>
          </a:p>
        </p:txBody>
      </p:sp>
      <p:sp>
        <p:nvSpPr>
          <p:cNvPr id="19" name="Tekstvak 18"/>
          <p:cNvSpPr txBox="1"/>
          <p:nvPr/>
        </p:nvSpPr>
        <p:spPr>
          <a:xfrm>
            <a:off x="1066800" y="4273171"/>
            <a:ext cx="7467600" cy="646331"/>
          </a:xfrm>
          <a:prstGeom prst="rect">
            <a:avLst/>
          </a:prstGeom>
          <a:noFill/>
        </p:spPr>
        <p:txBody>
          <a:bodyPr wrap="square" rtlCol="0">
            <a:spAutoFit/>
          </a:bodyPr>
          <a:lstStyle/>
          <a:p>
            <a:r>
              <a:rPr lang="nl-NL" dirty="0"/>
              <a:t>3. Stel dat het verplichte dekkingspercentage 20% bedraagt. Hoe</a:t>
            </a:r>
          </a:p>
          <a:p>
            <a:r>
              <a:rPr lang="nl-NL" dirty="0"/>
              <a:t>    groot mag de post Crediteuren dan maximaal worden? </a:t>
            </a:r>
          </a:p>
        </p:txBody>
      </p:sp>
      <p:sp>
        <p:nvSpPr>
          <p:cNvPr id="20" name="Tekstvak 19"/>
          <p:cNvSpPr txBox="1"/>
          <p:nvPr/>
        </p:nvSpPr>
        <p:spPr>
          <a:xfrm>
            <a:off x="1066800" y="4919502"/>
            <a:ext cx="7696200" cy="646331"/>
          </a:xfrm>
          <a:prstGeom prst="rect">
            <a:avLst/>
          </a:prstGeom>
          <a:noFill/>
        </p:spPr>
        <p:txBody>
          <a:bodyPr wrap="square" rtlCol="0">
            <a:spAutoFit/>
          </a:bodyPr>
          <a:lstStyle/>
          <a:p>
            <a:r>
              <a:rPr lang="nl-NL" dirty="0"/>
              <a:t>4. Bereken welk bedrag de bank nog maximaal </a:t>
            </a:r>
            <a:r>
              <a:rPr lang="nl-NL" i="1" dirty="0"/>
              <a:t>giraal</a:t>
            </a:r>
            <a:r>
              <a:rPr lang="nl-NL" dirty="0"/>
              <a:t> kan uitlenen als</a:t>
            </a:r>
          </a:p>
          <a:p>
            <a:r>
              <a:rPr lang="nl-NL" dirty="0"/>
              <a:t>    het liquiditeitspercentage van 20% voldoen­de hoog is.</a:t>
            </a:r>
          </a:p>
        </p:txBody>
      </p:sp>
      <p:sp>
        <p:nvSpPr>
          <p:cNvPr id="21" name="Tekstvak 20"/>
          <p:cNvSpPr txBox="1"/>
          <p:nvPr/>
        </p:nvSpPr>
        <p:spPr>
          <a:xfrm>
            <a:off x="1066800" y="5565833"/>
            <a:ext cx="7696200" cy="923330"/>
          </a:xfrm>
          <a:prstGeom prst="rect">
            <a:avLst/>
          </a:prstGeom>
          <a:noFill/>
        </p:spPr>
        <p:txBody>
          <a:bodyPr wrap="square" rtlCol="0">
            <a:spAutoFit/>
          </a:bodyPr>
          <a:lstStyle/>
          <a:p>
            <a:r>
              <a:rPr lang="nl-NL" dirty="0"/>
              <a:t>5. Welk bedrag had de bank in de uitgangssituatie bij een</a:t>
            </a:r>
          </a:p>
          <a:p>
            <a:r>
              <a:rPr lang="nl-NL" dirty="0"/>
              <a:t>    liquiditeitspercentage van 20% maximaal </a:t>
            </a:r>
            <a:r>
              <a:rPr lang="nl-NL" i="1" dirty="0"/>
              <a:t>chartaal</a:t>
            </a:r>
            <a:r>
              <a:rPr lang="nl-NL" dirty="0"/>
              <a:t> er bij uit kunnen</a:t>
            </a:r>
          </a:p>
          <a:p>
            <a:r>
              <a:rPr lang="nl-NL" dirty="0"/>
              <a:t>    lenen? Licht je antwoord toe.</a:t>
            </a:r>
          </a:p>
        </p:txBody>
      </p:sp>
      <p:sp>
        <p:nvSpPr>
          <p:cNvPr id="23" name="Tekstvak 22"/>
          <p:cNvSpPr txBox="1"/>
          <p:nvPr/>
        </p:nvSpPr>
        <p:spPr>
          <a:xfrm>
            <a:off x="1219200" y="457200"/>
            <a:ext cx="7162800" cy="646331"/>
          </a:xfrm>
          <a:prstGeom prst="rect">
            <a:avLst/>
          </a:prstGeom>
          <a:solidFill>
            <a:schemeClr val="accent6"/>
          </a:solidFill>
        </p:spPr>
        <p:txBody>
          <a:bodyPr wrap="square" rtlCol="0">
            <a:spAutoFit/>
          </a:bodyPr>
          <a:lstStyle/>
          <a:p>
            <a:r>
              <a:rPr lang="nl-NL" dirty="0"/>
              <a:t>Voor een bank geldt op 31/12/2013 de volgende balans (bedra­gen in miljoenen euro)</a:t>
            </a:r>
          </a:p>
        </p:txBody>
      </p:sp>
      <p:sp>
        <p:nvSpPr>
          <p:cNvPr id="22" name="Tekstvak 21"/>
          <p:cNvSpPr txBox="1"/>
          <p:nvPr/>
        </p:nvSpPr>
        <p:spPr>
          <a:xfrm>
            <a:off x="3124200" y="3467566"/>
            <a:ext cx="1676399" cy="369332"/>
          </a:xfrm>
          <a:prstGeom prst="rect">
            <a:avLst/>
          </a:prstGeom>
          <a:noFill/>
        </p:spPr>
        <p:txBody>
          <a:bodyPr wrap="square" rtlCol="0">
            <a:spAutoFit/>
          </a:bodyPr>
          <a:lstStyle/>
          <a:p>
            <a:r>
              <a:rPr lang="nl-NL" dirty="0"/>
              <a:t>700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687" y="3624656"/>
            <a:ext cx="1901825"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kstvak 3"/>
          <p:cNvSpPr txBox="1"/>
          <p:nvPr/>
        </p:nvSpPr>
        <p:spPr>
          <a:xfrm>
            <a:off x="3962400" y="4018108"/>
            <a:ext cx="952500" cy="369332"/>
          </a:xfrm>
          <a:prstGeom prst="rect">
            <a:avLst/>
          </a:prstGeom>
          <a:noFill/>
        </p:spPr>
        <p:txBody>
          <a:bodyPr wrap="square" rtlCol="0">
            <a:spAutoFit/>
          </a:bodyPr>
          <a:lstStyle/>
          <a:p>
            <a:r>
              <a:rPr lang="nl-NL" dirty="0"/>
              <a:t>450</a:t>
            </a:r>
          </a:p>
        </p:txBody>
      </p:sp>
      <p:sp>
        <p:nvSpPr>
          <p:cNvPr id="5" name="Tekstvak 4"/>
          <p:cNvSpPr txBox="1"/>
          <p:nvPr/>
        </p:nvSpPr>
        <p:spPr>
          <a:xfrm>
            <a:off x="7024773" y="4561678"/>
            <a:ext cx="762000" cy="369332"/>
          </a:xfrm>
          <a:prstGeom prst="rect">
            <a:avLst/>
          </a:prstGeom>
          <a:noFill/>
        </p:spPr>
        <p:txBody>
          <a:bodyPr wrap="square" rtlCol="0">
            <a:spAutoFit/>
          </a:bodyPr>
          <a:lstStyle/>
          <a:p>
            <a:r>
              <a:rPr lang="nl-NL" dirty="0"/>
              <a:t>1.250</a:t>
            </a:r>
          </a:p>
        </p:txBody>
      </p:sp>
      <p:sp>
        <p:nvSpPr>
          <p:cNvPr id="6" name="Tekstvak 5"/>
          <p:cNvSpPr txBox="1"/>
          <p:nvPr/>
        </p:nvSpPr>
        <p:spPr>
          <a:xfrm>
            <a:off x="7024773" y="5220160"/>
            <a:ext cx="961479" cy="369332"/>
          </a:xfrm>
          <a:prstGeom prst="rect">
            <a:avLst/>
          </a:prstGeom>
          <a:noFill/>
        </p:spPr>
        <p:txBody>
          <a:bodyPr wrap="square" rtlCol="0">
            <a:spAutoFit/>
          </a:bodyPr>
          <a:lstStyle/>
          <a:p>
            <a:r>
              <a:rPr lang="nl-NL" dirty="0"/>
              <a:t>800</a:t>
            </a:r>
          </a:p>
        </p:txBody>
      </p:sp>
      <p:sp>
        <p:nvSpPr>
          <p:cNvPr id="9" name="Tekstvak 8"/>
          <p:cNvSpPr txBox="1"/>
          <p:nvPr/>
        </p:nvSpPr>
        <p:spPr>
          <a:xfrm>
            <a:off x="7117138" y="5565833"/>
            <a:ext cx="1738227" cy="369332"/>
          </a:xfrm>
          <a:prstGeom prst="rect">
            <a:avLst/>
          </a:prstGeom>
          <a:noFill/>
        </p:spPr>
        <p:txBody>
          <a:bodyPr wrap="square" rtlCol="0">
            <a:spAutoFit/>
          </a:bodyPr>
          <a:lstStyle/>
          <a:p>
            <a:r>
              <a:rPr lang="nl-NL" dirty="0"/>
              <a:t>250 – 90 = 160</a:t>
            </a:r>
          </a:p>
        </p:txBody>
      </p:sp>
    </p:spTree>
    <p:extLst>
      <p:ext uri="{BB962C8B-B14F-4D97-AF65-F5344CB8AC3E}">
        <p14:creationId xmlns:p14="http://schemas.microsoft.com/office/powerpoint/2010/main" val="33224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fade">
                                      <p:cBhvr>
                                        <p:cTn id="55" dur="1000"/>
                                        <p:tgtEl>
                                          <p:spTgt spid="22">
                                            <p:txEl>
                                              <p:pRg st="0" end="0"/>
                                            </p:txEl>
                                          </p:spTgt>
                                        </p:tgtEl>
                                      </p:cBhvr>
                                    </p:animEffect>
                                    <p:anim calcmode="lin" valueType="num">
                                      <p:cBhvr>
                                        <p:cTn id="5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1000"/>
                                        <p:tgtEl>
                                          <p:spTgt spid="6"/>
                                        </p:tgtEl>
                                      </p:cBhvr>
                                    </p:animEffect>
                                    <p:anim calcmode="lin" valueType="num">
                                      <p:cBhvr>
                                        <p:cTn id="77" dur="1000" fill="hold"/>
                                        <p:tgtEl>
                                          <p:spTgt spid="6"/>
                                        </p:tgtEl>
                                        <p:attrNameLst>
                                          <p:attrName>ppt_x</p:attrName>
                                        </p:attrNameLst>
                                      </p:cBhvr>
                                      <p:tavLst>
                                        <p:tav tm="0">
                                          <p:val>
                                            <p:strVal val="#ppt_x"/>
                                          </p:val>
                                        </p:tav>
                                        <p:tav tm="100000">
                                          <p:val>
                                            <p:strVal val="#ppt_x"/>
                                          </p:val>
                                        </p:tav>
                                      </p:tavLst>
                                    </p:anim>
                                    <p:anim calcmode="lin" valueType="num">
                                      <p:cBhvr>
                                        <p:cTn id="7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18" grpId="0"/>
      <p:bldP spid="19" grpId="0"/>
      <p:bldP spid="20" grpId="0"/>
      <p:bldP spid="21" grpId="0"/>
      <p:bldP spid="4" grpId="0"/>
      <p:bldP spid="5" grpId="0"/>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381000" y="2590800"/>
            <a:ext cx="8416207" cy="1754326"/>
          </a:xfrm>
          <a:prstGeom prst="rect">
            <a:avLst/>
          </a:prstGeom>
          <a:noFill/>
        </p:spPr>
        <p:txBody>
          <a:bodyPr wrap="square">
            <a:spAutoFit/>
          </a:bodyPr>
          <a:lstStyle/>
          <a:p>
            <a:pPr algn="ctr">
              <a:defRPr/>
            </a:pPr>
            <a:r>
              <a:rPr lang="nl-NL"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Hoe groot is jouw vertrouwen nog?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404" y="1455345"/>
            <a:ext cx="7589398"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5" y="1474961"/>
            <a:ext cx="7557886" cy="4704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nl-NL" dirty="0"/>
              <a:t>Bankencrisis</a:t>
            </a:r>
          </a:p>
        </p:txBody>
      </p:sp>
    </p:spTree>
    <p:extLst>
      <p:ext uri="{BB962C8B-B14F-4D97-AF65-F5344CB8AC3E}">
        <p14:creationId xmlns:p14="http://schemas.microsoft.com/office/powerpoint/2010/main" val="1774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5"/>
                                        </p:tgtEl>
                                      </p:cBhvr>
                                    </p:animEffect>
                                    <p:set>
                                      <p:cBhvr>
                                        <p:cTn id="7" dur="1" fill="hold">
                                          <p:stCondLst>
                                            <p:cond delay="499"/>
                                          </p:stCondLst>
                                        </p:cTn>
                                        <p:tgtEl>
                                          <p:spTgt spid="819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194"/>
                                        </p:tgtEl>
                                      </p:cBhvr>
                                    </p:animEffect>
                                    <p:set>
                                      <p:cBhvr>
                                        <p:cTn id="12"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2614"/>
          </a:xfrm>
          <a:solidFill>
            <a:schemeClr val="accent6"/>
          </a:solidFill>
        </p:spPr>
        <p:txBody>
          <a:bodyPr>
            <a:normAutofit/>
          </a:bodyPr>
          <a:lstStyle/>
          <a:p>
            <a:r>
              <a:rPr lang="nl-NL" sz="2800" dirty="0"/>
              <a:t>De taken van de Europese Centrale Bank</a:t>
            </a:r>
          </a:p>
        </p:txBody>
      </p:sp>
      <p:pic>
        <p:nvPicPr>
          <p:cNvPr id="4" name="ECB_over_prijsstabilite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2413" y="1756673"/>
            <a:ext cx="5921436" cy="4441078"/>
          </a:xfrm>
          <a:prstGeom prst="rect">
            <a:avLst/>
          </a:prstGeom>
        </p:spPr>
      </p:pic>
    </p:spTree>
    <p:extLst>
      <p:ext uri="{BB962C8B-B14F-4D97-AF65-F5344CB8AC3E}">
        <p14:creationId xmlns:p14="http://schemas.microsoft.com/office/powerpoint/2010/main" val="427047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2"/>
          <p:cNvSpPr>
            <a:spLocks noGrp="1"/>
          </p:cNvSpPr>
          <p:nvPr>
            <p:ph type="title"/>
          </p:nvPr>
        </p:nvSpPr>
        <p:spPr>
          <a:xfrm>
            <a:off x="457200" y="338138"/>
            <a:ext cx="8229600" cy="820737"/>
          </a:xfrm>
          <a:solidFill>
            <a:schemeClr val="accent6"/>
          </a:solidFill>
        </p:spPr>
        <p:txBody>
          <a:bodyPr>
            <a:normAutofit fontScale="90000"/>
          </a:bodyPr>
          <a:lstStyle/>
          <a:p>
            <a:r>
              <a:rPr lang="nl-NL" altLang="nl-NL" sz="3600" dirty="0"/>
              <a:t>Verband tussen prijsindex en hoeveelheidsindex</a:t>
            </a:r>
          </a:p>
        </p:txBody>
      </p:sp>
      <p:sp>
        <p:nvSpPr>
          <p:cNvPr id="4" name="Rechthoek 3"/>
          <p:cNvSpPr/>
          <p:nvPr/>
        </p:nvSpPr>
        <p:spPr>
          <a:xfrm>
            <a:off x="333375" y="2924175"/>
            <a:ext cx="4095750" cy="433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20/10 x 100 = 200 </a:t>
            </a:r>
            <a:r>
              <a:rPr lang="nl-NL" sz="1800" dirty="0">
                <a:sym typeface="Wingdings"/>
              </a:rPr>
              <a:t> prijs stijgt 100%</a:t>
            </a:r>
            <a:endParaRPr lang="nl-NL" sz="1800" dirty="0"/>
          </a:p>
        </p:txBody>
      </p:sp>
      <p:sp>
        <p:nvSpPr>
          <p:cNvPr id="5" name="Rechthoek 4"/>
          <p:cNvSpPr/>
          <p:nvPr/>
        </p:nvSpPr>
        <p:spPr>
          <a:xfrm>
            <a:off x="333375" y="3533775"/>
            <a:ext cx="409575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25/10 x 100 = 250 </a:t>
            </a:r>
            <a:r>
              <a:rPr lang="nl-NL" sz="1800" dirty="0">
                <a:sym typeface="Wingdings"/>
              </a:rPr>
              <a:t> prijs stijgt 150%</a:t>
            </a:r>
            <a:endParaRPr lang="nl-NL" sz="1800" dirty="0"/>
          </a:p>
        </p:txBody>
      </p:sp>
      <p:sp>
        <p:nvSpPr>
          <p:cNvPr id="6" name="Rechthoek 5"/>
          <p:cNvSpPr/>
          <p:nvPr/>
        </p:nvSpPr>
        <p:spPr>
          <a:xfrm>
            <a:off x="333375" y="4149725"/>
            <a:ext cx="409575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50/10 x 100 = 500 </a:t>
            </a:r>
            <a:r>
              <a:rPr lang="nl-NL" sz="1800" dirty="0">
                <a:sym typeface="Wingdings"/>
              </a:rPr>
              <a:t> prijs stijgt 400%</a:t>
            </a:r>
            <a:endParaRPr lang="nl-NL" sz="1800" dirty="0"/>
          </a:p>
        </p:txBody>
      </p:sp>
      <p:sp>
        <p:nvSpPr>
          <p:cNvPr id="7" name="Rechthoek 6"/>
          <p:cNvSpPr/>
          <p:nvPr/>
        </p:nvSpPr>
        <p:spPr>
          <a:xfrm>
            <a:off x="4794250" y="2940050"/>
            <a:ext cx="422275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5/10 x 100 = 50 </a:t>
            </a:r>
            <a:r>
              <a:rPr lang="nl-NL" sz="1800" dirty="0">
                <a:sym typeface="Wingdings"/>
              </a:rPr>
              <a:t> </a:t>
            </a:r>
            <a:r>
              <a:rPr lang="nl-NL" sz="1800" dirty="0"/>
              <a:t>hoeveelheid daalt 50%</a:t>
            </a:r>
          </a:p>
        </p:txBody>
      </p:sp>
      <p:sp>
        <p:nvSpPr>
          <p:cNvPr id="8" name="Rechthoek 7"/>
          <p:cNvSpPr/>
          <p:nvPr/>
        </p:nvSpPr>
        <p:spPr>
          <a:xfrm>
            <a:off x="4794250" y="3598863"/>
            <a:ext cx="4222750"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4 /10 x 100 = 40 </a:t>
            </a:r>
            <a:r>
              <a:rPr lang="nl-NL" sz="1800" dirty="0">
                <a:sym typeface="Wingdings"/>
              </a:rPr>
              <a:t> hoeveelheid daalt 60%</a:t>
            </a:r>
            <a:endParaRPr lang="nl-NL" sz="1800" dirty="0"/>
          </a:p>
        </p:txBody>
      </p:sp>
      <p:sp>
        <p:nvSpPr>
          <p:cNvPr id="9" name="Rechthoek 8"/>
          <p:cNvSpPr/>
          <p:nvPr/>
        </p:nvSpPr>
        <p:spPr>
          <a:xfrm>
            <a:off x="4794250" y="4221163"/>
            <a:ext cx="422275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2/ 10 x 100 = 20 </a:t>
            </a:r>
            <a:r>
              <a:rPr lang="nl-NL" sz="1800" dirty="0">
                <a:sym typeface="Wingdings"/>
              </a:rPr>
              <a:t> hoeveelheid daalt 80%</a:t>
            </a:r>
            <a:endParaRPr lang="nl-NL" sz="1800" dirty="0"/>
          </a:p>
        </p:txBody>
      </p:sp>
      <p:sp>
        <p:nvSpPr>
          <p:cNvPr id="10" name="Rechthoek 9"/>
          <p:cNvSpPr/>
          <p:nvPr/>
        </p:nvSpPr>
        <p:spPr>
          <a:xfrm>
            <a:off x="1446213" y="2060575"/>
            <a:ext cx="4205287"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a:t>Index = nieuw / oud x 100</a:t>
            </a:r>
          </a:p>
          <a:p>
            <a:pPr algn="ctr">
              <a:defRPr/>
            </a:pPr>
            <a:r>
              <a:rPr lang="nl-NL" sz="1800" dirty="0"/>
              <a:t>Procentuele verandering = Index - 100</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5013325"/>
            <a:ext cx="56197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8695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1628775"/>
            <a:ext cx="7553325"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el 1"/>
          <p:cNvSpPr>
            <a:spLocks noGrp="1"/>
          </p:cNvSpPr>
          <p:nvPr>
            <p:ph type="title"/>
          </p:nvPr>
        </p:nvSpPr>
        <p:spPr/>
        <p:txBody>
          <a:bodyPr/>
          <a:lstStyle/>
          <a:p>
            <a:r>
              <a:rPr lang="nl-NL" altLang="nl-NL"/>
              <a:t>Voorbeelden</a:t>
            </a:r>
          </a:p>
        </p:txBody>
      </p:sp>
      <p:sp>
        <p:nvSpPr>
          <p:cNvPr id="5" name="Rechthoek 4"/>
          <p:cNvSpPr/>
          <p:nvPr/>
        </p:nvSpPr>
        <p:spPr>
          <a:xfrm>
            <a:off x="197690" y="4941168"/>
            <a:ext cx="3309098"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err="1"/>
              <a:t>Iw</a:t>
            </a:r>
            <a:r>
              <a:rPr lang="nl-NL" sz="1800" dirty="0"/>
              <a:t> = 100 / 110 x 100 = 90,9</a:t>
            </a:r>
          </a:p>
        </p:txBody>
      </p:sp>
      <p:sp>
        <p:nvSpPr>
          <p:cNvPr id="6" name="Rechthoek 5"/>
          <p:cNvSpPr/>
          <p:nvPr/>
        </p:nvSpPr>
        <p:spPr>
          <a:xfrm>
            <a:off x="179512" y="5984264"/>
            <a:ext cx="332727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err="1"/>
              <a:t>Iw</a:t>
            </a:r>
            <a:r>
              <a:rPr lang="nl-NL" sz="1800" dirty="0"/>
              <a:t> = 100 / 200 = x 100 = 50</a:t>
            </a:r>
          </a:p>
        </p:txBody>
      </p:sp>
      <p:sp>
        <p:nvSpPr>
          <p:cNvPr id="7" name="Rechthoek 6"/>
          <p:cNvSpPr/>
          <p:nvPr/>
        </p:nvSpPr>
        <p:spPr>
          <a:xfrm>
            <a:off x="4716017" y="6021288"/>
            <a:ext cx="3312368"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800" dirty="0" err="1"/>
              <a:t>Iw</a:t>
            </a:r>
            <a:r>
              <a:rPr lang="nl-NL" sz="1800" dirty="0"/>
              <a:t> = 100 / 1.100 x 100 = 9,1</a:t>
            </a:r>
          </a:p>
        </p:txBody>
      </p:sp>
      <p:sp>
        <p:nvSpPr>
          <p:cNvPr id="2" name="Tekstvak 1"/>
          <p:cNvSpPr txBox="1"/>
          <p:nvPr/>
        </p:nvSpPr>
        <p:spPr>
          <a:xfrm>
            <a:off x="3923928" y="1988840"/>
            <a:ext cx="3168352" cy="11449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nSpc>
                <a:spcPct val="114000"/>
              </a:lnSpc>
            </a:pPr>
            <a:r>
              <a:rPr lang="nl-NL" sz="2000" dirty="0">
                <a:latin typeface="Arial" pitchFamily="34" charset="0"/>
                <a:cs typeface="Arial" pitchFamily="34" charset="0"/>
              </a:rPr>
              <a:t>Prijsindex = 110</a:t>
            </a:r>
          </a:p>
          <a:p>
            <a:pPr>
              <a:lnSpc>
                <a:spcPct val="114000"/>
              </a:lnSpc>
            </a:pPr>
            <a:r>
              <a:rPr lang="nl-NL" sz="2000" dirty="0">
                <a:latin typeface="Arial" pitchFamily="34" charset="0"/>
                <a:cs typeface="Arial" pitchFamily="34" charset="0"/>
              </a:rPr>
              <a:t>Prijsindex = 200</a:t>
            </a:r>
          </a:p>
          <a:p>
            <a:pPr>
              <a:lnSpc>
                <a:spcPct val="114000"/>
              </a:lnSpc>
            </a:pPr>
            <a:r>
              <a:rPr lang="nl-NL" sz="2000" dirty="0">
                <a:latin typeface="Arial" pitchFamily="34" charset="0"/>
                <a:cs typeface="Arial" pitchFamily="34" charset="0"/>
              </a:rPr>
              <a:t>Prijsindex = 1.100</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637" y="3347884"/>
            <a:ext cx="56197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187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561" y="476672"/>
            <a:ext cx="5977160" cy="111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274" y="1631232"/>
            <a:ext cx="5421734" cy="179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 y="3479118"/>
            <a:ext cx="8912225"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vak 1"/>
          <p:cNvSpPr txBox="1"/>
          <p:nvPr/>
        </p:nvSpPr>
        <p:spPr>
          <a:xfrm>
            <a:off x="899592" y="5278376"/>
            <a:ext cx="583264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a  prijspeil stijgt met (123,9 – 119,1) / 119,1 x 100% = 4,03%</a:t>
            </a:r>
          </a:p>
        </p:txBody>
      </p:sp>
      <p:sp>
        <p:nvSpPr>
          <p:cNvPr id="6" name="Tekstvak 5"/>
          <p:cNvSpPr txBox="1"/>
          <p:nvPr/>
        </p:nvSpPr>
        <p:spPr>
          <a:xfrm>
            <a:off x="899592" y="5696265"/>
            <a:ext cx="64087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b  nominaal met (24.500 – 20.000) / 20.000 x 100% = 22,5%</a:t>
            </a:r>
          </a:p>
        </p:txBody>
      </p:sp>
      <p:sp>
        <p:nvSpPr>
          <p:cNvPr id="7" name="Tekstvak 6"/>
          <p:cNvSpPr txBox="1"/>
          <p:nvPr/>
        </p:nvSpPr>
        <p:spPr>
          <a:xfrm>
            <a:off x="874440" y="6112911"/>
            <a:ext cx="758599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c  reëel = Index NI / Index PP x 100 = 122,5 / 104,03 x 100 = 117,75 </a:t>
            </a:r>
            <a:r>
              <a:rPr lang="nl-NL" dirty="0">
                <a:sym typeface="Wingdings" panose="05000000000000000000" pitchFamily="2" charset="2"/>
              </a:rPr>
              <a:t> 17,75%</a:t>
            </a:r>
            <a:endParaRPr lang="nl-NL" dirty="0"/>
          </a:p>
        </p:txBody>
      </p:sp>
    </p:spTree>
    <p:extLst>
      <p:ext uri="{BB962C8B-B14F-4D97-AF65-F5344CB8AC3E}">
        <p14:creationId xmlns:p14="http://schemas.microsoft.com/office/powerpoint/2010/main" val="6204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4"/>
                                        </p:tgtEl>
                                        <p:attrNameLst>
                                          <p:attrName>style.visibility</p:attrName>
                                        </p:attrNameLst>
                                      </p:cBhvr>
                                      <p:to>
                                        <p:strVal val="visible"/>
                                      </p:to>
                                    </p:set>
                                    <p:animEffect transition="in" filter="fade">
                                      <p:cBhvr>
                                        <p:cTn id="14" dur="1000"/>
                                        <p:tgtEl>
                                          <p:spTgt spid="20484"/>
                                        </p:tgtEl>
                                      </p:cBhvr>
                                    </p:animEffect>
                                    <p:anim calcmode="lin" valueType="num">
                                      <p:cBhvr>
                                        <p:cTn id="15" dur="1000" fill="hold"/>
                                        <p:tgtEl>
                                          <p:spTgt spid="20484"/>
                                        </p:tgtEl>
                                        <p:attrNameLst>
                                          <p:attrName>ppt_x</p:attrName>
                                        </p:attrNameLst>
                                      </p:cBhvr>
                                      <p:tavLst>
                                        <p:tav tm="0">
                                          <p:val>
                                            <p:strVal val="#ppt_x"/>
                                          </p:val>
                                        </p:tav>
                                        <p:tav tm="100000">
                                          <p:val>
                                            <p:strVal val="#ppt_x"/>
                                          </p:val>
                                        </p:tav>
                                      </p:tavLst>
                                    </p:anim>
                                    <p:anim calcmode="lin" valueType="num">
                                      <p:cBhvr>
                                        <p:cTn id="1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p:cNvSpPr>
          <p:nvPr>
            <p:ph type="title" idx="4294967295"/>
          </p:nvPr>
        </p:nvSpPr>
        <p:spPr>
          <a:xfrm>
            <a:off x="457200" y="338328"/>
            <a:ext cx="8229600" cy="930432"/>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altLang="nl-NL" dirty="0"/>
              <a:t>Inflatie (animatiefilm ECB)</a:t>
            </a:r>
          </a:p>
        </p:txBody>
      </p:sp>
      <p:pic>
        <p:nvPicPr>
          <p:cNvPr id="1033" name="Picture 9" descr="https://www.ecb.europa.eu/ecb/educational/shared/img/annaalex.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996952"/>
            <a:ext cx="3573515"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vak 1"/>
          <p:cNvSpPr txBox="1"/>
          <p:nvPr/>
        </p:nvSpPr>
        <p:spPr>
          <a:xfrm>
            <a:off x="2987824" y="1876182"/>
            <a:ext cx="266429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Inflatie (ECB in de klas)</a:t>
            </a:r>
          </a:p>
          <a:p>
            <a:r>
              <a:rPr lang="nl-NL" dirty="0"/>
              <a:t>ECB over prijsstabiliteit</a:t>
            </a:r>
          </a:p>
        </p:txBody>
      </p:sp>
      <p:pic>
        <p:nvPicPr>
          <p:cNvPr id="1036" name="Picture 12" descr="https://c1.staticflickr.com/7/6072/6119336828_7b074e1ac3_z.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226" y="2996952"/>
            <a:ext cx="3952875" cy="259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371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95736" y="338328"/>
            <a:ext cx="5184576" cy="1074448"/>
          </a:xfrm>
        </p:spPr>
        <p:style>
          <a:lnRef idx="2">
            <a:schemeClr val="accent5">
              <a:shade val="50000"/>
            </a:schemeClr>
          </a:lnRef>
          <a:fillRef idx="1">
            <a:schemeClr val="accent5"/>
          </a:fillRef>
          <a:effectRef idx="0">
            <a:schemeClr val="accent5"/>
          </a:effectRef>
          <a:fontRef idx="minor">
            <a:schemeClr val="lt1"/>
          </a:fontRef>
        </p:style>
        <p:txBody>
          <a:bodyPr rtlCol="0">
            <a:normAutofit/>
          </a:bodyPr>
          <a:lstStyle/>
          <a:p>
            <a:pPr eaLnBrk="1" fontAlgn="auto" hangingPunct="1">
              <a:spcAft>
                <a:spcPts val="0"/>
              </a:spcAft>
              <a:defRPr/>
            </a:pPr>
            <a:r>
              <a:rPr lang="nl-NL" sz="2400" dirty="0">
                <a:latin typeface="Arial" panose="020B0604020202020204" pitchFamily="34" charset="0"/>
                <a:cs typeface="Arial" panose="020B0604020202020204" pitchFamily="34" charset="0"/>
              </a:rPr>
              <a:t>Oorzaken van Inflatie</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(kosten of bestedingen)</a:t>
            </a:r>
          </a:p>
        </p:txBody>
      </p:sp>
      <p:sp>
        <p:nvSpPr>
          <p:cNvPr id="22531" name="Tijdelijke aanduiding voor inhoud 4"/>
          <p:cNvSpPr>
            <a:spLocks noGrp="1"/>
          </p:cNvSpPr>
          <p:nvPr>
            <p:ph sz="quarter" idx="4294967295"/>
          </p:nvPr>
        </p:nvSpPr>
        <p:spPr>
          <a:xfrm>
            <a:off x="684213" y="2205038"/>
            <a:ext cx="3821112" cy="3446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77500" lnSpcReduction="20000"/>
          </a:bodyPr>
          <a:lstStyle/>
          <a:p>
            <a:pPr marL="0" indent="0" eaLnBrk="1" hangingPunct="1">
              <a:buFont typeface="Symbol" pitchFamily="18" charset="2"/>
              <a:buNone/>
              <a:defRPr/>
            </a:pPr>
            <a:r>
              <a:rPr lang="nl-NL" altLang="nl-NL" dirty="0"/>
              <a:t>Kosteninflatie</a:t>
            </a:r>
          </a:p>
          <a:p>
            <a:pPr marL="0" indent="0" eaLnBrk="1" hangingPunct="1">
              <a:buFont typeface="Symbol" pitchFamily="18" charset="2"/>
              <a:buNone/>
              <a:defRPr/>
            </a:pPr>
            <a:endParaRPr lang="nl-NL" altLang="nl-NL" dirty="0"/>
          </a:p>
          <a:p>
            <a:pPr eaLnBrk="1" hangingPunct="1">
              <a:buFont typeface="Arial" charset="0"/>
              <a:buChar char="•"/>
              <a:defRPr/>
            </a:pPr>
            <a:r>
              <a:rPr lang="nl-NL" altLang="nl-NL" dirty="0"/>
              <a:t>Stijging van de rente</a:t>
            </a:r>
          </a:p>
          <a:p>
            <a:pPr eaLnBrk="1" hangingPunct="1">
              <a:buFont typeface="Arial" charset="0"/>
              <a:buChar char="•"/>
              <a:defRPr/>
            </a:pPr>
            <a:r>
              <a:rPr lang="nl-NL" altLang="nl-NL" dirty="0"/>
              <a:t>Stijging loonkosten</a:t>
            </a:r>
          </a:p>
          <a:p>
            <a:pPr eaLnBrk="1" hangingPunct="1">
              <a:buFont typeface="Arial" charset="0"/>
              <a:buChar char="•"/>
              <a:defRPr/>
            </a:pPr>
            <a:r>
              <a:rPr lang="nl-NL" altLang="nl-NL" dirty="0"/>
              <a:t>Stijging grondstofprijzen</a:t>
            </a:r>
          </a:p>
          <a:p>
            <a:pPr eaLnBrk="1" hangingPunct="1">
              <a:buFont typeface="Arial" charset="0"/>
              <a:buChar char="•"/>
              <a:defRPr/>
            </a:pPr>
            <a:r>
              <a:rPr lang="nl-NL" altLang="nl-NL" dirty="0"/>
              <a:t>BTW- accijnsverhoging</a:t>
            </a:r>
          </a:p>
          <a:p>
            <a:pPr eaLnBrk="1" hangingPunct="1">
              <a:buFont typeface="Arial" charset="0"/>
              <a:buChar char="•"/>
              <a:defRPr/>
            </a:pPr>
            <a:r>
              <a:rPr lang="nl-NL" altLang="nl-NL" dirty="0"/>
              <a:t>Stijging importprijzen</a:t>
            </a:r>
          </a:p>
          <a:p>
            <a:pPr eaLnBrk="1" hangingPunct="1">
              <a:buFont typeface="Arial" charset="0"/>
              <a:buChar char="•"/>
              <a:defRPr/>
            </a:pPr>
            <a:r>
              <a:rPr lang="nl-NL" altLang="nl-NL" dirty="0"/>
              <a:t>Daling wisselkoers</a:t>
            </a:r>
          </a:p>
        </p:txBody>
      </p:sp>
      <p:sp>
        <p:nvSpPr>
          <p:cNvPr id="22532" name="Tijdelijke aanduiding voor inhoud 5"/>
          <p:cNvSpPr>
            <a:spLocks noGrp="1"/>
          </p:cNvSpPr>
          <p:nvPr>
            <p:ph sz="quarter" idx="4294967295"/>
          </p:nvPr>
        </p:nvSpPr>
        <p:spPr>
          <a:xfrm>
            <a:off x="4643438" y="2205038"/>
            <a:ext cx="3822700" cy="3446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eaLnBrk="1" hangingPunct="1"/>
            <a:r>
              <a:rPr lang="nl-NL" altLang="nl-NL" dirty="0"/>
              <a:t>Bestedingsinflatie</a:t>
            </a:r>
          </a:p>
          <a:p>
            <a:pPr eaLnBrk="1" hangingPunct="1"/>
            <a:endParaRPr lang="nl-NL" altLang="nl-NL" dirty="0"/>
          </a:p>
          <a:p>
            <a:pPr eaLnBrk="1" hangingPunct="1"/>
            <a:r>
              <a:rPr lang="nl-NL" altLang="nl-NL" dirty="0"/>
              <a:t>Als de vraag &gt; aanbod</a:t>
            </a:r>
          </a:p>
          <a:p>
            <a:pPr eaLnBrk="1" hangingPunct="1"/>
            <a:r>
              <a:rPr lang="nl-NL" altLang="nl-NL" dirty="0"/>
              <a:t>Als er meer geld is dan nodig voor de reële consumptie</a:t>
            </a:r>
          </a:p>
        </p:txBody>
      </p:sp>
    </p:spTree>
    <p:extLst>
      <p:ext uri="{BB962C8B-B14F-4D97-AF65-F5344CB8AC3E}">
        <p14:creationId xmlns:p14="http://schemas.microsoft.com/office/powerpoint/2010/main" val="9391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53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43471"/>
            <a:ext cx="7031725" cy="41246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el 3"/>
          <p:cNvSpPr txBox="1">
            <a:spLocks/>
          </p:cNvSpPr>
          <p:nvPr/>
        </p:nvSpPr>
        <p:spPr>
          <a:xfrm>
            <a:off x="457200" y="338328"/>
            <a:ext cx="8229600" cy="9304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defRPr/>
            </a:pPr>
            <a:r>
              <a:rPr lang="nl-NL"/>
              <a:t>Berekening consumentenprijsindex</a:t>
            </a:r>
            <a:endParaRPr lang="nl-NL" dirty="0"/>
          </a:p>
        </p:txBody>
      </p:sp>
      <p:sp>
        <p:nvSpPr>
          <p:cNvPr id="2" name="Tekstvak 1"/>
          <p:cNvSpPr txBox="1"/>
          <p:nvPr/>
        </p:nvSpPr>
        <p:spPr>
          <a:xfrm>
            <a:off x="2987824" y="1556792"/>
            <a:ext cx="36724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Filmpje: inflatie (CBS in de klas)</a:t>
            </a:r>
          </a:p>
        </p:txBody>
      </p:sp>
    </p:spTree>
    <p:extLst>
      <p:ext uri="{BB962C8B-B14F-4D97-AF65-F5344CB8AC3E}">
        <p14:creationId xmlns:p14="http://schemas.microsoft.com/office/powerpoint/2010/main" val="1394661757"/>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TotalTime>
  <Words>2119</Words>
  <Application>Microsoft Macintosh PowerPoint</Application>
  <PresentationFormat>Diavoorstelling (4:3)</PresentationFormat>
  <Paragraphs>349</Paragraphs>
  <Slides>38</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Symbol</vt:lpstr>
      <vt:lpstr>Office-thema</vt:lpstr>
      <vt:lpstr>Is inflatie hetzelfde als geldontwaarding?</vt:lpstr>
      <vt:lpstr>Inflatie en deflatie</vt:lpstr>
      <vt:lpstr>Inflatie en geldontwaarding</vt:lpstr>
      <vt:lpstr>Verband tussen prijsindex en hoeveelheidsindex</vt:lpstr>
      <vt:lpstr>Voorbeelden</vt:lpstr>
      <vt:lpstr>PowerPoint-presentatie</vt:lpstr>
      <vt:lpstr>Inflatie (animatiefilm ECB)</vt:lpstr>
      <vt:lpstr>Oorzaken van Inflatie (kosten of bestedingen)</vt:lpstr>
      <vt:lpstr>PowerPoint-presentatie</vt:lpstr>
      <vt:lpstr>Berekening consumentenprijsindex</vt:lpstr>
      <vt:lpstr>PowerPoint-presentatie</vt:lpstr>
      <vt:lpstr>PowerPoint-presentatie</vt:lpstr>
      <vt:lpstr>Geld</vt:lpstr>
      <vt:lpstr>Soorten geld</vt:lpstr>
      <vt:lpstr>Oorzaken van Inflatie (prijsstijging) (kosten of bestedingen)</vt:lpstr>
      <vt:lpstr>Blijft geld wel rollen</vt:lpstr>
      <vt:lpstr>PowerPoint-presentatie</vt:lpstr>
      <vt:lpstr>Waarom is te veel geld slecht voor een land?Verkeersvergelijking van Fisher - getallenvoorbeeld</vt:lpstr>
      <vt:lpstr>PowerPoint-presentatie</vt:lpstr>
      <vt:lpstr>PowerPoint-presentatie</vt:lpstr>
      <vt:lpstr>Geldschepping</vt:lpstr>
      <vt:lpstr>Geldschepping door banken</vt:lpstr>
      <vt:lpstr>Een stukje geschiedenis</vt:lpstr>
      <vt:lpstr>Balans van de goudsmid (in mln)</vt:lpstr>
      <vt:lpstr>Geldwissel niet meer ‘op naam’</vt:lpstr>
      <vt:lpstr>Goudsmid als bankier</vt:lpstr>
      <vt:lpstr>PowerPoint-presentatie</vt:lpstr>
      <vt:lpstr>Het kan winstgevender!</vt:lpstr>
      <vt:lpstr>Twee manieren van geldschepping door banken</vt:lpstr>
      <vt:lpstr>Goudsmeden maken het te bont</vt:lpstr>
      <vt:lpstr>Hoe gaat het tegenwoordig?</vt:lpstr>
      <vt:lpstr>Maatschappelijke geldhoeveelheid</vt:lpstr>
      <vt:lpstr>PowerPoint-presentatie</vt:lpstr>
      <vt:lpstr>Liquiditeitspercentage</vt:lpstr>
      <vt:lpstr>Chartale en girale geldschepping</vt:lpstr>
      <vt:lpstr>PowerPoint-presentatie</vt:lpstr>
      <vt:lpstr>Bankencrisis</vt:lpstr>
      <vt:lpstr>De taken van de Europese Centrale Bank</vt:lpstr>
    </vt:vector>
  </TitlesOfParts>
  <Company>Insula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Vermeulen</dc:creator>
  <cp:lastModifiedBy>Vermeulen, H.</cp:lastModifiedBy>
  <cp:revision>9</cp:revision>
  <dcterms:created xsi:type="dcterms:W3CDTF">2016-10-11T11:57:39Z</dcterms:created>
  <dcterms:modified xsi:type="dcterms:W3CDTF">2020-10-28T21:27:00Z</dcterms:modified>
</cp:coreProperties>
</file>