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5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83" r:id="rId13"/>
    <p:sldId id="278" r:id="rId14"/>
    <p:sldId id="279" r:id="rId15"/>
    <p:sldId id="280" r:id="rId16"/>
    <p:sldId id="281" r:id="rId17"/>
    <p:sldId id="282" r:id="rId18"/>
    <p:sldId id="266" r:id="rId19"/>
    <p:sldId id="267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042"/>
    <p:restoredTop sz="94666"/>
  </p:normalViewPr>
  <p:slideViewPr>
    <p:cSldViewPr snapToGrid="0" snapToObjects="1">
      <p:cViewPr varScale="1">
        <p:scale>
          <a:sx n="114" d="100"/>
          <a:sy n="114" d="100"/>
        </p:scale>
        <p:origin x="5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F0CC0-ADD7-4846-9FB2-E91E8B11A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FB1078-B6A7-C443-9D5B-1E20BDE44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8EAF27-FD1F-AC4F-8A0C-57C94FD20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0821F3-E913-754F-BB3D-3A42133A7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750101-2B58-BB49-8A5A-B455D5E0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826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B132B-1741-9C40-B7E2-43A9DDA36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C3C126B-7C41-4F40-AC67-45E74B40C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B42E791-A422-1942-BD63-E842A8610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0B4C04-0294-7E46-BB8A-E1B892522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CEBC3E-631B-AE4D-A3D8-C5ED2321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80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200A036-BD70-6649-9ABC-EDD06A0601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3BF11D-7DCE-C743-887C-BEFD983E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C944CB-914A-2C4B-B51F-DF4EED7F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7E4326D-C9B7-CA49-B964-BBCD781C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F19334-28B2-174E-A31E-518A25385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33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2120A-59C1-9048-B3F6-D5F28099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4545B8-5699-B340-8F7D-6C0D7BCBD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AEB689C-A27C-9B42-93F9-416C001D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106D3A-FB68-9645-9FD9-775359D44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65C625-B0FB-9F4A-964B-6696E915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55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64D790-AF63-AE48-854C-E2AFCA97B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36ADAA-0A5D-174F-9621-4EBD14FD9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A077DE-04E8-4A47-B2AA-5DBFAB5C0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BFCCBA-A55E-504C-85A2-8686EC97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3B7901-A168-F643-86DC-3B05BD8D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53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3B8E8-C91C-DB45-AAE8-14DCAFD28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43D276-867E-7E43-A457-781DD3561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7FFBB3F-A690-5F4F-8A29-162130729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B55D23-1349-5340-8FD2-A2E875F8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3B16B69-D242-2A42-AB52-F9711757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522CF10-12D7-1546-9388-D08AD23B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243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A2D2EA-D5A3-9B4F-808F-928616D2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2741FB-A8F4-3A4E-95F2-F3EB343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55EDC4F-B402-1E49-A746-937FCDFBB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9CB9703-FE05-CC4E-ABD1-5EA5BB248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2C208A1-33FA-284D-B872-698D51DEC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32937B5-5966-CA48-9D80-C1110D54C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81CD1F5-719A-0545-B8C0-F09AD72F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DB6434C-29E6-274E-9FA8-3B7298420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278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CCE0A-E60C-CB4C-8450-11C827AC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65D585A-63A9-774E-92A6-C345F4D6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8990BCB-863F-0349-AEEC-3A2E7F748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7614C9-DD6E-084D-840B-0A8E8DC4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61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D6F8582-BB35-AE40-9ACA-8DAC693C9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B408D3-5E9D-F645-B0BA-090A0BDF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8F8F02-8301-1C40-98B2-07D4AFB8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90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9025A0-8637-7549-9898-BB44C167F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1895A4-5C8B-3849-8640-ED7484251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3FD73FB-6FFB-E64D-8B0B-A3DE0153C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F8C67E-2468-B542-9E02-765CED2DE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D3EA4C-DA32-2541-999B-D9122DD12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8068F2-011D-0E4B-B206-5CCEBA3F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37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23170-201D-B342-8B30-2A415686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2A24517-425D-CB41-9E8D-4493D1430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92F4E45-E5E5-DF46-A9E8-61A6BAB8F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E0E16EA-68B3-F14A-B6DC-3D1C89B0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14A99C3-D434-7E47-B39D-127F20D98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84C8A2E-6D64-E84B-A9C1-21AF1BE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750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060C348-E30D-F340-89E1-0C18384A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17F927-3E24-774A-896E-57FAC9320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99EB52-2803-5944-815A-1B244CA62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24301-39A7-984E-962F-06742DBAE882}" type="datetimeFigureOut">
              <a:rPr lang="nl-NL" smtClean="0"/>
              <a:t>28-08-2020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38C1CD-DD99-264D-B558-FC9ECE205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1D543F-EF70-2B45-AB2D-F1FAF4996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52AFA-FE3D-034C-AEC4-D7DEB23B1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09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544584" y="1021418"/>
            <a:ext cx="1905011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Primaire inkomens</a:t>
            </a:r>
          </a:p>
          <a:p>
            <a:r>
              <a:rPr lang="nl-NL" dirty="0"/>
              <a:t>Bruto </a:t>
            </a:r>
            <a:r>
              <a:rPr lang="nl-NL" i="1" dirty="0"/>
              <a:t>inkomen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829097" y="2028325"/>
            <a:ext cx="3120373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Vermogensinkomen</a:t>
            </a:r>
          </a:p>
          <a:p>
            <a:r>
              <a:rPr lang="nl-NL" dirty="0"/>
              <a:t>(Rente, huur, pacht en winst)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829097" y="1664618"/>
            <a:ext cx="312885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Arbeidsinkomen(Loon)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541474" y="2682721"/>
            <a:ext cx="4290511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+ overdrachtsinkomen (Subsidies, toeslagen (zorg, kindertoeslag) en uitkeringen)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550804" y="3970171"/>
            <a:ext cx="441505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Secundair inkomen (netto besteedbaar inkomen)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1541474" y="3419975"/>
            <a:ext cx="429051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- belastingen en sociale premies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1550804" y="4399459"/>
            <a:ext cx="429051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- Prijsverhogende belastingen (BTW, accijns) </a:t>
            </a:r>
          </a:p>
          <a:p>
            <a:r>
              <a:rPr lang="nl-NL" dirty="0"/>
              <a:t>+ </a:t>
            </a:r>
            <a:r>
              <a:rPr lang="nl-NL" dirty="0" err="1"/>
              <a:t>Prijsverlagende</a:t>
            </a:r>
            <a:r>
              <a:rPr lang="nl-NL" dirty="0"/>
              <a:t> subsidies (milieu)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1550804" y="5265272"/>
            <a:ext cx="168455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Tertiair inkomen</a:t>
            </a:r>
          </a:p>
        </p:txBody>
      </p:sp>
      <p:cxnSp>
        <p:nvCxnSpPr>
          <p:cNvPr id="9" name="Rechte verbindingslijn 8"/>
          <p:cNvCxnSpPr>
            <a:cxnSpLocks/>
          </p:cNvCxnSpPr>
          <p:nvPr/>
        </p:nvCxnSpPr>
        <p:spPr>
          <a:xfrm>
            <a:off x="1550804" y="3888316"/>
            <a:ext cx="45618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>
            <a:cxnSpLocks/>
          </p:cNvCxnSpPr>
          <p:nvPr/>
        </p:nvCxnSpPr>
        <p:spPr>
          <a:xfrm>
            <a:off x="1541474" y="5183418"/>
            <a:ext cx="4561848" cy="812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kstvak 22"/>
          <p:cNvSpPr txBox="1"/>
          <p:nvPr/>
        </p:nvSpPr>
        <p:spPr>
          <a:xfrm>
            <a:off x="6486699" y="975251"/>
            <a:ext cx="389198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Primair, secundair en tertiair inkomen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16" y="4524261"/>
            <a:ext cx="2523039" cy="22320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16" y="1481466"/>
            <a:ext cx="2518873" cy="266016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290B583-D507-124E-9F3F-97DC68F1651C}"/>
              </a:ext>
            </a:extLst>
          </p:cNvPr>
          <p:cNvSpPr txBox="1"/>
          <p:nvPr/>
        </p:nvSpPr>
        <p:spPr>
          <a:xfrm>
            <a:off x="3927231" y="128954"/>
            <a:ext cx="241495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Inkomensverdeling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7D748E2-CD6D-8E46-B30B-F1971D8E9B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19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74"/>
    </mc:Choice>
    <mc:Fallback xmlns="">
      <p:transition spd="slow" advTm="8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20" grpId="0" animBg="1"/>
      <p:bldP spid="24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/>
          <p:cNvCxnSpPr/>
          <p:nvPr/>
        </p:nvCxnSpPr>
        <p:spPr>
          <a:xfrm>
            <a:off x="3215680" y="1772816"/>
            <a:ext cx="0" cy="38164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 flipH="1">
            <a:off x="3215680" y="5589240"/>
            <a:ext cx="43204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2639616" y="139796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100%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715050" y="5733256"/>
            <a:ext cx="260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         60%                100%</a:t>
            </a:r>
          </a:p>
        </p:txBody>
      </p:sp>
      <p:cxnSp>
        <p:nvCxnSpPr>
          <p:cNvPr id="14" name="Rechte verbindingslijn 13"/>
          <p:cNvCxnSpPr/>
          <p:nvPr/>
        </p:nvCxnSpPr>
        <p:spPr>
          <a:xfrm>
            <a:off x="3143672" y="1988840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>
            <a:off x="3251684" y="1988840"/>
            <a:ext cx="3564396" cy="3600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troomdiagram: Verbindingslijn 17"/>
          <p:cNvSpPr/>
          <p:nvPr/>
        </p:nvSpPr>
        <p:spPr>
          <a:xfrm>
            <a:off x="3935760" y="5401031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Stroomdiagram: Verbindingslijn 18"/>
          <p:cNvSpPr/>
          <p:nvPr/>
        </p:nvSpPr>
        <p:spPr>
          <a:xfrm>
            <a:off x="3935760" y="5260312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Stroomdiagram: Verbindingslijn 20"/>
          <p:cNvSpPr/>
          <p:nvPr/>
        </p:nvSpPr>
        <p:spPr>
          <a:xfrm>
            <a:off x="5369037" y="4653137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Stroomdiagram: Verbindingslijn 21"/>
          <p:cNvSpPr/>
          <p:nvPr/>
        </p:nvSpPr>
        <p:spPr>
          <a:xfrm>
            <a:off x="6027177" y="3933057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Stroomdiagram: Verbindingslijn 22"/>
          <p:cNvSpPr/>
          <p:nvPr/>
        </p:nvSpPr>
        <p:spPr>
          <a:xfrm>
            <a:off x="6816080" y="1996266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Stroomdiagram: Verbindingslijn 23"/>
          <p:cNvSpPr/>
          <p:nvPr/>
        </p:nvSpPr>
        <p:spPr>
          <a:xfrm>
            <a:off x="4619836" y="4698856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Stroomdiagram: Verbindingslijn 24"/>
          <p:cNvSpPr/>
          <p:nvPr/>
        </p:nvSpPr>
        <p:spPr>
          <a:xfrm>
            <a:off x="5369037" y="4077073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Stroomdiagram: Verbindingslijn 25"/>
          <p:cNvSpPr/>
          <p:nvPr/>
        </p:nvSpPr>
        <p:spPr>
          <a:xfrm>
            <a:off x="4643041" y="5157193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Stroomdiagram: Verbindingslijn 26"/>
          <p:cNvSpPr/>
          <p:nvPr/>
        </p:nvSpPr>
        <p:spPr>
          <a:xfrm>
            <a:off x="6059996" y="3356993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Vrije vorm 28"/>
          <p:cNvSpPr/>
          <p:nvPr/>
        </p:nvSpPr>
        <p:spPr>
          <a:xfrm>
            <a:off x="3209110" y="1998617"/>
            <a:ext cx="3644537" cy="3592286"/>
          </a:xfrm>
          <a:custGeom>
            <a:avLst/>
            <a:gdLst>
              <a:gd name="connsiteX0" fmla="*/ 0 w 3644537"/>
              <a:gd name="connsiteY0" fmla="*/ 3592286 h 3592286"/>
              <a:gd name="connsiteX1" fmla="*/ 783771 w 3644537"/>
              <a:gd name="connsiteY1" fmla="*/ 3435532 h 3592286"/>
              <a:gd name="connsiteX2" fmla="*/ 1463040 w 3644537"/>
              <a:gd name="connsiteY2" fmla="*/ 3187337 h 3592286"/>
              <a:gd name="connsiteX3" fmla="*/ 2194560 w 3644537"/>
              <a:gd name="connsiteY3" fmla="*/ 2677886 h 3592286"/>
              <a:gd name="connsiteX4" fmla="*/ 2873828 w 3644537"/>
              <a:gd name="connsiteY4" fmla="*/ 1959429 h 3592286"/>
              <a:gd name="connsiteX5" fmla="*/ 3644537 w 3644537"/>
              <a:gd name="connsiteY5" fmla="*/ 0 h 3592286"/>
              <a:gd name="connsiteX6" fmla="*/ 3644537 w 3644537"/>
              <a:gd name="connsiteY6" fmla="*/ 0 h 359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4537" h="3592286">
                <a:moveTo>
                  <a:pt x="0" y="3592286"/>
                </a:moveTo>
                <a:cubicBezTo>
                  <a:pt x="269965" y="3547654"/>
                  <a:pt x="539931" y="3503023"/>
                  <a:pt x="783771" y="3435532"/>
                </a:cubicBezTo>
                <a:cubicBezTo>
                  <a:pt x="1027611" y="3368040"/>
                  <a:pt x="1227909" y="3313611"/>
                  <a:pt x="1463040" y="3187337"/>
                </a:cubicBezTo>
                <a:cubicBezTo>
                  <a:pt x="1698172" y="3061063"/>
                  <a:pt x="1959429" y="2882537"/>
                  <a:pt x="2194560" y="2677886"/>
                </a:cubicBezTo>
                <a:cubicBezTo>
                  <a:pt x="2429691" y="2473235"/>
                  <a:pt x="2632165" y="2405743"/>
                  <a:pt x="2873828" y="1959429"/>
                </a:cubicBezTo>
                <a:cubicBezTo>
                  <a:pt x="3115491" y="1513115"/>
                  <a:pt x="3644537" y="0"/>
                  <a:pt x="3644537" y="0"/>
                </a:cubicBezTo>
                <a:lnTo>
                  <a:pt x="3644537" y="0"/>
                </a:ln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 29"/>
          <p:cNvSpPr/>
          <p:nvPr/>
        </p:nvSpPr>
        <p:spPr>
          <a:xfrm>
            <a:off x="3222171" y="2011681"/>
            <a:ext cx="3618412" cy="3579223"/>
          </a:xfrm>
          <a:custGeom>
            <a:avLst/>
            <a:gdLst>
              <a:gd name="connsiteX0" fmla="*/ 0 w 3618412"/>
              <a:gd name="connsiteY0" fmla="*/ 3579223 h 3579223"/>
              <a:gd name="connsiteX1" fmla="*/ 757646 w 3618412"/>
              <a:gd name="connsiteY1" fmla="*/ 3304903 h 3579223"/>
              <a:gd name="connsiteX2" fmla="*/ 1463040 w 3618412"/>
              <a:gd name="connsiteY2" fmla="*/ 2704011 h 3579223"/>
              <a:gd name="connsiteX3" fmla="*/ 2207623 w 3618412"/>
              <a:gd name="connsiteY3" fmla="*/ 2050869 h 3579223"/>
              <a:gd name="connsiteX4" fmla="*/ 2860766 w 3618412"/>
              <a:gd name="connsiteY4" fmla="*/ 1384663 h 3579223"/>
              <a:gd name="connsiteX5" fmla="*/ 3618412 w 3618412"/>
              <a:gd name="connsiteY5" fmla="*/ 0 h 3579223"/>
              <a:gd name="connsiteX6" fmla="*/ 3618412 w 3618412"/>
              <a:gd name="connsiteY6" fmla="*/ 0 h 357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8412" h="3579223">
                <a:moveTo>
                  <a:pt x="0" y="3579223"/>
                </a:moveTo>
                <a:cubicBezTo>
                  <a:pt x="256903" y="3514997"/>
                  <a:pt x="513806" y="3450772"/>
                  <a:pt x="757646" y="3304903"/>
                </a:cubicBezTo>
                <a:cubicBezTo>
                  <a:pt x="1001486" y="3159034"/>
                  <a:pt x="1221377" y="2913017"/>
                  <a:pt x="1463040" y="2704011"/>
                </a:cubicBezTo>
                <a:cubicBezTo>
                  <a:pt x="1704703" y="2495005"/>
                  <a:pt x="1974669" y="2270760"/>
                  <a:pt x="2207623" y="2050869"/>
                </a:cubicBezTo>
                <a:cubicBezTo>
                  <a:pt x="2440577" y="1830978"/>
                  <a:pt x="2625635" y="1726474"/>
                  <a:pt x="2860766" y="1384663"/>
                </a:cubicBezTo>
                <a:cubicBezTo>
                  <a:pt x="3095898" y="1042851"/>
                  <a:pt x="3618412" y="0"/>
                  <a:pt x="3618412" y="0"/>
                </a:cubicBezTo>
                <a:lnTo>
                  <a:pt x="3618412" y="0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2" name="Rechte verbindingslijn 31"/>
          <p:cNvCxnSpPr>
            <a:endCxn id="29" idx="5"/>
          </p:cNvCxnSpPr>
          <p:nvPr/>
        </p:nvCxnSpPr>
        <p:spPr>
          <a:xfrm>
            <a:off x="3209110" y="1988841"/>
            <a:ext cx="3644537" cy="9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>
            <a:endCxn id="23" idx="5"/>
          </p:cNvCxnSpPr>
          <p:nvPr/>
        </p:nvCxnSpPr>
        <p:spPr>
          <a:xfrm flipV="1">
            <a:off x="6816081" y="2035290"/>
            <a:ext cx="61463" cy="3553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vak 34"/>
          <p:cNvSpPr txBox="1"/>
          <p:nvPr/>
        </p:nvSpPr>
        <p:spPr>
          <a:xfrm>
            <a:off x="3669757" y="456111"/>
            <a:ext cx="6192688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Als de Lorenzcurve dichter bij de diagonaal komt te liggen is er sprake van inkomensnivellering</a:t>
            </a:r>
          </a:p>
        </p:txBody>
      </p:sp>
      <p:cxnSp>
        <p:nvCxnSpPr>
          <p:cNvPr id="37" name="Rechte verbindingslijn 36"/>
          <p:cNvCxnSpPr>
            <a:endCxn id="25" idx="4"/>
          </p:cNvCxnSpPr>
          <p:nvPr/>
        </p:nvCxnSpPr>
        <p:spPr>
          <a:xfrm flipH="1" flipV="1">
            <a:off x="5405041" y="4122791"/>
            <a:ext cx="11690" cy="146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>
            <a:stCxn id="29" idx="3"/>
          </p:cNvCxnSpPr>
          <p:nvPr/>
        </p:nvCxnSpPr>
        <p:spPr>
          <a:xfrm flipH="1">
            <a:off x="3222171" y="4676503"/>
            <a:ext cx="2181498" cy="22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40"/>
          <p:cNvCxnSpPr>
            <a:stCxn id="30" idx="3"/>
          </p:cNvCxnSpPr>
          <p:nvPr/>
        </p:nvCxnSpPr>
        <p:spPr>
          <a:xfrm flipH="1">
            <a:off x="3209110" y="4062549"/>
            <a:ext cx="22206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/>
          <p:cNvSpPr txBox="1"/>
          <p:nvPr/>
        </p:nvSpPr>
        <p:spPr>
          <a:xfrm>
            <a:off x="2392598" y="440323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24%</a:t>
            </a:r>
          </a:p>
        </p:txBody>
      </p:sp>
      <p:sp>
        <p:nvSpPr>
          <p:cNvPr id="45" name="Tekstvak 44"/>
          <p:cNvSpPr txBox="1"/>
          <p:nvPr/>
        </p:nvSpPr>
        <p:spPr>
          <a:xfrm>
            <a:off x="2373937" y="389195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42%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672667" y="3367472"/>
            <a:ext cx="35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059996" y="3938125"/>
            <a:ext cx="42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II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320137" y="2227559"/>
            <a:ext cx="3161597" cy="313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Land I: de “armste” 60% verdient toch nog 42% van het inkomen</a:t>
            </a:r>
          </a:p>
          <a:p>
            <a:endParaRPr lang="nl-NL" dirty="0"/>
          </a:p>
          <a:p>
            <a:r>
              <a:rPr lang="nl-NL" dirty="0"/>
              <a:t>Land II: de “armste” 60% verdient slechts 24% van het inkomen</a:t>
            </a:r>
          </a:p>
          <a:p>
            <a:endParaRPr lang="nl-NL" dirty="0"/>
          </a:p>
          <a:p>
            <a:r>
              <a:rPr lang="nl-NL" dirty="0"/>
              <a:t>In land II is de inkomensverdeling schever</a:t>
            </a:r>
          </a:p>
          <a:p>
            <a:endParaRPr lang="nl-NL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971BD61-EADE-124A-98F8-BE6C8FBBE1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97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99"/>
    </mc:Choice>
    <mc:Fallback>
      <p:transition spd="slow" advTm="9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/>
          <p:cNvCxnSpPr/>
          <p:nvPr/>
        </p:nvCxnSpPr>
        <p:spPr>
          <a:xfrm>
            <a:off x="3215680" y="1772816"/>
            <a:ext cx="0" cy="38164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 flipH="1">
            <a:off x="3215680" y="5589240"/>
            <a:ext cx="43204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2639616" y="139796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100%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312024" y="57332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100%</a:t>
            </a:r>
          </a:p>
        </p:txBody>
      </p:sp>
      <p:cxnSp>
        <p:nvCxnSpPr>
          <p:cNvPr id="12" name="Rechte verbindingslijn 11"/>
          <p:cNvCxnSpPr>
            <a:endCxn id="10" idx="0"/>
          </p:cNvCxnSpPr>
          <p:nvPr/>
        </p:nvCxnSpPr>
        <p:spPr>
          <a:xfrm>
            <a:off x="6816080" y="5589240"/>
            <a:ext cx="0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3143672" y="1988840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>
            <a:off x="3251684" y="1988840"/>
            <a:ext cx="3564396" cy="3600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Stroomdiagram: Verbindingslijn 18"/>
          <p:cNvSpPr/>
          <p:nvPr/>
        </p:nvSpPr>
        <p:spPr>
          <a:xfrm>
            <a:off x="3935760" y="5260312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Stroomdiagram: Verbindingslijn 22"/>
          <p:cNvSpPr/>
          <p:nvPr/>
        </p:nvSpPr>
        <p:spPr>
          <a:xfrm>
            <a:off x="6816080" y="1996266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Stroomdiagram: Verbindingslijn 23"/>
          <p:cNvSpPr/>
          <p:nvPr/>
        </p:nvSpPr>
        <p:spPr>
          <a:xfrm>
            <a:off x="4619836" y="4698856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Stroomdiagram: Verbindingslijn 24"/>
          <p:cNvSpPr/>
          <p:nvPr/>
        </p:nvSpPr>
        <p:spPr>
          <a:xfrm>
            <a:off x="5374297" y="4077073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Stroomdiagram: Verbindingslijn 26"/>
          <p:cNvSpPr/>
          <p:nvPr/>
        </p:nvSpPr>
        <p:spPr>
          <a:xfrm>
            <a:off x="6059996" y="3356993"/>
            <a:ext cx="72008" cy="4571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Vrije vorm 29"/>
          <p:cNvSpPr/>
          <p:nvPr/>
        </p:nvSpPr>
        <p:spPr>
          <a:xfrm>
            <a:off x="3222171" y="2011681"/>
            <a:ext cx="3618412" cy="3579223"/>
          </a:xfrm>
          <a:custGeom>
            <a:avLst/>
            <a:gdLst>
              <a:gd name="connsiteX0" fmla="*/ 0 w 3618412"/>
              <a:gd name="connsiteY0" fmla="*/ 3579223 h 3579223"/>
              <a:gd name="connsiteX1" fmla="*/ 757646 w 3618412"/>
              <a:gd name="connsiteY1" fmla="*/ 3304903 h 3579223"/>
              <a:gd name="connsiteX2" fmla="*/ 1463040 w 3618412"/>
              <a:gd name="connsiteY2" fmla="*/ 2704011 h 3579223"/>
              <a:gd name="connsiteX3" fmla="*/ 2207623 w 3618412"/>
              <a:gd name="connsiteY3" fmla="*/ 2050869 h 3579223"/>
              <a:gd name="connsiteX4" fmla="*/ 2860766 w 3618412"/>
              <a:gd name="connsiteY4" fmla="*/ 1384663 h 3579223"/>
              <a:gd name="connsiteX5" fmla="*/ 3618412 w 3618412"/>
              <a:gd name="connsiteY5" fmla="*/ 0 h 3579223"/>
              <a:gd name="connsiteX6" fmla="*/ 3618412 w 3618412"/>
              <a:gd name="connsiteY6" fmla="*/ 0 h 357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8412" h="3579223">
                <a:moveTo>
                  <a:pt x="0" y="3579223"/>
                </a:moveTo>
                <a:cubicBezTo>
                  <a:pt x="256903" y="3514997"/>
                  <a:pt x="513806" y="3450772"/>
                  <a:pt x="757646" y="3304903"/>
                </a:cubicBezTo>
                <a:cubicBezTo>
                  <a:pt x="1001486" y="3159034"/>
                  <a:pt x="1221377" y="2913017"/>
                  <a:pt x="1463040" y="2704011"/>
                </a:cubicBezTo>
                <a:cubicBezTo>
                  <a:pt x="1704703" y="2495005"/>
                  <a:pt x="1974669" y="2270760"/>
                  <a:pt x="2207623" y="2050869"/>
                </a:cubicBezTo>
                <a:cubicBezTo>
                  <a:pt x="2440577" y="1830978"/>
                  <a:pt x="2625635" y="1726474"/>
                  <a:pt x="2860766" y="1384663"/>
                </a:cubicBezTo>
                <a:cubicBezTo>
                  <a:pt x="3095898" y="1042851"/>
                  <a:pt x="3618412" y="0"/>
                  <a:pt x="3618412" y="0"/>
                </a:cubicBezTo>
                <a:lnTo>
                  <a:pt x="3618412" y="0"/>
                </a:ln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2" name="Rechte verbindingslijn 31"/>
          <p:cNvCxnSpPr/>
          <p:nvPr/>
        </p:nvCxnSpPr>
        <p:spPr>
          <a:xfrm>
            <a:off x="3209110" y="1988841"/>
            <a:ext cx="3644537" cy="9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>
            <a:endCxn id="23" idx="2"/>
          </p:cNvCxnSpPr>
          <p:nvPr/>
        </p:nvCxnSpPr>
        <p:spPr>
          <a:xfrm flipV="1">
            <a:off x="6816080" y="2019125"/>
            <a:ext cx="0" cy="3570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kstvak 34"/>
              <p:cNvSpPr txBox="1"/>
              <p:nvPr/>
            </p:nvSpPr>
            <p:spPr>
              <a:xfrm>
                <a:off x="3669757" y="456112"/>
                <a:ext cx="6192688" cy="70621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nl-NL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Gini-coëfficiënt     G </a:t>
                </a:r>
                <a14:m>
                  <m:oMath xmlns:m="http://schemas.openxmlformats.org/officeDocument/2006/math">
                    <m:r>
                      <a:rPr lang="nl-NL" sz="2800"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nl-NL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2800" i="1">
                            <a:latin typeface="Cambria Math"/>
                            <a:cs typeface="Arial" panose="020B0604020202020204" pitchFamily="34" charset="0"/>
                          </a:rPr>
                          <m:t>𝐴</m:t>
                        </m:r>
                      </m:num>
                      <m:den>
                        <m:r>
                          <a:rPr lang="nl-NL" sz="2800" i="1">
                            <a:latin typeface="Cambria Math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nl-NL" sz="2800" i="1">
                            <a:latin typeface="Cambria Math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nl-NL" sz="2800" i="1">
                            <a:latin typeface="Cambria Math"/>
                            <a:cs typeface="Arial" panose="020B0604020202020204" pitchFamily="34" charset="0"/>
                          </a:rPr>
                          <m:t>𝐵</m:t>
                        </m:r>
                      </m:den>
                    </m:f>
                  </m:oMath>
                </a14:m>
                <a:endParaRPr lang="nl-NL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kstvak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757" y="456112"/>
                <a:ext cx="6192688" cy="706219"/>
              </a:xfrm>
              <a:prstGeom prst="rect">
                <a:avLst/>
              </a:prstGeom>
              <a:blipFill>
                <a:blip r:embed="rId5"/>
                <a:stretch>
                  <a:fillRect l="-2041" b="-517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kstvak 1"/>
          <p:cNvSpPr txBox="1"/>
          <p:nvPr/>
        </p:nvSpPr>
        <p:spPr>
          <a:xfrm>
            <a:off x="5306842" y="3464175"/>
            <a:ext cx="39604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A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5840995" y="4237190"/>
            <a:ext cx="39604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/>
              <a:t>B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536160" y="2204865"/>
            <a:ext cx="2952328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itchFamily="34" charset="0"/>
                <a:cs typeface="Arial" pitchFamily="34" charset="0"/>
              </a:rPr>
              <a:t>Als één persoon alles heeft en de rest niets geldt: B = 0</a:t>
            </a:r>
          </a:p>
          <a:p>
            <a:r>
              <a:rPr lang="nl-NL" sz="2000" dirty="0">
                <a:latin typeface="Arial" pitchFamily="34" charset="0"/>
                <a:cs typeface="Arial" pitchFamily="34" charset="0"/>
              </a:rPr>
              <a:t>G = A / A+0 = 1</a:t>
            </a:r>
            <a:endParaRPr lang="nl-NL" sz="2000" dirty="0"/>
          </a:p>
        </p:txBody>
      </p:sp>
      <p:sp>
        <p:nvSpPr>
          <p:cNvPr id="7" name="Tekstvak 6"/>
          <p:cNvSpPr txBox="1"/>
          <p:nvPr/>
        </p:nvSpPr>
        <p:spPr>
          <a:xfrm>
            <a:off x="7536160" y="3695008"/>
            <a:ext cx="2952328" cy="1015663"/>
          </a:xfrm>
          <a:prstGeom prst="rect">
            <a:avLst/>
          </a:prstGeom>
          <a:solidFill>
            <a:srgbClr val="E6B9B8"/>
          </a:solidFill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itchFamily="34" charset="0"/>
                <a:cs typeface="Arial" pitchFamily="34" charset="0"/>
              </a:rPr>
              <a:t>Als iedereen evenveel verdient geldt: A=0</a:t>
            </a:r>
          </a:p>
          <a:p>
            <a:r>
              <a:rPr lang="nl-NL" sz="2000" dirty="0">
                <a:latin typeface="Arial" pitchFamily="34" charset="0"/>
                <a:cs typeface="Arial" pitchFamily="34" charset="0"/>
              </a:rPr>
              <a:t>G = 0 / 0+B = 0</a:t>
            </a:r>
            <a:endParaRPr lang="nl-NL" dirty="0"/>
          </a:p>
        </p:txBody>
      </p:sp>
      <p:cxnSp>
        <p:nvCxnSpPr>
          <p:cNvPr id="38" name="Rechte verbindingslijn 37"/>
          <p:cNvCxnSpPr/>
          <p:nvPr/>
        </p:nvCxnSpPr>
        <p:spPr>
          <a:xfrm flipV="1">
            <a:off x="3209110" y="5589241"/>
            <a:ext cx="42575" cy="1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met pijl 39"/>
          <p:cNvCxnSpPr/>
          <p:nvPr/>
        </p:nvCxnSpPr>
        <p:spPr>
          <a:xfrm>
            <a:off x="3359697" y="5661248"/>
            <a:ext cx="340640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/>
          <p:nvPr/>
        </p:nvCxnSpPr>
        <p:spPr>
          <a:xfrm flipV="1">
            <a:off x="6888088" y="2204864"/>
            <a:ext cx="0" cy="3384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053126-9124-D743-B83D-C0D6C14076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26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42"/>
    </mc:Choice>
    <mc:Fallback>
      <p:transition spd="slow" advTm="157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5" grpId="0" animBg="1"/>
      <p:bldP spid="2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, kaart&#10;&#10;Automatisch gegenereerde beschrijving">
            <a:extLst>
              <a:ext uri="{FF2B5EF4-FFF2-40B4-BE49-F238E27FC236}">
                <a16:creationId xmlns:a16="http://schemas.microsoft.com/office/drawing/2014/main" id="{39713C04-B675-6940-BFB1-9C8109BDE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493350"/>
            <a:ext cx="10905066" cy="3871298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31EB6A-9B9A-094B-98ED-6A5C7FAC9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7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92"/>
    </mc:Choice>
    <mc:Fallback>
      <p:transition spd="slow" advTm="3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63552" y="1772816"/>
            <a:ext cx="7846640" cy="3024336"/>
          </a:xfrm>
        </p:spPr>
        <p:txBody>
          <a:bodyPr>
            <a:noAutofit/>
          </a:bodyPr>
          <a:lstStyle/>
          <a:p>
            <a:r>
              <a:rPr lang="nl-NL" dirty="0">
                <a:latin typeface="Arial" pitchFamily="34" charset="0"/>
                <a:cs typeface="Arial" pitchFamily="34" charset="0"/>
              </a:rPr>
              <a:t>De Gini-coëfficiënt bevindt zich tussen 0 en 1</a:t>
            </a:r>
          </a:p>
          <a:p>
            <a:r>
              <a:rPr lang="nl-NL" dirty="0">
                <a:latin typeface="Arial" pitchFamily="34" charset="0"/>
                <a:cs typeface="Arial" pitchFamily="34" charset="0"/>
              </a:rPr>
              <a:t>Hoe dichter bij 0, des te gelijker de inkomensverdeling</a:t>
            </a:r>
          </a:p>
          <a:p>
            <a:r>
              <a:rPr lang="nl-NL" dirty="0">
                <a:latin typeface="Arial" pitchFamily="34" charset="0"/>
                <a:cs typeface="Arial" pitchFamily="34" charset="0"/>
              </a:rPr>
              <a:t>Hoe dichter bij 1, des te schever de inkomensverdeling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7772400" cy="731168"/>
          </a:xfrm>
        </p:spPr>
        <p:txBody>
          <a:bodyPr>
            <a:normAutofit/>
          </a:bodyPr>
          <a:lstStyle/>
          <a:p>
            <a:r>
              <a:rPr lang="nl-NL" dirty="0"/>
              <a:t>Conclusies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E7CB891-C763-3240-83E9-E1C23BEB19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46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84"/>
    </mc:Choice>
    <mc:Fallback>
      <p:transition spd="slow" advTm="19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919537" y="2032000"/>
            <a:ext cx="7408333" cy="276515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nl-NL" sz="2400" dirty="0"/>
              <a:t>Welke categorieën inkomen kennen we?</a:t>
            </a:r>
          </a:p>
          <a:p>
            <a:r>
              <a:rPr lang="nl-NL" sz="2400" dirty="0"/>
              <a:t>Wat verstaan we onder de categoriale inkomensverdeling?</a:t>
            </a:r>
          </a:p>
          <a:p>
            <a:r>
              <a:rPr lang="nl-NL" sz="2400" dirty="0"/>
              <a:t>Wat is het verschil tussen de loonquote en de arbeidsinkomensquote (AIQ)</a:t>
            </a:r>
          </a:p>
          <a:p>
            <a:r>
              <a:rPr lang="nl-NL" sz="2400" dirty="0"/>
              <a:t>Waar gebruiken we deze maatstaf (AIQ) voor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42962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nl-NL" sz="3200" dirty="0"/>
              <a:t>Categoriale inkomensverdeling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90" y="4768139"/>
            <a:ext cx="2481146" cy="203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93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338328"/>
            <a:ext cx="8229600" cy="714408"/>
          </a:xfrm>
        </p:spPr>
        <p:txBody>
          <a:bodyPr>
            <a:normAutofit/>
          </a:bodyPr>
          <a:lstStyle/>
          <a:p>
            <a:r>
              <a:rPr lang="nl-NL" dirty="0"/>
              <a:t>Productiefactoren en beloningen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227765" y="2225611"/>
            <a:ext cx="237626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Kapitaal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213621" y="3372090"/>
            <a:ext cx="237626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Arbeid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173621" y="4453081"/>
            <a:ext cx="237626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Natuur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227765" y="5626309"/>
            <a:ext cx="237626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Ondernemerschap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8037120" y="5577466"/>
            <a:ext cx="237626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Winst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067600" y="4437110"/>
            <a:ext cx="237626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Pacht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8040216" y="3347595"/>
            <a:ext cx="237626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Loon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8067600" y="2225611"/>
            <a:ext cx="2376264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Rente / huur</a:t>
            </a:r>
          </a:p>
        </p:txBody>
      </p:sp>
      <p:pic>
        <p:nvPicPr>
          <p:cNvPr id="3074" name="Picture 2" descr="http://www.webkennis.com/wp-content/2010/01/644px-Factory_icon.svg_-300x27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1698265"/>
            <a:ext cx="1134077" cy="105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wig.nl/upload/Image/EV-arbei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2895328"/>
            <a:ext cx="1158837" cy="10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4070838"/>
            <a:ext cx="1164597" cy="116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51" y="5347599"/>
            <a:ext cx="1233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4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338328"/>
            <a:ext cx="8229600" cy="714408"/>
          </a:xfrm>
        </p:spPr>
        <p:txBody>
          <a:bodyPr>
            <a:normAutofit/>
          </a:bodyPr>
          <a:lstStyle/>
          <a:p>
            <a:r>
              <a:rPr lang="nl-NL" dirty="0"/>
              <a:t>Arbeids- en vermogensinkomen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227765" y="2225611"/>
            <a:ext cx="237626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Kapitaal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213621" y="3372090"/>
            <a:ext cx="237626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Arbeid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173621" y="4453081"/>
            <a:ext cx="237626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Natuur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227765" y="5626309"/>
            <a:ext cx="237626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Ondernemerschap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608168" y="5577466"/>
            <a:ext cx="280521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Winst	            € 10 </a:t>
            </a:r>
            <a:r>
              <a:rPr lang="nl-NL" sz="2000" dirty="0" err="1"/>
              <a:t>mld</a:t>
            </a:r>
            <a:endParaRPr lang="nl-NL" sz="2000" dirty="0"/>
          </a:p>
        </p:txBody>
      </p:sp>
      <p:sp>
        <p:nvSpPr>
          <p:cNvPr id="9" name="Tekstvak 8"/>
          <p:cNvSpPr txBox="1"/>
          <p:nvPr/>
        </p:nvSpPr>
        <p:spPr>
          <a:xfrm>
            <a:off x="7608168" y="4437110"/>
            <a:ext cx="283569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Pacht	            € 10 </a:t>
            </a:r>
            <a:r>
              <a:rPr lang="nl-NL" sz="2000" dirty="0" err="1"/>
              <a:t>mld</a:t>
            </a:r>
            <a:endParaRPr lang="nl-NL" sz="2000" dirty="0"/>
          </a:p>
        </p:txBody>
      </p:sp>
      <p:sp>
        <p:nvSpPr>
          <p:cNvPr id="10" name="Tekstvak 9"/>
          <p:cNvSpPr txBox="1"/>
          <p:nvPr/>
        </p:nvSpPr>
        <p:spPr>
          <a:xfrm>
            <a:off x="7608168" y="3347595"/>
            <a:ext cx="280831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Loon  	           € 60 </a:t>
            </a:r>
            <a:r>
              <a:rPr lang="nl-NL" sz="2000" dirty="0" err="1"/>
              <a:t>mld</a:t>
            </a:r>
            <a:endParaRPr lang="nl-NL" sz="2000" dirty="0"/>
          </a:p>
        </p:txBody>
      </p:sp>
      <p:sp>
        <p:nvSpPr>
          <p:cNvPr id="11" name="Tekstvak 10"/>
          <p:cNvSpPr txBox="1"/>
          <p:nvPr/>
        </p:nvSpPr>
        <p:spPr>
          <a:xfrm>
            <a:off x="7608168" y="2225611"/>
            <a:ext cx="283569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Rente / huur    € 20 </a:t>
            </a:r>
            <a:r>
              <a:rPr lang="nl-NL" sz="2000" dirty="0" err="1"/>
              <a:t>mld</a:t>
            </a:r>
            <a:endParaRPr lang="nl-NL" sz="2000" dirty="0"/>
          </a:p>
        </p:txBody>
      </p:sp>
      <p:pic>
        <p:nvPicPr>
          <p:cNvPr id="3074" name="Picture 2" descr="http://www.webkennis.com/wp-content/2010/01/644px-Factory_icon.svg_-300x27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1698265"/>
            <a:ext cx="1134077" cy="105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wig.nl/upload/Image/EV-arbeid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2895328"/>
            <a:ext cx="1158837" cy="10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1" y="4070838"/>
            <a:ext cx="1164597" cy="116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35" y="5315559"/>
            <a:ext cx="1233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6078056" y="6271523"/>
            <a:ext cx="4389392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/>
              <a:t>Totaal = nationaal inkomen € 100 </a:t>
            </a:r>
            <a:r>
              <a:rPr lang="nl-NL" sz="2000" dirty="0" err="1"/>
              <a:t>mld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20216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96068" y="5085184"/>
            <a:ext cx="7408333" cy="1296144"/>
          </a:xfrm>
        </p:spPr>
        <p:txBody>
          <a:bodyPr>
            <a:noAutofit/>
          </a:bodyPr>
          <a:lstStyle/>
          <a:p>
            <a:r>
              <a:rPr lang="nl-NL" sz="2400" b="1" dirty="0"/>
              <a:t>Loonquote</a:t>
            </a:r>
            <a:r>
              <a:rPr lang="nl-NL" sz="2400" dirty="0"/>
              <a:t> = Loonsom / Nationaal inkomen x 100%</a:t>
            </a:r>
          </a:p>
          <a:p>
            <a:r>
              <a:rPr lang="nl-NL" sz="2400" b="1" dirty="0"/>
              <a:t>Loonquote</a:t>
            </a:r>
            <a:r>
              <a:rPr lang="nl-NL" sz="2400" dirty="0"/>
              <a:t> = 60 / 100 x 100% = 60%</a:t>
            </a:r>
          </a:p>
          <a:p>
            <a:r>
              <a:rPr lang="nl-NL" sz="2400" b="1" dirty="0"/>
              <a:t>Winstquote</a:t>
            </a:r>
            <a:r>
              <a:rPr lang="nl-NL" sz="2400" dirty="0"/>
              <a:t> = 10 / 100 x 100% = 10%</a:t>
            </a:r>
          </a:p>
          <a:p>
            <a:endParaRPr lang="nl-NL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338328"/>
            <a:ext cx="8229600" cy="930432"/>
          </a:xfrm>
        </p:spPr>
        <p:txBody>
          <a:bodyPr>
            <a:noAutofit/>
          </a:bodyPr>
          <a:lstStyle/>
          <a:p>
            <a:r>
              <a:rPr lang="nl-NL" sz="2800" dirty="0"/>
              <a:t>Loonquote en andere </a:t>
            </a:r>
            <a:r>
              <a:rPr lang="nl-NL" sz="2800" dirty="0" err="1"/>
              <a:t>quotes</a:t>
            </a:r>
            <a:br>
              <a:rPr lang="nl-NL" sz="2800" dirty="0"/>
            </a:br>
            <a:r>
              <a:rPr lang="nl-NL" sz="2800" dirty="0"/>
              <a:t>(inclusief bijdrage overheid)</a:t>
            </a:r>
          </a:p>
        </p:txBody>
      </p:sp>
      <p:sp>
        <p:nvSpPr>
          <p:cNvPr id="5" name="Stroomdiagram: Verbindingslijn 4"/>
          <p:cNvSpPr/>
          <p:nvPr/>
        </p:nvSpPr>
        <p:spPr>
          <a:xfrm>
            <a:off x="3935760" y="1700808"/>
            <a:ext cx="3456384" cy="324036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" name="Rechte verbindingslijn 6"/>
          <p:cNvCxnSpPr>
            <a:stCxn id="5" idx="0"/>
          </p:cNvCxnSpPr>
          <p:nvPr/>
        </p:nvCxnSpPr>
        <p:spPr>
          <a:xfrm>
            <a:off x="5663952" y="1700808"/>
            <a:ext cx="0" cy="1620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flipH="1">
            <a:off x="4943872" y="3320988"/>
            <a:ext cx="720080" cy="14761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5447928" y="371703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H="1" flipV="1">
            <a:off x="3935760" y="3140968"/>
            <a:ext cx="1728192" cy="1800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>
            <a:stCxn id="5" idx="1"/>
          </p:cNvCxnSpPr>
          <p:nvPr/>
        </p:nvCxnSpPr>
        <p:spPr>
          <a:xfrm>
            <a:off x="4441936" y="2175348"/>
            <a:ext cx="1222016" cy="11456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kstvak 20"/>
          <p:cNvSpPr txBox="1"/>
          <p:nvPr/>
        </p:nvSpPr>
        <p:spPr>
          <a:xfrm>
            <a:off x="5905128" y="3140968"/>
            <a:ext cx="13430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Loon = 60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4095401" y="3393867"/>
            <a:ext cx="1343000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Rente en huur = 20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4095401" y="2748168"/>
            <a:ext cx="1343000" cy="369332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pacht = 10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4589831" y="1887863"/>
            <a:ext cx="1343000" cy="369332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Winst = 10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937500" y="1887864"/>
            <a:ext cx="2273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NTW oftewel  NBP  100</a:t>
            </a:r>
          </a:p>
        </p:txBody>
      </p:sp>
    </p:spTree>
    <p:extLst>
      <p:ext uri="{BB962C8B-B14F-4D97-AF65-F5344CB8AC3E}">
        <p14:creationId xmlns:p14="http://schemas.microsoft.com/office/powerpoint/2010/main" val="29149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338328"/>
            <a:ext cx="8229600" cy="7864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nl-NL" sz="3200" dirty="0"/>
              <a:t>Arbeidsinkomensquote (exclusief overheid)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96068" y="2276872"/>
            <a:ext cx="7372341" cy="4104456"/>
          </a:xfrm>
        </p:spPr>
        <p:txBody>
          <a:bodyPr>
            <a:normAutofit lnSpcReduction="10000"/>
          </a:bodyPr>
          <a:lstStyle/>
          <a:p>
            <a:r>
              <a:rPr lang="nl-NL" sz="2400" dirty="0"/>
              <a:t>AIQ = arbeidsinkomensquote</a:t>
            </a:r>
          </a:p>
          <a:p>
            <a:r>
              <a:rPr lang="nl-NL" sz="2400" dirty="0"/>
              <a:t>LB = Loonsom bedrijven</a:t>
            </a:r>
          </a:p>
          <a:p>
            <a:r>
              <a:rPr lang="nl-NL" sz="2400" dirty="0"/>
              <a:t>TLZ = toegerekend loon zelfstandigen</a:t>
            </a:r>
          </a:p>
          <a:p>
            <a:r>
              <a:rPr lang="nl-NL" sz="2400" dirty="0"/>
              <a:t>Y = Nationaal inkomen</a:t>
            </a:r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AIQ = (LB + TLZ) / Y x 100%</a:t>
            </a:r>
          </a:p>
          <a:p>
            <a:r>
              <a:rPr lang="nl-NL" sz="2400" dirty="0"/>
              <a:t>RIQ (huur, pacht, rente en </a:t>
            </a:r>
            <a:r>
              <a:rPr lang="nl-NL" sz="2400" dirty="0" err="1"/>
              <a:t>divident</a:t>
            </a:r>
            <a:r>
              <a:rPr lang="nl-NL" sz="2400" dirty="0"/>
              <a:t>) op korte termijn constant</a:t>
            </a:r>
          </a:p>
          <a:p>
            <a:r>
              <a:rPr lang="nl-NL" sz="2400" dirty="0"/>
              <a:t>AIQ stijgt </a:t>
            </a:r>
            <a:r>
              <a:rPr lang="nl-NL" sz="2400" dirty="0">
                <a:sym typeface="Wingdings" pitchFamily="2" charset="2"/>
              </a:rPr>
              <a:t> daalt WIQ en omgekeerd.</a:t>
            </a:r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  <p:sp>
        <p:nvSpPr>
          <p:cNvPr id="5" name="Cirkel 4"/>
          <p:cNvSpPr/>
          <p:nvPr/>
        </p:nvSpPr>
        <p:spPr>
          <a:xfrm>
            <a:off x="7968208" y="1346388"/>
            <a:ext cx="2448272" cy="2304256"/>
          </a:xfrm>
          <a:prstGeom prst="p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992543" y="3645024"/>
            <a:ext cx="26754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Netto toegevoegde waarde van de bedrijven</a:t>
            </a:r>
          </a:p>
          <a:p>
            <a:endParaRPr lang="nl-NL" dirty="0"/>
          </a:p>
          <a:p>
            <a:r>
              <a:rPr lang="nl-NL" dirty="0"/>
              <a:t>Reden: de overheid maakt geen winst</a:t>
            </a:r>
          </a:p>
        </p:txBody>
      </p:sp>
      <p:cxnSp>
        <p:nvCxnSpPr>
          <p:cNvPr id="8" name="Rechte verbindingslijn 7"/>
          <p:cNvCxnSpPr/>
          <p:nvPr/>
        </p:nvCxnSpPr>
        <p:spPr>
          <a:xfrm flipH="1">
            <a:off x="8184232" y="2492896"/>
            <a:ext cx="1008112" cy="576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flipH="1" flipV="1">
            <a:off x="8472264" y="1628800"/>
            <a:ext cx="744416" cy="8640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9192344" y="2780928"/>
            <a:ext cx="576064" cy="369332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AI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7997786" y="2042174"/>
            <a:ext cx="1199801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OI = constant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8676190" y="1487794"/>
            <a:ext cx="576064" cy="369332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WI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2783632" y="148779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Als Arbeidsinkomen stijgt </a:t>
            </a:r>
            <a:r>
              <a:rPr lang="nl-NL" dirty="0">
                <a:sym typeface="Wingdings" panose="05000000000000000000" pitchFamily="2" charset="2"/>
              </a:rPr>
              <a:t> daalt </a:t>
            </a:r>
            <a:r>
              <a:rPr lang="nl-NL" dirty="0"/>
              <a:t>winstinkomen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19023CC-14C8-0846-A61A-AAEA5242D483}"/>
              </a:ext>
            </a:extLst>
          </p:cNvPr>
          <p:cNvSpPr txBox="1"/>
          <p:nvPr/>
        </p:nvSpPr>
        <p:spPr>
          <a:xfrm>
            <a:off x="2430344" y="6431742"/>
            <a:ext cx="722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Vermogensinkomensquote (r + h + p + w) / y</a:t>
            </a:r>
          </a:p>
        </p:txBody>
      </p:sp>
    </p:spTree>
    <p:extLst>
      <p:ext uri="{BB962C8B-B14F-4D97-AF65-F5344CB8AC3E}">
        <p14:creationId xmlns:p14="http://schemas.microsoft.com/office/powerpoint/2010/main" val="6943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 animBg="1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244" y="1268760"/>
            <a:ext cx="698551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78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056466" y="340241"/>
            <a:ext cx="6079067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nl-NL" sz="2800" dirty="0"/>
              <a:t>Inkomensverdeling</a:t>
            </a:r>
          </a:p>
          <a:p>
            <a:r>
              <a:rPr lang="nl-NL" sz="2800" dirty="0"/>
              <a:t>10 oorzaken van inkomensverschillen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2353733" y="1778000"/>
            <a:ext cx="7569200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/>
              <a:t>Schaarste op de arbeidsmarkt</a:t>
            </a:r>
          </a:p>
          <a:p>
            <a:pPr marL="342900" indent="-342900">
              <a:buAutoNum type="arabicPeriod"/>
            </a:pPr>
            <a:r>
              <a:rPr lang="nl-NL" sz="2400" dirty="0"/>
              <a:t>Verschillen in  productiviteit / prestatie</a:t>
            </a:r>
          </a:p>
          <a:p>
            <a:pPr marL="342900" indent="-342900">
              <a:buAutoNum type="arabicPeriod"/>
            </a:pPr>
            <a:r>
              <a:rPr lang="nl-NL" sz="2400" dirty="0"/>
              <a:t>Opleiding en scholing</a:t>
            </a:r>
          </a:p>
          <a:p>
            <a:pPr marL="342900" indent="-342900">
              <a:buAutoNum type="arabicPeriod"/>
            </a:pPr>
            <a:r>
              <a:rPr lang="nl-NL" sz="2400" dirty="0"/>
              <a:t>Verantwoordelijkheid</a:t>
            </a:r>
          </a:p>
          <a:p>
            <a:pPr marL="342900" indent="-342900">
              <a:buAutoNum type="arabicPeriod"/>
            </a:pPr>
            <a:r>
              <a:rPr lang="nl-NL" sz="2400" dirty="0"/>
              <a:t>Leeftijd en ervaring</a:t>
            </a:r>
          </a:p>
          <a:p>
            <a:pPr marL="342900" indent="-342900">
              <a:buAutoNum type="arabicPeriod"/>
            </a:pPr>
            <a:r>
              <a:rPr lang="nl-NL" sz="2400" dirty="0"/>
              <a:t>Risico en zwaarte beroep</a:t>
            </a:r>
          </a:p>
          <a:p>
            <a:pPr marL="342900" indent="-342900">
              <a:buAutoNum type="arabicPeriod"/>
            </a:pPr>
            <a:r>
              <a:rPr lang="nl-NL" sz="2400" dirty="0"/>
              <a:t>Aanleg en talent</a:t>
            </a:r>
          </a:p>
          <a:p>
            <a:pPr marL="342900" indent="-342900">
              <a:buAutoNum type="arabicPeriod"/>
            </a:pPr>
            <a:r>
              <a:rPr lang="nl-NL" sz="2400" dirty="0"/>
              <a:t>Vermogensbezit</a:t>
            </a:r>
          </a:p>
          <a:p>
            <a:pPr marL="342900" indent="-342900">
              <a:buAutoNum type="arabicPeriod"/>
            </a:pPr>
            <a:r>
              <a:rPr lang="nl-NL" sz="2400" dirty="0"/>
              <a:t>Wel of geen baan</a:t>
            </a:r>
          </a:p>
          <a:p>
            <a:pPr marL="342900" indent="-342900">
              <a:buAutoNum type="arabicPeriod"/>
            </a:pPr>
            <a:r>
              <a:rPr lang="nl-NL" sz="2400" dirty="0"/>
              <a:t>Wel of geen recht op uitkering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171A5B-CE84-A140-9E45-7A4C1F586E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23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10"/>
    </mc:Choice>
    <mc:Fallback xmlns="">
      <p:transition spd="slow" advTm="9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2207568" y="1645742"/>
            <a:ext cx="7772400" cy="470467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1	</a:t>
            </a:r>
            <a:r>
              <a:rPr lang="nl-NL" sz="3000" dirty="0">
                <a:latin typeface="Arial" pitchFamily="34" charset="0"/>
                <a:cs typeface="Arial" pitchFamily="34" charset="0"/>
              </a:rPr>
              <a:t>Doel van de Lorenzcurve is inzicht geven in de verdeling van het (nationaal)inkomen over de inkomenstrekkers.</a:t>
            </a:r>
          </a:p>
          <a:p>
            <a:pPr>
              <a:buFontTx/>
              <a:buNone/>
            </a:pPr>
            <a:endParaRPr lang="nl-NL" sz="30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lang="nl-NL" sz="3000" dirty="0">
                <a:latin typeface="Arial" pitchFamily="34" charset="0"/>
                <a:cs typeface="Arial" pitchFamily="34" charset="0"/>
              </a:rPr>
              <a:t>	Het is een grafische weergave van de verdeling van de inkomens over de inkomensontvangers</a:t>
            </a:r>
          </a:p>
          <a:p>
            <a:pPr>
              <a:buFontTx/>
              <a:buNone/>
            </a:pPr>
            <a:endParaRPr lang="nl-NL" sz="30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nl-NL" sz="3000" dirty="0">
                <a:latin typeface="Arial" pitchFamily="34" charset="0"/>
                <a:cs typeface="Arial" pitchFamily="34" charset="0"/>
              </a:rPr>
              <a:t>	Stel in een land werken er 8 mensen (A t/m H) en deze verdienen verschillende inkomens.</a:t>
            </a:r>
          </a:p>
          <a:p>
            <a:pPr>
              <a:buFontTx/>
              <a:buNone/>
            </a:pPr>
            <a:endParaRPr lang="nl-N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772400" cy="762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nl-NL" sz="3600" dirty="0"/>
              <a:t>De Lorenzcurve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C5E3A0-336B-A645-857D-7C2651CFFF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3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73"/>
    </mc:Choice>
    <mc:Fallback xmlns="">
      <p:transition spd="slow" advTm="39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066800"/>
            <a:ext cx="3526160" cy="5410200"/>
          </a:xfrm>
        </p:spPr>
        <p:txBody>
          <a:bodyPr/>
          <a:lstStyle/>
          <a:p>
            <a:pPr>
              <a:buFontTx/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	Personen	Inkomens</a:t>
            </a:r>
          </a:p>
          <a:p>
            <a:pPr>
              <a:buFontTx/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	A  		170</a:t>
            </a:r>
          </a:p>
          <a:p>
            <a:pPr>
              <a:buFontTx/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	B  		  30</a:t>
            </a:r>
          </a:p>
          <a:p>
            <a:pPr>
              <a:buFontTx/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	C  		300</a:t>
            </a:r>
          </a:p>
          <a:p>
            <a:pPr>
              <a:buFontTx/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	D 		450</a:t>
            </a:r>
          </a:p>
          <a:p>
            <a:pPr>
              <a:buFontTx/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	E  		350</a:t>
            </a:r>
          </a:p>
          <a:p>
            <a:pPr>
              <a:buFontTx/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	F 		300</a:t>
            </a:r>
          </a:p>
          <a:p>
            <a:pPr>
              <a:buFontTx/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	G  		180</a:t>
            </a:r>
          </a:p>
          <a:p>
            <a:pPr>
              <a:buFontTx/>
              <a:buNone/>
            </a:pPr>
            <a:r>
              <a:rPr lang="nl-NL" sz="2400" dirty="0">
                <a:latin typeface="Arial" pitchFamily="34" charset="0"/>
                <a:cs typeface="Arial" pitchFamily="34" charset="0"/>
              </a:rPr>
              <a:t>	H  		220</a:t>
            </a:r>
          </a:p>
          <a:p>
            <a:pPr>
              <a:buFontTx/>
              <a:buNone/>
            </a:pPr>
            <a:endParaRPr lang="nl-NL" sz="1400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1" y="381000"/>
            <a:ext cx="3208867" cy="762000"/>
          </a:xfrm>
          <a:solidFill>
            <a:schemeClr val="accent6"/>
          </a:solidFill>
        </p:spPr>
        <p:txBody>
          <a:bodyPr/>
          <a:lstStyle/>
          <a:p>
            <a:pPr algn="l"/>
            <a:r>
              <a:rPr lang="nl-NL" sz="2800" dirty="0"/>
              <a:t>De Lorenzcurve</a:t>
            </a:r>
          </a:p>
        </p:txBody>
      </p:sp>
      <p:sp>
        <p:nvSpPr>
          <p:cNvPr id="2" name="Rechthoek 1"/>
          <p:cNvSpPr/>
          <p:nvPr/>
        </p:nvSpPr>
        <p:spPr>
          <a:xfrm>
            <a:off x="5663952" y="690538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Zoek het laagste en het hoogste inkomen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Het inkomen is blijkbaar niet gelijk verdeeld. Het hoogste inkomen is € 450 en het laagste € 30.</a:t>
            </a:r>
          </a:p>
          <a:p>
            <a:endParaRPr lang="nl-NL" dirty="0"/>
          </a:p>
          <a:p>
            <a:r>
              <a:rPr lang="nl-NL" dirty="0">
                <a:latin typeface="Arial" pitchFamily="34" charset="0"/>
                <a:cs typeface="Arial" pitchFamily="34" charset="0"/>
              </a:rPr>
              <a:t>Om de Lorenzcurve van deze situatie te tekenen voeren we achtereenvolgens een aantal stappen uit.</a:t>
            </a:r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3763034" y="1937033"/>
            <a:ext cx="54707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nl-NL" dirty="0"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5" name="Rechthoek 4"/>
          <p:cNvSpPr/>
          <p:nvPr/>
        </p:nvSpPr>
        <p:spPr>
          <a:xfrm>
            <a:off x="3610883" y="2795979"/>
            <a:ext cx="56938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nl-NL" dirty="0">
                <a:latin typeface="Arial" pitchFamily="34" charset="0"/>
                <a:cs typeface="Arial" pitchFamily="34" charset="0"/>
              </a:rPr>
              <a:t>450</a:t>
            </a:r>
          </a:p>
        </p:txBody>
      </p:sp>
      <p:pic>
        <p:nvPicPr>
          <p:cNvPr id="1026" name="Picture 2" descr="http://www.hetnieuweinkomen.nl/wp-content/uploads/2013/03/De-kracht-van-een-passief-inkom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305" y="4005064"/>
            <a:ext cx="3706774" cy="26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0BACE4-6C6C-5048-9EC3-BA20B3A6FD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2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71"/>
    </mc:Choice>
    <mc:Fallback xmlns="">
      <p:transition spd="slow" advTm="4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209801" y="2599016"/>
            <a:ext cx="3005667" cy="3877984"/>
          </a:xfrm>
          <a:solidFill>
            <a:srgbClr val="DBEEF4"/>
          </a:solidFill>
        </p:spPr>
        <p:txBody>
          <a:bodyPr>
            <a:normAutofit fontScale="70000" lnSpcReduction="20000"/>
          </a:bodyPr>
          <a:lstStyle/>
          <a:p>
            <a:pPr>
              <a:buFontTx/>
              <a:buNone/>
            </a:pPr>
            <a:endParaRPr lang="nl-NL" sz="18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lang="nl-NL" sz="1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Tx/>
              <a:buNone/>
            </a:pPr>
            <a:endParaRPr lang="nl-NL" sz="18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lang="nl-NL" sz="2200" dirty="0">
                <a:latin typeface="Arial" pitchFamily="34" charset="0"/>
                <a:cs typeface="Arial" pitchFamily="34" charset="0"/>
              </a:rPr>
              <a:t>Personen	Inkomens</a:t>
            </a:r>
          </a:p>
          <a:p>
            <a:pPr>
              <a:buFontTx/>
              <a:buNone/>
            </a:pPr>
            <a:endParaRPr lang="nl-NL" sz="22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lang="nl-NL" sz="2200" dirty="0">
                <a:latin typeface="Arial" pitchFamily="34" charset="0"/>
                <a:cs typeface="Arial" pitchFamily="34" charset="0"/>
              </a:rPr>
              <a:t>	B  		  30</a:t>
            </a:r>
          </a:p>
          <a:p>
            <a:pPr>
              <a:buFontTx/>
              <a:buNone/>
            </a:pPr>
            <a:r>
              <a:rPr lang="nl-NL" sz="2200" dirty="0">
                <a:latin typeface="Arial" pitchFamily="34" charset="0"/>
                <a:cs typeface="Arial" pitchFamily="34" charset="0"/>
              </a:rPr>
              <a:t>	A  		170</a:t>
            </a:r>
          </a:p>
          <a:p>
            <a:pPr>
              <a:buFontTx/>
              <a:buNone/>
            </a:pPr>
            <a:r>
              <a:rPr lang="nl-NL" sz="2200" dirty="0">
                <a:latin typeface="Arial" pitchFamily="34" charset="0"/>
                <a:cs typeface="Arial" pitchFamily="34" charset="0"/>
              </a:rPr>
              <a:t>	G  		180</a:t>
            </a:r>
          </a:p>
          <a:p>
            <a:pPr>
              <a:buFontTx/>
              <a:buNone/>
            </a:pPr>
            <a:r>
              <a:rPr lang="nl-NL" sz="2200" dirty="0">
                <a:latin typeface="Arial" pitchFamily="34" charset="0"/>
                <a:cs typeface="Arial" pitchFamily="34" charset="0"/>
              </a:rPr>
              <a:t>	H  		220</a:t>
            </a:r>
          </a:p>
          <a:p>
            <a:pPr>
              <a:buFontTx/>
              <a:buNone/>
            </a:pPr>
            <a:r>
              <a:rPr lang="nl-NL" sz="2200" dirty="0">
                <a:latin typeface="Arial" pitchFamily="34" charset="0"/>
                <a:cs typeface="Arial" pitchFamily="34" charset="0"/>
              </a:rPr>
              <a:t>	C  		300</a:t>
            </a:r>
          </a:p>
          <a:p>
            <a:pPr>
              <a:buFontTx/>
              <a:buNone/>
            </a:pPr>
            <a:r>
              <a:rPr lang="nl-NL" sz="2200" dirty="0">
                <a:latin typeface="Arial" pitchFamily="34" charset="0"/>
                <a:cs typeface="Arial" pitchFamily="34" charset="0"/>
              </a:rPr>
              <a:t>	F 		300</a:t>
            </a:r>
          </a:p>
          <a:p>
            <a:pPr>
              <a:buFontTx/>
              <a:buNone/>
            </a:pPr>
            <a:r>
              <a:rPr lang="nl-NL" sz="2200" dirty="0">
                <a:latin typeface="Arial" pitchFamily="34" charset="0"/>
                <a:cs typeface="Arial" pitchFamily="34" charset="0"/>
              </a:rPr>
              <a:t>	E  		350</a:t>
            </a:r>
          </a:p>
          <a:p>
            <a:pPr>
              <a:buFontTx/>
              <a:buNone/>
            </a:pPr>
            <a:r>
              <a:rPr lang="nl-NL" sz="2200" dirty="0">
                <a:latin typeface="Arial" pitchFamily="34" charset="0"/>
                <a:cs typeface="Arial" pitchFamily="34" charset="0"/>
              </a:rPr>
              <a:t>	D 		450</a:t>
            </a:r>
          </a:p>
          <a:p>
            <a:pPr>
              <a:buFontTx/>
              <a:buNone/>
            </a:pPr>
            <a:r>
              <a:rPr lang="nl-NL" sz="1400" dirty="0"/>
              <a:t>	</a:t>
            </a:r>
          </a:p>
          <a:p>
            <a:pPr>
              <a:buFontTx/>
              <a:buNone/>
            </a:pPr>
            <a:endParaRPr lang="nl-NL" sz="1400" dirty="0">
              <a:solidFill>
                <a:srgbClr val="00FFFF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2639616" y="522270"/>
            <a:ext cx="7488832" cy="400110"/>
          </a:xfrm>
          <a:prstGeom prst="rect">
            <a:avLst/>
          </a:prstGeom>
          <a:solidFill>
            <a:srgbClr val="F7964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b="1" dirty="0">
                <a:latin typeface="Arial" pitchFamily="34" charset="0"/>
                <a:cs typeface="Arial" pitchFamily="34" charset="0"/>
              </a:rPr>
              <a:t>Stap 1 </a:t>
            </a:r>
            <a:r>
              <a:rPr lang="nl-NL" sz="2000" dirty="0">
                <a:latin typeface="Arial" pitchFamily="34" charset="0"/>
                <a:cs typeface="Arial" pitchFamily="34" charset="0"/>
              </a:rPr>
              <a:t>Zet de inkomens op volgorde van laag naar hoog.</a:t>
            </a:r>
            <a:endParaRPr lang="nl-NL" sz="2000" dirty="0"/>
          </a:p>
        </p:txBody>
      </p:sp>
      <p:sp>
        <p:nvSpPr>
          <p:cNvPr id="9" name="Tekstvak 8"/>
          <p:cNvSpPr txBox="1"/>
          <p:nvPr/>
        </p:nvSpPr>
        <p:spPr>
          <a:xfrm>
            <a:off x="2630975" y="1052737"/>
            <a:ext cx="7488832" cy="1323439"/>
          </a:xfrm>
          <a:prstGeom prst="rect">
            <a:avLst/>
          </a:prstGeom>
          <a:solidFill>
            <a:srgbClr val="F7964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b="1" dirty="0">
                <a:latin typeface="Arial" pitchFamily="34" charset="0"/>
                <a:cs typeface="Arial" pitchFamily="34" charset="0"/>
              </a:rPr>
              <a:t>Stap 2 </a:t>
            </a:r>
            <a:r>
              <a:rPr lang="nl-NL" sz="2000" dirty="0">
                <a:latin typeface="Arial" pitchFamily="34" charset="0"/>
                <a:cs typeface="Arial" pitchFamily="34" charset="0"/>
              </a:rPr>
              <a:t>	Verdeel alle inkomensontvangers in een aantal groepen. In dit geval verdelen we de inkomensontvangers in 4 groepen van 2 personen. Elke groep bevat 25% van de  inkomenstrekkers.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901355" y="2599015"/>
            <a:ext cx="3384376" cy="38779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buFontTx/>
              <a:buNone/>
            </a:pPr>
            <a:r>
              <a:rPr lang="nl-NL" sz="2000" dirty="0">
                <a:latin typeface="Arial" pitchFamily="34" charset="0"/>
                <a:cs typeface="Arial" pitchFamily="34" charset="0"/>
              </a:rPr>
              <a:t>Personen	Inkomens</a:t>
            </a:r>
          </a:p>
          <a:p>
            <a:pPr>
              <a:lnSpc>
                <a:spcPct val="114000"/>
              </a:lnSpc>
              <a:buFontTx/>
              <a:buNone/>
            </a:pPr>
            <a:endParaRPr lang="nl-NL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4000"/>
              </a:lnSpc>
              <a:buFontTx/>
              <a:buNone/>
            </a:pPr>
            <a:r>
              <a:rPr lang="nl-NL" sz="20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B  		     30</a:t>
            </a:r>
          </a:p>
          <a:p>
            <a:pPr>
              <a:lnSpc>
                <a:spcPct val="114000"/>
              </a:lnSpc>
              <a:buFontTx/>
              <a:buNone/>
            </a:pPr>
            <a:r>
              <a:rPr lang="nl-NL" sz="20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   A  		   170</a:t>
            </a:r>
          </a:p>
          <a:p>
            <a:pPr>
              <a:lnSpc>
                <a:spcPct val="114000"/>
              </a:lnSpc>
              <a:buFontTx/>
              <a:buNone/>
            </a:pPr>
            <a:r>
              <a:rPr lang="nl-NL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G  		   180</a:t>
            </a:r>
          </a:p>
          <a:p>
            <a:pPr>
              <a:lnSpc>
                <a:spcPct val="114000"/>
              </a:lnSpc>
              <a:buFontTx/>
              <a:buNone/>
            </a:pPr>
            <a:r>
              <a:rPr lang="nl-NL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  H  		   220</a:t>
            </a:r>
          </a:p>
          <a:p>
            <a:pPr>
              <a:lnSpc>
                <a:spcPct val="114000"/>
              </a:lnSpc>
              <a:buFontTx/>
              <a:buNone/>
            </a:pPr>
            <a:r>
              <a:rPr lang="nl-NL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C  		   300</a:t>
            </a:r>
          </a:p>
          <a:p>
            <a:pPr>
              <a:lnSpc>
                <a:spcPct val="114000"/>
              </a:lnSpc>
              <a:buFontTx/>
              <a:buNone/>
            </a:pPr>
            <a:r>
              <a:rPr lang="nl-NL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F 		   300</a:t>
            </a:r>
          </a:p>
          <a:p>
            <a:pPr>
              <a:lnSpc>
                <a:spcPct val="114000"/>
              </a:lnSpc>
              <a:buFontTx/>
              <a:buNone/>
            </a:pPr>
            <a:r>
              <a:rPr lang="nl-NL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E  		   350</a:t>
            </a:r>
          </a:p>
          <a:p>
            <a:pPr>
              <a:lnSpc>
                <a:spcPct val="114000"/>
              </a:lnSpc>
              <a:buFontTx/>
              <a:buNone/>
            </a:pPr>
            <a:r>
              <a:rPr lang="nl-NL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D 		   450</a:t>
            </a:r>
          </a:p>
          <a:p>
            <a:endParaRPr lang="nl-NL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080488-BB87-8947-B5D3-1FFFEB7B69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0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32"/>
    </mc:Choice>
    <mc:Fallback xmlns="">
      <p:transition spd="slow" advTm="6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776636" y="1412776"/>
            <a:ext cx="3599284" cy="3240360"/>
          </a:xfrm>
          <a:solidFill>
            <a:srgbClr val="DBEEF4"/>
          </a:solidFill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nl-NL" sz="1600" dirty="0"/>
              <a:t>	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Personen	Inkomens</a:t>
            </a:r>
          </a:p>
          <a:p>
            <a:pPr>
              <a:buFontTx/>
              <a:buNone/>
            </a:pPr>
            <a:r>
              <a:rPr lang="nl-NL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nl-NL" sz="20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B  			  30</a:t>
            </a:r>
          </a:p>
          <a:p>
            <a:pPr>
              <a:buFontTx/>
              <a:buNone/>
            </a:pPr>
            <a:r>
              <a:rPr lang="nl-NL" sz="20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	A  			170</a:t>
            </a:r>
          </a:p>
          <a:p>
            <a:pPr>
              <a:buFontTx/>
              <a:buNone/>
            </a:pPr>
            <a:r>
              <a:rPr lang="nl-NL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nl-NL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  			180</a:t>
            </a:r>
          </a:p>
          <a:p>
            <a:pPr>
              <a:buFontTx/>
              <a:buNone/>
            </a:pPr>
            <a:r>
              <a:rPr lang="nl-NL" sz="2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H  			220</a:t>
            </a:r>
          </a:p>
          <a:p>
            <a:pPr>
              <a:buFontTx/>
              <a:buNone/>
            </a:pPr>
            <a:r>
              <a:rPr lang="nl-NL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nl-NL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  			300</a:t>
            </a:r>
          </a:p>
          <a:p>
            <a:pPr>
              <a:buFontTx/>
              <a:buNone/>
            </a:pPr>
            <a:r>
              <a:rPr lang="nl-NL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F 			300</a:t>
            </a:r>
          </a:p>
          <a:p>
            <a:pPr>
              <a:buFontTx/>
              <a:buNone/>
            </a:pPr>
            <a:r>
              <a:rPr lang="nl-NL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nl-NL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  			350</a:t>
            </a:r>
          </a:p>
          <a:p>
            <a:pPr>
              <a:buFontTx/>
              <a:buNone/>
            </a:pPr>
            <a:r>
              <a:rPr lang="nl-NL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D 			450</a:t>
            </a:r>
          </a:p>
          <a:p>
            <a:pPr>
              <a:buFontTx/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87688" y="522647"/>
            <a:ext cx="6048672" cy="707886"/>
          </a:xfrm>
          <a:prstGeom prst="rect">
            <a:avLst/>
          </a:prstGeom>
          <a:solidFill>
            <a:srgbClr val="F7964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nl-NL" sz="2000" b="1" dirty="0"/>
              <a:t>Stap 3 </a:t>
            </a:r>
            <a:r>
              <a:rPr lang="nl-NL" sz="2000" dirty="0"/>
              <a:t>Bereken het totale inkomen per groep. </a:t>
            </a:r>
          </a:p>
          <a:p>
            <a:endParaRPr lang="nl-NL" sz="2000" dirty="0"/>
          </a:p>
        </p:txBody>
      </p:sp>
      <p:sp>
        <p:nvSpPr>
          <p:cNvPr id="4" name="Tekstvak 3"/>
          <p:cNvSpPr txBox="1"/>
          <p:nvPr/>
        </p:nvSpPr>
        <p:spPr>
          <a:xfrm>
            <a:off x="1776636" y="4903442"/>
            <a:ext cx="7790697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Groep 1	25%	B en A	Inkomen    30 + 170  =   200</a:t>
            </a:r>
          </a:p>
          <a:p>
            <a:pPr>
              <a:buFontTx/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Groep 2	25%	G en H	Inkomen  180 + 220  =   400</a:t>
            </a:r>
          </a:p>
          <a:p>
            <a:pPr>
              <a:buFontTx/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Groep 3	25%	C en F	Inkomen  300 + 300  =   600</a:t>
            </a:r>
          </a:p>
          <a:p>
            <a:pPr>
              <a:buFontTx/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Groep 4	25%	E en D	Inkomen  350 + 450  </a:t>
            </a:r>
            <a:r>
              <a:rPr lang="nl-NL" sz="2000" u="sng" dirty="0">
                <a:latin typeface="Arial" panose="020B0604020202020204" pitchFamily="34" charset="0"/>
                <a:cs typeface="Arial" panose="020B0604020202020204" pitchFamily="34" charset="0"/>
              </a:rPr>
              <a:t>=   800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+/+</a:t>
            </a:r>
          </a:p>
          <a:p>
            <a:pPr>
              <a:buFontTx/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Totaal						        = 2.000</a:t>
            </a:r>
          </a:p>
          <a:p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c2.plzcdn.com/ZillaIMG/b67026e96c0a9788c415891d86beef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151152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383C10-4981-714C-B8FE-68C9B64E86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3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37"/>
    </mc:Choice>
    <mc:Fallback xmlns="">
      <p:transition spd="slow" advTm="3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087888" y="4149080"/>
            <a:ext cx="5328592" cy="2376264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nl-NL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Groep 	Inkomen	Percentage</a:t>
            </a:r>
          </a:p>
          <a:p>
            <a:pPr>
              <a:buFontTx/>
              <a:buNone/>
            </a:pP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1  25%	    200		 10%	 </a:t>
            </a:r>
          </a:p>
          <a:p>
            <a:pPr>
              <a:buFontTx/>
              <a:buNone/>
            </a:pP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2  25%	    400		 </a:t>
            </a:r>
            <a:r>
              <a:rPr lang="nl-NL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20%</a:t>
            </a:r>
          </a:p>
          <a:p>
            <a:pPr>
              <a:buFontTx/>
              <a:buNone/>
            </a:pP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3  25%	    600		 </a:t>
            </a:r>
            <a:r>
              <a:rPr lang="nl-NL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30%</a:t>
            </a:r>
          </a:p>
          <a:p>
            <a:pPr>
              <a:buFontTx/>
              <a:buNone/>
            </a:pP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4  25%	    </a:t>
            </a:r>
            <a:r>
              <a:rPr lang="nl-NL" sz="2000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800</a:t>
            </a: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nl-NL" sz="20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40%</a:t>
            </a:r>
          </a:p>
          <a:p>
            <a:pPr>
              <a:buFontTx/>
              <a:buNone/>
            </a:pPr>
            <a:r>
              <a:rPr lang="nl-NL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	  </a:t>
            </a:r>
            <a:r>
              <a:rPr lang="nl-NL" sz="20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2000		100%</a:t>
            </a:r>
          </a:p>
          <a:p>
            <a:pPr>
              <a:buFontTx/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nl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24000" y="548680"/>
            <a:ext cx="9144000" cy="4001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nl-NL" sz="2000" dirty="0">
                <a:latin typeface="Arial" pitchFamily="34" charset="0"/>
                <a:cs typeface="Arial" pitchFamily="34" charset="0"/>
              </a:rPr>
              <a:t>Stap 4 Bereken hoeveel procent van het totale inkomen elke groep verdient</a:t>
            </a:r>
          </a:p>
        </p:txBody>
      </p:sp>
      <p:pic>
        <p:nvPicPr>
          <p:cNvPr id="3074" name="Picture 2" descr="http://www.dagelijksestandaard.nl/sites/default/files/plaatjes/poor_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484785"/>
            <a:ext cx="3312368" cy="221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7AD85E-A1AF-0D41-82E3-834CED2FC9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1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77"/>
    </mc:Choice>
    <mc:Fallback xmlns="">
      <p:transition spd="slow" advTm="5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423592" y="548681"/>
            <a:ext cx="7200800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nl-NL" sz="2000" dirty="0">
                <a:latin typeface="Arial" pitchFamily="34" charset="0"/>
                <a:cs typeface="Arial" pitchFamily="34" charset="0"/>
              </a:rPr>
              <a:t>Stap 5 	Bereken de cumulatieve frequenties. Hiervoor moeten we twee kolommen toevoegen. Cumulatief percentage betekent niets anders dan dat je de percentages steeds moet optellen.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94934" y="2176919"/>
            <a:ext cx="8568267" cy="43441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nl-NL" sz="1800" dirty="0">
                <a:latin typeface="Arial" pitchFamily="34" charset="0"/>
                <a:cs typeface="Arial" pitchFamily="34" charset="0"/>
              </a:rPr>
              <a:t>	Eerst tellen we de percentages van inkomensontvangers op.</a:t>
            </a:r>
          </a:p>
          <a:p>
            <a:pPr>
              <a:buFontTx/>
              <a:buNone/>
            </a:pPr>
            <a:endParaRPr lang="nl-NL" sz="1800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lang="nl-NL" sz="1400" dirty="0">
                <a:latin typeface="Arial" pitchFamily="34" charset="0"/>
                <a:cs typeface="Arial" pitchFamily="34" charset="0"/>
              </a:rPr>
              <a:t>	</a:t>
            </a: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	Inkomens- 	    </a:t>
            </a:r>
            <a:r>
              <a:rPr lang="nl-NL" sz="1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Cumulatief			   				Cumulatief</a:t>
            </a:r>
          </a:p>
          <a:p>
            <a:pPr>
              <a:buFontTx/>
              <a:buNone/>
            </a:pP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Groep 	ontvangers	    </a:t>
            </a:r>
            <a:r>
              <a:rPr lang="nl-NL" sz="1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percentage</a:t>
            </a: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Inkomen	Percentage  	</a:t>
            </a:r>
            <a:r>
              <a:rPr lang="nl-NL" sz="1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percentage</a:t>
            </a:r>
          </a:p>
          <a:p>
            <a:pPr>
              <a:buFontTx/>
              <a:buNone/>
            </a:pP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1		</a:t>
            </a:r>
            <a:r>
              <a:rPr lang="nl-NL" sz="1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25%	   		 25%			200			10%	     	10%		 </a:t>
            </a:r>
          </a:p>
          <a:p>
            <a:pPr>
              <a:buFontTx/>
              <a:buNone/>
            </a:pPr>
            <a:r>
              <a:rPr lang="nl-NL" sz="1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2 		25</a:t>
            </a: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%	   		 </a:t>
            </a:r>
            <a:r>
              <a:rPr lang="nl-NL" sz="1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50%*</a:t>
            </a: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	400			20%	     	30%</a:t>
            </a:r>
          </a:p>
          <a:p>
            <a:pPr>
              <a:buFontTx/>
              <a:buNone/>
            </a:pP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3  		25%	   		 75%			600			30%	     	</a:t>
            </a:r>
            <a:r>
              <a:rPr lang="nl-NL" sz="1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60%**</a:t>
            </a:r>
          </a:p>
          <a:p>
            <a:pPr>
              <a:buFontTx/>
              <a:buNone/>
            </a:pP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4  		25%	   		100%			</a:t>
            </a:r>
            <a:r>
              <a:rPr lang="nl-NL" sz="1800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800</a:t>
            </a: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	</a:t>
            </a:r>
            <a:r>
              <a:rPr lang="nl-NL" sz="1800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40%</a:t>
            </a: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	100%</a:t>
            </a:r>
            <a:endParaRPr lang="nl-NL" sz="1800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lang="nl-NL" sz="18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									</a:t>
            </a:r>
            <a:r>
              <a:rPr lang="nl-NL" sz="18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2000		100%</a:t>
            </a:r>
          </a:p>
          <a:p>
            <a:pPr>
              <a:buFontTx/>
              <a:buNone/>
            </a:pPr>
            <a:endParaRPr lang="nl-NL" sz="18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</a:pPr>
            <a:r>
              <a:rPr lang="nl-NL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nl-NL" sz="2400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(50% =25 + 25)	</a:t>
            </a:r>
          </a:p>
          <a:p>
            <a:pPr>
              <a:buFontTx/>
              <a:buNone/>
            </a:pPr>
            <a:r>
              <a:rPr lang="nl-NL" sz="2400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**</a:t>
            </a:r>
            <a:r>
              <a:rPr lang="nl-NL" sz="2400" i="1" dirty="0">
                <a:solidFill>
                  <a:schemeClr val="accent2">
                    <a:lumMod val="75000"/>
                  </a:schemeClr>
                </a:solidFill>
              </a:rPr>
              <a:t> (60% = 10 + 20 + 30)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2CAEC9-46DD-504B-9ECE-6A44945029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0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55"/>
    </mc:Choice>
    <mc:Fallback xmlns="">
      <p:transition spd="slow" advTm="10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/>
          <p:cNvCxnSpPr/>
          <p:nvPr/>
        </p:nvCxnSpPr>
        <p:spPr>
          <a:xfrm flipV="1">
            <a:off x="3215680" y="2492896"/>
            <a:ext cx="0" cy="38164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3215680" y="6309320"/>
            <a:ext cx="39604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V="1">
            <a:off x="3215680" y="2708920"/>
            <a:ext cx="3600400" cy="3600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2423592" y="249289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itchFamily="34" charset="0"/>
                <a:cs typeface="Arial" pitchFamily="34" charset="0"/>
              </a:rPr>
              <a:t>100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2423592" y="321297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itchFamily="34" charset="0"/>
                <a:cs typeface="Arial" pitchFamily="34" charset="0"/>
              </a:rPr>
              <a:t> 80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423592" y="393305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itchFamily="34" charset="0"/>
                <a:cs typeface="Arial" pitchFamily="34" charset="0"/>
              </a:rPr>
              <a:t> 60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2423592" y="4581128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itchFamily="34" charset="0"/>
                <a:cs typeface="Arial" pitchFamily="34" charset="0"/>
              </a:rPr>
              <a:t> 40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2423592" y="537321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itchFamily="34" charset="0"/>
                <a:cs typeface="Arial" pitchFamily="34" charset="0"/>
              </a:rPr>
              <a:t> 20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3071664" y="630932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itchFamily="34" charset="0"/>
                <a:cs typeface="Arial" pitchFamily="34" charset="0"/>
              </a:rPr>
              <a:t>         20      40      60      80  </a:t>
            </a:r>
            <a:r>
              <a:rPr lang="nl-NL" sz="20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nl-NL" sz="2000" dirty="0">
                <a:latin typeface="Arial" pitchFamily="34" charset="0"/>
                <a:cs typeface="Arial" pitchFamily="34" charset="0"/>
              </a:rPr>
              <a:t>100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7464151" y="5877273"/>
            <a:ext cx="3304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itchFamily="34" charset="0"/>
                <a:cs typeface="Arial" pitchFamily="34" charset="0"/>
              </a:rPr>
              <a:t>Cumulatieve</a:t>
            </a:r>
          </a:p>
          <a:p>
            <a:r>
              <a:rPr lang="nl-NL" sz="2000" dirty="0">
                <a:latin typeface="Arial" pitchFamily="34" charset="0"/>
                <a:cs typeface="Arial" pitchFamily="34" charset="0"/>
              </a:rPr>
              <a:t>Inkomensontvangers in %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613795" y="2220269"/>
            <a:ext cx="1926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itchFamily="34" charset="0"/>
                <a:cs typeface="Arial" pitchFamily="34" charset="0"/>
              </a:rPr>
              <a:t>Cumulatief Inkomen in %</a:t>
            </a:r>
          </a:p>
        </p:txBody>
      </p:sp>
      <p:sp>
        <p:nvSpPr>
          <p:cNvPr id="15" name="Stroomdiagram: Verbindingslijn 14"/>
          <p:cNvSpPr/>
          <p:nvPr/>
        </p:nvSpPr>
        <p:spPr>
          <a:xfrm>
            <a:off x="4007768" y="5877272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Stroomdiagram: Verbindingslijn 24"/>
          <p:cNvSpPr/>
          <p:nvPr/>
        </p:nvSpPr>
        <p:spPr>
          <a:xfrm>
            <a:off x="4943872" y="5157192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Stroomdiagram: Verbindingslijn 25"/>
          <p:cNvSpPr/>
          <p:nvPr/>
        </p:nvSpPr>
        <p:spPr>
          <a:xfrm>
            <a:off x="5879976" y="4077072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Stroomdiagram: Verbindingslijn 26"/>
          <p:cNvSpPr/>
          <p:nvPr/>
        </p:nvSpPr>
        <p:spPr>
          <a:xfrm>
            <a:off x="3143672" y="6237312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Stroomdiagram: Verbindingslijn 27"/>
          <p:cNvSpPr/>
          <p:nvPr/>
        </p:nvSpPr>
        <p:spPr>
          <a:xfrm>
            <a:off x="6744072" y="2636912"/>
            <a:ext cx="144016" cy="14401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Vrije vorm 21"/>
          <p:cNvSpPr/>
          <p:nvPr/>
        </p:nvSpPr>
        <p:spPr>
          <a:xfrm>
            <a:off x="3196047" y="2704012"/>
            <a:ext cx="3618411" cy="3605349"/>
          </a:xfrm>
          <a:custGeom>
            <a:avLst/>
            <a:gdLst>
              <a:gd name="connsiteX0" fmla="*/ 0 w 3618411"/>
              <a:gd name="connsiteY0" fmla="*/ 3605349 h 3605349"/>
              <a:gd name="connsiteX1" fmla="*/ 875211 w 3618411"/>
              <a:gd name="connsiteY1" fmla="*/ 3278778 h 3605349"/>
              <a:gd name="connsiteX2" fmla="*/ 1815737 w 3618411"/>
              <a:gd name="connsiteY2" fmla="*/ 2534195 h 3605349"/>
              <a:gd name="connsiteX3" fmla="*/ 2756263 w 3618411"/>
              <a:gd name="connsiteY3" fmla="*/ 1436915 h 3605349"/>
              <a:gd name="connsiteX4" fmla="*/ 3618411 w 3618411"/>
              <a:gd name="connsiteY4" fmla="*/ 0 h 3605349"/>
              <a:gd name="connsiteX5" fmla="*/ 3618411 w 3618411"/>
              <a:gd name="connsiteY5" fmla="*/ 0 h 3605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8411" h="3605349">
                <a:moveTo>
                  <a:pt x="0" y="3605349"/>
                </a:moveTo>
                <a:cubicBezTo>
                  <a:pt x="286294" y="3531326"/>
                  <a:pt x="572588" y="3457304"/>
                  <a:pt x="875211" y="3278778"/>
                </a:cubicBezTo>
                <a:cubicBezTo>
                  <a:pt x="1177834" y="3100252"/>
                  <a:pt x="1502228" y="2841172"/>
                  <a:pt x="1815737" y="2534195"/>
                </a:cubicBezTo>
                <a:cubicBezTo>
                  <a:pt x="2129246" y="2227218"/>
                  <a:pt x="2455817" y="1859281"/>
                  <a:pt x="2756263" y="1436915"/>
                </a:cubicBezTo>
                <a:cubicBezTo>
                  <a:pt x="3056709" y="1014549"/>
                  <a:pt x="3618411" y="0"/>
                  <a:pt x="3618411" y="0"/>
                </a:cubicBezTo>
                <a:lnTo>
                  <a:pt x="3618411" y="0"/>
                </a:ln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6816080" y="3212977"/>
            <a:ext cx="3851920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Wat kun je aflezen met behulp van deze Lorenzcurve?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nl-N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en 8</a:t>
            </a:r>
            <a:r>
              <a:rPr lang="nl-N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deciel samen verdienen 25% van het inkomen</a:t>
            </a:r>
          </a:p>
        </p:txBody>
      </p:sp>
      <p:cxnSp>
        <p:nvCxnSpPr>
          <p:cNvPr id="6" name="Rechte verbindingslijn 5"/>
          <p:cNvCxnSpPr/>
          <p:nvPr/>
        </p:nvCxnSpPr>
        <p:spPr>
          <a:xfrm flipV="1">
            <a:off x="5286483" y="4949300"/>
            <a:ext cx="0" cy="1328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flipH="1">
            <a:off x="3196046" y="4981238"/>
            <a:ext cx="2071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H="1" flipV="1">
            <a:off x="5991097" y="4123844"/>
            <a:ext cx="32819" cy="223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>
            <a:stCxn id="22" idx="3"/>
            <a:endCxn id="22" idx="3"/>
          </p:cNvCxnSpPr>
          <p:nvPr/>
        </p:nvCxnSpPr>
        <p:spPr>
          <a:xfrm>
            <a:off x="5952309" y="414092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01" name="Rechte verbindingslijn 25600"/>
          <p:cNvCxnSpPr/>
          <p:nvPr/>
        </p:nvCxnSpPr>
        <p:spPr>
          <a:xfrm flipH="1" flipV="1">
            <a:off x="3235234" y="4140927"/>
            <a:ext cx="278239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5" name="Tekstvak 25604"/>
          <p:cNvSpPr txBox="1"/>
          <p:nvPr/>
        </p:nvSpPr>
        <p:spPr>
          <a:xfrm>
            <a:off x="3287688" y="3846846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3288864" y="472893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9D07470-0A1B-4A41-B56D-409D7FEA5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00" y="-1111"/>
            <a:ext cx="9842500" cy="23241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0E8CDB0-05F1-2242-A066-9513B94422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70"/>
    </mc:Choice>
    <mc:Fallback xmlns="">
      <p:transition spd="slow" advTm="190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15" grpId="0" animBg="1"/>
      <p:bldP spid="25" grpId="0" animBg="1"/>
      <p:bldP spid="26" grpId="0" animBg="1"/>
      <p:bldP spid="27" grpId="0" animBg="1"/>
      <p:bldP spid="28" grpId="0" animBg="1"/>
      <p:bldP spid="22" grpId="0" animBg="1"/>
      <p:bldP spid="2" grpId="0" animBg="1"/>
      <p:bldP spid="25605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6.6|3.1|11.9|6.1|3.8|0.8|4.5|6|4.6|2.2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3.8|4.4|16.3|8.5|1.6|16.7|1.3|8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2.7|5.4|11.9|39.8|2.3|9.8|9.4|27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2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16.1|6.3|1.3|4.2|3.8|4.9|2.2|17.2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8.9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4|13.3|2.5|3|3.8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9|0.9|1.8|1.3|1|33.2|9.4|1|3.5|4.1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5|4.4|4.9|4.6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7|1.5|9.5|13.1|10.8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.3|0.8|1.4|9|15.2|8.7|20.9|9.3|4.1|1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0.8|0.8|1.6|15.5|1.3|0.6|0.4|0.4|0.5|38.8|18.1|2.9|8.3|3.8|2.6|5.4|3.2|31.9|4.3|1|6|1.6|1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1263</Words>
  <Application>Microsoft Macintosh PowerPoint</Application>
  <PresentationFormat>Breedbeeld</PresentationFormat>
  <Paragraphs>198</Paragraphs>
  <Slides>19</Slides>
  <Notes>0</Notes>
  <HiddenSlides>0</HiddenSlides>
  <MMClips>13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Kantoorthema</vt:lpstr>
      <vt:lpstr>PowerPoint-presentatie</vt:lpstr>
      <vt:lpstr>PowerPoint-presentatie</vt:lpstr>
      <vt:lpstr>De Lorenzcurve</vt:lpstr>
      <vt:lpstr>De Lorenzcurve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Conclusies</vt:lpstr>
      <vt:lpstr>Categoriale inkomensverdeling</vt:lpstr>
      <vt:lpstr>Productiefactoren en beloningen</vt:lpstr>
      <vt:lpstr>Arbeids- en vermogensinkomen</vt:lpstr>
      <vt:lpstr>Loonquote en andere quotes (inclusief bijdrage overheid)</vt:lpstr>
      <vt:lpstr>Arbeidsinkomensquote (exclusief overheid)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Vermeulen, H.</dc:creator>
  <cp:lastModifiedBy>Vermeulen, H.</cp:lastModifiedBy>
  <cp:revision>3</cp:revision>
  <dcterms:created xsi:type="dcterms:W3CDTF">2020-08-12T15:02:46Z</dcterms:created>
  <dcterms:modified xsi:type="dcterms:W3CDTF">2020-08-28T09:31:46Z</dcterms:modified>
</cp:coreProperties>
</file>