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57" r:id="rId5"/>
    <p:sldId id="275" r:id="rId6"/>
    <p:sldId id="260" r:id="rId7"/>
    <p:sldId id="271" r:id="rId8"/>
    <p:sldId id="267" r:id="rId9"/>
    <p:sldId id="272" r:id="rId10"/>
    <p:sldId id="268" r:id="rId11"/>
    <p:sldId id="273" r:id="rId12"/>
    <p:sldId id="274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84" y="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2E35-219D-46DA-957B-1F2EAA47A4F7}" type="datetimeFigureOut">
              <a:rPr lang="nl-NL" smtClean="0"/>
              <a:t>28-9-2016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6F48-FB9C-4BD6-A3C9-FC09E53AD4B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2E35-219D-46DA-957B-1F2EAA47A4F7}" type="datetimeFigureOut">
              <a:rPr lang="nl-NL" smtClean="0"/>
              <a:t>28-9-2016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6F48-FB9C-4BD6-A3C9-FC09E53AD4B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2E35-219D-46DA-957B-1F2EAA47A4F7}" type="datetimeFigureOut">
              <a:rPr lang="nl-NL" smtClean="0"/>
              <a:t>28-9-2016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6F48-FB9C-4BD6-A3C9-FC09E53AD4B5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2E35-219D-46DA-957B-1F2EAA47A4F7}" type="datetimeFigureOut">
              <a:rPr lang="nl-NL" smtClean="0"/>
              <a:t>28-9-2016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6F48-FB9C-4BD6-A3C9-FC09E53AD4B5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2E35-219D-46DA-957B-1F2EAA47A4F7}" type="datetimeFigureOut">
              <a:rPr lang="nl-NL" smtClean="0"/>
              <a:t>28-9-2016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6F48-FB9C-4BD6-A3C9-FC09E53AD4B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2E35-219D-46DA-957B-1F2EAA47A4F7}" type="datetimeFigureOut">
              <a:rPr lang="nl-NL" smtClean="0"/>
              <a:t>28-9-2016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6F48-FB9C-4BD6-A3C9-FC09E53AD4B5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2E35-219D-46DA-957B-1F2EAA47A4F7}" type="datetimeFigureOut">
              <a:rPr lang="nl-NL" smtClean="0"/>
              <a:t>28-9-2016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6F48-FB9C-4BD6-A3C9-FC09E53AD4B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2E35-219D-46DA-957B-1F2EAA47A4F7}" type="datetimeFigureOut">
              <a:rPr lang="nl-NL" smtClean="0"/>
              <a:t>28-9-2016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6F48-FB9C-4BD6-A3C9-FC09E53AD4B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2E35-219D-46DA-957B-1F2EAA47A4F7}" type="datetimeFigureOut">
              <a:rPr lang="nl-NL" smtClean="0"/>
              <a:t>28-9-2016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6F48-FB9C-4BD6-A3C9-FC09E53AD4B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2E35-219D-46DA-957B-1F2EAA47A4F7}" type="datetimeFigureOut">
              <a:rPr lang="nl-NL" smtClean="0"/>
              <a:t>28-9-2016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6F48-FB9C-4BD6-A3C9-FC09E53AD4B5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2E35-219D-46DA-957B-1F2EAA47A4F7}" type="datetimeFigureOut">
              <a:rPr lang="nl-NL" smtClean="0"/>
              <a:t>28-9-2016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6F48-FB9C-4BD6-A3C9-FC09E53AD4B5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2882E35-219D-46DA-957B-1F2EAA47A4F7}" type="datetimeFigureOut">
              <a:rPr lang="nl-NL" smtClean="0"/>
              <a:t>28-9-2016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C176F48-FB9C-4BD6-A3C9-FC09E53AD4B5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2400" cy="1108720"/>
          </a:xfrm>
        </p:spPr>
        <p:txBody>
          <a:bodyPr/>
          <a:lstStyle/>
          <a:p>
            <a:r>
              <a:rPr lang="nl-NL" dirty="0" smtClean="0"/>
              <a:t>Ruil 2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4000" dirty="0" smtClean="0">
                <a:solidFill>
                  <a:schemeClr val="tx1"/>
                </a:solidFill>
              </a:rPr>
              <a:t>Paragraaf 2.4 tot en met 2.6</a:t>
            </a:r>
            <a:endParaRPr lang="nl-NL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27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691680" y="4149080"/>
            <a:ext cx="720080" cy="14401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1691680" y="2708920"/>
            <a:ext cx="720080" cy="14401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1691680" y="1988840"/>
            <a:ext cx="720080" cy="7200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-RECHTS 6"/>
          <p:cNvSpPr/>
          <p:nvPr/>
        </p:nvSpPr>
        <p:spPr>
          <a:xfrm>
            <a:off x="3923928" y="4797152"/>
            <a:ext cx="10801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-RECHTS 7"/>
          <p:cNvSpPr/>
          <p:nvPr/>
        </p:nvSpPr>
        <p:spPr>
          <a:xfrm>
            <a:off x="3923928" y="2204864"/>
            <a:ext cx="10801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JL-RECHTS 8"/>
          <p:cNvSpPr/>
          <p:nvPr/>
        </p:nvSpPr>
        <p:spPr>
          <a:xfrm>
            <a:off x="3923928" y="3356992"/>
            <a:ext cx="10801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-OMHOOG 11"/>
          <p:cNvSpPr/>
          <p:nvPr/>
        </p:nvSpPr>
        <p:spPr>
          <a:xfrm>
            <a:off x="3059832" y="4509120"/>
            <a:ext cx="144016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PIJL-OMHOOG 12"/>
          <p:cNvSpPr/>
          <p:nvPr/>
        </p:nvSpPr>
        <p:spPr>
          <a:xfrm>
            <a:off x="3059832" y="1988840"/>
            <a:ext cx="144016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-OMHOOG 13"/>
          <p:cNvSpPr/>
          <p:nvPr/>
        </p:nvSpPr>
        <p:spPr>
          <a:xfrm>
            <a:off x="3059832" y="3140968"/>
            <a:ext cx="144016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/>
          <p:cNvSpPr txBox="1"/>
          <p:nvPr/>
        </p:nvSpPr>
        <p:spPr>
          <a:xfrm>
            <a:off x="3131840" y="4725144"/>
            <a:ext cx="504056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M3</a:t>
            </a:r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3131840" y="2132856"/>
            <a:ext cx="504056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M3</a:t>
            </a:r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>
            <a:off x="3131840" y="3284984"/>
            <a:ext cx="504056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M3</a:t>
            </a:r>
            <a:endParaRPr lang="nl-NL" dirty="0"/>
          </a:p>
        </p:txBody>
      </p:sp>
      <p:sp>
        <p:nvSpPr>
          <p:cNvPr id="19" name="PIJL-OMHOOG 18"/>
          <p:cNvSpPr/>
          <p:nvPr/>
        </p:nvSpPr>
        <p:spPr>
          <a:xfrm>
            <a:off x="5220072" y="1988840"/>
            <a:ext cx="144016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PIJL-OMHOOG 19"/>
          <p:cNvSpPr/>
          <p:nvPr/>
        </p:nvSpPr>
        <p:spPr>
          <a:xfrm>
            <a:off x="5220072" y="3140968"/>
            <a:ext cx="144016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PIJL-OMHOOG 20"/>
          <p:cNvSpPr/>
          <p:nvPr/>
        </p:nvSpPr>
        <p:spPr>
          <a:xfrm>
            <a:off x="5220072" y="4581128"/>
            <a:ext cx="144016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/>
          <p:cNvSpPr txBox="1"/>
          <p:nvPr/>
        </p:nvSpPr>
        <p:spPr>
          <a:xfrm>
            <a:off x="5436096" y="3284984"/>
            <a:ext cx="36004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P</a:t>
            </a:r>
            <a:endParaRPr lang="nl-NL" dirty="0"/>
          </a:p>
        </p:txBody>
      </p:sp>
      <p:sp>
        <p:nvSpPr>
          <p:cNvPr id="24" name="Tekstvak 23"/>
          <p:cNvSpPr txBox="1"/>
          <p:nvPr/>
        </p:nvSpPr>
        <p:spPr>
          <a:xfrm>
            <a:off x="5436096" y="2132856"/>
            <a:ext cx="36004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P</a:t>
            </a:r>
            <a:endParaRPr lang="nl-NL" dirty="0"/>
          </a:p>
        </p:txBody>
      </p:sp>
      <p:sp>
        <p:nvSpPr>
          <p:cNvPr id="25" name="Tekstvak 24"/>
          <p:cNvSpPr txBox="1"/>
          <p:nvPr/>
        </p:nvSpPr>
        <p:spPr>
          <a:xfrm>
            <a:off x="5436096" y="4797152"/>
            <a:ext cx="36004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T</a:t>
            </a:r>
            <a:endParaRPr lang="nl-NL" dirty="0"/>
          </a:p>
        </p:txBody>
      </p:sp>
      <p:sp>
        <p:nvSpPr>
          <p:cNvPr id="26" name="Tekstvak 25"/>
          <p:cNvSpPr txBox="1"/>
          <p:nvPr/>
        </p:nvSpPr>
        <p:spPr>
          <a:xfrm>
            <a:off x="5652120" y="3284984"/>
            <a:ext cx="86409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e</a:t>
            </a:r>
            <a:r>
              <a:rPr lang="nl-NL" dirty="0" smtClean="0"/>
              <a:t>n  T</a:t>
            </a:r>
            <a:endParaRPr lang="nl-NL" dirty="0"/>
          </a:p>
        </p:txBody>
      </p:sp>
      <p:sp>
        <p:nvSpPr>
          <p:cNvPr id="27" name="Tekstvak 26"/>
          <p:cNvSpPr txBox="1"/>
          <p:nvPr/>
        </p:nvSpPr>
        <p:spPr>
          <a:xfrm>
            <a:off x="5940152" y="4797152"/>
            <a:ext cx="2736304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In geen enkele sector is de productiecapaciteit bezet</a:t>
            </a:r>
            <a:endParaRPr lang="nl-NL" dirty="0"/>
          </a:p>
        </p:txBody>
      </p:sp>
      <p:sp>
        <p:nvSpPr>
          <p:cNvPr id="28" name="Tekstvak 27"/>
          <p:cNvSpPr txBox="1"/>
          <p:nvPr/>
        </p:nvSpPr>
        <p:spPr>
          <a:xfrm>
            <a:off x="6300192" y="2996952"/>
            <a:ext cx="2736304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In sommige sectoren is de productiecapaciteit al bezet, in andere niet</a:t>
            </a:r>
            <a:endParaRPr lang="nl-NL" dirty="0"/>
          </a:p>
        </p:txBody>
      </p:sp>
      <p:sp>
        <p:nvSpPr>
          <p:cNvPr id="29" name="Tekstvak 28"/>
          <p:cNvSpPr txBox="1"/>
          <p:nvPr/>
        </p:nvSpPr>
        <p:spPr>
          <a:xfrm>
            <a:off x="5940152" y="1988840"/>
            <a:ext cx="2736304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In alle sectoren is de productiecapaciteit bezet</a:t>
            </a:r>
            <a:endParaRPr lang="nl-NL" dirty="0"/>
          </a:p>
        </p:txBody>
      </p:sp>
      <p:sp>
        <p:nvSpPr>
          <p:cNvPr id="30" name="Tekstvak 29"/>
          <p:cNvSpPr txBox="1"/>
          <p:nvPr/>
        </p:nvSpPr>
        <p:spPr>
          <a:xfrm>
            <a:off x="6012160" y="5445224"/>
            <a:ext cx="194421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Onderbesteding</a:t>
            </a:r>
            <a:endParaRPr lang="nl-NL" dirty="0"/>
          </a:p>
        </p:txBody>
      </p:sp>
      <p:sp>
        <p:nvSpPr>
          <p:cNvPr id="31" name="Tekstvak 30"/>
          <p:cNvSpPr txBox="1"/>
          <p:nvPr/>
        </p:nvSpPr>
        <p:spPr>
          <a:xfrm>
            <a:off x="6012160" y="1556792"/>
            <a:ext cx="194421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Overbesteding</a:t>
            </a:r>
            <a:endParaRPr lang="nl-NL" dirty="0"/>
          </a:p>
        </p:txBody>
      </p:sp>
      <p:sp>
        <p:nvSpPr>
          <p:cNvPr id="32" name="Tekstvak 31"/>
          <p:cNvSpPr txBox="1"/>
          <p:nvPr/>
        </p:nvSpPr>
        <p:spPr>
          <a:xfrm>
            <a:off x="1763688" y="508518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M3</a:t>
            </a:r>
            <a:endParaRPr lang="nl-NL" dirty="0"/>
          </a:p>
        </p:txBody>
      </p:sp>
      <p:sp>
        <p:nvSpPr>
          <p:cNvPr id="33" name="Tekstvak 32"/>
          <p:cNvSpPr txBox="1"/>
          <p:nvPr/>
        </p:nvSpPr>
        <p:spPr>
          <a:xfrm>
            <a:off x="179512" y="2708920"/>
            <a:ext cx="864096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nl-NL" dirty="0" smtClean="0"/>
          </a:p>
          <a:p>
            <a:r>
              <a:rPr lang="nl-NL" dirty="0" smtClean="0"/>
              <a:t>Rente</a:t>
            </a:r>
          </a:p>
          <a:p>
            <a:endParaRPr lang="nl-NL" dirty="0"/>
          </a:p>
        </p:txBody>
      </p:sp>
      <p:sp>
        <p:nvSpPr>
          <p:cNvPr id="34" name="PIJL-RECHTS 33"/>
          <p:cNvSpPr/>
          <p:nvPr/>
        </p:nvSpPr>
        <p:spPr>
          <a:xfrm>
            <a:off x="1115616" y="3068960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Tekstvak 34"/>
          <p:cNvSpPr txBox="1"/>
          <p:nvPr/>
        </p:nvSpPr>
        <p:spPr>
          <a:xfrm>
            <a:off x="107504" y="4149080"/>
            <a:ext cx="1224136" cy="86177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1600" dirty="0" err="1" smtClean="0"/>
              <a:t>Dekkings-percentage</a:t>
            </a:r>
            <a:endParaRPr lang="nl-NL" sz="1600" dirty="0" smtClean="0"/>
          </a:p>
          <a:p>
            <a:endParaRPr lang="nl-NL" dirty="0"/>
          </a:p>
        </p:txBody>
      </p:sp>
      <p:sp>
        <p:nvSpPr>
          <p:cNvPr id="36" name="PIJL-RECHTS 35"/>
          <p:cNvSpPr/>
          <p:nvPr/>
        </p:nvSpPr>
        <p:spPr>
          <a:xfrm>
            <a:off x="1331640" y="4509120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299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/>
          <p:cNvCxnSpPr/>
          <p:nvPr/>
        </p:nvCxnSpPr>
        <p:spPr>
          <a:xfrm>
            <a:off x="1763688" y="2420888"/>
            <a:ext cx="0" cy="2736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Rechte verbindingslijn 4"/>
          <p:cNvCxnSpPr/>
          <p:nvPr/>
        </p:nvCxnSpPr>
        <p:spPr>
          <a:xfrm>
            <a:off x="1763688" y="5157192"/>
            <a:ext cx="34563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1763688" y="2924944"/>
            <a:ext cx="2232248" cy="223224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2411760" y="2924944"/>
            <a:ext cx="2016224" cy="194421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1763688" y="3915278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2771800" y="3915278"/>
            <a:ext cx="0" cy="12419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3419872" y="3915278"/>
            <a:ext cx="0" cy="12419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JL-RECHTS 15"/>
          <p:cNvSpPr/>
          <p:nvPr/>
        </p:nvSpPr>
        <p:spPr>
          <a:xfrm>
            <a:off x="2411760" y="3212976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1331640" y="202949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Prijs</a:t>
            </a:r>
            <a:endParaRPr lang="nl-NL" dirty="0"/>
          </a:p>
        </p:txBody>
      </p:sp>
      <p:sp>
        <p:nvSpPr>
          <p:cNvPr id="19" name="Tekstvak 18"/>
          <p:cNvSpPr txBox="1"/>
          <p:nvPr/>
        </p:nvSpPr>
        <p:spPr>
          <a:xfrm>
            <a:off x="3635896" y="5215660"/>
            <a:ext cx="255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Gevraagde hoeveelheid</a:t>
            </a:r>
            <a:endParaRPr lang="nl-NL" dirty="0"/>
          </a:p>
        </p:txBody>
      </p:sp>
      <p:sp>
        <p:nvSpPr>
          <p:cNvPr id="20" name="Tekstvak 19"/>
          <p:cNvSpPr txBox="1"/>
          <p:nvPr/>
        </p:nvSpPr>
        <p:spPr>
          <a:xfrm>
            <a:off x="1043608" y="1023818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Verband tussen de prijs en de gevraagde hoeveelheid</a:t>
            </a:r>
            <a:endParaRPr lang="nl-NL" sz="2400" dirty="0"/>
          </a:p>
        </p:txBody>
      </p:sp>
      <p:sp>
        <p:nvSpPr>
          <p:cNvPr id="21" name="Tekstvak 20"/>
          <p:cNvSpPr txBox="1"/>
          <p:nvPr/>
        </p:nvSpPr>
        <p:spPr>
          <a:xfrm>
            <a:off x="683568" y="36717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Prijs</a:t>
            </a:r>
            <a:endParaRPr lang="nl-NL" dirty="0"/>
          </a:p>
        </p:txBody>
      </p:sp>
      <p:sp>
        <p:nvSpPr>
          <p:cNvPr id="22" name="Tekstvak 21"/>
          <p:cNvSpPr txBox="1"/>
          <p:nvPr/>
        </p:nvSpPr>
        <p:spPr>
          <a:xfrm>
            <a:off x="2481566" y="5170917"/>
            <a:ext cx="531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Q1</a:t>
            </a:r>
            <a:endParaRPr lang="nl-NL" dirty="0"/>
          </a:p>
        </p:txBody>
      </p:sp>
      <p:sp>
        <p:nvSpPr>
          <p:cNvPr id="23" name="Tekstvak 22"/>
          <p:cNvSpPr txBox="1"/>
          <p:nvPr/>
        </p:nvSpPr>
        <p:spPr>
          <a:xfrm>
            <a:off x="3116312" y="5170917"/>
            <a:ext cx="523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Q2</a:t>
            </a:r>
            <a:endParaRPr lang="nl-NL" dirty="0"/>
          </a:p>
        </p:txBody>
      </p:sp>
      <p:sp>
        <p:nvSpPr>
          <p:cNvPr id="24" name="Tekstvak 23"/>
          <p:cNvSpPr txBox="1"/>
          <p:nvPr/>
        </p:nvSpPr>
        <p:spPr>
          <a:xfrm>
            <a:off x="4211960" y="274027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Een stijging van M doet de vraag naar goederen toenemen</a:t>
            </a:r>
            <a:endParaRPr lang="nl-NL" dirty="0"/>
          </a:p>
        </p:txBody>
      </p:sp>
      <p:sp>
        <p:nvSpPr>
          <p:cNvPr id="25" name="Tekstvak 24"/>
          <p:cNvSpPr txBox="1"/>
          <p:nvPr/>
        </p:nvSpPr>
        <p:spPr>
          <a:xfrm>
            <a:off x="4211960" y="3477962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Bij elke prijs wordt er dan meer gevraagd</a:t>
            </a:r>
            <a:endParaRPr lang="nl-NL" dirty="0"/>
          </a:p>
        </p:txBody>
      </p:sp>
      <p:sp>
        <p:nvSpPr>
          <p:cNvPr id="26" name="Tekstvak 25"/>
          <p:cNvSpPr txBox="1"/>
          <p:nvPr/>
        </p:nvSpPr>
        <p:spPr>
          <a:xfrm>
            <a:off x="1151620" y="377176"/>
            <a:ext cx="6948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Grafische voorstelling van het monetaire beleid</a:t>
            </a:r>
            <a:endParaRPr lang="nl-NL" sz="2400" dirty="0"/>
          </a:p>
        </p:txBody>
      </p:sp>
      <p:sp>
        <p:nvSpPr>
          <p:cNvPr id="27" name="Tekstvak 26"/>
          <p:cNvSpPr txBox="1"/>
          <p:nvPr/>
        </p:nvSpPr>
        <p:spPr>
          <a:xfrm>
            <a:off x="4211960" y="4124293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Maar stijgt de productie  dan ook altijd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030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195736" y="613080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Grafische voorstelling van het monetaire beleid</a:t>
            </a:r>
            <a:endParaRPr lang="nl-NL" sz="2000" dirty="0"/>
          </a:p>
        </p:txBody>
      </p:sp>
      <p:cxnSp>
        <p:nvCxnSpPr>
          <p:cNvPr id="4" name="Rechte verbindingslijn 3"/>
          <p:cNvCxnSpPr/>
          <p:nvPr/>
        </p:nvCxnSpPr>
        <p:spPr>
          <a:xfrm>
            <a:off x="1259632" y="2132856"/>
            <a:ext cx="0" cy="28083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>
            <a:off x="1259632" y="4941168"/>
            <a:ext cx="31683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1259632" y="4365104"/>
            <a:ext cx="12961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V="1">
            <a:off x="2555776" y="3537012"/>
            <a:ext cx="1224136" cy="82809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 flipV="1">
            <a:off x="3779912" y="2276872"/>
            <a:ext cx="0" cy="12601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539552" y="209220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Prijs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2663788" y="521310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Geproduceerde</a:t>
            </a:r>
          </a:p>
          <a:p>
            <a:r>
              <a:rPr lang="nl-NL" dirty="0" smtClean="0"/>
              <a:t>hoeveelheid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1043608" y="502100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</a:t>
            </a:r>
            <a:r>
              <a:rPr lang="nl-NL" dirty="0" smtClean="0"/>
              <a:t>                       A                        B </a:t>
            </a:r>
            <a:endParaRPr lang="nl-NL" dirty="0"/>
          </a:p>
        </p:txBody>
      </p:sp>
      <p:cxnSp>
        <p:nvCxnSpPr>
          <p:cNvPr id="21" name="Rechte verbindingslijn 20"/>
          <p:cNvCxnSpPr/>
          <p:nvPr/>
        </p:nvCxnSpPr>
        <p:spPr>
          <a:xfrm>
            <a:off x="2555776" y="4365104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>
            <a:off x="3779912" y="3537012"/>
            <a:ext cx="0" cy="1404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/>
          <p:cNvSpPr txBox="1"/>
          <p:nvPr/>
        </p:nvSpPr>
        <p:spPr>
          <a:xfrm>
            <a:off x="4211959" y="4032885"/>
            <a:ext cx="5043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Groter dan B – alle sectoren hebben hun productiecapaciteit bereikt</a:t>
            </a:r>
            <a:endParaRPr lang="nl-NL" sz="2000" dirty="0"/>
          </a:p>
        </p:txBody>
      </p:sp>
      <p:sp>
        <p:nvSpPr>
          <p:cNvPr id="26" name="Tekstvak 25"/>
          <p:cNvSpPr txBox="1"/>
          <p:nvPr/>
        </p:nvSpPr>
        <p:spPr>
          <a:xfrm>
            <a:off x="2247151" y="1170383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Kan de productie altijd aan de vraag voldoen?</a:t>
            </a:r>
            <a:endParaRPr lang="nl-NL" sz="2000" dirty="0"/>
          </a:p>
        </p:txBody>
      </p:sp>
      <p:sp>
        <p:nvSpPr>
          <p:cNvPr id="27" name="Tekstvak 26"/>
          <p:cNvSpPr txBox="1"/>
          <p:nvPr/>
        </p:nvSpPr>
        <p:spPr>
          <a:xfrm>
            <a:off x="4238009" y="2360876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OA – alle sectoren hebben productiecapaciteit over.</a:t>
            </a:r>
            <a:endParaRPr lang="nl-NL" sz="2000" dirty="0"/>
          </a:p>
        </p:txBody>
      </p:sp>
      <p:sp>
        <p:nvSpPr>
          <p:cNvPr id="28" name="Tekstvak 27"/>
          <p:cNvSpPr txBox="1"/>
          <p:nvPr/>
        </p:nvSpPr>
        <p:spPr>
          <a:xfrm>
            <a:off x="4232827" y="3183069"/>
            <a:ext cx="4685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AB – in steeds meer sectoren begint de productiecapaciteit bereikt te worden</a:t>
            </a:r>
            <a:endParaRPr lang="nl-NL" sz="2000" dirty="0"/>
          </a:p>
        </p:txBody>
      </p:sp>
      <p:cxnSp>
        <p:nvCxnSpPr>
          <p:cNvPr id="31" name="Rechte verbindingslijn 30"/>
          <p:cNvCxnSpPr/>
          <p:nvPr/>
        </p:nvCxnSpPr>
        <p:spPr>
          <a:xfrm>
            <a:off x="1543279" y="3951058"/>
            <a:ext cx="504056" cy="62025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Rechte verbindingslijn 31"/>
          <p:cNvCxnSpPr/>
          <p:nvPr/>
        </p:nvCxnSpPr>
        <p:spPr>
          <a:xfrm>
            <a:off x="1799692" y="3951058"/>
            <a:ext cx="504056" cy="62025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Rechte verbindingslijn 32"/>
          <p:cNvCxnSpPr/>
          <p:nvPr/>
        </p:nvCxnSpPr>
        <p:spPr>
          <a:xfrm>
            <a:off x="2749648" y="3771731"/>
            <a:ext cx="504056" cy="62025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/>
          <p:cNvCxnSpPr/>
          <p:nvPr/>
        </p:nvCxnSpPr>
        <p:spPr>
          <a:xfrm>
            <a:off x="2749648" y="3381218"/>
            <a:ext cx="670224" cy="85787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/>
          <p:cNvCxnSpPr/>
          <p:nvPr/>
        </p:nvCxnSpPr>
        <p:spPr>
          <a:xfrm>
            <a:off x="3527884" y="2604215"/>
            <a:ext cx="504056" cy="62025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/>
          <p:cNvCxnSpPr/>
          <p:nvPr/>
        </p:nvCxnSpPr>
        <p:spPr>
          <a:xfrm>
            <a:off x="3547794" y="2275429"/>
            <a:ext cx="504056" cy="62025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/>
          <p:cNvCxnSpPr/>
          <p:nvPr/>
        </p:nvCxnSpPr>
        <p:spPr>
          <a:xfrm>
            <a:off x="1907704" y="4365104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/>
          <p:cNvCxnSpPr/>
          <p:nvPr/>
        </p:nvCxnSpPr>
        <p:spPr>
          <a:xfrm>
            <a:off x="2195736" y="4386828"/>
            <a:ext cx="0" cy="554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/>
          <p:cNvCxnSpPr/>
          <p:nvPr/>
        </p:nvCxnSpPr>
        <p:spPr>
          <a:xfrm>
            <a:off x="3001676" y="4081856"/>
            <a:ext cx="0" cy="859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43"/>
          <p:cNvCxnSpPr/>
          <p:nvPr/>
        </p:nvCxnSpPr>
        <p:spPr>
          <a:xfrm>
            <a:off x="3253704" y="3951058"/>
            <a:ext cx="0" cy="990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45"/>
          <p:cNvCxnSpPr/>
          <p:nvPr/>
        </p:nvCxnSpPr>
        <p:spPr>
          <a:xfrm flipH="1">
            <a:off x="1259632" y="4081856"/>
            <a:ext cx="1742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47"/>
          <p:cNvCxnSpPr/>
          <p:nvPr/>
        </p:nvCxnSpPr>
        <p:spPr>
          <a:xfrm flipH="1">
            <a:off x="1259632" y="3951058"/>
            <a:ext cx="1994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49"/>
          <p:cNvCxnSpPr/>
          <p:nvPr/>
        </p:nvCxnSpPr>
        <p:spPr>
          <a:xfrm flipH="1">
            <a:off x="1259632" y="2906942"/>
            <a:ext cx="252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51"/>
          <p:cNvCxnSpPr/>
          <p:nvPr/>
        </p:nvCxnSpPr>
        <p:spPr>
          <a:xfrm flipH="1">
            <a:off x="1259632" y="2585554"/>
            <a:ext cx="2520280" cy="18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IJL-RECHTS 52"/>
          <p:cNvSpPr/>
          <p:nvPr/>
        </p:nvSpPr>
        <p:spPr>
          <a:xfrm>
            <a:off x="1907704" y="4653136"/>
            <a:ext cx="304554" cy="213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PIJL-RECHTS 53"/>
          <p:cNvSpPr/>
          <p:nvPr/>
        </p:nvSpPr>
        <p:spPr>
          <a:xfrm>
            <a:off x="3001676" y="4571309"/>
            <a:ext cx="252028" cy="225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5" name="PIJL-OMHOOG 54"/>
          <p:cNvSpPr/>
          <p:nvPr/>
        </p:nvSpPr>
        <p:spPr>
          <a:xfrm>
            <a:off x="2130654" y="3890955"/>
            <a:ext cx="173094" cy="19090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6" name="PIJL-OMHOOG 55"/>
          <p:cNvSpPr/>
          <p:nvPr/>
        </p:nvSpPr>
        <p:spPr>
          <a:xfrm>
            <a:off x="2303748" y="2604215"/>
            <a:ext cx="252028" cy="2914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427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5" grpId="0"/>
      <p:bldP spid="26" grpId="0"/>
      <p:bldP spid="27" grpId="0"/>
      <p:bldP spid="28" grpId="0"/>
      <p:bldP spid="53" grpId="0" animBg="1"/>
      <p:bldP spid="54" grpId="0" animBg="1"/>
      <p:bldP spid="55" grpId="0" animBg="1"/>
      <p:bldP spid="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142" y="1646803"/>
            <a:ext cx="5940660" cy="326501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nl-NL" dirty="0" smtClean="0"/>
              <a:t>Doel van geld – ruilhandel vergemakkelijken</a:t>
            </a:r>
          </a:p>
          <a:p>
            <a:r>
              <a:rPr lang="nl-NL" dirty="0" smtClean="0"/>
              <a:t>Geen geld dan 2 problemen: 1) afstemming waarde goederen en 2) vinden van een ruilpartner</a:t>
            </a:r>
          </a:p>
          <a:p>
            <a:r>
              <a:rPr lang="nl-NL" dirty="0" smtClean="0"/>
              <a:t>Directe ruil (met goederen) </a:t>
            </a:r>
            <a:r>
              <a:rPr lang="nl-NL" dirty="0" smtClean="0">
                <a:sym typeface="Wingdings" panose="05000000000000000000" pitchFamily="2" charset="2"/>
              </a:rPr>
              <a:t> indirecte ruil (met geld)</a:t>
            </a:r>
            <a:endParaRPr lang="nl-NL" dirty="0" smtClean="0"/>
          </a:p>
          <a:p>
            <a:r>
              <a:rPr lang="nl-NL" dirty="0" smtClean="0"/>
              <a:t>Oorsprong van geld (voorbeelden): schelpen, zout</a:t>
            </a:r>
          </a:p>
          <a:p>
            <a:r>
              <a:rPr lang="nl-NL" dirty="0" smtClean="0"/>
              <a:t>Functies van geld: ruilmiddel, oppotmiddel, rekeneenheid</a:t>
            </a:r>
          </a:p>
          <a:p>
            <a:r>
              <a:rPr lang="nl-NL" dirty="0" smtClean="0"/>
              <a:t>Voorwaarden waar geld aan moet voldoen: schaars, duurzaam, eenvoudig vervoerbaar en algemeen aanvaard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84580" y="1020023"/>
            <a:ext cx="1236306" cy="42505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nl-NL" dirty="0" smtClean="0"/>
              <a:t>Geld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386" y="857251"/>
            <a:ext cx="2094614" cy="175749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386" y="2614742"/>
            <a:ext cx="2094614" cy="157096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839" y="4185703"/>
            <a:ext cx="2084161" cy="156312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41" y="4884357"/>
            <a:ext cx="2067239" cy="111639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7831" y="4891933"/>
            <a:ext cx="2095934" cy="110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3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220330"/>
            <a:ext cx="5556250" cy="378042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nl-NL" dirty="0" smtClean="0"/>
              <a:t>Nominale waarde (waarde van het geld) en intrinsieke waarde (waarde materiaal)</a:t>
            </a:r>
          </a:p>
          <a:p>
            <a:r>
              <a:rPr lang="nl-NL" dirty="0" smtClean="0"/>
              <a:t>Standaardmunten (nominale waarde = intrinsieke waarde</a:t>
            </a:r>
          </a:p>
          <a:p>
            <a:r>
              <a:rPr lang="nl-NL" dirty="0" smtClean="0"/>
              <a:t>Wet van </a:t>
            </a:r>
            <a:r>
              <a:rPr lang="nl-NL" dirty="0" err="1" smtClean="0"/>
              <a:t>Gresham</a:t>
            </a:r>
            <a:r>
              <a:rPr lang="nl-NL" dirty="0" smtClean="0"/>
              <a:t> </a:t>
            </a:r>
            <a:r>
              <a:rPr lang="nl-NL" b="1" dirty="0" smtClean="0"/>
              <a:t>(bad money </a:t>
            </a:r>
            <a:r>
              <a:rPr lang="nl-NL" b="1" dirty="0" err="1" smtClean="0"/>
              <a:t>allways</a:t>
            </a:r>
            <a:r>
              <a:rPr lang="nl-NL" b="1" dirty="0" smtClean="0"/>
              <a:t> drives out </a:t>
            </a:r>
            <a:r>
              <a:rPr lang="nl-NL" b="1" dirty="0" err="1" smtClean="0"/>
              <a:t>good</a:t>
            </a:r>
            <a:r>
              <a:rPr lang="nl-NL" b="1" dirty="0" smtClean="0"/>
              <a:t> money): </a:t>
            </a:r>
            <a:r>
              <a:rPr lang="nl-NL" sz="1425" dirty="0"/>
              <a:t>gesnoeide munten, zilveren gulden, dubbele standaard)</a:t>
            </a:r>
          </a:p>
          <a:p>
            <a:r>
              <a:rPr lang="nl-NL" dirty="0" err="1" smtClean="0"/>
              <a:t>Fiducair</a:t>
            </a:r>
            <a:r>
              <a:rPr lang="nl-NL" dirty="0" smtClean="0"/>
              <a:t> (vertrouwens) geld: bankbiljetten en munten</a:t>
            </a:r>
          </a:p>
          <a:p>
            <a:r>
              <a:rPr lang="nl-NL" dirty="0" smtClean="0"/>
              <a:t>Chartaal (stoffelijk) en giraal (bankrekening) geld en digitaal geld (chipknip)</a:t>
            </a:r>
          </a:p>
          <a:p>
            <a:r>
              <a:rPr lang="nl-NL" dirty="0" smtClean="0"/>
              <a:t>Internet bankieren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284" y="950043"/>
            <a:ext cx="2523931" cy="53580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nl-NL" dirty="0" smtClean="0"/>
              <a:t>Soorten geld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756" y="857250"/>
            <a:ext cx="2095934" cy="110881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232" y="869695"/>
            <a:ext cx="3864769" cy="134542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573" y="4999248"/>
            <a:ext cx="1517428" cy="100150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249" y="2204812"/>
            <a:ext cx="2544763" cy="379593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318" y="5136357"/>
            <a:ext cx="1354931" cy="86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9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Inflatie (2.4)</a:t>
            </a:r>
            <a:endParaRPr lang="nl-NL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78097"/>
              </p:ext>
            </p:extLst>
          </p:nvPr>
        </p:nvGraphicFramePr>
        <p:xfrm>
          <a:off x="2771800" y="3717032"/>
          <a:ext cx="35829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Packager Shell-object" showAsIcon="1" r:id="rId3" imgW="3583080" imgH="685800" progId="Package">
                  <p:embed/>
                </p:oleObj>
              </mc:Choice>
              <mc:Fallback>
                <p:oleObj name="Packager Shell-object" showAsIcon="1" r:id="rId3" imgW="358308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71800" y="3717032"/>
                        <a:ext cx="3582987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199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71463" y="1050761"/>
            <a:ext cx="3582423" cy="80583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>
              <a:defRPr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Oorzaken van Inflatie (prijsstijging)</a:t>
            </a:r>
            <a:b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(kosten of bestedingen)</a:t>
            </a:r>
          </a:p>
        </p:txBody>
      </p:sp>
      <p:sp>
        <p:nvSpPr>
          <p:cNvPr id="22531" name="Tijdelijke aanduiding voor inhoud 4"/>
          <p:cNvSpPr>
            <a:spLocks noGrp="1"/>
          </p:cNvSpPr>
          <p:nvPr>
            <p:ph sz="quarter" idx="4294967295"/>
          </p:nvPr>
        </p:nvSpPr>
        <p:spPr>
          <a:xfrm>
            <a:off x="271463" y="1947715"/>
            <a:ext cx="2865834" cy="25848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nl-NL" altLang="nl-NL" dirty="0" smtClean="0"/>
              <a:t>Kosteninflatie</a:t>
            </a:r>
          </a:p>
          <a:p>
            <a:pPr marL="0" indent="0">
              <a:buNone/>
              <a:defRPr/>
            </a:pPr>
            <a:endParaRPr lang="nl-NL" altLang="nl-NL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nl-NL" altLang="nl-NL" dirty="0" smtClean="0"/>
              <a:t>Stijging van de rente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nl-NL" altLang="nl-NL" dirty="0" smtClean="0"/>
              <a:t>Stijging loonkosten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nl-NL" altLang="nl-NL" dirty="0" smtClean="0"/>
              <a:t>Stijging grondstofprijzen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nl-NL" altLang="nl-NL" dirty="0" smtClean="0"/>
              <a:t>BTW- accijnsverhoging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nl-NL" altLang="nl-NL" dirty="0" smtClean="0"/>
              <a:t>Stijging importprijzen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nl-NL" altLang="nl-NL" dirty="0" smtClean="0"/>
              <a:t>Daling wisselkoers</a:t>
            </a:r>
          </a:p>
        </p:txBody>
      </p:sp>
      <p:sp>
        <p:nvSpPr>
          <p:cNvPr id="22532" name="Tijdelijke aanduiding voor inhoud 5"/>
          <p:cNvSpPr>
            <a:spLocks noGrp="1"/>
          </p:cNvSpPr>
          <p:nvPr>
            <p:ph sz="quarter" idx="4294967295"/>
          </p:nvPr>
        </p:nvSpPr>
        <p:spPr>
          <a:xfrm>
            <a:off x="3209925" y="1947715"/>
            <a:ext cx="2867025" cy="25848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eaLnBrk="1" hangingPunct="1"/>
            <a:r>
              <a:rPr lang="nl-NL" altLang="nl-NL" dirty="0" smtClean="0"/>
              <a:t>Bestedingsinflatie</a:t>
            </a:r>
          </a:p>
          <a:p>
            <a:pPr eaLnBrk="1" hangingPunct="1"/>
            <a:endParaRPr lang="nl-NL" altLang="nl-NL" dirty="0" smtClean="0"/>
          </a:p>
          <a:p>
            <a:pPr eaLnBrk="1" hangingPunct="1"/>
            <a:r>
              <a:rPr lang="nl-NL" altLang="nl-NL" dirty="0" smtClean="0"/>
              <a:t>Als de vraag &gt; aanbod</a:t>
            </a:r>
          </a:p>
          <a:p>
            <a:pPr eaLnBrk="1" hangingPunct="1"/>
            <a:r>
              <a:rPr lang="nl-NL" altLang="nl-NL" dirty="0" smtClean="0"/>
              <a:t>Als er meer geld is dan nodig voor de reële consumptie</a:t>
            </a:r>
          </a:p>
        </p:txBody>
      </p:sp>
      <p:sp>
        <p:nvSpPr>
          <p:cNvPr id="5" name="Titel 3"/>
          <p:cNvSpPr txBox="1">
            <a:spLocks/>
          </p:cNvSpPr>
          <p:nvPr/>
        </p:nvSpPr>
        <p:spPr>
          <a:xfrm>
            <a:off x="271463" y="4740021"/>
            <a:ext cx="3764756" cy="80583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Deflatie (</a:t>
            </a:r>
            <a:r>
              <a:rPr 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prijssdaling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mensen stellen hun bestedingen uit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75" y="4684657"/>
            <a:ext cx="1971675" cy="131609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806" y="857250"/>
            <a:ext cx="1633646" cy="92154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52" y="858235"/>
            <a:ext cx="940406" cy="1246584"/>
          </a:xfrm>
          <a:prstGeom prst="rect">
            <a:avLst/>
          </a:prstGeom>
        </p:spPr>
      </p:pic>
      <p:sp>
        <p:nvSpPr>
          <p:cNvPr id="7" name="AutoShape 2" descr="Afbeeldingsresultaat voor accijns"/>
          <p:cNvSpPr>
            <a:spLocks noChangeAspect="1" noChangeArrowheads="1"/>
          </p:cNvSpPr>
          <p:nvPr/>
        </p:nvSpPr>
        <p:spPr bwMode="auto">
          <a:xfrm>
            <a:off x="47625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nl-NL" sz="135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807" y="1778793"/>
            <a:ext cx="1389460" cy="139545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995" y="2060449"/>
            <a:ext cx="1185863" cy="111379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284673"/>
            <a:ext cx="289560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0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5" y="1628800"/>
            <a:ext cx="7704856" cy="4896544"/>
          </a:xfrm>
        </p:spPr>
        <p:txBody>
          <a:bodyPr/>
          <a:lstStyle/>
          <a:p>
            <a:r>
              <a:rPr lang="nl-NL" dirty="0" smtClean="0"/>
              <a:t>Bankbiljetten en munten versus giraal geld (bankrekeningen van burgers en bedrijven)</a:t>
            </a:r>
          </a:p>
          <a:p>
            <a:r>
              <a:rPr lang="nl-NL" dirty="0" smtClean="0"/>
              <a:t>Giraal geld kan gebruikt worden met Internetbankieren, en pinnen</a:t>
            </a:r>
          </a:p>
          <a:p>
            <a:r>
              <a:rPr lang="nl-NL" dirty="0" smtClean="0"/>
              <a:t>Primaire liquiditeitenmassa = maatschappelijke geldhoeveelheid  (M1)</a:t>
            </a:r>
          </a:p>
          <a:p>
            <a:r>
              <a:rPr lang="nl-NL" dirty="0" smtClean="0"/>
              <a:t>Secundaire liquiditeiten (kortlopend spaargeld, vreemde valuta en kortlopende termijndeposito’s</a:t>
            </a:r>
          </a:p>
          <a:p>
            <a:r>
              <a:rPr lang="nl-NL" dirty="0" smtClean="0"/>
              <a:t>Binnenlandse liquiditeitenmassa (M3)</a:t>
            </a:r>
          </a:p>
          <a:p>
            <a:r>
              <a:rPr lang="nl-NL" dirty="0" smtClean="0"/>
              <a:t>Aandelen en obligaties (verschillen op basis van): aard van de uitgifte, inkomsten en risico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/>
          </a:bodyPr>
          <a:lstStyle/>
          <a:p>
            <a:r>
              <a:rPr lang="nl-NL" dirty="0" smtClean="0"/>
              <a:t>Blijft geld wel rollen (2.6)</a:t>
            </a:r>
            <a:endParaRPr lang="nl-NL" dirty="0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827584" y="3212976"/>
            <a:ext cx="74168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755576" y="4797152"/>
            <a:ext cx="74888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8460432" y="299695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+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8493279" y="461248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+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729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28690" y="3765572"/>
            <a:ext cx="2088232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Niet  geldscheppers</a:t>
            </a:r>
          </a:p>
          <a:p>
            <a:r>
              <a:rPr lang="nl-NL" dirty="0" smtClean="0"/>
              <a:t>* Gezinnen</a:t>
            </a:r>
          </a:p>
          <a:p>
            <a:r>
              <a:rPr lang="nl-NL" dirty="0" smtClean="0"/>
              <a:t>* Bedrijven</a:t>
            </a:r>
          </a:p>
          <a:p>
            <a:r>
              <a:rPr lang="nl-NL" dirty="0" smtClean="0"/>
              <a:t>* Gemeenten</a:t>
            </a:r>
          </a:p>
          <a:p>
            <a:r>
              <a:rPr lang="nl-NL" dirty="0" smtClean="0"/>
              <a:t>* provincies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779613" y="1364712"/>
            <a:ext cx="136815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Particuliere banken</a:t>
            </a:r>
          </a:p>
          <a:p>
            <a:r>
              <a:rPr lang="nl-NL" dirty="0" smtClean="0"/>
              <a:t>(giraal geld)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427984" y="1356628"/>
            <a:ext cx="158417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Centrale bank</a:t>
            </a:r>
          </a:p>
          <a:p>
            <a:r>
              <a:rPr lang="nl-NL" dirty="0" smtClean="0"/>
              <a:t>(Bankbiljetten)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6516216" y="1356628"/>
            <a:ext cx="172819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Rijk</a:t>
            </a:r>
          </a:p>
          <a:p>
            <a:r>
              <a:rPr lang="nl-NL" dirty="0" smtClean="0"/>
              <a:t>(munten)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503548" y="1356628"/>
            <a:ext cx="172819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Geldscheppers</a:t>
            </a:r>
            <a:endParaRPr lang="nl-NL" dirty="0"/>
          </a:p>
        </p:txBody>
      </p:sp>
      <p:sp>
        <p:nvSpPr>
          <p:cNvPr id="7" name="Afgeronde rechthoek 6"/>
          <p:cNvSpPr/>
          <p:nvPr/>
        </p:nvSpPr>
        <p:spPr>
          <a:xfrm>
            <a:off x="3275856" y="3765571"/>
            <a:ext cx="4212468" cy="14773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49927" y="5329084"/>
            <a:ext cx="373925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Binnenlandse liquiditeitenmassa (M3)</a:t>
            </a:r>
            <a:endParaRPr lang="nl-NL" dirty="0"/>
          </a:p>
        </p:txBody>
      </p:sp>
      <p:sp>
        <p:nvSpPr>
          <p:cNvPr id="12" name="Half kader 11"/>
          <p:cNvSpPr/>
          <p:nvPr/>
        </p:nvSpPr>
        <p:spPr>
          <a:xfrm>
            <a:off x="5220072" y="3717032"/>
            <a:ext cx="504056" cy="64807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3" name="Half kader 12"/>
          <p:cNvSpPr/>
          <p:nvPr/>
        </p:nvSpPr>
        <p:spPr>
          <a:xfrm rot="10800000">
            <a:off x="5243498" y="4594827"/>
            <a:ext cx="504056" cy="64807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3455876" y="3765571"/>
            <a:ext cx="1620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Primaire   (M1) liquiditeiten</a:t>
            </a:r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5814138" y="3760471"/>
            <a:ext cx="140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Secundaire liquiditeiten</a:t>
            </a:r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>
            <a:off x="3455876" y="4406802"/>
            <a:ext cx="16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Chartaal geld</a:t>
            </a:r>
            <a:endParaRPr lang="nl-NL" dirty="0"/>
          </a:p>
        </p:txBody>
      </p:sp>
      <p:sp>
        <p:nvSpPr>
          <p:cNvPr id="18" name="Tekstvak 17"/>
          <p:cNvSpPr txBox="1"/>
          <p:nvPr/>
        </p:nvSpPr>
        <p:spPr>
          <a:xfrm>
            <a:off x="3463689" y="4776134"/>
            <a:ext cx="16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Giraal geld</a:t>
            </a:r>
            <a:endParaRPr lang="nl-NL" dirty="0"/>
          </a:p>
        </p:txBody>
      </p:sp>
      <p:sp>
        <p:nvSpPr>
          <p:cNvPr id="19" name="Tekstvak 18"/>
          <p:cNvSpPr txBox="1"/>
          <p:nvPr/>
        </p:nvSpPr>
        <p:spPr>
          <a:xfrm>
            <a:off x="5869001" y="4399288"/>
            <a:ext cx="16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Vreemde val.</a:t>
            </a:r>
            <a:endParaRPr lang="nl-NL" dirty="0"/>
          </a:p>
        </p:txBody>
      </p:sp>
      <p:sp>
        <p:nvSpPr>
          <p:cNvPr id="20" name="Tekstvak 19"/>
          <p:cNvSpPr txBox="1"/>
          <p:nvPr/>
        </p:nvSpPr>
        <p:spPr>
          <a:xfrm>
            <a:off x="5868144" y="4746441"/>
            <a:ext cx="16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Spaargeld</a:t>
            </a:r>
            <a:endParaRPr lang="nl-NL" dirty="0"/>
          </a:p>
        </p:txBody>
      </p:sp>
      <p:sp>
        <p:nvSpPr>
          <p:cNvPr id="21" name="Tekstvak 20"/>
          <p:cNvSpPr txBox="1"/>
          <p:nvPr/>
        </p:nvSpPr>
        <p:spPr>
          <a:xfrm>
            <a:off x="503548" y="548680"/>
            <a:ext cx="77408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Geldschepping en veranderingen in en van de binnenlandse liquiditeitenmassa</a:t>
            </a:r>
            <a:endParaRPr lang="nl-NL" dirty="0"/>
          </a:p>
        </p:txBody>
      </p:sp>
      <p:cxnSp>
        <p:nvCxnSpPr>
          <p:cNvPr id="23" name="Rechte verbindingslijn 22"/>
          <p:cNvCxnSpPr/>
          <p:nvPr/>
        </p:nvCxnSpPr>
        <p:spPr>
          <a:xfrm>
            <a:off x="503548" y="2996952"/>
            <a:ext cx="774086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Rechthoek 23"/>
          <p:cNvSpPr/>
          <p:nvPr/>
        </p:nvSpPr>
        <p:spPr>
          <a:xfrm>
            <a:off x="3563888" y="2780928"/>
            <a:ext cx="36004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/>
          <p:cNvSpPr/>
          <p:nvPr/>
        </p:nvSpPr>
        <p:spPr>
          <a:xfrm>
            <a:off x="5329377" y="2780928"/>
            <a:ext cx="36004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Gebogen pijl 32"/>
          <p:cNvSpPr/>
          <p:nvPr/>
        </p:nvSpPr>
        <p:spPr>
          <a:xfrm rot="8355682">
            <a:off x="4752538" y="4651700"/>
            <a:ext cx="366577" cy="44549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5" name="Gebogen pijl 34"/>
          <p:cNvSpPr/>
          <p:nvPr/>
        </p:nvSpPr>
        <p:spPr>
          <a:xfrm rot="20072365">
            <a:off x="3272588" y="4613113"/>
            <a:ext cx="366577" cy="44549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6" name="PIJL-RECHTS 35"/>
          <p:cNvSpPr/>
          <p:nvPr/>
        </p:nvSpPr>
        <p:spPr>
          <a:xfrm>
            <a:off x="4935826" y="4460707"/>
            <a:ext cx="933175" cy="190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PIJL-OMLAAG 36"/>
          <p:cNvSpPr/>
          <p:nvPr/>
        </p:nvSpPr>
        <p:spPr>
          <a:xfrm>
            <a:off x="3671404" y="2347770"/>
            <a:ext cx="45719" cy="24880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PIJL-OMHOOG 37"/>
          <p:cNvSpPr/>
          <p:nvPr/>
        </p:nvSpPr>
        <p:spPr>
          <a:xfrm>
            <a:off x="3823669" y="2377250"/>
            <a:ext cx="45719" cy="24880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1" name="Rechte verbindingslijn met pijl 40"/>
          <p:cNvCxnSpPr/>
          <p:nvPr/>
        </p:nvCxnSpPr>
        <p:spPr>
          <a:xfrm flipH="1">
            <a:off x="4067946" y="1826377"/>
            <a:ext cx="2304254" cy="30389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/>
          <p:nvPr/>
        </p:nvCxnSpPr>
        <p:spPr>
          <a:xfrm flipV="1">
            <a:off x="4373978" y="2002960"/>
            <a:ext cx="2142238" cy="27731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8" name="Tekstvak 47"/>
          <p:cNvSpPr txBox="1"/>
          <p:nvPr/>
        </p:nvSpPr>
        <p:spPr>
          <a:xfrm>
            <a:off x="503547" y="1964876"/>
            <a:ext cx="2276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Aanwezig geld dient als dekking (dat is</a:t>
            </a:r>
          </a:p>
          <a:p>
            <a:r>
              <a:rPr lang="nl-NL" dirty="0" smtClean="0"/>
              <a:t>geen functie van geld)</a:t>
            </a:r>
            <a:endParaRPr lang="nl-NL" dirty="0"/>
          </a:p>
        </p:txBody>
      </p:sp>
      <p:sp>
        <p:nvSpPr>
          <p:cNvPr id="49" name="Tekstvak 48"/>
          <p:cNvSpPr txBox="1"/>
          <p:nvPr/>
        </p:nvSpPr>
        <p:spPr>
          <a:xfrm>
            <a:off x="340830" y="5512450"/>
            <a:ext cx="285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Geld is hier ruilmiddel en hoort daarom wel tot  M1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238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1" grpId="0" animBg="1"/>
      <p:bldP spid="14" grpId="0"/>
      <p:bldP spid="16" grpId="0"/>
      <p:bldP spid="17" grpId="0"/>
      <p:bldP spid="18" grpId="0"/>
      <p:bldP spid="19" grpId="0"/>
      <p:bldP spid="20" grpId="0"/>
      <p:bldP spid="21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/>
          <p:cNvCxnSpPr/>
          <p:nvPr/>
        </p:nvCxnSpPr>
        <p:spPr>
          <a:xfrm>
            <a:off x="1979712" y="2636912"/>
            <a:ext cx="583264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Rechte verbindingslijn 4"/>
          <p:cNvCxnSpPr/>
          <p:nvPr/>
        </p:nvCxnSpPr>
        <p:spPr>
          <a:xfrm>
            <a:off x="4788024" y="980728"/>
            <a:ext cx="0" cy="49685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>
            <a:off x="2267744" y="1988840"/>
            <a:ext cx="172819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Aandelen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5580112" y="1988840"/>
            <a:ext cx="2304256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Obligaties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2195736" y="3068960"/>
            <a:ext cx="23762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Eigendomsbewijs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5591861" y="3095672"/>
            <a:ext cx="23762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Schuldbewijs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5608156" y="4517997"/>
            <a:ext cx="23762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Risicomijdend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5614941" y="3717032"/>
            <a:ext cx="23762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Rente uitkering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2267744" y="4517997"/>
            <a:ext cx="23762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Risico houdend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2267744" y="3667128"/>
            <a:ext cx="237626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Dividend = winstuitkering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236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1484784"/>
            <a:ext cx="7408333" cy="42484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 smtClean="0"/>
              <a:t>M x V = P x T</a:t>
            </a:r>
          </a:p>
          <a:p>
            <a:pPr marL="0" indent="0">
              <a:buNone/>
            </a:pPr>
            <a:r>
              <a:rPr lang="nl-NL" sz="2000" dirty="0" smtClean="0"/>
              <a:t>M = geldhoeveelheid (€ 200 miljard)</a:t>
            </a:r>
          </a:p>
          <a:p>
            <a:pPr marL="0" indent="0">
              <a:buNone/>
            </a:pPr>
            <a:r>
              <a:rPr lang="nl-NL" sz="2000" dirty="0" smtClean="0"/>
              <a:t>V = omloopsnelheid van geld (4) (hangt af van economische situatie en de mate van  oppotten en </a:t>
            </a:r>
            <a:r>
              <a:rPr lang="nl-NL" sz="2000" dirty="0" err="1" smtClean="0"/>
              <a:t>ontpotten</a:t>
            </a:r>
            <a:r>
              <a:rPr lang="nl-NL" sz="2000" dirty="0" smtClean="0"/>
              <a:t>)</a:t>
            </a:r>
          </a:p>
          <a:p>
            <a:pPr marL="0" indent="0">
              <a:buNone/>
            </a:pPr>
            <a:r>
              <a:rPr lang="nl-NL" sz="2000" dirty="0" smtClean="0"/>
              <a:t>P = prijsniveau</a:t>
            </a:r>
          </a:p>
          <a:p>
            <a:pPr marL="0" indent="0">
              <a:buNone/>
            </a:pPr>
            <a:r>
              <a:rPr lang="nl-NL" sz="2000" dirty="0" smtClean="0"/>
              <a:t>T = aantal transacties (reëel nationaal product)</a:t>
            </a:r>
          </a:p>
          <a:p>
            <a:pPr marL="0" indent="0">
              <a:buNone/>
            </a:pPr>
            <a:r>
              <a:rPr lang="nl-NL" sz="2000" dirty="0" smtClean="0"/>
              <a:t>P x T = nominaal nationaal product (inkomen) = € 800 miljard)</a:t>
            </a:r>
          </a:p>
          <a:p>
            <a:pPr marL="0" indent="0">
              <a:buNone/>
            </a:pPr>
            <a:r>
              <a:rPr lang="nl-NL" sz="2000" dirty="0" smtClean="0"/>
              <a:t>Als M stijgt naar 220 </a:t>
            </a:r>
            <a:r>
              <a:rPr lang="nl-NL" sz="2000" dirty="0" smtClean="0">
                <a:sym typeface="Wingdings" panose="05000000000000000000" pitchFamily="2" charset="2"/>
              </a:rPr>
              <a:t> stijgt (P x T) 4 x 220 = 880 	</a:t>
            </a:r>
          </a:p>
          <a:p>
            <a:pPr marL="0" indent="0">
              <a:buNone/>
            </a:pPr>
            <a:r>
              <a:rPr lang="nl-NL" sz="2000" dirty="0" smtClean="0">
                <a:sym typeface="Wingdings" panose="05000000000000000000" pitchFamily="2" charset="2"/>
              </a:rPr>
              <a:t>Maar stijgt dan P of stijgt dan T of stijgen zij allebei</a:t>
            </a:r>
          </a:p>
          <a:p>
            <a:pPr marL="0" indent="0">
              <a:buNone/>
            </a:pPr>
            <a:r>
              <a:rPr lang="nl-NL" sz="2000" dirty="0" smtClean="0">
                <a:sym typeface="Wingdings" panose="05000000000000000000" pitchFamily="2" charset="2"/>
              </a:rPr>
              <a:t>Bij een maximale bezetting van de productiecapaciteit kan T niet meer stijgen. Gevolg is dan dat P stijgt  bestedingsinflatie</a:t>
            </a:r>
            <a:r>
              <a:rPr lang="nl-NL" sz="2000" dirty="0" smtClean="0"/>
              <a:t> </a:t>
            </a:r>
            <a:endParaRPr lang="nl-NL" sz="20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nl-NL" sz="3200" dirty="0" smtClean="0"/>
              <a:t>Verkeersvergelijking van Fisher </a:t>
            </a:r>
            <a:br>
              <a:rPr lang="nl-NL" sz="3200" dirty="0" smtClean="0"/>
            </a:br>
            <a:r>
              <a:rPr lang="nl-NL" sz="3200" dirty="0" smtClean="0"/>
              <a:t>getallenvoorbeeld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/>
              <p:cNvSpPr txBox="1"/>
              <p:nvPr/>
            </p:nvSpPr>
            <p:spPr>
              <a:xfrm>
                <a:off x="1420150" y="5967693"/>
                <a:ext cx="6336704" cy="617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/>
                      </a:rPr>
                      <m:t>𝑁𝐿𝑄</m:t>
                    </m:r>
                    <m:r>
                      <a:rPr lang="nl-NL" sz="240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l-NL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0" i="1" smtClean="0">
                            <a:latin typeface="Cambria Math"/>
                          </a:rPr>
                          <m:t>𝑀</m:t>
                        </m:r>
                        <m:r>
                          <a:rPr lang="nl-NL" sz="24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nl-NL" sz="2400" b="0" i="1" smtClean="0">
                            <a:latin typeface="Cambria Math"/>
                          </a:rPr>
                          <m:t>𝑌</m:t>
                        </m:r>
                      </m:den>
                    </m:f>
                  </m:oMath>
                </a14:m>
                <a:r>
                  <a:rPr lang="nl-NL" sz="2400" dirty="0" smtClean="0"/>
                  <a:t> x 100% =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/>
                      </a:rPr>
                      <m:t>𝑁𝐿𝑄</m:t>
                    </m:r>
                    <m:r>
                      <a:rPr lang="nl-NL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0" i="1" smtClean="0">
                            <a:latin typeface="Cambria Math"/>
                          </a:rPr>
                          <m:t>200</m:t>
                        </m:r>
                      </m:num>
                      <m:den>
                        <m:r>
                          <a:rPr lang="nl-NL" sz="2400" b="0" i="1" smtClean="0">
                            <a:latin typeface="Cambria Math"/>
                          </a:rPr>
                          <m:t>800</m:t>
                        </m:r>
                      </m:den>
                    </m:f>
                  </m:oMath>
                </a14:m>
                <a:r>
                  <a:rPr lang="nl-NL" sz="2400" dirty="0"/>
                  <a:t> x 100</a:t>
                </a:r>
                <a:r>
                  <a:rPr lang="nl-NL" sz="2400" dirty="0" smtClean="0"/>
                  <a:t>% = 25% </a:t>
                </a:r>
                <a:endParaRPr lang="nl-NL" sz="2400" dirty="0"/>
              </a:p>
            </p:txBody>
          </p:sp>
        </mc:Choice>
        <mc:Fallback xmlns="">
          <p:sp>
            <p:nvSpPr>
              <p:cNvPr id="4" name="Tekstvak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150" y="5967693"/>
                <a:ext cx="6336704" cy="617157"/>
              </a:xfrm>
              <a:prstGeom prst="rect">
                <a:avLst/>
              </a:prstGeom>
              <a:blipFill rotWithShape="1">
                <a:blip r:embed="rId2"/>
                <a:stretch>
                  <a:fillRect b="-990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552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lfvorm">
  <a:themeElements>
    <a:clrScheme name="Golfv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Golfv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olfv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306</TotalTime>
  <Words>587</Words>
  <Application>Microsoft Office PowerPoint</Application>
  <PresentationFormat>Diavoorstelling (4:3)</PresentationFormat>
  <Paragraphs>117</Paragraphs>
  <Slides>12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9" baseType="lpstr">
      <vt:lpstr>Arial</vt:lpstr>
      <vt:lpstr>Cambria Math</vt:lpstr>
      <vt:lpstr>Candara</vt:lpstr>
      <vt:lpstr>Symbol</vt:lpstr>
      <vt:lpstr>Wingdings</vt:lpstr>
      <vt:lpstr>Golfvorm</vt:lpstr>
      <vt:lpstr>Packager Shell-object</vt:lpstr>
      <vt:lpstr>Ruil 2</vt:lpstr>
      <vt:lpstr>Geld</vt:lpstr>
      <vt:lpstr>Soorten geld</vt:lpstr>
      <vt:lpstr>Inflatie (2.4)</vt:lpstr>
      <vt:lpstr>Oorzaken van Inflatie (prijsstijging) (kosten of bestedingen)</vt:lpstr>
      <vt:lpstr>Blijft geld wel rollen (2.6)</vt:lpstr>
      <vt:lpstr>PowerPoint-presentatie</vt:lpstr>
      <vt:lpstr>PowerPoint-presentatie</vt:lpstr>
      <vt:lpstr>Verkeersvergelijking van Fisher  getallenvoorbeeld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 Vermeulen</dc:creator>
  <cp:lastModifiedBy>Vermeulen, H.</cp:lastModifiedBy>
  <cp:revision>23</cp:revision>
  <dcterms:created xsi:type="dcterms:W3CDTF">2013-09-02T18:49:25Z</dcterms:created>
  <dcterms:modified xsi:type="dcterms:W3CDTF">2016-09-28T12:12:29Z</dcterms:modified>
</cp:coreProperties>
</file>