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57" r:id="rId4"/>
    <p:sldId id="258" r:id="rId5"/>
    <p:sldId id="262" r:id="rId6"/>
    <p:sldId id="259" r:id="rId7"/>
    <p:sldId id="261" r:id="rId8"/>
    <p:sldId id="263" r:id="rId9"/>
    <p:sldId id="266" r:id="rId10"/>
    <p:sldId id="264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8"/>
    <p:restoredTop sz="94658"/>
  </p:normalViewPr>
  <p:slideViewPr>
    <p:cSldViewPr snapToGrid="0" snapToObjects="1">
      <p:cViewPr>
        <p:scale>
          <a:sx n="69" d="100"/>
          <a:sy n="69" d="100"/>
        </p:scale>
        <p:origin x="26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8BC1E-9669-2343-84D6-D70EFDCD54F3}" type="datetimeFigureOut">
              <a:rPr lang="nl-NL" smtClean="0"/>
              <a:t>16-04-19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D782E-53C8-B941-A629-8BE5E0F60C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78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D782E-53C8-B941-A629-8BE5E0F60C2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17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0A8A5-1E7B-EA42-94AC-A1CDE78CA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DBA202-7378-2544-94C4-8AC27702B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7B7A9C-5139-E543-BF10-310A0E966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B468-F040-2149-9106-3F8915B9E4E6}" type="datetime1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EF31E3-7449-034E-A3C2-657340D1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16FD8C-DE3D-0044-BDDB-8AC7C1E2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497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C2C3A-94A0-AA44-8E67-DA60985DD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EABA46-D8B7-C843-8037-B49C19783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A8A3BA-E08A-DA44-AEAD-1EEAFA00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8AD4-6D27-524F-9F00-A18C577E20CE}" type="datetime1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D34474-9502-2144-83F0-4FF317C7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C3ACA5-8CD1-3847-82D6-48F66888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7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5633B7-EAD6-1047-9985-286AD4E39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DF99681-28A9-AB4F-B42E-7AD53E7F3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5E64B0-6375-8E48-9C6C-DF3340E8A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F27-79B0-9C40-82C3-DF27CEC9DE7D}" type="datetime1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B9EB44-9E4C-4946-81BE-C53B739B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B12EDE-B253-9D4D-AB56-C0DFA295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79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76E77-340B-0541-9CB9-69E344CD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20CCFE-9EF9-604A-A05C-7FF1C2647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E81505-C4A5-1A4A-8EEF-25E2DCE7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43A7-329E-9A43-A7EC-B1B2C3641352}" type="datetime1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0107D7-F172-D74C-8950-99F6028B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85BE32-356C-5A41-A59F-89C0DFEE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88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6EEE7-A9AB-9948-AD97-C514A539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A284C-BEEF-5C4A-BE8C-7F2D12279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BAC230-70FF-D648-8F40-67257DCB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6B64C-1593-5F41-A8C7-4786022CC68B}" type="datetime1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898E82-FF5B-B64A-806A-395A797A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CA2F6E-F15E-ED40-ACDE-3075C083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96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90325A-9B35-8E41-9C6E-6F783B17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17A276-52BB-1F4A-A45C-A726BBCD3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FF8A7D-9831-5047-9131-229C4AC51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EEA3D99-110D-BA4F-80D3-BCFF23A9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25845-8AEF-4242-A271-8433092CE269}" type="datetime1">
              <a:rPr lang="nl-NL" smtClean="0"/>
              <a:t>16-04-19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E4AC6D-EC82-394E-B3C3-9B034E19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85DE13D-6765-9E40-ADEC-66981C01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9626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FC8AA-CD93-5742-881B-72FE227C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0E1ED9-1FD7-244C-8307-A6A326145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82E025-F66A-D34D-9EE6-338E10230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2862A80-0D77-A042-BDD3-19E73AC04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FB05DE9-D62F-BA45-AA94-9DB634204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BBF53F1-189B-854C-BEF3-458DC8F0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16FE-DA5C-0147-A1E3-93ACAFAA0D1D}" type="datetime1">
              <a:rPr lang="nl-NL" smtClean="0"/>
              <a:t>16-04-19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225B7DB-1A57-A040-B118-3F553256B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AF367E3-0476-C14A-BEEB-696E156F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61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C43D6-FBE3-A84C-B861-199457489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308524-C588-BA4C-A9E6-FE6A4F5F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9F9E-1E7E-EE45-862B-9ADAE64B75C2}" type="datetime1">
              <a:rPr lang="nl-NL" smtClean="0"/>
              <a:t>16-04-19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1887A0-6E94-C840-A7AF-6388558C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72AED75-EF4F-564D-8AD9-68C2271C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48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5FFCB7-86F0-4B45-86BF-E3056455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5520-C165-E648-A9D0-934058B48380}" type="datetime1">
              <a:rPr lang="nl-NL" smtClean="0"/>
              <a:t>16-04-19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2C009DD-EABD-E847-9237-69757922F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7F7C0D-0A96-5B45-94C6-90AE4032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58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E29B29-B053-5646-93C9-2C403B9C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18F77D-4191-B04A-AE21-F524DB83F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7E0579-DF6B-004D-A4C8-A1B1390EB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8B5901-199A-0047-AAB8-0B3CA9EF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A23B5-D8D7-034E-98AF-4F1E36CC7E3C}" type="datetime1">
              <a:rPr lang="nl-NL" smtClean="0"/>
              <a:t>16-04-19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D74DAC-18E3-BC4D-A8D0-A2D00BC5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53E547-2B88-A14C-87A0-9C92E12F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77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55B44E-D79D-0340-89E9-C324FE70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2F5869-AB04-CD4F-9D94-4BE8E7DB5A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B3451F2-FBC5-6C48-9C74-E57F216EF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0467D4-468D-4F42-9879-35FEEE26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616F-D0A7-E040-B3C0-37F07C70B5DA}" type="datetime1">
              <a:rPr lang="nl-NL" smtClean="0"/>
              <a:t>16-04-19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1AEF6A-D7DD-CF41-9C12-5D20BB2F6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AA52DA7-CE98-4943-870E-56FAC0EE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32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2FC08CE-BDED-034F-B370-3D5B0812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48E1D5-CB27-EA46-A697-CC8801E96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718165-A696-AC4C-840F-F0911803F0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B1F3-4605-3943-AE41-E951BBD345DB}" type="datetime1">
              <a:rPr lang="nl-NL" smtClean="0"/>
              <a:t>16-04-19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7E8449-3904-E64F-BC1A-5FAC749EB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Economie Integraal (VRM)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C5919B-B5FD-5D49-829E-541C0FA6E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6D35-674D-174B-A9E7-B613284DF6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096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FFE1448-5B93-2B4C-A855-21E7028C3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598990-4010-D44A-9FAE-1B25DDD9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1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7A11BF6-A897-0C47-A42B-664925B780FF}"/>
              </a:ext>
            </a:extLst>
          </p:cNvPr>
          <p:cNvSpPr txBox="1"/>
          <p:nvPr/>
        </p:nvSpPr>
        <p:spPr>
          <a:xfrm>
            <a:off x="4813540" y="345057"/>
            <a:ext cx="379706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1.3 Arbeidsverdeling en ruil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06E5D99-D82A-1746-8494-6B1D5D43B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49" y="1017918"/>
            <a:ext cx="9479722" cy="5210354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445D25D-C88C-864D-ADD6-8A8FC5191385}"/>
              </a:ext>
            </a:extLst>
          </p:cNvPr>
          <p:cNvCxnSpPr/>
          <p:nvPr/>
        </p:nvCxnSpPr>
        <p:spPr>
          <a:xfrm>
            <a:off x="276045" y="3847381"/>
            <a:ext cx="56071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8F00F73-8672-0345-9652-0C4E0BC4C772}"/>
              </a:ext>
            </a:extLst>
          </p:cNvPr>
          <p:cNvCxnSpPr/>
          <p:nvPr/>
        </p:nvCxnSpPr>
        <p:spPr>
          <a:xfrm>
            <a:off x="7832785" y="3847381"/>
            <a:ext cx="39336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408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068B53C-9FC6-B149-856A-21F361DB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AEF0589-6AC4-E54A-9B9D-BA351899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10</a:t>
            </a:fld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31CF53D-4A9D-7943-80CD-EF1F6A9FBCCB}"/>
              </a:ext>
            </a:extLst>
          </p:cNvPr>
          <p:cNvSpPr txBox="1">
            <a:spLocks/>
          </p:cNvSpPr>
          <p:nvPr/>
        </p:nvSpPr>
        <p:spPr>
          <a:xfrm>
            <a:off x="1754155" y="2350958"/>
            <a:ext cx="5556250" cy="37804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Nominale waarde (waarde van het geld) en intrinsieke waarde (waarde materiaal)</a:t>
            </a:r>
          </a:p>
          <a:p>
            <a:r>
              <a:rPr lang="nl-NL"/>
              <a:t>Standaardmunten (nominale waarde = intrinsieke waarde</a:t>
            </a:r>
          </a:p>
          <a:p>
            <a:r>
              <a:rPr lang="nl-NL"/>
              <a:t>Wet van Gresham </a:t>
            </a:r>
            <a:r>
              <a:rPr lang="nl-NL" b="1"/>
              <a:t>(bad money allways drives out good money): </a:t>
            </a:r>
            <a:r>
              <a:rPr lang="nl-NL" sz="1425"/>
              <a:t>gesnoeide munten, zilveren gulden, dubbele standaard)</a:t>
            </a:r>
          </a:p>
          <a:p>
            <a:r>
              <a:rPr lang="nl-NL"/>
              <a:t>Fiducair (vertrouwens) geld: bankbiljetten en munten</a:t>
            </a:r>
          </a:p>
          <a:p>
            <a:r>
              <a:rPr lang="nl-NL"/>
              <a:t>Chartaal (stoffelijk) en giraal (bankrekening) geld en digitaal geld (chipknip)</a:t>
            </a:r>
          </a:p>
          <a:p>
            <a:r>
              <a:rPr lang="nl-NL"/>
              <a:t>Internet bankieren</a:t>
            </a:r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8941728-0A72-164A-8763-B04F016672CD}"/>
              </a:ext>
            </a:extLst>
          </p:cNvPr>
          <p:cNvSpPr txBox="1">
            <a:spLocks/>
          </p:cNvSpPr>
          <p:nvPr/>
        </p:nvSpPr>
        <p:spPr>
          <a:xfrm>
            <a:off x="1924439" y="1080671"/>
            <a:ext cx="2523931" cy="53580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/>
              <a:t>Soorten geld</a:t>
            </a:r>
            <a:endParaRPr lang="nl-NL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8E7E019-CE65-9A44-BDB3-E9E3E412E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911" y="987878"/>
            <a:ext cx="2095934" cy="110881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9B66E46-DB5A-2E46-871C-75AD3F829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125" y="869575"/>
            <a:ext cx="3864769" cy="134542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1FC1896-60EB-1C4F-A1CF-7A9075F33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1" y="5129876"/>
            <a:ext cx="1517428" cy="10015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5C2CF77-835D-B14A-A531-E0E1BA21F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21" y="2350958"/>
            <a:ext cx="2544763" cy="379593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4E2CC84-B45D-1145-A0CB-1E1E580D92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73" y="5266985"/>
            <a:ext cx="1354931" cy="86439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A097814-FE7B-EF4B-B0AC-5A62FB56BB88}"/>
              </a:ext>
            </a:extLst>
          </p:cNvPr>
          <p:cNvSpPr txBox="1"/>
          <p:nvPr/>
        </p:nvSpPr>
        <p:spPr>
          <a:xfrm>
            <a:off x="4038599" y="221591"/>
            <a:ext cx="334745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1.4 Ruilen en geld</a:t>
            </a:r>
          </a:p>
        </p:txBody>
      </p:sp>
    </p:spTree>
    <p:extLst>
      <p:ext uri="{BB962C8B-B14F-4D97-AF65-F5344CB8AC3E}">
        <p14:creationId xmlns:p14="http://schemas.microsoft.com/office/powerpoint/2010/main" val="170661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383C6BF-F291-684D-82BA-C9BE0265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7A8D779-09A1-BF40-9DF1-4CEB1D5D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2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4002E44-967F-924C-805F-04DBFE19BE88}"/>
              </a:ext>
            </a:extLst>
          </p:cNvPr>
          <p:cNvSpPr txBox="1"/>
          <p:nvPr/>
        </p:nvSpPr>
        <p:spPr>
          <a:xfrm>
            <a:off x="7556740" y="172616"/>
            <a:ext cx="379706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1.3 Arbeidsverdeling en ruil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A6A7BC-7CB4-3141-BB5E-599D0BEDA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81" y="1669331"/>
            <a:ext cx="4687019" cy="35193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B3E721A-AAC5-1E4C-83E5-188A9B51F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" y="1553593"/>
            <a:ext cx="7110412" cy="480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F23591D-1480-B042-8B66-39B3463C9EB5}"/>
              </a:ext>
            </a:extLst>
          </p:cNvPr>
          <p:cNvSpPr txBox="1"/>
          <p:nvPr/>
        </p:nvSpPr>
        <p:spPr>
          <a:xfrm>
            <a:off x="2469357" y="218505"/>
            <a:ext cx="3167063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Bedrijfskolom en bedrijfstak</a:t>
            </a:r>
          </a:p>
        </p:txBody>
      </p:sp>
      <p:sp>
        <p:nvSpPr>
          <p:cNvPr id="8" name="PIJL-OMHOOG en -OMLAAG 3">
            <a:extLst>
              <a:ext uri="{FF2B5EF4-FFF2-40B4-BE49-F238E27FC236}">
                <a16:creationId xmlns:a16="http://schemas.microsoft.com/office/drawing/2014/main" id="{9B700C8F-DC19-EB49-9B2D-E4FD8CAB06D8}"/>
              </a:ext>
            </a:extLst>
          </p:cNvPr>
          <p:cNvSpPr/>
          <p:nvPr/>
        </p:nvSpPr>
        <p:spPr>
          <a:xfrm>
            <a:off x="3117056" y="723330"/>
            <a:ext cx="287338" cy="6477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PIJL-LINKS en -RECHTS 4">
            <a:extLst>
              <a:ext uri="{FF2B5EF4-FFF2-40B4-BE49-F238E27FC236}">
                <a16:creationId xmlns:a16="http://schemas.microsoft.com/office/drawing/2014/main" id="{9725B1B6-7A61-E548-A823-4A6B46AE036B}"/>
              </a:ext>
            </a:extLst>
          </p:cNvPr>
          <p:cNvSpPr/>
          <p:nvPr/>
        </p:nvSpPr>
        <p:spPr>
          <a:xfrm>
            <a:off x="4269581" y="902719"/>
            <a:ext cx="935038" cy="2889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745AB9-6CB6-CE47-87BE-67CD0CD33667}"/>
              </a:ext>
            </a:extLst>
          </p:cNvPr>
          <p:cNvSpPr txBox="1"/>
          <p:nvPr/>
        </p:nvSpPr>
        <p:spPr>
          <a:xfrm>
            <a:off x="4238298" y="5333775"/>
            <a:ext cx="193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Tussen bedrijven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7ED97B7-7971-264B-AF7A-679AD0986448}"/>
              </a:ext>
            </a:extLst>
          </p:cNvPr>
          <p:cNvSpPr txBox="1"/>
          <p:nvPr/>
        </p:nvSpPr>
        <p:spPr>
          <a:xfrm>
            <a:off x="8910918" y="5329405"/>
            <a:ext cx="244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Binnen bedrijven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3BFACAEF-C6FE-4042-A714-BBF29B01C6BC}"/>
              </a:ext>
            </a:extLst>
          </p:cNvPr>
          <p:cNvCxnSpPr/>
          <p:nvPr/>
        </p:nvCxnSpPr>
        <p:spPr>
          <a:xfrm>
            <a:off x="7365206" y="218505"/>
            <a:ext cx="0" cy="6137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A2297960-21C2-5841-9CD0-4D911EBF1ED6}"/>
              </a:ext>
            </a:extLst>
          </p:cNvPr>
          <p:cNvSpPr txBox="1"/>
          <p:nvPr/>
        </p:nvSpPr>
        <p:spPr>
          <a:xfrm>
            <a:off x="8910918" y="104718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Organogram</a:t>
            </a:r>
          </a:p>
        </p:txBody>
      </p:sp>
    </p:spTree>
    <p:extLst>
      <p:ext uri="{BB962C8B-B14F-4D97-AF65-F5344CB8AC3E}">
        <p14:creationId xmlns:p14="http://schemas.microsoft.com/office/powerpoint/2010/main" val="30379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978C436-2B9F-0D49-B82D-6983116B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D77793D-B00A-B84A-B4CB-301B08781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3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AC546B8-4852-044A-96F5-9C80AAC630AB}"/>
              </a:ext>
            </a:extLst>
          </p:cNvPr>
          <p:cNvSpPr txBox="1"/>
          <p:nvPr/>
        </p:nvSpPr>
        <p:spPr>
          <a:xfrm>
            <a:off x="4813539" y="345057"/>
            <a:ext cx="572941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1.3 Arbeidsverdeling en ruil (tussen landen)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C46518B-CFF3-DD45-B9C7-F1685885F9CB}"/>
              </a:ext>
            </a:extLst>
          </p:cNvPr>
          <p:cNvSpPr txBox="1"/>
          <p:nvPr/>
        </p:nvSpPr>
        <p:spPr>
          <a:xfrm>
            <a:off x="4762584" y="1090780"/>
            <a:ext cx="367240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De internationale handel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C075E01-CB34-C449-BC54-227C9C01D691}"/>
              </a:ext>
            </a:extLst>
          </p:cNvPr>
          <p:cNvSpPr txBox="1"/>
          <p:nvPr/>
        </p:nvSpPr>
        <p:spPr>
          <a:xfrm>
            <a:off x="2489096" y="2657774"/>
            <a:ext cx="482453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Internationale handel leidt tot specialisatie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1B51032-F98C-4B43-BC20-6D637CDB3C3D}"/>
              </a:ext>
            </a:extLst>
          </p:cNvPr>
          <p:cNvSpPr txBox="1"/>
          <p:nvPr/>
        </p:nvSpPr>
        <p:spPr>
          <a:xfrm>
            <a:off x="2489096" y="3181607"/>
            <a:ext cx="554005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Specialisatie zorgt weer voor welvaartswinst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D0B7A8E-FD3C-5C47-B75A-B8FCCF1C516D}"/>
              </a:ext>
            </a:extLst>
          </p:cNvPr>
          <p:cNvSpPr txBox="1"/>
          <p:nvPr/>
        </p:nvSpPr>
        <p:spPr>
          <a:xfrm>
            <a:off x="2117659" y="3913268"/>
            <a:ext cx="136815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Klimaat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DE1C821-C4F1-C040-BB70-F2B3D0B6836E}"/>
              </a:ext>
            </a:extLst>
          </p:cNvPr>
          <p:cNvSpPr txBox="1"/>
          <p:nvPr/>
        </p:nvSpPr>
        <p:spPr>
          <a:xfrm>
            <a:off x="6599752" y="4649055"/>
            <a:ext cx="183620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Infrastructuur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5A9BFF0-F527-634A-A65E-56A1B3660CB0}"/>
              </a:ext>
            </a:extLst>
          </p:cNvPr>
          <p:cNvSpPr txBox="1"/>
          <p:nvPr/>
        </p:nvSpPr>
        <p:spPr>
          <a:xfrm>
            <a:off x="6598788" y="3778745"/>
            <a:ext cx="1584176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Geografische ligging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9C21FC4-AD50-F84A-BCC8-217774E9C6A7}"/>
              </a:ext>
            </a:extLst>
          </p:cNvPr>
          <p:cNvSpPr txBox="1"/>
          <p:nvPr/>
        </p:nvSpPr>
        <p:spPr>
          <a:xfrm>
            <a:off x="4181246" y="4649897"/>
            <a:ext cx="172819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Scholingsgraad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5CD0229-A6FA-CB42-8DE9-726A6B792985}"/>
              </a:ext>
            </a:extLst>
          </p:cNvPr>
          <p:cNvSpPr txBox="1"/>
          <p:nvPr/>
        </p:nvSpPr>
        <p:spPr>
          <a:xfrm>
            <a:off x="2121614" y="4494265"/>
            <a:ext cx="136815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Stand techniek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6FCB53B-DC14-1F4D-BE4E-91C734BB6076}"/>
              </a:ext>
            </a:extLst>
          </p:cNvPr>
          <p:cNvSpPr txBox="1"/>
          <p:nvPr/>
        </p:nvSpPr>
        <p:spPr>
          <a:xfrm>
            <a:off x="3965222" y="3913268"/>
            <a:ext cx="216024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Bodemgesteldheid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BA29F51-05B8-EA45-AE00-FFFE7831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404398"/>
            <a:ext cx="1644774" cy="164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01F5057-B198-E344-AC8C-378BD3CE0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587" y="1476481"/>
            <a:ext cx="1739900" cy="97434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0169A96-296C-F54B-A32A-5BF6FD396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436" y="5369611"/>
            <a:ext cx="1512203" cy="100445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1498459-83CF-3842-A69A-B84187A64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239" y="5227052"/>
            <a:ext cx="1638300" cy="12319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77226A2-7F33-7240-8EDC-062EF16E88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058" y="5213350"/>
            <a:ext cx="1143000" cy="1143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66946C6-3B0C-FD4B-B1B5-DB95A4E39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950" y="5170429"/>
            <a:ext cx="2545080" cy="134251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17E17A7-42AE-4C4C-96C9-B0DCE35308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5490" y="2878028"/>
            <a:ext cx="1524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C753558-AA1C-4147-A3BB-3C3EB6CD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5C3DC86-FA95-174B-818D-80B253BEE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4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DA9EEE-1144-864A-85C0-975266AC1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762" y="947769"/>
            <a:ext cx="7470475" cy="505900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58552B2-D045-5346-B2FE-2887320C365D}"/>
              </a:ext>
            </a:extLst>
          </p:cNvPr>
          <p:cNvSpPr txBox="1"/>
          <p:nvPr/>
        </p:nvSpPr>
        <p:spPr>
          <a:xfrm>
            <a:off x="4623758" y="136525"/>
            <a:ext cx="379706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1.3 Arbeidsverdeling en ruil</a:t>
            </a:r>
          </a:p>
        </p:txBody>
      </p:sp>
    </p:spTree>
    <p:extLst>
      <p:ext uri="{BB962C8B-B14F-4D97-AF65-F5344CB8AC3E}">
        <p14:creationId xmlns:p14="http://schemas.microsoft.com/office/powerpoint/2010/main" val="152158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FE30F3F-9D89-304A-91A8-5FAA6B7B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87EC742-9C96-044F-AD59-03DF7DEC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5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213B02-298B-6F43-8A47-EE7F3D1B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6" y="1096124"/>
            <a:ext cx="6363699" cy="468056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805C920-0536-E34B-AB13-9753B27893E0}"/>
              </a:ext>
            </a:extLst>
          </p:cNvPr>
          <p:cNvSpPr txBox="1"/>
          <p:nvPr/>
        </p:nvSpPr>
        <p:spPr>
          <a:xfrm>
            <a:off x="4507644" y="134457"/>
            <a:ext cx="379706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1.3 Arbeidsverdeling en ruil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BEB45C2-AF45-474A-8236-4919C63307CD}"/>
              </a:ext>
            </a:extLst>
          </p:cNvPr>
          <p:cNvSpPr txBox="1">
            <a:spLocks/>
          </p:cNvSpPr>
          <p:nvPr/>
        </p:nvSpPr>
        <p:spPr>
          <a:xfrm>
            <a:off x="8304704" y="1243270"/>
            <a:ext cx="3797061" cy="2777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/>
            <a:r>
              <a:rPr lang="nl-NL" sz="2000" dirty="0"/>
              <a:t>Ruil in natura</a:t>
            </a:r>
          </a:p>
          <a:p>
            <a:pPr marL="355600" indent="-355600"/>
            <a:r>
              <a:rPr lang="nl-NL" sz="2000" dirty="0"/>
              <a:t>Transacties vooral diensten</a:t>
            </a:r>
          </a:p>
          <a:p>
            <a:pPr marL="355600" indent="-355600">
              <a:buFont typeface="Arial" panose="020B0604020202020204" pitchFamily="34" charset="0"/>
              <a:buNone/>
            </a:pPr>
            <a:r>
              <a:rPr lang="nl-NL" sz="2000" dirty="0"/>
              <a:t>-   	Mark repareert de fiets van Andrea.</a:t>
            </a:r>
          </a:p>
          <a:p>
            <a:pPr marL="355600" indent="-355600">
              <a:buFont typeface="Arial" panose="020B0604020202020204" pitchFamily="34" charset="0"/>
              <a:buNone/>
            </a:pPr>
            <a:r>
              <a:rPr lang="nl-NL" sz="2000" dirty="0"/>
              <a:t>-   	Andrea wast de kleding van Erik.</a:t>
            </a:r>
          </a:p>
          <a:p>
            <a:pPr marL="355600" indent="-355600">
              <a:buFont typeface="Arial" panose="020B0604020202020204" pitchFamily="34" charset="0"/>
              <a:buNone/>
            </a:pPr>
            <a:r>
              <a:rPr lang="nl-NL" sz="2000" dirty="0"/>
              <a:t>-     Erik laat de hond uit van Ingrid.</a:t>
            </a:r>
          </a:p>
          <a:p>
            <a:pPr marL="355600" indent="-355600">
              <a:buFont typeface="Arial" panose="020B0604020202020204" pitchFamily="34" charset="0"/>
              <a:buNone/>
            </a:pPr>
            <a:r>
              <a:rPr lang="nl-NL" sz="2000" dirty="0"/>
              <a:t>-     Ingrid maakt de kleding van Mark.</a:t>
            </a:r>
          </a:p>
          <a:p>
            <a:pPr marL="301943" lvl="1" indent="0">
              <a:buFont typeface="Arial" panose="020B0604020202020204" pitchFamily="34" charset="0"/>
              <a:buNone/>
            </a:pPr>
            <a:r>
              <a:rPr lang="nl-NL" sz="2000" dirty="0"/>
              <a:t>  En zo is het kringetje rond.</a:t>
            </a:r>
          </a:p>
        </p:txBody>
      </p:sp>
    </p:spTree>
    <p:extLst>
      <p:ext uri="{BB962C8B-B14F-4D97-AF65-F5344CB8AC3E}">
        <p14:creationId xmlns:p14="http://schemas.microsoft.com/office/powerpoint/2010/main" val="419879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F32AB2F-9327-2145-9908-6AE4AF042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9CF9AC9-8541-2048-971B-20220B14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6</a:t>
            </a:fld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B327F77-3C56-5E4C-B194-685761E7E1A2}"/>
              </a:ext>
            </a:extLst>
          </p:cNvPr>
          <p:cNvSpPr txBox="1">
            <a:spLocks/>
          </p:cNvSpPr>
          <p:nvPr/>
        </p:nvSpPr>
        <p:spPr>
          <a:xfrm>
            <a:off x="958886" y="2063134"/>
            <a:ext cx="5844480" cy="26825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Wetsregels om eigendomsrechten te beschermen</a:t>
            </a:r>
          </a:p>
          <a:p>
            <a:r>
              <a:rPr lang="nl-NL" sz="2000" dirty="0"/>
              <a:t>Geestelijk of intellectueel eigendom: schrijvers, componisten, musici, uitvinders</a:t>
            </a:r>
          </a:p>
          <a:p>
            <a:r>
              <a:rPr lang="nl-NL" sz="2000" dirty="0"/>
              <a:t>Octrooi of patent</a:t>
            </a:r>
          </a:p>
          <a:p>
            <a:r>
              <a:rPr lang="nl-NL" sz="2000" dirty="0"/>
              <a:t>Buma/Stemra</a:t>
            </a:r>
          </a:p>
          <a:p>
            <a:r>
              <a:rPr lang="nl-NL" sz="2000" dirty="0"/>
              <a:t>Privaat eigendom (terrein, huis, goederen)</a:t>
            </a:r>
          </a:p>
          <a:p>
            <a:r>
              <a:rPr lang="nl-NL" sz="2000" dirty="0"/>
              <a:t>Dit alles leidt tot transactiekosten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7599142-167D-1144-A804-78A67075D7CE}"/>
              </a:ext>
            </a:extLst>
          </p:cNvPr>
          <p:cNvSpPr txBox="1">
            <a:spLocks/>
          </p:cNvSpPr>
          <p:nvPr/>
        </p:nvSpPr>
        <p:spPr>
          <a:xfrm>
            <a:off x="958886" y="1235969"/>
            <a:ext cx="6192688" cy="5055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dirty="0"/>
              <a:t>Wat heeft een ruileconomie nodig?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77A190-17D2-F14D-A35D-80EC1CD23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063134"/>
            <a:ext cx="2411760" cy="34071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DC3F0EF-197E-E949-A3FA-158E39EC4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86" y="4964611"/>
            <a:ext cx="2700412" cy="147295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0F391E3-4272-544F-92C4-7A3D6667F7CA}"/>
              </a:ext>
            </a:extLst>
          </p:cNvPr>
          <p:cNvSpPr txBox="1"/>
          <p:nvPr/>
        </p:nvSpPr>
        <p:spPr>
          <a:xfrm>
            <a:off x="3607660" y="221591"/>
            <a:ext cx="379706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1.3 Arbeidsverdeling en ruil</a:t>
            </a:r>
          </a:p>
        </p:txBody>
      </p:sp>
    </p:spTree>
    <p:extLst>
      <p:ext uri="{BB962C8B-B14F-4D97-AF65-F5344CB8AC3E}">
        <p14:creationId xmlns:p14="http://schemas.microsoft.com/office/powerpoint/2010/main" val="34886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8EB5958-7C7C-104C-A6C6-163B2E964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B5B9CBD-AB91-8440-8FD2-0BE4CB19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7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AEF8FE7-D359-FE47-9E5A-A5A2D9046709}"/>
              </a:ext>
            </a:extLst>
          </p:cNvPr>
          <p:cNvSpPr txBox="1"/>
          <p:nvPr/>
        </p:nvSpPr>
        <p:spPr>
          <a:xfrm>
            <a:off x="1299210" y="1056622"/>
            <a:ext cx="547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Transactiekosten (bij directe ruil)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CAA9D08-9544-1B4A-BBD5-721AE1464B08}"/>
              </a:ext>
            </a:extLst>
          </p:cNvPr>
          <p:cNvSpPr txBox="1"/>
          <p:nvPr/>
        </p:nvSpPr>
        <p:spPr>
          <a:xfrm>
            <a:off x="1299210" y="2047042"/>
            <a:ext cx="547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Onderhandelingskosten (</a:t>
            </a:r>
            <a:r>
              <a:rPr lang="nl-NL" sz="2400" dirty="0" err="1"/>
              <a:t>vb</a:t>
            </a:r>
            <a:r>
              <a:rPr lang="nl-NL" sz="2400" dirty="0"/>
              <a:t> = makelaar)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C06B3D3-9CC0-BC4F-A11E-4096730717F2}"/>
              </a:ext>
            </a:extLst>
          </p:cNvPr>
          <p:cNvSpPr txBox="1"/>
          <p:nvPr/>
        </p:nvSpPr>
        <p:spPr>
          <a:xfrm>
            <a:off x="1299210" y="2576770"/>
            <a:ext cx="5478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Informatie- en </a:t>
            </a:r>
          </a:p>
          <a:p>
            <a:r>
              <a:rPr lang="nl-NL" sz="2400" dirty="0"/>
              <a:t>advertentiekosten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DCF3525-21DC-A046-A9AA-28C5F7BDD100}"/>
              </a:ext>
            </a:extLst>
          </p:cNvPr>
          <p:cNvSpPr txBox="1"/>
          <p:nvPr/>
        </p:nvSpPr>
        <p:spPr>
          <a:xfrm>
            <a:off x="1299210" y="3601531"/>
            <a:ext cx="5478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Tijd is geld kosten</a:t>
            </a:r>
          </a:p>
          <a:p>
            <a:r>
              <a:rPr lang="nl-NL" sz="2400" dirty="0"/>
              <a:t>(vinden ruilpartner)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35204D3-9625-9A4D-9996-E2A0A6410F1C}"/>
              </a:ext>
            </a:extLst>
          </p:cNvPr>
          <p:cNvSpPr txBox="1"/>
          <p:nvPr/>
        </p:nvSpPr>
        <p:spPr>
          <a:xfrm>
            <a:off x="4217436" y="221591"/>
            <a:ext cx="318728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1.4 Ruilen en geld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7F00A48-C1AF-3142-B1DA-F27F22A46939}"/>
              </a:ext>
            </a:extLst>
          </p:cNvPr>
          <p:cNvSpPr txBox="1"/>
          <p:nvPr/>
        </p:nvSpPr>
        <p:spPr>
          <a:xfrm>
            <a:off x="1391390" y="4857788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Gebruik maken van geld verlaagt de onderhandelingskosten (indirecte ruil)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1828D884-D3BE-1145-B9F4-64389730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637" y="2425823"/>
            <a:ext cx="4652594" cy="348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9A1BDE49-0D11-404F-A7FD-51880107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741892A-B4C5-C64D-8113-ACB0BBAE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8</a:t>
            </a:fld>
            <a:endParaRPr lang="nl-NL"/>
          </a:p>
        </p:txBody>
      </p:sp>
      <p:pic>
        <p:nvPicPr>
          <p:cNvPr id="4" name="Leuke_animatie_over_ruilhandel_en_geld_(bron_schoolhouse_rock_(Pixar_animation_studios).mp4">
            <a:hlinkClick r:id="" action="ppaction://media"/>
            <a:extLst>
              <a:ext uri="{FF2B5EF4-FFF2-40B4-BE49-F238E27FC236}">
                <a16:creationId xmlns:a16="http://schemas.microsoft.com/office/drawing/2014/main" id="{709C26F6-05E6-2C45-BD79-4BBA63A1EC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9347" y="331236"/>
            <a:ext cx="7613780" cy="517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7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3B57C88-8726-5146-BC17-C6511647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Economie Integraal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0170CC9-D283-5447-AD6C-036A7E26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6D35-674D-174B-A9E7-B613284DF65E}" type="slidenum">
              <a:rPr lang="nl-NL" smtClean="0"/>
              <a:t>9</a:t>
            </a:fld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3723E67-4E23-EF4C-8F6A-56F77D99D412}"/>
              </a:ext>
            </a:extLst>
          </p:cNvPr>
          <p:cNvSpPr txBox="1">
            <a:spLocks/>
          </p:cNvSpPr>
          <p:nvPr/>
        </p:nvSpPr>
        <p:spPr>
          <a:xfrm>
            <a:off x="1628106" y="1552222"/>
            <a:ext cx="5940660" cy="32650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Doel van geld – ruilhandel vergemakkelijken</a:t>
            </a:r>
          </a:p>
          <a:p>
            <a:r>
              <a:rPr lang="nl-NL" dirty="0"/>
              <a:t>Geen geld dan 2 problemen: 1) afstemming waarde goederen en 2) vinden van een ruilpartner</a:t>
            </a:r>
          </a:p>
          <a:p>
            <a:r>
              <a:rPr lang="nl-NL" dirty="0"/>
              <a:t>Directe ruil (met goederen) </a:t>
            </a:r>
            <a:r>
              <a:rPr lang="nl-NL" dirty="0">
                <a:sym typeface="Wingdings" panose="05000000000000000000" pitchFamily="2" charset="2"/>
              </a:rPr>
              <a:t> indirecte ruil (met geld)</a:t>
            </a:r>
            <a:endParaRPr lang="nl-NL" dirty="0"/>
          </a:p>
          <a:p>
            <a:r>
              <a:rPr lang="nl-NL" dirty="0"/>
              <a:t>Oorsprong van geld (voorbeelden): schelpen, zout</a:t>
            </a:r>
          </a:p>
          <a:p>
            <a:r>
              <a:rPr lang="nl-NL" dirty="0"/>
              <a:t>Functies van geld: ruilmiddel, oppotmiddel, rekeneenheid</a:t>
            </a:r>
          </a:p>
          <a:p>
            <a:r>
              <a:rPr lang="nl-NL" dirty="0"/>
              <a:t>Voorwaarden waar geld aan moet voldoen: schaars, duurzaam, eenvoudig vervoerbaar en algemeen aanvaard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948973A-D4A1-804A-AC12-641C26B29167}"/>
              </a:ext>
            </a:extLst>
          </p:cNvPr>
          <p:cNvSpPr txBox="1">
            <a:spLocks/>
          </p:cNvSpPr>
          <p:nvPr/>
        </p:nvSpPr>
        <p:spPr>
          <a:xfrm>
            <a:off x="4038599" y="921258"/>
            <a:ext cx="1236306" cy="4250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Geld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D640738-6190-0E45-9B1D-F6CBA62A8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805" y="136525"/>
            <a:ext cx="2446016" cy="205233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EAF3A24-0320-3644-9502-1355D517F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52" y="2453084"/>
            <a:ext cx="2456469" cy="18423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2B9CF18-75A3-BC46-84FD-41683BC52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58" y="4541303"/>
            <a:ext cx="2420062" cy="18150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2E53A40-5A0F-3443-8AA1-F3DE465DA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106" y="5034049"/>
            <a:ext cx="2067239" cy="111639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1685E6-7DBE-564E-BD13-670899016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796" y="5041625"/>
            <a:ext cx="2095934" cy="110881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55670D5-721A-2046-89DA-9EB2B9985367}"/>
              </a:ext>
            </a:extLst>
          </p:cNvPr>
          <p:cNvSpPr txBox="1"/>
          <p:nvPr/>
        </p:nvSpPr>
        <p:spPr>
          <a:xfrm>
            <a:off x="4038599" y="221591"/>
            <a:ext cx="334745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1.4 Ruilen en geld</a:t>
            </a:r>
          </a:p>
        </p:txBody>
      </p:sp>
    </p:spTree>
    <p:extLst>
      <p:ext uri="{BB962C8B-B14F-4D97-AF65-F5344CB8AC3E}">
        <p14:creationId xmlns:p14="http://schemas.microsoft.com/office/powerpoint/2010/main" val="42408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{588A6C3D-7FF5-1143-9EB2-F3893E7F9256}tf10001073</Template>
  <TotalTime>92</TotalTime>
  <Words>358</Words>
  <Application>Microsoft Macintosh PowerPoint</Application>
  <PresentationFormat>Breedbeeld</PresentationFormat>
  <Paragraphs>78</Paragraphs>
  <Slides>10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Microsoft Office User</cp:lastModifiedBy>
  <cp:revision>9</cp:revision>
  <dcterms:created xsi:type="dcterms:W3CDTF">2019-04-16T11:20:47Z</dcterms:created>
  <dcterms:modified xsi:type="dcterms:W3CDTF">2019-04-16T12:53:38Z</dcterms:modified>
</cp:coreProperties>
</file>