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23" r:id="rId2"/>
    <p:sldId id="314" r:id="rId3"/>
    <p:sldId id="315" r:id="rId4"/>
    <p:sldId id="316" r:id="rId5"/>
    <p:sldId id="317" r:id="rId6"/>
    <p:sldId id="280" r:id="rId7"/>
    <p:sldId id="279" r:id="rId8"/>
    <p:sldId id="281" r:id="rId9"/>
    <p:sldId id="283" r:id="rId10"/>
    <p:sldId id="282" r:id="rId11"/>
    <p:sldId id="325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43"/>
    <p:restoredTop sz="94666"/>
  </p:normalViewPr>
  <p:slideViewPr>
    <p:cSldViewPr snapToGrid="0" snapToObjects="1">
      <p:cViewPr varScale="1">
        <p:scale>
          <a:sx n="102" d="100"/>
          <a:sy n="102" d="100"/>
        </p:scale>
        <p:origin x="20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07BC-65F6-694E-AEF0-1C55C40A32D3}" type="datetimeFigureOut">
              <a:rPr lang="nl-NL" smtClean="0"/>
              <a:t>24-06-20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434CB-7DA4-1946-A2F8-799F1113E4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6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 C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3C574-DC81-9F42-895C-7024589111CA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51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CB78EC-D32F-AD42-B909-DBBB63AA3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0E111DD-E1D9-8F4D-B821-2A4CCE44C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F320CF2-DFC1-3C40-919B-C2C2B6A01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A83C-B4E7-404A-A096-B06F1DCE9D6C}" type="datetime1">
              <a:rPr lang="nl-NL" smtClean="0"/>
              <a:t>24-06-20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B447E5-C3D6-A842-9726-4F5D3A7E5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F00E05-5825-0B45-818D-8BBF9DF83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A440-216E-1448-9B6E-88406B4A6F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2002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C1A2C3-2371-7C41-B637-7949B277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B61F985-24D2-E446-A404-199D03EF0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63403F-7B5C-5948-97DF-59481BC1E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A12D-7332-5B4C-9681-51047F9D2243}" type="datetime1">
              <a:rPr lang="nl-NL" smtClean="0"/>
              <a:t>24-06-20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092626-98C4-F54A-AA5C-D746066B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CED809-085E-394F-8F2C-77C34FE69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A440-216E-1448-9B6E-88406B4A6F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5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268EB79-4A91-164F-B97B-0DEC7DACA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8B89F88-CFFE-F341-B315-291062365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43A3C9-EEB4-5B41-BF43-33C0926F9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6B63-69B2-7C44-A443-327A2ACD6871}" type="datetime1">
              <a:rPr lang="nl-NL" smtClean="0"/>
              <a:t>24-06-20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D772BD-C4F8-C14D-B98D-EE261B6BD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B2F088-23FE-3C47-AAD4-76E08483B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A440-216E-1448-9B6E-88406B4A6F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537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5A6959-0814-2844-BEA4-FE8EEF485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8762CB-0821-E947-BAB9-D01CE7102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C4489A-ABA8-F94B-B194-C9F5EEEED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1A72-8DEE-6A4F-B3AD-3C4C62A83347}" type="datetime1">
              <a:rPr lang="nl-NL" smtClean="0"/>
              <a:t>24-06-20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542C6A-C942-1C4D-A088-CAC39D8C7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91C5F5-F049-104F-9E48-CB55541F4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A440-216E-1448-9B6E-88406B4A6F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4880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8C27AA-67C8-7F44-8A37-863F08D6D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998735-13BA-FC42-A299-0653FE4E1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B7C276-7374-5C4D-BDC9-FF4F0D59F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765F-5EB5-A947-8A8A-DCC0427C3DD6}" type="datetime1">
              <a:rPr lang="nl-NL" smtClean="0"/>
              <a:t>24-06-20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FE9132-FF92-584B-8F5F-0212D4D7C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2A5166-93B4-2241-8217-5FED13B2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A440-216E-1448-9B6E-88406B4A6F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41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98EB9-336F-704C-8670-E65733C7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BB2114-34F9-5142-A07A-DFCDAF9C07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6870AF6-349B-5741-9D38-82FB7F277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61B132B-DF51-1143-96C9-D66BF4E7C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03A2-707A-1744-A5BB-4730CC5C528F}" type="datetime1">
              <a:rPr lang="nl-NL" smtClean="0"/>
              <a:t>24-06-20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F5BCE8D-133B-EF41-BB75-420462BB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915258F-DAD0-FA46-A1C4-3A267807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A440-216E-1448-9B6E-88406B4A6F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11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639F15-E070-8E40-B37A-05CDCE176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76F39F-FD08-BA4D-BB44-75CA3B273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09E976C-9C0A-1B4F-B7A1-BC653685A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1EEB64C-EE53-0F49-B557-38AAC6A84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3212BEA-8EA8-FF4D-A2F5-151733B434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ACFFA21-639D-FC40-849E-5F107D58D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E32A-945B-7041-969E-06198BA286B0}" type="datetime1">
              <a:rPr lang="nl-NL" smtClean="0"/>
              <a:t>24-06-20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46B446-7F77-DD4D-AF22-0E027E13B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6CF7556-DCA6-2741-A3FD-BA952D9D8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A440-216E-1448-9B6E-88406B4A6F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203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334296-EBAA-1946-8127-5A5828E41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E92B24A-4B67-484A-9D72-0362D6F75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C000-93E9-6541-92E2-3D81DEA07519}" type="datetime1">
              <a:rPr lang="nl-NL" smtClean="0"/>
              <a:t>24-06-20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035DB8-5478-1549-A6C1-637C86EBB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3F20331-D830-4D45-BEAD-F53F5AD1E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A440-216E-1448-9B6E-88406B4A6F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22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7ACA90D-ED37-DE47-982C-1EEFD6FCC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D55D-1347-8647-B4CE-255B5C4E7774}" type="datetime1">
              <a:rPr lang="nl-NL" smtClean="0"/>
              <a:t>24-06-20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2FF78A4-653B-4343-B91F-C189EE014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C71E4B5-D690-8F41-8CAF-12E9F98F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A440-216E-1448-9B6E-88406B4A6F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01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78DAA4-5F31-9B4E-BA6F-2C48B5F17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707E96-6B2A-B044-8C72-0916C4EDB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7594BD4-B3F4-3148-901C-67AEF4AC9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87C469-A991-0D44-BEEA-F8CEC617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0C7E-F167-5443-96C4-1F16FAD2843D}" type="datetime1">
              <a:rPr lang="nl-NL" smtClean="0"/>
              <a:t>24-06-20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57035D0-0065-4B43-BEEE-FA76B7C28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518A4F1-8D34-7248-A1E7-673D9EBA6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A440-216E-1448-9B6E-88406B4A6F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49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B649A-519F-B347-B240-E1BA51D0D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61090CD-77E4-C34B-BE0E-2BE53ED99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5874587-3D0A-A84C-B2E2-32A76E654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11E569-A4CE-344F-9014-22BB6D994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D3C3-512B-4C4D-A786-2CF75AD2BAC9}" type="datetime1">
              <a:rPr lang="nl-NL" smtClean="0"/>
              <a:t>24-06-20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A1D295-0223-CE4A-ACA3-E5E379A5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(Hans Vermeulen)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522CBF-6FB0-8845-96D0-1E3F0030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A440-216E-1448-9B6E-88406B4A6F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339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27521CC-7F25-A24C-AC6F-64B06D7B6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A0EB487-48A8-044C-8E62-B130D07F1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489DFA-C792-7745-8BE7-8B08BBF05D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A4D24-8057-534A-B3F5-F476598BA9F1}" type="datetime1">
              <a:rPr lang="nl-NL" smtClean="0"/>
              <a:t>24-06-20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33BCE5-BF89-1744-8D20-64697E36B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Economie Integraal (Hans Vermeulen)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EFACA5-567D-6546-A451-EDE065C89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AA440-216E-1448-9B6E-88406B4A6F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177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231904" y="227687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5146616" y="240738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5032658" y="2283115"/>
            <a:ext cx="1592560" cy="4001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Gezinnen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5121444" y="4807476"/>
            <a:ext cx="1414988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Bedrijven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2351584" y="3429000"/>
            <a:ext cx="2304256" cy="70788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Markt voor productiefactoren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7521431" y="3443569"/>
            <a:ext cx="2304256" cy="70788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Markt voor eindproducten</a:t>
            </a:r>
          </a:p>
        </p:txBody>
      </p:sp>
      <p:sp>
        <p:nvSpPr>
          <p:cNvPr id="14" name="Gebogen pijl 13"/>
          <p:cNvSpPr/>
          <p:nvPr/>
        </p:nvSpPr>
        <p:spPr>
          <a:xfrm>
            <a:off x="2927648" y="2283115"/>
            <a:ext cx="1584176" cy="92986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Gebogen pijl 14"/>
          <p:cNvSpPr/>
          <p:nvPr/>
        </p:nvSpPr>
        <p:spPr>
          <a:xfrm rot="5400000">
            <a:off x="7216553" y="2061065"/>
            <a:ext cx="927246" cy="172819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6" name="Gebogen pijl 15"/>
          <p:cNvSpPr/>
          <p:nvPr/>
        </p:nvSpPr>
        <p:spPr>
          <a:xfrm rot="16200000">
            <a:off x="3313676" y="3899187"/>
            <a:ext cx="812123" cy="158417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7" name="Gebogen pijl 16"/>
          <p:cNvSpPr/>
          <p:nvPr/>
        </p:nvSpPr>
        <p:spPr>
          <a:xfrm rot="10800000">
            <a:off x="6816079" y="4293096"/>
            <a:ext cx="1533891" cy="91449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21" name="Rechte verbindingslijn 20"/>
          <p:cNvCxnSpPr/>
          <p:nvPr/>
        </p:nvCxnSpPr>
        <p:spPr>
          <a:xfrm flipH="1">
            <a:off x="2639616" y="2151319"/>
            <a:ext cx="2304256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V="1">
            <a:off x="9264352" y="2276872"/>
            <a:ext cx="0" cy="111191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2639616" y="4285214"/>
            <a:ext cx="0" cy="101599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flipH="1">
            <a:off x="6960096" y="5301208"/>
            <a:ext cx="2304256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Rechte verbindingslijn met pijl 25"/>
          <p:cNvCxnSpPr/>
          <p:nvPr/>
        </p:nvCxnSpPr>
        <p:spPr>
          <a:xfrm>
            <a:off x="2639616" y="2199491"/>
            <a:ext cx="0" cy="10134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 flipV="1">
            <a:off x="9264352" y="4285213"/>
            <a:ext cx="0" cy="9223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8" name="Rechte verbindingslijn met pijl 37"/>
          <p:cNvCxnSpPr/>
          <p:nvPr/>
        </p:nvCxnSpPr>
        <p:spPr>
          <a:xfrm>
            <a:off x="2639616" y="5301208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0" name="Rechte verbindingslijn met pijl 39"/>
          <p:cNvCxnSpPr/>
          <p:nvPr/>
        </p:nvCxnSpPr>
        <p:spPr>
          <a:xfrm flipH="1" flipV="1">
            <a:off x="6960096" y="2276873"/>
            <a:ext cx="2304256" cy="62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Rechte verbindingslijn met pijl 41"/>
          <p:cNvCxnSpPr/>
          <p:nvPr/>
        </p:nvCxnSpPr>
        <p:spPr>
          <a:xfrm>
            <a:off x="3071664" y="5805264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3" name="PIJL-RECHTS 42"/>
          <p:cNvSpPr/>
          <p:nvPr/>
        </p:nvSpPr>
        <p:spPr>
          <a:xfrm>
            <a:off x="3071664" y="6052646"/>
            <a:ext cx="1224136" cy="256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Tekstvak 43"/>
          <p:cNvSpPr txBox="1"/>
          <p:nvPr/>
        </p:nvSpPr>
        <p:spPr>
          <a:xfrm>
            <a:off x="4799856" y="566124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Goederenstroom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4799856" y="6052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Geldstroom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4151784" y="260649"/>
            <a:ext cx="3672408" cy="58477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3200" dirty="0"/>
              <a:t>Kringloop schema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3542884" y="4407366"/>
            <a:ext cx="1256972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dirty="0" err="1"/>
              <a:t>l,h,p,r,w</a:t>
            </a:r>
            <a:endParaRPr lang="nl-NL" sz="200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8B70DCE-B8B4-584A-8213-8CED191061DF}"/>
              </a:ext>
            </a:extLst>
          </p:cNvPr>
          <p:cNvSpPr txBox="1"/>
          <p:nvPr/>
        </p:nvSpPr>
        <p:spPr>
          <a:xfrm>
            <a:off x="200026" y="260649"/>
            <a:ext cx="2871638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13.2 kringloop en nationale rekeningen</a:t>
            </a:r>
          </a:p>
        </p:txBody>
      </p:sp>
    </p:spTree>
    <p:extLst>
      <p:ext uri="{BB962C8B-B14F-4D97-AF65-F5344CB8AC3E}">
        <p14:creationId xmlns:p14="http://schemas.microsoft.com/office/powerpoint/2010/main" val="83475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43" grpId="0" animBg="1"/>
      <p:bldP spid="44" grpId="0"/>
      <p:bldP spid="45" grpId="0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jdelijke aanduiding voor inhoud 1"/>
          <p:cNvSpPr>
            <a:spLocks noGrp="1"/>
          </p:cNvSpPr>
          <p:nvPr>
            <p:ph idx="1"/>
          </p:nvPr>
        </p:nvSpPr>
        <p:spPr>
          <a:xfrm>
            <a:off x="1703512" y="1218710"/>
            <a:ext cx="4204518" cy="42100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nl-NL" dirty="0"/>
              <a:t>Gezinnen verdienen inkomen (Y)</a:t>
            </a:r>
          </a:p>
          <a:p>
            <a:r>
              <a:rPr lang="nl-NL" dirty="0"/>
              <a:t>Betalen belasting (B)</a:t>
            </a:r>
          </a:p>
          <a:p>
            <a:r>
              <a:rPr lang="nl-NL" dirty="0"/>
              <a:t>Consumeren (C)</a:t>
            </a:r>
          </a:p>
          <a:p>
            <a:r>
              <a:rPr lang="nl-NL" dirty="0"/>
              <a:t>En als ze geld overhouden sparen ze (S)</a:t>
            </a:r>
          </a:p>
          <a:p>
            <a:endParaRPr lang="nl-NL" dirty="0"/>
          </a:p>
          <a:p>
            <a:r>
              <a:rPr lang="nl-NL" dirty="0"/>
              <a:t>Y = C + S + B</a:t>
            </a:r>
          </a:p>
        </p:txBody>
      </p:sp>
      <p:sp>
        <p:nvSpPr>
          <p:cNvPr id="31746" name="Titel 2"/>
          <p:cNvSpPr>
            <a:spLocks noGrp="1"/>
          </p:cNvSpPr>
          <p:nvPr>
            <p:ph type="title"/>
          </p:nvPr>
        </p:nvSpPr>
        <p:spPr>
          <a:xfrm>
            <a:off x="1981200" y="113278"/>
            <a:ext cx="8229600" cy="858424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nl-NL" dirty="0"/>
              <a:t>Gezinnen en bedrijven</a:t>
            </a:r>
          </a:p>
        </p:txBody>
      </p:sp>
      <p:sp>
        <p:nvSpPr>
          <p:cNvPr id="4" name="Tijdelijke aanduiding voor inhoud 1"/>
          <p:cNvSpPr txBox="1">
            <a:spLocks/>
          </p:cNvSpPr>
          <p:nvPr/>
        </p:nvSpPr>
        <p:spPr>
          <a:xfrm>
            <a:off x="6023992" y="1218710"/>
            <a:ext cx="4392488" cy="53881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nl-NL" dirty="0"/>
              <a:t>Bedrijven verdienen door de verkoop van goederen en diensten aan gezinnen, bedrijven, overheid en export (buitenland)</a:t>
            </a:r>
          </a:p>
          <a:p>
            <a:pPr>
              <a:defRPr/>
            </a:pPr>
            <a:r>
              <a:rPr lang="nl-NL" dirty="0"/>
              <a:t>(C + In + </a:t>
            </a:r>
            <a:r>
              <a:rPr lang="nl-NL" dirty="0" err="1"/>
              <a:t>Iv</a:t>
            </a:r>
            <a:r>
              <a:rPr lang="nl-NL" dirty="0"/>
              <a:t> </a:t>
            </a:r>
            <a:r>
              <a:rPr lang="nl-NL" dirty="0">
                <a:solidFill>
                  <a:schemeClr val="tx1"/>
                </a:solidFill>
              </a:rPr>
              <a:t>+ O + E)</a:t>
            </a:r>
          </a:p>
          <a:p>
            <a:pPr>
              <a:defRPr/>
            </a:pPr>
            <a:r>
              <a:rPr lang="nl-NL" dirty="0"/>
              <a:t>Bedrijven betalen voor import, productiefactoren en leggen geld opzij voor afschrijvingen</a:t>
            </a:r>
          </a:p>
          <a:p>
            <a:pPr>
              <a:defRPr/>
            </a:pPr>
            <a:r>
              <a:rPr lang="nl-NL" dirty="0"/>
              <a:t>(Y + M + A)</a:t>
            </a:r>
          </a:p>
          <a:p>
            <a:pPr>
              <a:defRPr/>
            </a:pPr>
            <a:endParaRPr lang="nl-NL" dirty="0"/>
          </a:p>
          <a:p>
            <a:pPr>
              <a:defRPr/>
            </a:pPr>
            <a:r>
              <a:rPr lang="nl-NL" dirty="0"/>
              <a:t>C + In + </a:t>
            </a:r>
            <a:r>
              <a:rPr lang="nl-NL" dirty="0" err="1"/>
              <a:t>Iv</a:t>
            </a:r>
            <a:r>
              <a:rPr lang="nl-NL" dirty="0"/>
              <a:t> + O + E = Y + M + A</a:t>
            </a:r>
          </a:p>
          <a:p>
            <a:pPr>
              <a:defRPr/>
            </a:pPr>
            <a:r>
              <a:rPr lang="nl-NL" dirty="0"/>
              <a:t>Omdat </a:t>
            </a:r>
            <a:r>
              <a:rPr lang="nl-NL" dirty="0" err="1"/>
              <a:t>Iv</a:t>
            </a:r>
            <a:r>
              <a:rPr lang="nl-NL" dirty="0"/>
              <a:t> = A geldt dat </a:t>
            </a:r>
          </a:p>
          <a:p>
            <a:pPr marL="0" indent="0">
              <a:buNone/>
              <a:defRPr/>
            </a:pPr>
            <a:r>
              <a:rPr lang="nl-NL" dirty="0"/>
              <a:t>    C + In + O + E = Y + M</a:t>
            </a:r>
          </a:p>
          <a:p>
            <a:pPr marL="0" indent="0">
              <a:buNone/>
              <a:defRPr/>
            </a:pPr>
            <a:r>
              <a:rPr lang="nl-NL" dirty="0"/>
              <a:t>Y = C + In + O + E - M</a:t>
            </a:r>
          </a:p>
          <a:p>
            <a:pPr marL="0" indent="0">
              <a:buNone/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499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327868" y="803751"/>
            <a:ext cx="30386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Y = C + S + B</a:t>
            </a:r>
          </a:p>
          <a:p>
            <a:r>
              <a:rPr lang="nl-NL" dirty="0"/>
              <a:t>Y = C + I + O + E – M</a:t>
            </a:r>
          </a:p>
          <a:p>
            <a:endParaRPr lang="nl-NL" dirty="0"/>
          </a:p>
          <a:p>
            <a:r>
              <a:rPr lang="nl-NL" dirty="0"/>
              <a:t>C + S + B = C + I + O + E – M</a:t>
            </a:r>
          </a:p>
          <a:p>
            <a:endParaRPr lang="nl-NL" dirty="0"/>
          </a:p>
          <a:p>
            <a:r>
              <a:rPr lang="nl-NL" dirty="0"/>
              <a:t>S + B = I + O + E – M</a:t>
            </a:r>
          </a:p>
          <a:p>
            <a:r>
              <a:rPr lang="nl-NL" dirty="0"/>
              <a:t>S – I + B – O = E – M</a:t>
            </a:r>
          </a:p>
          <a:p>
            <a:endParaRPr lang="nl-NL" dirty="0"/>
          </a:p>
          <a:p>
            <a:r>
              <a:rPr lang="nl-NL" dirty="0"/>
              <a:t>(S – I) + (B – O) = (E – M)</a:t>
            </a:r>
          </a:p>
        </p:txBody>
      </p:sp>
      <p:pic>
        <p:nvPicPr>
          <p:cNvPr id="7" name="Afbeelding 6" descr="Schermafbeelding 2016-08-30 om 22.56.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892" y="3642876"/>
            <a:ext cx="6896100" cy="2819400"/>
          </a:xfrm>
          <a:prstGeom prst="rect">
            <a:avLst/>
          </a:prstGeom>
        </p:spPr>
      </p:pic>
      <p:cxnSp>
        <p:nvCxnSpPr>
          <p:cNvPr id="9" name="Rechte verbindingslijn 8"/>
          <p:cNvCxnSpPr/>
          <p:nvPr/>
        </p:nvCxnSpPr>
        <p:spPr>
          <a:xfrm flipV="1">
            <a:off x="2327869" y="1607501"/>
            <a:ext cx="369779" cy="321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 flipV="1">
            <a:off x="3356820" y="1607501"/>
            <a:ext cx="337625" cy="321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DC561B13-352F-ED4F-B746-DB7B4BE960ED}"/>
              </a:ext>
            </a:extLst>
          </p:cNvPr>
          <p:cNvSpPr txBox="1"/>
          <p:nvPr/>
        </p:nvSpPr>
        <p:spPr>
          <a:xfrm>
            <a:off x="200025" y="260649"/>
            <a:ext cx="577214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13.2 kringloop en nationale rekeningen</a:t>
            </a:r>
          </a:p>
        </p:txBody>
      </p:sp>
    </p:spTree>
    <p:extLst>
      <p:ext uri="{BB962C8B-B14F-4D97-AF65-F5344CB8AC3E}">
        <p14:creationId xmlns:p14="http://schemas.microsoft.com/office/powerpoint/2010/main" val="5704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81200" y="2564905"/>
            <a:ext cx="8219256" cy="403244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nl-NL" b="1" dirty="0"/>
              <a:t>kapitaalgoederen </a:t>
            </a:r>
            <a:r>
              <a:rPr lang="nl-NL" dirty="0"/>
              <a:t>of investeringsgoederen</a:t>
            </a:r>
          </a:p>
          <a:p>
            <a:r>
              <a:rPr lang="nl-NL" b="1" dirty="0"/>
              <a:t>kapitaal (</a:t>
            </a:r>
            <a:r>
              <a:rPr lang="nl-NL" dirty="0"/>
              <a:t>geld, machines en gereedschappen, die bedrijven met geld aanschaffen</a:t>
            </a:r>
          </a:p>
          <a:p>
            <a:r>
              <a:rPr lang="nl-NL" b="1" i="1" dirty="0"/>
              <a:t>vaste</a:t>
            </a:r>
            <a:r>
              <a:rPr lang="nl-NL" i="1" dirty="0"/>
              <a:t> </a:t>
            </a:r>
            <a:r>
              <a:rPr lang="nl-NL" dirty="0"/>
              <a:t>kapitaalgoederen en </a:t>
            </a:r>
            <a:r>
              <a:rPr lang="nl-NL" b="1" i="1" dirty="0"/>
              <a:t>vlottende</a:t>
            </a:r>
            <a:r>
              <a:rPr lang="nl-NL" i="1" dirty="0"/>
              <a:t> </a:t>
            </a:r>
            <a:r>
              <a:rPr lang="nl-NL" dirty="0"/>
              <a:t>kapitaalgoederen</a:t>
            </a:r>
          </a:p>
          <a:p>
            <a:r>
              <a:rPr lang="nl-NL" b="1" dirty="0"/>
              <a:t>Innovatie</a:t>
            </a:r>
            <a:r>
              <a:rPr lang="nl-NL" dirty="0"/>
              <a:t> (proces of product)</a:t>
            </a:r>
          </a:p>
          <a:p>
            <a:r>
              <a:rPr lang="nl-NL" b="1" dirty="0"/>
              <a:t>diepte-investering</a:t>
            </a:r>
            <a:r>
              <a:rPr lang="nl-NL" dirty="0"/>
              <a:t> en </a:t>
            </a:r>
            <a:r>
              <a:rPr lang="nl-NL" b="1" dirty="0"/>
              <a:t>breedte-investering</a:t>
            </a:r>
            <a:r>
              <a:rPr lang="nl-NL" dirty="0"/>
              <a:t>. </a:t>
            </a:r>
            <a:r>
              <a:rPr lang="nl-NL" sz="2400" dirty="0"/>
              <a:t>Bij een diepte-investering neemt de k</a:t>
            </a:r>
            <a:r>
              <a:rPr lang="nl-NL" sz="2400" b="1" dirty="0"/>
              <a:t>apitaalintensiteit </a:t>
            </a:r>
            <a:r>
              <a:rPr lang="nl-NL" sz="2400" dirty="0"/>
              <a:t>(ook wel de kapitaal/</a:t>
            </a:r>
            <a:r>
              <a:rPr lang="nl-NL" sz="2400" dirty="0" err="1"/>
              <a:t>arbeidverhouding</a:t>
            </a:r>
            <a:r>
              <a:rPr lang="nl-NL" sz="2400" dirty="0"/>
              <a:t>)</a:t>
            </a:r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Beloning = rente, huur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07768" y="274638"/>
            <a:ext cx="4104456" cy="850106"/>
          </a:xfrm>
          <a:solidFill>
            <a:schemeClr val="accent3"/>
          </a:solidFill>
        </p:spPr>
        <p:txBody>
          <a:bodyPr/>
          <a:lstStyle/>
          <a:p>
            <a:r>
              <a:rPr lang="nl-NL" dirty="0"/>
              <a:t>Kapitaal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376CE22-3732-0945-A247-EA02BB56C3F1}"/>
              </a:ext>
            </a:extLst>
          </p:cNvPr>
          <p:cNvSpPr txBox="1"/>
          <p:nvPr/>
        </p:nvSpPr>
        <p:spPr>
          <a:xfrm>
            <a:off x="200026" y="260649"/>
            <a:ext cx="2871638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13.2 kringloop en nationale rekeningen</a:t>
            </a:r>
          </a:p>
        </p:txBody>
      </p:sp>
    </p:spTree>
    <p:extLst>
      <p:ext uri="{BB962C8B-B14F-4D97-AF65-F5344CB8AC3E}">
        <p14:creationId xmlns:p14="http://schemas.microsoft.com/office/powerpoint/2010/main" val="280290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639616" y="3429001"/>
            <a:ext cx="18002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Bruto</a:t>
            </a:r>
          </a:p>
          <a:p>
            <a:r>
              <a:rPr lang="nl-NL" dirty="0"/>
              <a:t>investeringen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4259328" y="2573136"/>
            <a:ext cx="18002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Netto</a:t>
            </a:r>
          </a:p>
          <a:p>
            <a:r>
              <a:rPr lang="nl-NL" dirty="0"/>
              <a:t>investeringen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59328" y="4365105"/>
            <a:ext cx="18002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/>
              <a:t>Vervangings</a:t>
            </a:r>
            <a:endParaRPr lang="nl-NL" dirty="0"/>
          </a:p>
          <a:p>
            <a:r>
              <a:rPr lang="nl-NL" dirty="0"/>
              <a:t>investeringen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6168008" y="1700809"/>
            <a:ext cx="18002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Voorraad</a:t>
            </a:r>
          </a:p>
          <a:p>
            <a:r>
              <a:rPr lang="nl-NL" dirty="0"/>
              <a:t>investeringen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6168008" y="3578941"/>
            <a:ext cx="18002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/>
              <a:t>Uitbreidings</a:t>
            </a:r>
            <a:endParaRPr lang="nl-NL" dirty="0"/>
          </a:p>
          <a:p>
            <a:r>
              <a:rPr lang="nl-NL" dirty="0"/>
              <a:t>investeringen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8400256" y="1700809"/>
            <a:ext cx="1656184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Vlottende</a:t>
            </a:r>
          </a:p>
          <a:p>
            <a:r>
              <a:rPr lang="nl-NL" dirty="0"/>
              <a:t>investeringen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8394237" y="4365104"/>
            <a:ext cx="1950235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Investeringen  in</a:t>
            </a:r>
          </a:p>
          <a:p>
            <a:r>
              <a:rPr lang="nl-NL" dirty="0"/>
              <a:t>Vaste activa</a:t>
            </a:r>
          </a:p>
        </p:txBody>
      </p:sp>
      <p:cxnSp>
        <p:nvCxnSpPr>
          <p:cNvPr id="12" name="Rechte verbindingslijn met pijl 11"/>
          <p:cNvCxnSpPr/>
          <p:nvPr/>
        </p:nvCxnSpPr>
        <p:spPr>
          <a:xfrm flipV="1">
            <a:off x="3287688" y="2896300"/>
            <a:ext cx="792088" cy="5327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3287688" y="4075331"/>
            <a:ext cx="792088" cy="612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>
            <a:stCxn id="7" idx="3"/>
            <a:endCxn id="9" idx="1"/>
          </p:cNvCxnSpPr>
          <p:nvPr/>
        </p:nvCxnSpPr>
        <p:spPr>
          <a:xfrm>
            <a:off x="7968208" y="202397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>
            <a:endCxn id="7" idx="1"/>
          </p:cNvCxnSpPr>
          <p:nvPr/>
        </p:nvCxnSpPr>
        <p:spPr>
          <a:xfrm flipV="1">
            <a:off x="5159428" y="2023974"/>
            <a:ext cx="1008580" cy="4689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7392145" y="4225271"/>
            <a:ext cx="1002093" cy="4629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5519936" y="3429001"/>
            <a:ext cx="539592" cy="4731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Rechte verbindingslijn met pijl 33"/>
          <p:cNvCxnSpPr/>
          <p:nvPr/>
        </p:nvCxnSpPr>
        <p:spPr>
          <a:xfrm>
            <a:off x="6168009" y="4740958"/>
            <a:ext cx="222622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Tekstvak 36"/>
          <p:cNvSpPr txBox="1"/>
          <p:nvPr/>
        </p:nvSpPr>
        <p:spPr>
          <a:xfrm>
            <a:off x="1847528" y="4456770"/>
            <a:ext cx="21602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Ib = In + </a:t>
            </a:r>
            <a:r>
              <a:rPr lang="nl-NL" sz="2400" dirty="0" err="1"/>
              <a:t>Iv</a:t>
            </a:r>
            <a:endParaRPr lang="nl-NL" sz="2400" dirty="0"/>
          </a:p>
          <a:p>
            <a:r>
              <a:rPr lang="nl-NL" sz="2400" dirty="0" err="1"/>
              <a:t>Iv</a:t>
            </a:r>
            <a:r>
              <a:rPr lang="nl-NL" sz="2400" dirty="0"/>
              <a:t> = A</a:t>
            </a:r>
          </a:p>
          <a:p>
            <a:r>
              <a:rPr lang="nl-NL" sz="2400" dirty="0"/>
              <a:t>In = </a:t>
            </a:r>
            <a:r>
              <a:rPr lang="nl-NL" sz="2400" dirty="0" err="1"/>
              <a:t>Iu</a:t>
            </a:r>
            <a:r>
              <a:rPr lang="nl-NL" sz="2400" dirty="0"/>
              <a:t> + Ivo</a:t>
            </a:r>
          </a:p>
          <a:p>
            <a:r>
              <a:rPr lang="nl-NL" sz="2400" dirty="0"/>
              <a:t>I vast = </a:t>
            </a:r>
            <a:r>
              <a:rPr lang="nl-NL" sz="2400" dirty="0" err="1"/>
              <a:t>Iu</a:t>
            </a:r>
            <a:r>
              <a:rPr lang="nl-NL" sz="2400" dirty="0"/>
              <a:t> + </a:t>
            </a:r>
            <a:r>
              <a:rPr lang="nl-NL" sz="2400" dirty="0" err="1"/>
              <a:t>Iv</a:t>
            </a:r>
            <a:endParaRPr lang="nl-NL" sz="2400" dirty="0"/>
          </a:p>
          <a:p>
            <a:r>
              <a:rPr lang="nl-NL" sz="2400" dirty="0"/>
              <a:t>I vlot = Ivo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007A66E-BD90-3D40-97C5-AD22C08AA639}"/>
              </a:ext>
            </a:extLst>
          </p:cNvPr>
          <p:cNvSpPr txBox="1"/>
          <p:nvPr/>
        </p:nvSpPr>
        <p:spPr>
          <a:xfrm>
            <a:off x="200026" y="260649"/>
            <a:ext cx="2871638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13.2 kringloop en nationale rekeningen</a:t>
            </a:r>
          </a:p>
        </p:txBody>
      </p:sp>
    </p:spTree>
    <p:extLst>
      <p:ext uri="{BB962C8B-B14F-4D97-AF65-F5344CB8AC3E}">
        <p14:creationId xmlns:p14="http://schemas.microsoft.com/office/powerpoint/2010/main" val="305259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23592" y="2492896"/>
            <a:ext cx="7200800" cy="324036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nl-NL" dirty="0"/>
              <a:t>Gegeven van een volkshuishouding:</a:t>
            </a:r>
          </a:p>
          <a:p>
            <a:pPr marL="0" indent="0">
              <a:buNone/>
            </a:pPr>
            <a:r>
              <a:rPr lang="nl-NL" dirty="0"/>
              <a:t>* Netto investeringen = € 30 miljard</a:t>
            </a:r>
          </a:p>
          <a:p>
            <a:pPr marL="0" indent="0">
              <a:buNone/>
            </a:pPr>
            <a:r>
              <a:rPr lang="nl-NL" dirty="0"/>
              <a:t>* Voorraadinvesteringen = € 4 miljard </a:t>
            </a:r>
          </a:p>
          <a:p>
            <a:pPr>
              <a:buFont typeface="Arial" charset="0"/>
              <a:buChar char="•"/>
            </a:pPr>
            <a:r>
              <a:rPr lang="nl-NL" dirty="0" err="1"/>
              <a:t>Invest</a:t>
            </a:r>
            <a:r>
              <a:rPr lang="nl-NL" dirty="0"/>
              <a:t>. in vaste kapitaalgoederen = € 45 miljard </a:t>
            </a:r>
          </a:p>
          <a:p>
            <a:pPr marL="0" indent="0">
              <a:buNone/>
            </a:pPr>
            <a:r>
              <a:rPr lang="nl-NL" dirty="0"/>
              <a:t>   Bereken de grootte van:</a:t>
            </a:r>
          </a:p>
          <a:p>
            <a:pPr marL="0" indent="0">
              <a:buNone/>
            </a:pPr>
            <a:r>
              <a:rPr lang="nl-NL" dirty="0"/>
              <a:t>   1 de bruto investeringen</a:t>
            </a:r>
          </a:p>
          <a:p>
            <a:pPr marL="0" indent="0">
              <a:buNone/>
            </a:pPr>
            <a:r>
              <a:rPr lang="nl-NL" dirty="0"/>
              <a:t>   2 de uitbreidingsinvesteringen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87688" y="274638"/>
            <a:ext cx="5688632" cy="922114"/>
          </a:xfrm>
          <a:solidFill>
            <a:schemeClr val="accent2"/>
          </a:solidFill>
        </p:spPr>
        <p:txBody>
          <a:bodyPr/>
          <a:lstStyle/>
          <a:p>
            <a:r>
              <a:rPr lang="nl-NL" dirty="0"/>
              <a:t>Voorbeeldsom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0FE6D1F-2BF7-744D-A0A5-85CE112DEEE2}"/>
              </a:ext>
            </a:extLst>
          </p:cNvPr>
          <p:cNvSpPr txBox="1"/>
          <p:nvPr/>
        </p:nvSpPr>
        <p:spPr>
          <a:xfrm>
            <a:off x="200026" y="260649"/>
            <a:ext cx="2871638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13.2 kringloop en nationale rekeningen</a:t>
            </a:r>
          </a:p>
        </p:txBody>
      </p:sp>
    </p:spTree>
    <p:extLst>
      <p:ext uri="{BB962C8B-B14F-4D97-AF65-F5344CB8AC3E}">
        <p14:creationId xmlns:p14="http://schemas.microsoft.com/office/powerpoint/2010/main" val="96459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9" y="1772816"/>
            <a:ext cx="784887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47728" y="274638"/>
            <a:ext cx="4896544" cy="706090"/>
          </a:xfrm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nl-NL" dirty="0"/>
              <a:t>Uitwerking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EDDEFBF-873C-AA47-8543-862276F3D531}"/>
              </a:ext>
            </a:extLst>
          </p:cNvPr>
          <p:cNvSpPr txBox="1"/>
          <p:nvPr/>
        </p:nvSpPr>
        <p:spPr>
          <a:xfrm>
            <a:off x="200026" y="260649"/>
            <a:ext cx="2871638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13.2 kringloop en nationale rekeningen</a:t>
            </a:r>
          </a:p>
        </p:txBody>
      </p:sp>
    </p:spTree>
    <p:extLst>
      <p:ext uri="{BB962C8B-B14F-4D97-AF65-F5344CB8AC3E}">
        <p14:creationId xmlns:p14="http://schemas.microsoft.com/office/powerpoint/2010/main" val="509961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223792" y="260649"/>
            <a:ext cx="446449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Geld moet rollen (bestedingen)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826001" y="1700808"/>
            <a:ext cx="324223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Nationale bestedingen (C+I+O)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431704" y="2276873"/>
            <a:ext cx="1728192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Particuliere (C+I)</a:t>
            </a:r>
          </a:p>
          <a:p>
            <a:r>
              <a:rPr lang="nl-NL" dirty="0"/>
              <a:t>bestedingen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7752184" y="2276873"/>
            <a:ext cx="1728192" cy="646331"/>
          </a:xfrm>
          <a:prstGeom prst="rect">
            <a:avLst/>
          </a:prstGeom>
          <a:solidFill>
            <a:schemeClr val="accent4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/>
              <a:t>Overheids</a:t>
            </a:r>
            <a:r>
              <a:rPr lang="nl-NL" dirty="0"/>
              <a:t> bestedingen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135560" y="2996953"/>
            <a:ext cx="1728192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Consumptie gezinnen (C)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5040676" y="2967114"/>
            <a:ext cx="2495484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Bruto Investeringen bedrijven (Ib)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783632" y="4149081"/>
            <a:ext cx="1728192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Netto  (</a:t>
            </a:r>
            <a:r>
              <a:rPr lang="nl-NL" dirty="0" err="1"/>
              <a:t>inves-teringen</a:t>
            </a:r>
            <a:r>
              <a:rPr lang="nl-NL" dirty="0"/>
              <a:t> (In)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096000" y="5229200"/>
            <a:ext cx="2304256" cy="338554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600" dirty="0"/>
              <a:t>Netto investeringen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655840" y="4149081"/>
            <a:ext cx="1800200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/>
              <a:t>Vervangings</a:t>
            </a:r>
            <a:r>
              <a:rPr lang="nl-NL" dirty="0"/>
              <a:t> investeringen (</a:t>
            </a:r>
            <a:r>
              <a:rPr lang="nl-NL" dirty="0" err="1"/>
              <a:t>Iv</a:t>
            </a:r>
            <a:r>
              <a:rPr lang="nl-NL" dirty="0"/>
              <a:t>)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8616280" y="5229201"/>
            <a:ext cx="1728192" cy="646331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Vervangings- investeringen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775520" y="5373216"/>
            <a:ext cx="1872208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Uitbreiding investeringen (</a:t>
            </a:r>
            <a:r>
              <a:rPr lang="nl-NL" dirty="0" err="1"/>
              <a:t>Iu</a:t>
            </a:r>
            <a:r>
              <a:rPr lang="nl-NL" dirty="0"/>
              <a:t>)</a:t>
            </a:r>
          </a:p>
          <a:p>
            <a:r>
              <a:rPr lang="nl-NL" dirty="0"/>
              <a:t>capaciteitseffect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3791744" y="5373217"/>
            <a:ext cx="1944216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Voorraad investeringen (Ivo)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8472264" y="3068960"/>
            <a:ext cx="2088232" cy="738664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400" dirty="0"/>
              <a:t>Personele </a:t>
            </a:r>
            <a:r>
              <a:rPr lang="nl-NL" sz="1400" dirty="0" err="1"/>
              <a:t>overheids</a:t>
            </a:r>
            <a:r>
              <a:rPr lang="nl-NL" sz="1400" dirty="0"/>
              <a:t> consumptie (salarissen)</a:t>
            </a:r>
          </a:p>
          <a:p>
            <a:r>
              <a:rPr lang="nl-NL" sz="1400" dirty="0"/>
              <a:t>Materiële consumptie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2135560" y="1700808"/>
            <a:ext cx="129614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Export (E)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5015880" y="980728"/>
            <a:ext cx="4248472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Totale bestedingen (C+I+O+E)</a:t>
            </a:r>
          </a:p>
        </p:txBody>
      </p:sp>
      <p:cxnSp>
        <p:nvCxnSpPr>
          <p:cNvPr id="19" name="Rechte verbindingslijn met pijl 18"/>
          <p:cNvCxnSpPr/>
          <p:nvPr/>
        </p:nvCxnSpPr>
        <p:spPr>
          <a:xfrm flipH="1">
            <a:off x="3791744" y="1412776"/>
            <a:ext cx="1872208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>
            <a:off x="6456040" y="14127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 flipH="1">
            <a:off x="3647728" y="3645024"/>
            <a:ext cx="165618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met pijl 25"/>
          <p:cNvCxnSpPr/>
          <p:nvPr/>
        </p:nvCxnSpPr>
        <p:spPr>
          <a:xfrm>
            <a:off x="5231904" y="2636912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/>
          <p:nvPr/>
        </p:nvCxnSpPr>
        <p:spPr>
          <a:xfrm flipH="1">
            <a:off x="2855640" y="2636912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>
            <a:off x="6456040" y="2132856"/>
            <a:ext cx="1296144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met pijl 37"/>
          <p:cNvCxnSpPr/>
          <p:nvPr/>
        </p:nvCxnSpPr>
        <p:spPr>
          <a:xfrm>
            <a:off x="8688288" y="5013176"/>
            <a:ext cx="576064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met pijl 38"/>
          <p:cNvCxnSpPr/>
          <p:nvPr/>
        </p:nvCxnSpPr>
        <p:spPr>
          <a:xfrm>
            <a:off x="9552384" y="249289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met pijl 39"/>
          <p:cNvCxnSpPr>
            <a:endCxn id="12" idx="0"/>
          </p:cNvCxnSpPr>
          <p:nvPr/>
        </p:nvCxnSpPr>
        <p:spPr>
          <a:xfrm flipH="1">
            <a:off x="2711624" y="4797152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/>
          <p:nvPr/>
        </p:nvCxnSpPr>
        <p:spPr>
          <a:xfrm>
            <a:off x="5735960" y="36450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met pijl 46"/>
          <p:cNvCxnSpPr/>
          <p:nvPr/>
        </p:nvCxnSpPr>
        <p:spPr>
          <a:xfrm flipH="1">
            <a:off x="7608168" y="5013176"/>
            <a:ext cx="648072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kstvak 47"/>
          <p:cNvSpPr txBox="1"/>
          <p:nvPr/>
        </p:nvSpPr>
        <p:spPr>
          <a:xfrm>
            <a:off x="7536160" y="4293097"/>
            <a:ext cx="1656184" cy="646331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Bruto investeringen</a:t>
            </a:r>
          </a:p>
        </p:txBody>
      </p:sp>
      <p:cxnSp>
        <p:nvCxnSpPr>
          <p:cNvPr id="52" name="Rechte verbindingslijn met pijl 51"/>
          <p:cNvCxnSpPr/>
          <p:nvPr/>
        </p:nvCxnSpPr>
        <p:spPr>
          <a:xfrm flipH="1">
            <a:off x="5231904" y="2132856"/>
            <a:ext cx="1152128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Rechte verbindingslijn met pijl 56"/>
          <p:cNvCxnSpPr/>
          <p:nvPr/>
        </p:nvCxnSpPr>
        <p:spPr>
          <a:xfrm>
            <a:off x="8400256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Rechte verbindingslijn met pijl 58"/>
          <p:cNvCxnSpPr>
            <a:endCxn id="13" idx="0"/>
          </p:cNvCxnSpPr>
          <p:nvPr/>
        </p:nvCxnSpPr>
        <p:spPr>
          <a:xfrm>
            <a:off x="3719736" y="4797152"/>
            <a:ext cx="104411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8544272" y="1916833"/>
            <a:ext cx="1944216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400" dirty="0"/>
              <a:t>Overdrachtsuitgaven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A8217BB7-D5FE-6645-9DC8-9A9487C968E8}"/>
              </a:ext>
            </a:extLst>
          </p:cNvPr>
          <p:cNvSpPr txBox="1"/>
          <p:nvPr/>
        </p:nvSpPr>
        <p:spPr>
          <a:xfrm>
            <a:off x="200026" y="260649"/>
            <a:ext cx="2871638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13.2 kringloop en nationale rekeningen</a:t>
            </a:r>
          </a:p>
        </p:txBody>
      </p:sp>
    </p:spTree>
    <p:extLst>
      <p:ext uri="{BB962C8B-B14F-4D97-AF65-F5344CB8AC3E}">
        <p14:creationId xmlns:p14="http://schemas.microsoft.com/office/powerpoint/2010/main" val="315252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48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943872" y="404665"/>
            <a:ext cx="3166346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Geld moet rollen (1) nationaal product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8544272" y="3789040"/>
            <a:ext cx="1296144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Overheid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991544" y="3789040"/>
            <a:ext cx="1440160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Buitenland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519936" y="2204864"/>
            <a:ext cx="1224136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Gezinnen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519936" y="5517232"/>
            <a:ext cx="1368152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Bedrijven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5591944" y="3789040"/>
            <a:ext cx="108012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Banken</a:t>
            </a:r>
          </a:p>
        </p:txBody>
      </p:sp>
      <p:sp>
        <p:nvSpPr>
          <p:cNvPr id="14" name="Gekromde PIJL-LINKS 13"/>
          <p:cNvSpPr/>
          <p:nvPr/>
        </p:nvSpPr>
        <p:spPr>
          <a:xfrm>
            <a:off x="7032104" y="2420888"/>
            <a:ext cx="792088" cy="34563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Gekromde PIJL-LINKS 14"/>
          <p:cNvSpPr/>
          <p:nvPr/>
        </p:nvSpPr>
        <p:spPr>
          <a:xfrm rot="10800000">
            <a:off x="4511824" y="2204864"/>
            <a:ext cx="792088" cy="3600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8" name="PIJL-LINKS 17"/>
          <p:cNvSpPr/>
          <p:nvPr/>
        </p:nvSpPr>
        <p:spPr>
          <a:xfrm>
            <a:off x="7320136" y="5661248"/>
            <a:ext cx="194421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LINKS 18"/>
          <p:cNvSpPr/>
          <p:nvPr/>
        </p:nvSpPr>
        <p:spPr>
          <a:xfrm rot="5400000">
            <a:off x="2207568" y="4797152"/>
            <a:ext cx="1440160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LINKS 19"/>
          <p:cNvSpPr/>
          <p:nvPr/>
        </p:nvSpPr>
        <p:spPr>
          <a:xfrm rot="10800000">
            <a:off x="2351584" y="5733256"/>
            <a:ext cx="273630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PIJL-LINKS 21"/>
          <p:cNvSpPr/>
          <p:nvPr/>
        </p:nvSpPr>
        <p:spPr>
          <a:xfrm rot="16200000">
            <a:off x="8544272" y="2924944"/>
            <a:ext cx="122413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PIJL-LINKS 22"/>
          <p:cNvSpPr/>
          <p:nvPr/>
        </p:nvSpPr>
        <p:spPr>
          <a:xfrm rot="16200000">
            <a:off x="5555940" y="3032956"/>
            <a:ext cx="1152128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PIJL-LINKS 23"/>
          <p:cNvSpPr/>
          <p:nvPr/>
        </p:nvSpPr>
        <p:spPr>
          <a:xfrm rot="16200000">
            <a:off x="5879976" y="4725144"/>
            <a:ext cx="122413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PIJL-LINKS 24"/>
          <p:cNvSpPr/>
          <p:nvPr/>
        </p:nvSpPr>
        <p:spPr>
          <a:xfrm rot="5400000">
            <a:off x="5231904" y="4725144"/>
            <a:ext cx="122413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/>
          <p:cNvSpPr/>
          <p:nvPr/>
        </p:nvSpPr>
        <p:spPr>
          <a:xfrm rot="10800000">
            <a:off x="2855640" y="5589240"/>
            <a:ext cx="2599108" cy="117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/>
          <p:cNvSpPr/>
          <p:nvPr/>
        </p:nvSpPr>
        <p:spPr>
          <a:xfrm rot="5400000">
            <a:off x="1592089" y="4908575"/>
            <a:ext cx="1663005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 rot="5400000">
            <a:off x="8360843" y="4908575"/>
            <a:ext cx="1663005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 rot="10800000">
            <a:off x="7032103" y="2277686"/>
            <a:ext cx="2156233" cy="1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RECHTS 34"/>
          <p:cNvSpPr/>
          <p:nvPr/>
        </p:nvSpPr>
        <p:spPr>
          <a:xfrm>
            <a:off x="6744072" y="4005064"/>
            <a:ext cx="172819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RECHTS 35"/>
          <p:cNvSpPr/>
          <p:nvPr/>
        </p:nvSpPr>
        <p:spPr>
          <a:xfrm>
            <a:off x="3503712" y="4005064"/>
            <a:ext cx="194421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PIJL-LINKS 36"/>
          <p:cNvSpPr/>
          <p:nvPr/>
        </p:nvSpPr>
        <p:spPr>
          <a:xfrm>
            <a:off x="3503712" y="3861048"/>
            <a:ext cx="1944216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PIJL-LINKS 37"/>
          <p:cNvSpPr/>
          <p:nvPr/>
        </p:nvSpPr>
        <p:spPr>
          <a:xfrm>
            <a:off x="6744072" y="3861048"/>
            <a:ext cx="1728192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4367808" y="2348880"/>
            <a:ext cx="50405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Y</a:t>
            </a:r>
          </a:p>
        </p:txBody>
      </p:sp>
      <p:sp>
        <p:nvSpPr>
          <p:cNvPr id="41" name="Tekstvak 40"/>
          <p:cNvSpPr txBox="1"/>
          <p:nvPr/>
        </p:nvSpPr>
        <p:spPr>
          <a:xfrm>
            <a:off x="6240016" y="2924944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S</a:t>
            </a:r>
          </a:p>
        </p:txBody>
      </p:sp>
      <p:sp>
        <p:nvSpPr>
          <p:cNvPr id="42" name="Tekstvak 41"/>
          <p:cNvSpPr txBox="1"/>
          <p:nvPr/>
        </p:nvSpPr>
        <p:spPr>
          <a:xfrm>
            <a:off x="9264352" y="2564904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</a:t>
            </a:r>
          </a:p>
        </p:txBody>
      </p:sp>
      <p:sp>
        <p:nvSpPr>
          <p:cNvPr id="44" name="Tekstvak 43"/>
          <p:cNvSpPr txBox="1"/>
          <p:nvPr/>
        </p:nvSpPr>
        <p:spPr>
          <a:xfrm>
            <a:off x="9336360" y="5157192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O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3071664" y="4797152"/>
            <a:ext cx="50405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M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6816080" y="4149080"/>
            <a:ext cx="72008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O&gt;B</a:t>
            </a:r>
          </a:p>
        </p:txBody>
      </p:sp>
      <p:sp>
        <p:nvSpPr>
          <p:cNvPr id="47" name="Tekstvak 46"/>
          <p:cNvSpPr txBox="1"/>
          <p:nvPr/>
        </p:nvSpPr>
        <p:spPr>
          <a:xfrm>
            <a:off x="3503712" y="4149080"/>
            <a:ext cx="72008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M&gt;E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3503712" y="3501008"/>
            <a:ext cx="72008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E&gt;M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7104112" y="3068960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 C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5231904" y="4653136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  A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1847528" y="5445224"/>
            <a:ext cx="50405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E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6600056" y="4581129"/>
            <a:ext cx="50405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err="1"/>
              <a:t>Iv</a:t>
            </a:r>
            <a:r>
              <a:rPr lang="nl-NL" dirty="0"/>
              <a:t> In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6744072" y="35010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B&gt;O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1703512" y="908720"/>
            <a:ext cx="33123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Y = C + S + B</a:t>
            </a:r>
          </a:p>
          <a:p>
            <a:endParaRPr lang="nl-NL" sz="2000" dirty="0"/>
          </a:p>
          <a:p>
            <a:r>
              <a:rPr lang="nl-NL" sz="2000" dirty="0"/>
              <a:t>Y + A + M = C + In + </a:t>
            </a:r>
            <a:r>
              <a:rPr lang="nl-NL" sz="2000" dirty="0" err="1"/>
              <a:t>Iv</a:t>
            </a:r>
            <a:r>
              <a:rPr lang="nl-NL" sz="2000" dirty="0"/>
              <a:t> + O + E</a:t>
            </a:r>
          </a:p>
          <a:p>
            <a:endParaRPr lang="nl-NL" sz="2000" dirty="0"/>
          </a:p>
          <a:p>
            <a:r>
              <a:rPr lang="nl-NL" sz="2000" dirty="0"/>
              <a:t>Y = C + In + O + E – M </a:t>
            </a:r>
          </a:p>
        </p:txBody>
      </p:sp>
      <p:cxnSp>
        <p:nvCxnSpPr>
          <p:cNvPr id="4" name="Rechte verbindingslijn 3"/>
          <p:cNvCxnSpPr/>
          <p:nvPr/>
        </p:nvCxnSpPr>
        <p:spPr>
          <a:xfrm flipV="1">
            <a:off x="2063552" y="1556792"/>
            <a:ext cx="36004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 flipV="1">
            <a:off x="3719736" y="1484784"/>
            <a:ext cx="36004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Tekstvak 42">
            <a:extLst>
              <a:ext uri="{FF2B5EF4-FFF2-40B4-BE49-F238E27FC236}">
                <a16:creationId xmlns:a16="http://schemas.microsoft.com/office/drawing/2014/main" id="{90B196F0-ADD0-914B-8332-6BBC40043318}"/>
              </a:ext>
            </a:extLst>
          </p:cNvPr>
          <p:cNvSpPr txBox="1"/>
          <p:nvPr/>
        </p:nvSpPr>
        <p:spPr>
          <a:xfrm>
            <a:off x="0" y="41719"/>
            <a:ext cx="2871638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13.2 kringloop en nationale rekeningen</a:t>
            </a:r>
          </a:p>
        </p:txBody>
      </p:sp>
    </p:spTree>
    <p:extLst>
      <p:ext uri="{BB962C8B-B14F-4D97-AF65-F5344CB8AC3E}">
        <p14:creationId xmlns:p14="http://schemas.microsoft.com/office/powerpoint/2010/main" val="392316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2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2288" y="1144588"/>
            <a:ext cx="8559800" cy="429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itel 1"/>
          <p:cNvSpPr>
            <a:spLocks noGrp="1"/>
          </p:cNvSpPr>
          <p:nvPr>
            <p:ph type="title"/>
          </p:nvPr>
        </p:nvSpPr>
        <p:spPr>
          <a:xfrm>
            <a:off x="3371850" y="274639"/>
            <a:ext cx="6838950" cy="757237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nl-NL" sz="2400" dirty="0"/>
              <a:t>Berekening nationale inkomen m.b.v. De nationale rekeningen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2603501" y="5632093"/>
            <a:ext cx="7350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Marktprijzen</a:t>
            </a:r>
            <a:r>
              <a:rPr lang="nl-NL" dirty="0"/>
              <a:t> =  kostprijs verhogende belastingen BTW, accijnzen) en </a:t>
            </a:r>
            <a:r>
              <a:rPr lang="nl-NL" dirty="0" err="1"/>
              <a:t>kostprijsverlagende</a:t>
            </a:r>
            <a:r>
              <a:rPr lang="nl-NL" dirty="0"/>
              <a:t> subsidies (consumptie is immers inclusief)</a:t>
            </a:r>
          </a:p>
          <a:p>
            <a:r>
              <a:rPr lang="nl-NL" dirty="0"/>
              <a:t>In dit voorbeeld ontvangen gezinnen geen inkomens uit het buitenland en betalen bedrijven geen inkomens aan buitenlanders (</a:t>
            </a:r>
            <a:r>
              <a:rPr lang="nl-NL" b="1" dirty="0"/>
              <a:t>binnenlands product</a:t>
            </a:r>
            <a:r>
              <a:rPr lang="nl-NL" dirty="0"/>
              <a:t>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26018B1-4E91-9E40-84D7-1C678809DFDF}"/>
              </a:ext>
            </a:extLst>
          </p:cNvPr>
          <p:cNvSpPr txBox="1"/>
          <p:nvPr/>
        </p:nvSpPr>
        <p:spPr>
          <a:xfrm>
            <a:off x="200026" y="260649"/>
            <a:ext cx="2871638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13.2 kringloop en nationale rekeningen</a:t>
            </a:r>
          </a:p>
        </p:txBody>
      </p:sp>
    </p:spTree>
    <p:extLst>
      <p:ext uri="{BB962C8B-B14F-4D97-AF65-F5344CB8AC3E}">
        <p14:creationId xmlns:p14="http://schemas.microsoft.com/office/powerpoint/2010/main" val="1717560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7851" y="1416050"/>
            <a:ext cx="8632825" cy="429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vak 6"/>
          <p:cNvSpPr txBox="1"/>
          <p:nvPr/>
        </p:nvSpPr>
        <p:spPr>
          <a:xfrm>
            <a:off x="4727848" y="404665"/>
            <a:ext cx="3312368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Nationale rekeningen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E1B45E3-20D6-FC4D-BF19-B4CD7E73E13E}"/>
              </a:ext>
            </a:extLst>
          </p:cNvPr>
          <p:cNvSpPr txBox="1"/>
          <p:nvPr/>
        </p:nvSpPr>
        <p:spPr>
          <a:xfrm>
            <a:off x="200026" y="260649"/>
            <a:ext cx="2871638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13.2 kringloop en nationale rekeningen</a:t>
            </a:r>
          </a:p>
        </p:txBody>
      </p:sp>
    </p:spTree>
    <p:extLst>
      <p:ext uri="{BB962C8B-B14F-4D97-AF65-F5344CB8AC3E}">
        <p14:creationId xmlns:p14="http://schemas.microsoft.com/office/powerpoint/2010/main" val="4993742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620</Words>
  <Application>Microsoft Macintosh PowerPoint</Application>
  <PresentationFormat>Breedbeeld</PresentationFormat>
  <Paragraphs>128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Kantoorthema</vt:lpstr>
      <vt:lpstr>PowerPoint-presentatie</vt:lpstr>
      <vt:lpstr>Kapitaal</vt:lpstr>
      <vt:lpstr>PowerPoint-presentatie</vt:lpstr>
      <vt:lpstr>Voorbeeldsom</vt:lpstr>
      <vt:lpstr>Uitwerking</vt:lpstr>
      <vt:lpstr>PowerPoint-presentatie</vt:lpstr>
      <vt:lpstr>PowerPoint-presentatie</vt:lpstr>
      <vt:lpstr>Berekening nationale inkomen m.b.v. De nationale rekeningen</vt:lpstr>
      <vt:lpstr>PowerPoint-presentatie</vt:lpstr>
      <vt:lpstr>Gezinnen en bedrijven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Vermeulen, H.</dc:creator>
  <cp:lastModifiedBy>Vermeulen, H.</cp:lastModifiedBy>
  <cp:revision>3</cp:revision>
  <dcterms:created xsi:type="dcterms:W3CDTF">2020-05-01T07:38:21Z</dcterms:created>
  <dcterms:modified xsi:type="dcterms:W3CDTF">2020-06-24T08:42:04Z</dcterms:modified>
</cp:coreProperties>
</file>