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17"/>
    <p:restoredTop sz="94605"/>
  </p:normalViewPr>
  <p:slideViewPr>
    <p:cSldViewPr>
      <p:cViewPr varScale="1">
        <p:scale>
          <a:sx n="92" d="100"/>
          <a:sy n="92" d="100"/>
        </p:scale>
        <p:origin x="12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3C32F-A51A-F444-A6D9-A133C2642B6A}" type="datetimeFigureOut">
              <a:rPr lang="nl-NL" smtClean="0"/>
              <a:t>06-05-19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1AD8C-8E11-C246-B031-7DB02608FF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B66F9-39D3-4E74-84A6-0205668FBDC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705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108C-FB43-004A-8BD4-FBFB783477BC}" type="datetime1">
              <a:rPr lang="nl-NL" smtClean="0"/>
              <a:t>06-05-19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0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A37D-A5DF-9243-B92D-4F76C08BC9ED}" type="datetime1">
              <a:rPr lang="nl-NL" smtClean="0"/>
              <a:t>06-05-19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56D2D-F4A3-6D47-BF9C-BDA65615CD38}" type="datetime1">
              <a:rPr lang="nl-NL" smtClean="0"/>
              <a:t>06-05-19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59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5539-1B90-1B4D-A13E-45615A34C25B}" type="datetime1">
              <a:rPr lang="nl-NL" smtClean="0"/>
              <a:t>06-05-19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5028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C062-D588-1E43-B44B-7879E30F5738}" type="datetime1">
              <a:rPr lang="nl-NL" smtClean="0"/>
              <a:t>06-05-19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41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BF7A-27EA-864B-BA7F-78378E00A219}" type="datetime1">
              <a:rPr lang="nl-NL" smtClean="0"/>
              <a:t>06-05-19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55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A9DB-5BDE-C64B-AD1F-C12F51BCB1AA}" type="datetime1">
              <a:rPr lang="nl-NL" smtClean="0"/>
              <a:t>06-05-19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68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8B4F-90D1-AA4B-A7C2-B4F3A30E6336}" type="datetime1">
              <a:rPr lang="nl-NL" smtClean="0"/>
              <a:t>06-05-19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17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7C30-A5BB-CA49-9194-C6C728223A35}" type="datetime1">
              <a:rPr lang="nl-NL" smtClean="0"/>
              <a:t>06-05-19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5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8B0B-8D3B-9C4A-BF36-137F92010F0B}" type="datetime1">
              <a:rPr lang="nl-NL" smtClean="0"/>
              <a:t>06-05-19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2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C89C-9931-144E-B549-8B90D81B1018}" type="datetime1">
              <a:rPr lang="nl-NL" smtClean="0"/>
              <a:t>06-05-19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7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FDF0-598F-7A45-BCFC-0CD6AD7AA0E2}" type="datetime1">
              <a:rPr lang="nl-NL" smtClean="0"/>
              <a:t>06-05-19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A9F8-020E-9242-8B8F-23A52BE8F392}" type="datetime1">
              <a:rPr lang="nl-NL" smtClean="0"/>
              <a:t>06-05-19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CC21-912D-A449-9105-7A9D1274E4A4}" type="datetime1">
              <a:rPr lang="nl-NL" smtClean="0"/>
              <a:t>06-05-19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4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58B-3466-6742-B7A0-A8D743042455}" type="datetime1">
              <a:rPr lang="nl-NL" smtClean="0"/>
              <a:t>06-05-19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0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3EC-4B60-DC4B-8995-DD61716293C8}" type="datetime1">
              <a:rPr lang="nl-NL" smtClean="0"/>
              <a:t>06-05-19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9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8E74C-2B84-2B4C-95F3-FB832C400E6E}" type="datetime1">
              <a:rPr lang="nl-NL" smtClean="0"/>
              <a:t>06-05-19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5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30C6-D82F-8644-925F-27A11FD2C86F}" type="datetime1">
              <a:rPr lang="nl-NL" smtClean="0"/>
              <a:t>06-05-19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4A1782D-D2E6-5249-94B8-8DFFCECCD997}" type="datetime1">
              <a:rPr lang="nl-NL" smtClean="0"/>
              <a:t>06-05-19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Economie Integraal vwo (VRM)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3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</p:sldLayoutIdLst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/>
              <a:t>Betalingsbereidheid</a:t>
            </a:r>
          </a:p>
          <a:p>
            <a:pPr marL="400050" lvl="1" indent="0">
              <a:buNone/>
            </a:pPr>
            <a:r>
              <a:rPr lang="nl-NL" dirty="0"/>
              <a:t>= de prijs die de consument maximaal bereid is te betalen</a:t>
            </a:r>
          </a:p>
          <a:p>
            <a:pPr marL="400050" lvl="1" indent="0">
              <a:buNone/>
            </a:pPr>
            <a:r>
              <a:rPr lang="nl-NL" sz="2000" dirty="0">
                <a:solidFill>
                  <a:schemeClr val="accent4">
                    <a:lumMod val="75000"/>
                  </a:schemeClr>
                </a:solidFill>
              </a:rPr>
              <a:t>Ik wil maximaal € 700,- betalen voor een computer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Consumentensurplus</a:t>
            </a:r>
          </a:p>
          <a:p>
            <a:pPr marL="400050" lvl="1" indent="0">
              <a:buNone/>
            </a:pPr>
            <a:r>
              <a:rPr lang="nl-NL" dirty="0"/>
              <a:t>= het bedrag dat de consument minder betaalt dan hij maximaal bereid is om te betalen</a:t>
            </a:r>
          </a:p>
          <a:p>
            <a:pPr marL="400050" lvl="1" indent="0">
              <a:buNone/>
            </a:pPr>
            <a:r>
              <a:rPr lang="nl-NL" sz="2000" dirty="0">
                <a:solidFill>
                  <a:schemeClr val="accent4">
                    <a:lumMod val="75000"/>
                  </a:schemeClr>
                </a:solidFill>
              </a:rPr>
              <a:t>Als ik een computer kan kopen voor € 500,- heb ik een consumentensurplus van € 200,-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332" y="941819"/>
            <a:ext cx="7773338" cy="830998"/>
          </a:xfrm>
        </p:spPr>
        <p:txBody>
          <a:bodyPr>
            <a:normAutofit/>
          </a:bodyPr>
          <a:lstStyle/>
          <a:p>
            <a:r>
              <a:rPr lang="nl-NL" sz="2800" dirty="0"/>
              <a:t>Begrippen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7923BA1-EA61-E24C-B531-BC724651508E}"/>
              </a:ext>
            </a:extLst>
          </p:cNvPr>
          <p:cNvSpPr txBox="1"/>
          <p:nvPr/>
        </p:nvSpPr>
        <p:spPr>
          <a:xfrm>
            <a:off x="2051720" y="26064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2.1 Betalingsbereidheid en vraaglijn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80840F-25CF-9740-B2C4-0CCABCAD8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C7D0BC-6D1A-D948-8C59-DE4F6458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chte verbindingslijn 1"/>
          <p:cNvCxnSpPr/>
          <p:nvPr/>
        </p:nvCxnSpPr>
        <p:spPr>
          <a:xfrm>
            <a:off x="5269804" y="1610115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Rechte verbindingslijn 2"/>
          <p:cNvCxnSpPr/>
          <p:nvPr/>
        </p:nvCxnSpPr>
        <p:spPr>
          <a:xfrm flipH="1">
            <a:off x="5269804" y="5138507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Rechte verbindingslijn 3"/>
          <p:cNvCxnSpPr/>
          <p:nvPr/>
        </p:nvCxnSpPr>
        <p:spPr>
          <a:xfrm>
            <a:off x="5269804" y="1610115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>
            <a:off x="5269804" y="2330195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5269804" y="3050275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5269804" y="3770355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5269804" y="4490435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5989884" y="1610115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6709964" y="1610115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7430044" y="1610115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8150124" y="1610115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8870204" y="1610115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7145681" y="5550838"/>
            <a:ext cx="174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collectieve vraag</a:t>
            </a:r>
          </a:p>
        </p:txBody>
      </p:sp>
      <p:sp>
        <p:nvSpPr>
          <p:cNvPr id="15" name="Tekstvak 14"/>
          <p:cNvSpPr txBox="1"/>
          <p:nvPr/>
        </p:nvSpPr>
        <p:spPr>
          <a:xfrm rot="16200000">
            <a:off x="4289282" y="1926519"/>
            <a:ext cx="75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euro’s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4769417" y="4326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4769417" y="29585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15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4769417" y="22291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4769417" y="15183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25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5537816" y="52628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6271240" y="52628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91320" y="52628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7711400" y="52628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8359472" y="52628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</a:t>
            </a:r>
          </a:p>
        </p:txBody>
      </p:sp>
      <p:grpSp>
        <p:nvGrpSpPr>
          <p:cNvPr id="50" name="Groep 49"/>
          <p:cNvGrpSpPr/>
          <p:nvPr/>
        </p:nvGrpSpPr>
        <p:grpSpPr>
          <a:xfrm>
            <a:off x="6885335" y="3374312"/>
            <a:ext cx="404002" cy="1732296"/>
            <a:chOff x="6826555" y="3376037"/>
            <a:chExt cx="404002" cy="1732296"/>
          </a:xfrm>
        </p:grpSpPr>
        <p:sp>
          <p:nvSpPr>
            <p:cNvPr id="31" name="Rechthoek 30"/>
            <p:cNvSpPr/>
            <p:nvPr/>
          </p:nvSpPr>
          <p:spPr>
            <a:xfrm>
              <a:off x="6826555" y="3376037"/>
              <a:ext cx="404002" cy="173229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nl-NL" sz="700" dirty="0" err="1"/>
            </a:p>
          </p:txBody>
        </p:sp>
        <p:sp>
          <p:nvSpPr>
            <p:cNvPr id="34" name="Tekstvak 33"/>
            <p:cNvSpPr txBox="1"/>
            <p:nvPr/>
          </p:nvSpPr>
          <p:spPr>
            <a:xfrm rot="16200000">
              <a:off x="6593148" y="4461672"/>
              <a:ext cx="8708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>
                  <a:solidFill>
                    <a:schemeClr val="bg1"/>
                  </a:solidFill>
                </a:rPr>
                <a:t>Annette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ep 51"/>
          <p:cNvGrpSpPr/>
          <p:nvPr/>
        </p:nvGrpSpPr>
        <p:grpSpPr>
          <a:xfrm>
            <a:off x="8316919" y="4242608"/>
            <a:ext cx="398636" cy="864000"/>
            <a:chOff x="8258139" y="4244333"/>
            <a:chExt cx="398636" cy="864000"/>
          </a:xfrm>
        </p:grpSpPr>
        <p:sp>
          <p:nvSpPr>
            <p:cNvPr id="33" name="Rechthoek 32"/>
            <p:cNvSpPr/>
            <p:nvPr/>
          </p:nvSpPr>
          <p:spPr>
            <a:xfrm>
              <a:off x="8258139" y="4244333"/>
              <a:ext cx="398636" cy="86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nl-NL" sz="700" dirty="0" err="1"/>
            </a:p>
          </p:txBody>
        </p:sp>
        <p:sp>
          <p:nvSpPr>
            <p:cNvPr id="35" name="Tekstvak 34"/>
            <p:cNvSpPr txBox="1"/>
            <p:nvPr/>
          </p:nvSpPr>
          <p:spPr>
            <a:xfrm rot="16200000">
              <a:off x="8165578" y="4620401"/>
              <a:ext cx="5645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>
                  <a:solidFill>
                    <a:schemeClr val="bg1"/>
                  </a:solidFill>
                </a:rPr>
                <a:t>Jaap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ep 50"/>
          <p:cNvGrpSpPr/>
          <p:nvPr/>
        </p:nvGrpSpPr>
        <p:grpSpPr>
          <a:xfrm>
            <a:off x="7600148" y="3770354"/>
            <a:ext cx="398636" cy="1335389"/>
            <a:chOff x="7541368" y="3772079"/>
            <a:chExt cx="398636" cy="1335389"/>
          </a:xfrm>
        </p:grpSpPr>
        <p:sp>
          <p:nvSpPr>
            <p:cNvPr id="32" name="Rechthoek 31"/>
            <p:cNvSpPr/>
            <p:nvPr/>
          </p:nvSpPr>
          <p:spPr>
            <a:xfrm>
              <a:off x="7541368" y="3772079"/>
              <a:ext cx="398636" cy="133538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nl-NL" sz="700" dirty="0" err="1"/>
            </a:p>
          </p:txBody>
        </p:sp>
        <p:sp>
          <p:nvSpPr>
            <p:cNvPr id="37" name="Tekstvak 36"/>
            <p:cNvSpPr txBox="1"/>
            <p:nvPr/>
          </p:nvSpPr>
          <p:spPr>
            <a:xfrm rot="16200000">
              <a:off x="7416719" y="4587258"/>
              <a:ext cx="647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 err="1">
                  <a:solidFill>
                    <a:schemeClr val="bg1"/>
                  </a:solidFill>
                </a:rPr>
                <a:t>Sanja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ep 48"/>
          <p:cNvGrpSpPr/>
          <p:nvPr/>
        </p:nvGrpSpPr>
        <p:grpSpPr>
          <a:xfrm>
            <a:off x="6168565" y="2721338"/>
            <a:ext cx="400692" cy="2385270"/>
            <a:chOff x="6109785" y="2723063"/>
            <a:chExt cx="400692" cy="2385270"/>
          </a:xfrm>
        </p:grpSpPr>
        <p:sp>
          <p:nvSpPr>
            <p:cNvPr id="30" name="Rechthoek 29"/>
            <p:cNvSpPr/>
            <p:nvPr/>
          </p:nvSpPr>
          <p:spPr>
            <a:xfrm>
              <a:off x="6109785" y="2723063"/>
              <a:ext cx="400692" cy="238527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nl-NL" sz="700" dirty="0" err="1"/>
            </a:p>
          </p:txBody>
        </p:sp>
        <p:sp>
          <p:nvSpPr>
            <p:cNvPr id="38" name="Tekstvak 37"/>
            <p:cNvSpPr txBox="1"/>
            <p:nvPr/>
          </p:nvSpPr>
          <p:spPr>
            <a:xfrm rot="16200000">
              <a:off x="5983760" y="4576838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>
                  <a:solidFill>
                    <a:schemeClr val="bg1"/>
                  </a:solidFill>
                </a:rPr>
                <a:t>Rinus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ep 40"/>
          <p:cNvGrpSpPr/>
          <p:nvPr/>
        </p:nvGrpSpPr>
        <p:grpSpPr>
          <a:xfrm>
            <a:off x="5438450" y="2330195"/>
            <a:ext cx="397383" cy="2776413"/>
            <a:chOff x="5379670" y="2331920"/>
            <a:chExt cx="397383" cy="2776413"/>
          </a:xfrm>
        </p:grpSpPr>
        <p:sp>
          <p:nvSpPr>
            <p:cNvPr id="29" name="Rechthoek 28"/>
            <p:cNvSpPr/>
            <p:nvPr/>
          </p:nvSpPr>
          <p:spPr>
            <a:xfrm>
              <a:off x="5379670" y="2331920"/>
              <a:ext cx="397383" cy="277641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nl-NL" sz="700" dirty="0" err="1"/>
            </a:p>
          </p:txBody>
        </p:sp>
        <p:sp>
          <p:nvSpPr>
            <p:cNvPr id="39" name="Tekstvak 38"/>
            <p:cNvSpPr txBox="1"/>
            <p:nvPr/>
          </p:nvSpPr>
          <p:spPr>
            <a:xfrm rot="16200000">
              <a:off x="5236472" y="4547272"/>
              <a:ext cx="683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>
                  <a:solidFill>
                    <a:schemeClr val="bg1"/>
                  </a:solidFill>
                </a:rPr>
                <a:t>Suzan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Tekstvak 42"/>
          <p:cNvSpPr txBox="1"/>
          <p:nvPr/>
        </p:nvSpPr>
        <p:spPr>
          <a:xfrm>
            <a:off x="8345170" y="347169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prijs</a:t>
            </a:r>
          </a:p>
        </p:txBody>
      </p:sp>
      <p:sp>
        <p:nvSpPr>
          <p:cNvPr id="44" name="Rechthoek 43"/>
          <p:cNvSpPr/>
          <p:nvPr/>
        </p:nvSpPr>
        <p:spPr>
          <a:xfrm>
            <a:off x="5438449" y="2320444"/>
            <a:ext cx="397383" cy="1404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45" name="Rechthoek 44"/>
          <p:cNvSpPr/>
          <p:nvPr/>
        </p:nvSpPr>
        <p:spPr>
          <a:xfrm>
            <a:off x="6168565" y="2724474"/>
            <a:ext cx="400692" cy="100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46" name="Rechthoek 45"/>
          <p:cNvSpPr/>
          <p:nvPr/>
        </p:nvSpPr>
        <p:spPr>
          <a:xfrm>
            <a:off x="6885336" y="3372586"/>
            <a:ext cx="400692" cy="360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cxnSp>
        <p:nvCxnSpPr>
          <p:cNvPr id="42" name="Rechte verbindingslijn 41"/>
          <p:cNvCxnSpPr/>
          <p:nvPr/>
        </p:nvCxnSpPr>
        <p:spPr>
          <a:xfrm>
            <a:off x="5273473" y="3806142"/>
            <a:ext cx="359201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Tekstvak 46"/>
          <p:cNvSpPr txBox="1"/>
          <p:nvPr/>
        </p:nvSpPr>
        <p:spPr>
          <a:xfrm>
            <a:off x="6041106" y="1650765"/>
            <a:ext cx="205152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Betalingsbereidheid</a:t>
            </a:r>
          </a:p>
        </p:txBody>
      </p:sp>
      <p:sp>
        <p:nvSpPr>
          <p:cNvPr id="48" name="Tekstvak 47"/>
          <p:cNvSpPr txBox="1"/>
          <p:nvPr/>
        </p:nvSpPr>
        <p:spPr>
          <a:xfrm>
            <a:off x="4765748" y="355955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4782761" y="3621476"/>
            <a:ext cx="41870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10</a:t>
            </a:r>
          </a:p>
        </p:txBody>
      </p:sp>
      <p:sp>
        <p:nvSpPr>
          <p:cNvPr id="26" name="Titel 25"/>
          <p:cNvSpPr>
            <a:spLocks noGrp="1"/>
          </p:cNvSpPr>
          <p:nvPr>
            <p:ph type="title"/>
          </p:nvPr>
        </p:nvSpPr>
        <p:spPr>
          <a:xfrm>
            <a:off x="3740914" y="742277"/>
            <a:ext cx="4855301" cy="531458"/>
          </a:xfrm>
        </p:spPr>
        <p:txBody>
          <a:bodyPr>
            <a:normAutofit/>
          </a:bodyPr>
          <a:lstStyle/>
          <a:p>
            <a:r>
              <a:rPr lang="nl-NL" sz="2800" dirty="0"/>
              <a:t>Een CD van Adele</a:t>
            </a:r>
          </a:p>
        </p:txBody>
      </p:sp>
      <p:sp>
        <p:nvSpPr>
          <p:cNvPr id="27" name="Tijdelijke aanduiding voor inhoud 26"/>
          <p:cNvSpPr>
            <a:spLocks noGrp="1"/>
          </p:cNvSpPr>
          <p:nvPr>
            <p:ph sz="quarter" idx="13"/>
          </p:nvPr>
        </p:nvSpPr>
        <p:spPr>
          <a:xfrm>
            <a:off x="222930" y="722313"/>
            <a:ext cx="4038600" cy="2310713"/>
          </a:xfrm>
        </p:spPr>
        <p:txBody>
          <a:bodyPr>
            <a:normAutofit fontScale="85000" lnSpcReduction="10000"/>
          </a:bodyPr>
          <a:lstStyle/>
          <a:p>
            <a:r>
              <a:rPr lang="nl-NL" sz="2000" cap="none" dirty="0">
                <a:latin typeface="Arial" panose="020B0604020202020204" pitchFamily="34" charset="0"/>
                <a:cs typeface="Arial" panose="020B0604020202020204" pitchFamily="34" charset="0"/>
              </a:rPr>
              <a:t>Suzan is bereid om € 20 te betalen</a:t>
            </a:r>
          </a:p>
          <a:p>
            <a:r>
              <a:rPr lang="nl-NL" sz="2000" cap="none" dirty="0">
                <a:latin typeface="Arial" panose="020B0604020202020204" pitchFamily="34" charset="0"/>
                <a:cs typeface="Arial" panose="020B0604020202020204" pitchFamily="34" charset="0"/>
              </a:rPr>
              <a:t>Rinus is bereid om € 17,50 te betalen</a:t>
            </a:r>
          </a:p>
          <a:p>
            <a:r>
              <a:rPr lang="nl-NL" sz="2000" cap="none" dirty="0">
                <a:latin typeface="Arial" panose="020B0604020202020204" pitchFamily="34" charset="0"/>
                <a:cs typeface="Arial" panose="020B0604020202020204" pitchFamily="34" charset="0"/>
              </a:rPr>
              <a:t>Annette is bereid om € 12,50 te betalen</a:t>
            </a:r>
          </a:p>
          <a:p>
            <a:r>
              <a:rPr lang="nl-NL" sz="20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Sanja</a:t>
            </a:r>
            <a:r>
              <a:rPr lang="nl-NL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is bereid om € 10 te betalen</a:t>
            </a:r>
          </a:p>
          <a:p>
            <a:r>
              <a:rPr lang="nl-NL" sz="2000" cap="none" dirty="0">
                <a:latin typeface="Arial" panose="020B0604020202020204" pitchFamily="34" charset="0"/>
                <a:cs typeface="Arial" panose="020B0604020202020204" pitchFamily="34" charset="0"/>
              </a:rPr>
              <a:t>Jaap is bereid om € 7 te betalen</a:t>
            </a:r>
          </a:p>
        </p:txBody>
      </p:sp>
      <p:sp>
        <p:nvSpPr>
          <p:cNvPr id="40" name="Tekstvak 39"/>
          <p:cNvSpPr txBox="1"/>
          <p:nvPr/>
        </p:nvSpPr>
        <p:spPr>
          <a:xfrm>
            <a:off x="5983856" y="1652506"/>
            <a:ext cx="21725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Consumentensurplus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90573" y="3241984"/>
            <a:ext cx="4832929" cy="263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600" dirty="0">
                <a:latin typeface="Arial" pitchFamily="34" charset="0"/>
                <a:cs typeface="Arial" pitchFamily="34" charset="0"/>
              </a:rPr>
              <a:t>Suzan is bereid om € 10 méér te betalen dan nu nodig is. Dat is haar consumentensurplus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600" dirty="0">
                <a:latin typeface="Arial" pitchFamily="34" charset="0"/>
                <a:cs typeface="Arial" pitchFamily="34" charset="0"/>
              </a:rPr>
              <a:t>Het consumentensurplus van </a:t>
            </a:r>
            <a:r>
              <a:rPr lang="nl-NL" sz="1600" dirty="0" err="1">
                <a:latin typeface="Arial" pitchFamily="34" charset="0"/>
                <a:cs typeface="Arial" pitchFamily="34" charset="0"/>
              </a:rPr>
              <a:t>rinus</a:t>
            </a:r>
            <a:r>
              <a:rPr lang="nl-NL" sz="1600" dirty="0">
                <a:latin typeface="Arial" pitchFamily="34" charset="0"/>
                <a:cs typeface="Arial" pitchFamily="34" charset="0"/>
              </a:rPr>
              <a:t> is € 7,50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600" dirty="0">
                <a:latin typeface="Arial" pitchFamily="34" charset="0"/>
                <a:cs typeface="Arial" pitchFamily="34" charset="0"/>
              </a:rPr>
              <a:t>Het consumentensurplus van </a:t>
            </a:r>
            <a:r>
              <a:rPr lang="nl-NL" sz="1600" dirty="0" err="1">
                <a:latin typeface="Arial" pitchFamily="34" charset="0"/>
                <a:cs typeface="Arial" pitchFamily="34" charset="0"/>
              </a:rPr>
              <a:t>annette</a:t>
            </a:r>
            <a:r>
              <a:rPr lang="nl-NL" sz="1600" dirty="0">
                <a:latin typeface="Arial" pitchFamily="34" charset="0"/>
                <a:cs typeface="Arial" pitchFamily="34" charset="0"/>
              </a:rPr>
              <a:t> is € 2,50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600" dirty="0" err="1">
                <a:latin typeface="Arial" pitchFamily="34" charset="0"/>
                <a:cs typeface="Arial" pitchFamily="34" charset="0"/>
              </a:rPr>
              <a:t>Sanja</a:t>
            </a:r>
            <a:r>
              <a:rPr lang="nl-NL" sz="1600" dirty="0">
                <a:latin typeface="Arial" pitchFamily="34" charset="0"/>
                <a:cs typeface="Arial" pitchFamily="34" charset="0"/>
              </a:rPr>
              <a:t> heeft geen surplus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600" dirty="0">
                <a:latin typeface="Arial" pitchFamily="34" charset="0"/>
                <a:cs typeface="Arial" pitchFamily="34" charset="0"/>
              </a:rPr>
              <a:t>Jaap is niet bereid om € 10 te betalen. Hij koopt de CD niet.</a:t>
            </a:r>
          </a:p>
        </p:txBody>
      </p:sp>
      <p:sp>
        <p:nvSpPr>
          <p:cNvPr id="28" name="Tijdelijke aanduiding voor voettekst 27">
            <a:extLst>
              <a:ext uri="{FF2B5EF4-FFF2-40B4-BE49-F238E27FC236}">
                <a16:creationId xmlns:a16="http://schemas.microsoft.com/office/drawing/2014/main" id="{0F805870-AB8D-C442-B368-4839488B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784" y="6243495"/>
            <a:ext cx="5004665" cy="365125"/>
          </a:xfrm>
        </p:spPr>
        <p:txBody>
          <a:bodyPr/>
          <a:lstStyle/>
          <a:p>
            <a:r>
              <a:rPr lang="en-US"/>
              <a:t>Economie Integraal vwo (VRM)</a:t>
            </a:r>
          </a:p>
        </p:txBody>
      </p:sp>
      <p:sp>
        <p:nvSpPr>
          <p:cNvPr id="36" name="Tijdelijke aanduiding voor dianummer 35">
            <a:extLst>
              <a:ext uri="{FF2B5EF4-FFF2-40B4-BE49-F238E27FC236}">
                <a16:creationId xmlns:a16="http://schemas.microsoft.com/office/drawing/2014/main" id="{1A3DB6C3-2010-C34F-8884-0B0B6EEC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F25C900B-DDD8-C745-A066-1A59AD108FC0}"/>
              </a:ext>
            </a:extLst>
          </p:cNvPr>
          <p:cNvSpPr txBox="1"/>
          <p:nvPr/>
        </p:nvSpPr>
        <p:spPr>
          <a:xfrm>
            <a:off x="2051720" y="26064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2.1 Betalingsbereidheid en vraaglijn</a:t>
            </a:r>
          </a:p>
        </p:txBody>
      </p:sp>
    </p:spTree>
    <p:extLst>
      <p:ext uri="{BB962C8B-B14F-4D97-AF65-F5344CB8AC3E}">
        <p14:creationId xmlns:p14="http://schemas.microsoft.com/office/powerpoint/2010/main" val="3032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 animBg="1"/>
      <p:bldP spid="46" grpId="0" animBg="1"/>
      <p:bldP spid="47" grpId="0" animBg="1"/>
      <p:bldP spid="17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chte verbindingslijn 1"/>
          <p:cNvCxnSpPr/>
          <p:nvPr/>
        </p:nvCxnSpPr>
        <p:spPr>
          <a:xfrm>
            <a:off x="5308573" y="1721048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Rechte verbindingslijn 2"/>
          <p:cNvCxnSpPr/>
          <p:nvPr/>
        </p:nvCxnSpPr>
        <p:spPr>
          <a:xfrm flipH="1">
            <a:off x="5308573" y="5249440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Rechte verbindingslijn 3"/>
          <p:cNvCxnSpPr/>
          <p:nvPr/>
        </p:nvCxnSpPr>
        <p:spPr>
          <a:xfrm>
            <a:off x="5308573" y="1721048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>
            <a:off x="5308573" y="2441128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5308573" y="3161208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5308573" y="3881288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5308573" y="4601368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6028653" y="1721048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6748733" y="1721048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7468813" y="1721048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8188893" y="1721048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8908973" y="1721048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7180781" y="5687311"/>
            <a:ext cx="174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collectieve vraag</a:t>
            </a:r>
          </a:p>
        </p:txBody>
      </p:sp>
      <p:sp>
        <p:nvSpPr>
          <p:cNvPr id="15" name="Tekstvak 14"/>
          <p:cNvSpPr txBox="1"/>
          <p:nvPr/>
        </p:nvSpPr>
        <p:spPr>
          <a:xfrm rot="16200000">
            <a:off x="4243083" y="2270835"/>
            <a:ext cx="75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euro’s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4804517" y="43853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4804517" y="36652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nl-NL" dirty="0"/>
              <a:t>10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4804517" y="30171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15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4804517" y="22878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4804517" y="15770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25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5260948" y="53214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1</a:t>
            </a:r>
          </a:p>
        </p:txBody>
      </p:sp>
      <p:sp>
        <p:nvSpPr>
          <p:cNvPr id="26" name="Rechthoek 25"/>
          <p:cNvSpPr/>
          <p:nvPr/>
        </p:nvSpPr>
        <p:spPr>
          <a:xfrm>
            <a:off x="5337149" y="2441128"/>
            <a:ext cx="108000" cy="2776413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37" name="Tekstvak 36"/>
          <p:cNvSpPr txBox="1"/>
          <p:nvPr/>
        </p:nvSpPr>
        <p:spPr>
          <a:xfrm>
            <a:off x="8383939" y="31409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prijs</a:t>
            </a:r>
          </a:p>
        </p:txBody>
      </p:sp>
      <p:sp>
        <p:nvSpPr>
          <p:cNvPr id="38" name="Rechthoek 37"/>
          <p:cNvSpPr/>
          <p:nvPr/>
        </p:nvSpPr>
        <p:spPr>
          <a:xfrm>
            <a:off x="5337148" y="2435682"/>
            <a:ext cx="108000" cy="1044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42" name="Rechthoek 41"/>
          <p:cNvSpPr/>
          <p:nvPr/>
        </p:nvSpPr>
        <p:spPr>
          <a:xfrm>
            <a:off x="5489549" y="2511340"/>
            <a:ext cx="108000" cy="2700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43" name="Rechthoek 42"/>
          <p:cNvSpPr/>
          <p:nvPr/>
        </p:nvSpPr>
        <p:spPr>
          <a:xfrm>
            <a:off x="5641949" y="2583340"/>
            <a:ext cx="108000" cy="262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44" name="Rechthoek 43"/>
          <p:cNvSpPr/>
          <p:nvPr/>
        </p:nvSpPr>
        <p:spPr>
          <a:xfrm>
            <a:off x="5794349" y="2659532"/>
            <a:ext cx="108000" cy="2556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45" name="Rechthoek 44"/>
          <p:cNvSpPr/>
          <p:nvPr/>
        </p:nvSpPr>
        <p:spPr>
          <a:xfrm>
            <a:off x="5946749" y="2726207"/>
            <a:ext cx="108000" cy="248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46" name="Rechthoek 45"/>
          <p:cNvSpPr/>
          <p:nvPr/>
        </p:nvSpPr>
        <p:spPr>
          <a:xfrm>
            <a:off x="6099149" y="2801168"/>
            <a:ext cx="108000" cy="2412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47" name="Rechthoek 46"/>
          <p:cNvSpPr/>
          <p:nvPr/>
        </p:nvSpPr>
        <p:spPr>
          <a:xfrm>
            <a:off x="6251549" y="2873176"/>
            <a:ext cx="108000" cy="2340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48" name="Rechthoek 47"/>
          <p:cNvSpPr/>
          <p:nvPr/>
        </p:nvSpPr>
        <p:spPr>
          <a:xfrm>
            <a:off x="6403949" y="2945184"/>
            <a:ext cx="108000" cy="226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49" name="Rechthoek 48"/>
          <p:cNvSpPr/>
          <p:nvPr/>
        </p:nvSpPr>
        <p:spPr>
          <a:xfrm>
            <a:off x="6556349" y="3017192"/>
            <a:ext cx="108000" cy="2196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50" name="Rechthoek 49"/>
          <p:cNvSpPr/>
          <p:nvPr/>
        </p:nvSpPr>
        <p:spPr>
          <a:xfrm>
            <a:off x="6708749" y="3089200"/>
            <a:ext cx="108000" cy="212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52" name="Tekstvak 51"/>
          <p:cNvSpPr txBox="1"/>
          <p:nvPr/>
        </p:nvSpPr>
        <p:spPr>
          <a:xfrm>
            <a:off x="5872248" y="53214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5</a:t>
            </a:r>
          </a:p>
        </p:txBody>
      </p:sp>
      <p:sp>
        <p:nvSpPr>
          <p:cNvPr id="53" name="Tekstvak 52"/>
          <p:cNvSpPr txBox="1"/>
          <p:nvPr/>
        </p:nvSpPr>
        <p:spPr>
          <a:xfrm>
            <a:off x="6582491" y="532144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10</a:t>
            </a:r>
          </a:p>
        </p:txBody>
      </p:sp>
      <p:sp>
        <p:nvSpPr>
          <p:cNvPr id="54" name="Rechthoek 53"/>
          <p:cNvSpPr/>
          <p:nvPr/>
        </p:nvSpPr>
        <p:spPr>
          <a:xfrm>
            <a:off x="6861149" y="3161208"/>
            <a:ext cx="108000" cy="2052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55" name="Rechthoek 54"/>
          <p:cNvSpPr/>
          <p:nvPr/>
        </p:nvSpPr>
        <p:spPr>
          <a:xfrm>
            <a:off x="7013549" y="3233216"/>
            <a:ext cx="108000" cy="1980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56" name="Rechthoek 55"/>
          <p:cNvSpPr/>
          <p:nvPr/>
        </p:nvSpPr>
        <p:spPr>
          <a:xfrm>
            <a:off x="7165949" y="3305224"/>
            <a:ext cx="108000" cy="190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57" name="Rechthoek 56"/>
          <p:cNvSpPr/>
          <p:nvPr/>
        </p:nvSpPr>
        <p:spPr>
          <a:xfrm>
            <a:off x="7318349" y="3377232"/>
            <a:ext cx="108000" cy="1836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58" name="Rechthoek 57"/>
          <p:cNvSpPr/>
          <p:nvPr/>
        </p:nvSpPr>
        <p:spPr>
          <a:xfrm>
            <a:off x="7470749" y="3449240"/>
            <a:ext cx="108000" cy="176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59" name="Rechthoek 58"/>
          <p:cNvSpPr/>
          <p:nvPr/>
        </p:nvSpPr>
        <p:spPr>
          <a:xfrm>
            <a:off x="7623149" y="3521248"/>
            <a:ext cx="108000" cy="1692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60" name="Rechthoek 59"/>
          <p:cNvSpPr/>
          <p:nvPr/>
        </p:nvSpPr>
        <p:spPr>
          <a:xfrm>
            <a:off x="7775549" y="3593256"/>
            <a:ext cx="108000" cy="1620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61" name="Rechthoek 60"/>
          <p:cNvSpPr/>
          <p:nvPr/>
        </p:nvSpPr>
        <p:spPr>
          <a:xfrm>
            <a:off x="7927949" y="3665264"/>
            <a:ext cx="108000" cy="154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62" name="Rechthoek 61"/>
          <p:cNvSpPr/>
          <p:nvPr/>
        </p:nvSpPr>
        <p:spPr>
          <a:xfrm>
            <a:off x="8080349" y="3737272"/>
            <a:ext cx="108000" cy="1476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63" name="Rechthoek 62"/>
          <p:cNvSpPr/>
          <p:nvPr/>
        </p:nvSpPr>
        <p:spPr>
          <a:xfrm>
            <a:off x="8232749" y="3809280"/>
            <a:ext cx="108000" cy="140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64" name="Rechthoek 63"/>
          <p:cNvSpPr/>
          <p:nvPr/>
        </p:nvSpPr>
        <p:spPr>
          <a:xfrm>
            <a:off x="8385149" y="3881288"/>
            <a:ext cx="108000" cy="1332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65" name="Rechthoek 64"/>
          <p:cNvSpPr/>
          <p:nvPr/>
        </p:nvSpPr>
        <p:spPr>
          <a:xfrm>
            <a:off x="8537549" y="3953296"/>
            <a:ext cx="108000" cy="1260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66" name="Rechthoek 65"/>
          <p:cNvSpPr/>
          <p:nvPr/>
        </p:nvSpPr>
        <p:spPr>
          <a:xfrm>
            <a:off x="8689949" y="4025304"/>
            <a:ext cx="108000" cy="118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67" name="Tekstvak 66"/>
          <p:cNvSpPr txBox="1"/>
          <p:nvPr/>
        </p:nvSpPr>
        <p:spPr>
          <a:xfrm>
            <a:off x="7336479" y="532144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15</a:t>
            </a:r>
          </a:p>
        </p:txBody>
      </p:sp>
      <p:sp>
        <p:nvSpPr>
          <p:cNvPr id="68" name="Tekstvak 67"/>
          <p:cNvSpPr txBox="1"/>
          <p:nvPr/>
        </p:nvSpPr>
        <p:spPr>
          <a:xfrm>
            <a:off x="8109517" y="532144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20</a:t>
            </a:r>
          </a:p>
        </p:txBody>
      </p: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835697" y="854679"/>
            <a:ext cx="5482652" cy="780460"/>
          </a:xfrm>
        </p:spPr>
        <p:txBody>
          <a:bodyPr>
            <a:normAutofit/>
          </a:bodyPr>
          <a:lstStyle/>
          <a:p>
            <a:r>
              <a:rPr lang="nl-NL" sz="2400" dirty="0"/>
              <a:t>Meer mensen</a:t>
            </a:r>
          </a:p>
        </p:txBody>
      </p:sp>
      <p:sp>
        <p:nvSpPr>
          <p:cNvPr id="23" name="Tijdelijke aanduiding voor inhoud 2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sz="2000" dirty="0"/>
              <a:t>We rangschikken de consumenten op hun betalingsbereidheid</a:t>
            </a:r>
          </a:p>
          <a:p>
            <a:endParaRPr lang="nl-NL" sz="2000" dirty="0"/>
          </a:p>
          <a:p>
            <a:r>
              <a:rPr lang="nl-NL" sz="2000" dirty="0"/>
              <a:t>Bij de getoonde prijs zullen dus 15 producten gekocht worden</a:t>
            </a:r>
          </a:p>
          <a:p>
            <a:endParaRPr lang="nl-NL" sz="2000" dirty="0"/>
          </a:p>
          <a:p>
            <a:r>
              <a:rPr lang="nl-NL" sz="2000" dirty="0"/>
              <a:t>Het gezamenlijke consumentensurplus wordt gevormd door alle groene staafjes samen</a:t>
            </a:r>
          </a:p>
        </p:txBody>
      </p:sp>
      <p:sp>
        <p:nvSpPr>
          <p:cNvPr id="69" name="Tekstvak 68"/>
          <p:cNvSpPr txBox="1"/>
          <p:nvPr/>
        </p:nvSpPr>
        <p:spPr>
          <a:xfrm>
            <a:off x="6069654" y="1772816"/>
            <a:ext cx="205152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Betalingsbereidheid</a:t>
            </a:r>
          </a:p>
        </p:txBody>
      </p:sp>
      <p:sp>
        <p:nvSpPr>
          <p:cNvPr id="70" name="Rechthoek 69"/>
          <p:cNvSpPr/>
          <p:nvPr/>
        </p:nvSpPr>
        <p:spPr>
          <a:xfrm>
            <a:off x="5489548" y="2505596"/>
            <a:ext cx="108000" cy="97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71" name="Rechthoek 70"/>
          <p:cNvSpPr/>
          <p:nvPr/>
        </p:nvSpPr>
        <p:spPr>
          <a:xfrm>
            <a:off x="5641948" y="2577604"/>
            <a:ext cx="108000" cy="900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72" name="Rechthoek 71"/>
          <p:cNvSpPr/>
          <p:nvPr/>
        </p:nvSpPr>
        <p:spPr>
          <a:xfrm>
            <a:off x="5794348" y="2649612"/>
            <a:ext cx="108000" cy="82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73" name="Rechthoek 72"/>
          <p:cNvSpPr/>
          <p:nvPr/>
        </p:nvSpPr>
        <p:spPr>
          <a:xfrm>
            <a:off x="5946748" y="2721620"/>
            <a:ext cx="108000" cy="756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74" name="Rechthoek 73"/>
          <p:cNvSpPr/>
          <p:nvPr/>
        </p:nvSpPr>
        <p:spPr>
          <a:xfrm>
            <a:off x="6099148" y="2793628"/>
            <a:ext cx="108000" cy="684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75" name="Rechthoek 74"/>
          <p:cNvSpPr/>
          <p:nvPr/>
        </p:nvSpPr>
        <p:spPr>
          <a:xfrm>
            <a:off x="6251548" y="2865636"/>
            <a:ext cx="108000" cy="61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76" name="Rechthoek 75"/>
          <p:cNvSpPr/>
          <p:nvPr/>
        </p:nvSpPr>
        <p:spPr>
          <a:xfrm>
            <a:off x="6403948" y="2937644"/>
            <a:ext cx="108000" cy="540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77" name="Rechthoek 76"/>
          <p:cNvSpPr/>
          <p:nvPr/>
        </p:nvSpPr>
        <p:spPr>
          <a:xfrm>
            <a:off x="6556348" y="3009652"/>
            <a:ext cx="108000" cy="46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78" name="Rechthoek 77"/>
          <p:cNvSpPr/>
          <p:nvPr/>
        </p:nvSpPr>
        <p:spPr>
          <a:xfrm>
            <a:off x="6708748" y="3081660"/>
            <a:ext cx="108000" cy="396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79" name="Rechthoek 78"/>
          <p:cNvSpPr/>
          <p:nvPr/>
        </p:nvSpPr>
        <p:spPr>
          <a:xfrm>
            <a:off x="6861148" y="3153668"/>
            <a:ext cx="108000" cy="324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80" name="Rechthoek 79"/>
          <p:cNvSpPr/>
          <p:nvPr/>
        </p:nvSpPr>
        <p:spPr>
          <a:xfrm>
            <a:off x="7013548" y="3225676"/>
            <a:ext cx="108000" cy="25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81" name="Rechthoek 80"/>
          <p:cNvSpPr/>
          <p:nvPr/>
        </p:nvSpPr>
        <p:spPr>
          <a:xfrm>
            <a:off x="7165948" y="3297684"/>
            <a:ext cx="108000" cy="180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82" name="Rechthoek 81"/>
          <p:cNvSpPr/>
          <p:nvPr/>
        </p:nvSpPr>
        <p:spPr>
          <a:xfrm>
            <a:off x="7318348" y="3369692"/>
            <a:ext cx="108000" cy="10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83" name="Rechthoek 82"/>
          <p:cNvSpPr/>
          <p:nvPr/>
        </p:nvSpPr>
        <p:spPr>
          <a:xfrm>
            <a:off x="7470748" y="3441700"/>
            <a:ext cx="108000" cy="36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cxnSp>
        <p:nvCxnSpPr>
          <p:cNvPr id="41" name="Rechte verbindingslijn 40"/>
          <p:cNvCxnSpPr/>
          <p:nvPr/>
        </p:nvCxnSpPr>
        <p:spPr>
          <a:xfrm>
            <a:off x="5308573" y="3501008"/>
            <a:ext cx="359201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6012080" y="1763524"/>
            <a:ext cx="21725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Consumentensurplus</a:t>
            </a:r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F9938FAB-7BB5-8543-81E2-FCF2FA9D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</a:p>
        </p:txBody>
      </p:sp>
      <p:sp>
        <p:nvSpPr>
          <p:cNvPr id="25" name="Tijdelijke aanduiding voor dianummer 24">
            <a:extLst>
              <a:ext uri="{FF2B5EF4-FFF2-40B4-BE49-F238E27FC236}">
                <a16:creationId xmlns:a16="http://schemas.microsoft.com/office/drawing/2014/main" id="{D15515E1-1DE4-6E49-B291-E8E0C419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EC40B19B-C0ED-F641-8183-665377A8EA81}"/>
              </a:ext>
            </a:extLst>
          </p:cNvPr>
          <p:cNvSpPr txBox="1"/>
          <p:nvPr/>
        </p:nvSpPr>
        <p:spPr>
          <a:xfrm>
            <a:off x="2051720" y="26064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2.1 Betalingsbereidheid en vraaglijn</a:t>
            </a:r>
          </a:p>
        </p:txBody>
      </p:sp>
    </p:spTree>
    <p:extLst>
      <p:ext uri="{BB962C8B-B14F-4D97-AF65-F5344CB8AC3E}">
        <p14:creationId xmlns:p14="http://schemas.microsoft.com/office/powerpoint/2010/main" val="65720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75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5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2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5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25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75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25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75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25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75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825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875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/>
      <p:bldP spid="3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332" y="807727"/>
            <a:ext cx="7773338" cy="753542"/>
          </a:xfrm>
        </p:spPr>
        <p:txBody>
          <a:bodyPr>
            <a:normAutofit/>
          </a:bodyPr>
          <a:lstStyle/>
          <a:p>
            <a:r>
              <a:rPr lang="nl-NL" sz="2800" dirty="0"/>
              <a:t>De collectieve vraaglijn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498451" y="2367093"/>
            <a:ext cx="4016399" cy="3424107"/>
          </a:xfrm>
        </p:spPr>
        <p:txBody>
          <a:bodyPr>
            <a:normAutofit fontScale="62500" lnSpcReduction="20000"/>
          </a:bodyPr>
          <a:lstStyle/>
          <a:p>
            <a:r>
              <a:rPr lang="nl-NL" sz="2000" dirty="0"/>
              <a:t>De collectieve vraag gaat natuurlijk niet om 5 of 25 consumenten, maar miljoenen.</a:t>
            </a:r>
          </a:p>
          <a:p>
            <a:pPr>
              <a:buFont typeface="Wingdings" pitchFamily="2" charset="2"/>
              <a:buChar char="Ø"/>
            </a:pPr>
            <a:r>
              <a:rPr lang="nl-NL" sz="2000" dirty="0"/>
              <a:t>Staafjes nog dichter tegen elkaar </a:t>
            </a:r>
            <a:r>
              <a:rPr lang="nl-NL" sz="2000" dirty="0">
                <a:sym typeface="Wingdings" pitchFamily="2" charset="2"/>
              </a:rPr>
              <a:t> vormen een lijn (collectieve vraaglijn).</a:t>
            </a:r>
          </a:p>
          <a:p>
            <a:pPr>
              <a:buFont typeface="Wingdings" pitchFamily="2" charset="2"/>
              <a:buChar char="Ø"/>
            </a:pPr>
            <a:r>
              <a:rPr lang="nl-NL" sz="2000" dirty="0">
                <a:sym typeface="Wingdings" pitchFamily="2" charset="2"/>
              </a:rPr>
              <a:t>Het consumentensurplus is nog steeds het bedrag dat consumenten bereid zijn om méér te betalen dan zij hoeven.</a:t>
            </a:r>
          </a:p>
          <a:p>
            <a:pPr>
              <a:buFont typeface="Wingdings" pitchFamily="2" charset="2"/>
              <a:buChar char="Ø"/>
            </a:pPr>
            <a:r>
              <a:rPr lang="nl-NL" sz="2000" dirty="0">
                <a:sym typeface="Wingdings" pitchFamily="2" charset="2"/>
              </a:rPr>
              <a:t>Omvang consumentensurplus:</a:t>
            </a:r>
            <a:br>
              <a:rPr lang="nl-NL" sz="2000" dirty="0">
                <a:sym typeface="Wingdings" pitchFamily="2" charset="2"/>
              </a:rPr>
            </a:br>
            <a:r>
              <a:rPr lang="nl-NL" sz="2000" dirty="0">
                <a:sym typeface="Wingdings" pitchFamily="2" charset="2"/>
              </a:rPr>
              <a:t>oppervlakte driehoek =</a:t>
            </a:r>
            <a:br>
              <a:rPr lang="nl-NL" sz="2000" dirty="0">
                <a:sym typeface="Wingdings" pitchFamily="2" charset="2"/>
              </a:rPr>
            </a:br>
            <a:r>
              <a:rPr lang="nl-NL" dirty="0">
                <a:sym typeface="Wingdings" pitchFamily="2" charset="2"/>
              </a:rPr>
              <a:t>½ × Basis × Hoogte </a:t>
            </a:r>
          </a:p>
          <a:p>
            <a:pPr>
              <a:buFont typeface="Wingdings" pitchFamily="2" charset="2"/>
              <a:buChar char="Ø"/>
            </a:pPr>
            <a:r>
              <a:rPr lang="nl-NL" sz="2600" dirty="0">
                <a:sym typeface="Wingdings" pitchFamily="2" charset="2"/>
              </a:rPr>
              <a:t>= 0,5 x 150.000 x € 7,5 = € 562.500</a:t>
            </a:r>
          </a:p>
          <a:p>
            <a:pPr marL="0" indent="0">
              <a:buNone/>
            </a:pPr>
            <a:r>
              <a:rPr lang="nl-NL" dirty="0">
                <a:sym typeface="Wingdings" pitchFamily="2" charset="2"/>
              </a:rPr>
              <a:t>	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5308573" y="1721048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 flipH="1">
            <a:off x="5308573" y="5249440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5308573" y="1721048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5308573" y="2441128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5308573" y="3161208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308573" y="3881288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5308573" y="4601368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6028653" y="1721048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6748733" y="1721048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7468813" y="1721048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8188893" y="1721048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8908973" y="1721048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6588224" y="5459682"/>
            <a:ext cx="174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collectieve vraag</a:t>
            </a:r>
          </a:p>
        </p:txBody>
      </p:sp>
      <p:sp>
        <p:nvSpPr>
          <p:cNvPr id="18" name="Tekstvak 17"/>
          <p:cNvSpPr txBox="1"/>
          <p:nvPr/>
        </p:nvSpPr>
        <p:spPr>
          <a:xfrm rot="16200000">
            <a:off x="4243083" y="2270835"/>
            <a:ext cx="75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euro’s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4804517" y="43853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4804517" y="36652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nl-NL" dirty="0"/>
              <a:t>10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4804517" y="30171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15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4804517" y="22878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4804517" y="15770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25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5260948" y="53214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1</a:t>
            </a:r>
          </a:p>
        </p:txBody>
      </p:sp>
      <p:sp>
        <p:nvSpPr>
          <p:cNvPr id="25" name="Rechthoek 24"/>
          <p:cNvSpPr/>
          <p:nvPr/>
        </p:nvSpPr>
        <p:spPr>
          <a:xfrm>
            <a:off x="5337149" y="2441128"/>
            <a:ext cx="108000" cy="2776413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26" name="Tekstvak 25"/>
          <p:cNvSpPr txBox="1"/>
          <p:nvPr/>
        </p:nvSpPr>
        <p:spPr>
          <a:xfrm>
            <a:off x="8383939" y="31409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prijs</a:t>
            </a:r>
          </a:p>
        </p:txBody>
      </p:sp>
      <p:sp>
        <p:nvSpPr>
          <p:cNvPr id="28" name="Rechthoek 27"/>
          <p:cNvSpPr/>
          <p:nvPr/>
        </p:nvSpPr>
        <p:spPr>
          <a:xfrm>
            <a:off x="5489549" y="2511340"/>
            <a:ext cx="108000" cy="2700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29" name="Rechthoek 28"/>
          <p:cNvSpPr/>
          <p:nvPr/>
        </p:nvSpPr>
        <p:spPr>
          <a:xfrm>
            <a:off x="5641949" y="2583340"/>
            <a:ext cx="108000" cy="262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30" name="Rechthoek 29"/>
          <p:cNvSpPr/>
          <p:nvPr/>
        </p:nvSpPr>
        <p:spPr>
          <a:xfrm>
            <a:off x="5794349" y="2659532"/>
            <a:ext cx="108000" cy="2556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31" name="Rechthoek 30"/>
          <p:cNvSpPr/>
          <p:nvPr/>
        </p:nvSpPr>
        <p:spPr>
          <a:xfrm>
            <a:off x="5946749" y="2726207"/>
            <a:ext cx="108000" cy="248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32" name="Rechthoek 31"/>
          <p:cNvSpPr/>
          <p:nvPr/>
        </p:nvSpPr>
        <p:spPr>
          <a:xfrm>
            <a:off x="6099149" y="2801168"/>
            <a:ext cx="108000" cy="2412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33" name="Rechthoek 32"/>
          <p:cNvSpPr/>
          <p:nvPr/>
        </p:nvSpPr>
        <p:spPr>
          <a:xfrm>
            <a:off x="6251549" y="2873176"/>
            <a:ext cx="108000" cy="2340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34" name="Rechthoek 33"/>
          <p:cNvSpPr/>
          <p:nvPr/>
        </p:nvSpPr>
        <p:spPr>
          <a:xfrm>
            <a:off x="6403949" y="2945184"/>
            <a:ext cx="108000" cy="226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35" name="Rechthoek 34"/>
          <p:cNvSpPr/>
          <p:nvPr/>
        </p:nvSpPr>
        <p:spPr>
          <a:xfrm>
            <a:off x="6556349" y="3017192"/>
            <a:ext cx="108000" cy="2196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36" name="Rechthoek 35"/>
          <p:cNvSpPr/>
          <p:nvPr/>
        </p:nvSpPr>
        <p:spPr>
          <a:xfrm>
            <a:off x="6708749" y="3089200"/>
            <a:ext cx="108000" cy="212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37" name="Tekstvak 36"/>
          <p:cNvSpPr txBox="1"/>
          <p:nvPr/>
        </p:nvSpPr>
        <p:spPr>
          <a:xfrm>
            <a:off x="5872248" y="53214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5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6582491" y="532144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10</a:t>
            </a:r>
          </a:p>
        </p:txBody>
      </p:sp>
      <p:sp>
        <p:nvSpPr>
          <p:cNvPr id="39" name="Rechthoek 38"/>
          <p:cNvSpPr/>
          <p:nvPr/>
        </p:nvSpPr>
        <p:spPr>
          <a:xfrm>
            <a:off x="6861149" y="3161208"/>
            <a:ext cx="108000" cy="2052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40" name="Rechthoek 39"/>
          <p:cNvSpPr/>
          <p:nvPr/>
        </p:nvSpPr>
        <p:spPr>
          <a:xfrm>
            <a:off x="7013549" y="3233216"/>
            <a:ext cx="108000" cy="1980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41" name="Rechthoek 40"/>
          <p:cNvSpPr/>
          <p:nvPr/>
        </p:nvSpPr>
        <p:spPr>
          <a:xfrm>
            <a:off x="7165949" y="3305224"/>
            <a:ext cx="108000" cy="190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42" name="Rechthoek 41"/>
          <p:cNvSpPr/>
          <p:nvPr/>
        </p:nvSpPr>
        <p:spPr>
          <a:xfrm>
            <a:off x="7318349" y="3377232"/>
            <a:ext cx="108000" cy="1836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43" name="Rechthoek 42"/>
          <p:cNvSpPr/>
          <p:nvPr/>
        </p:nvSpPr>
        <p:spPr>
          <a:xfrm>
            <a:off x="7470749" y="3449240"/>
            <a:ext cx="108000" cy="176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44" name="Rechthoek 43"/>
          <p:cNvSpPr/>
          <p:nvPr/>
        </p:nvSpPr>
        <p:spPr>
          <a:xfrm>
            <a:off x="7623149" y="3521248"/>
            <a:ext cx="108000" cy="1692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45" name="Rechthoek 44"/>
          <p:cNvSpPr/>
          <p:nvPr/>
        </p:nvSpPr>
        <p:spPr>
          <a:xfrm>
            <a:off x="7775549" y="3593256"/>
            <a:ext cx="108000" cy="1620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46" name="Rechthoek 45"/>
          <p:cNvSpPr/>
          <p:nvPr/>
        </p:nvSpPr>
        <p:spPr>
          <a:xfrm>
            <a:off x="7927949" y="3665264"/>
            <a:ext cx="108000" cy="154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47" name="Rechthoek 46"/>
          <p:cNvSpPr/>
          <p:nvPr/>
        </p:nvSpPr>
        <p:spPr>
          <a:xfrm>
            <a:off x="8080349" y="3737272"/>
            <a:ext cx="108000" cy="1476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48" name="Rechthoek 47"/>
          <p:cNvSpPr/>
          <p:nvPr/>
        </p:nvSpPr>
        <p:spPr>
          <a:xfrm>
            <a:off x="8232749" y="3809280"/>
            <a:ext cx="108000" cy="1404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49" name="Rechthoek 48"/>
          <p:cNvSpPr/>
          <p:nvPr/>
        </p:nvSpPr>
        <p:spPr>
          <a:xfrm>
            <a:off x="8385149" y="3881288"/>
            <a:ext cx="108000" cy="1332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50" name="Rechthoek 49"/>
          <p:cNvSpPr/>
          <p:nvPr/>
        </p:nvSpPr>
        <p:spPr>
          <a:xfrm>
            <a:off x="8537549" y="3953296"/>
            <a:ext cx="108000" cy="1260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51" name="Rechthoek 50"/>
          <p:cNvSpPr/>
          <p:nvPr/>
        </p:nvSpPr>
        <p:spPr>
          <a:xfrm>
            <a:off x="8689949" y="4025304"/>
            <a:ext cx="108000" cy="118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sz="700" dirty="0" err="1"/>
          </a:p>
        </p:txBody>
      </p:sp>
      <p:sp>
        <p:nvSpPr>
          <p:cNvPr id="52" name="Tekstvak 51"/>
          <p:cNvSpPr txBox="1"/>
          <p:nvPr/>
        </p:nvSpPr>
        <p:spPr>
          <a:xfrm>
            <a:off x="7336479" y="532144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15</a:t>
            </a:r>
          </a:p>
        </p:txBody>
      </p:sp>
      <p:sp>
        <p:nvSpPr>
          <p:cNvPr id="53" name="Tekstvak 52"/>
          <p:cNvSpPr txBox="1"/>
          <p:nvPr/>
        </p:nvSpPr>
        <p:spPr>
          <a:xfrm>
            <a:off x="8109517" y="532144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20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6069654" y="1772816"/>
            <a:ext cx="205152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Betalingsbereidheid</a:t>
            </a:r>
          </a:p>
        </p:txBody>
      </p:sp>
      <p:cxnSp>
        <p:nvCxnSpPr>
          <p:cNvPr id="69" name="Rechte verbindingslijn 68"/>
          <p:cNvCxnSpPr/>
          <p:nvPr/>
        </p:nvCxnSpPr>
        <p:spPr>
          <a:xfrm>
            <a:off x="5308573" y="3501008"/>
            <a:ext cx="359201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/>
          <p:cNvCxnSpPr>
            <a:stCxn id="25" idx="0"/>
          </p:cNvCxnSpPr>
          <p:nvPr/>
        </p:nvCxnSpPr>
        <p:spPr>
          <a:xfrm>
            <a:off x="5391149" y="2441128"/>
            <a:ext cx="3509440" cy="167406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3" name="Tekstvak 72"/>
          <p:cNvSpPr txBox="1"/>
          <p:nvPr/>
        </p:nvSpPr>
        <p:spPr>
          <a:xfrm>
            <a:off x="8534225" y="366526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baseline="-25000" dirty="0"/>
          </a:p>
        </p:txBody>
      </p:sp>
      <p:sp>
        <p:nvSpPr>
          <p:cNvPr id="74" name="Tekstvak 73"/>
          <p:cNvSpPr txBox="1"/>
          <p:nvPr/>
        </p:nvSpPr>
        <p:spPr>
          <a:xfrm>
            <a:off x="8303475" y="549748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x 10.000</a:t>
            </a:r>
          </a:p>
        </p:txBody>
      </p:sp>
      <p:sp>
        <p:nvSpPr>
          <p:cNvPr id="75" name="Tekstvak 74"/>
          <p:cNvSpPr txBox="1"/>
          <p:nvPr/>
        </p:nvSpPr>
        <p:spPr>
          <a:xfrm>
            <a:off x="6012080" y="1763524"/>
            <a:ext cx="21725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Consumentensurplus</a:t>
            </a:r>
          </a:p>
        </p:txBody>
      </p:sp>
      <p:sp>
        <p:nvSpPr>
          <p:cNvPr id="76" name="Rechthoekige driehoek 75"/>
          <p:cNvSpPr/>
          <p:nvPr/>
        </p:nvSpPr>
        <p:spPr>
          <a:xfrm>
            <a:off x="5338831" y="2429088"/>
            <a:ext cx="2185918" cy="1056156"/>
          </a:xfrm>
          <a:prstGeom prst="rt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D1C5C0A-F9AB-5249-8B8E-D8F41E47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</a:p>
        </p:txBody>
      </p:sp>
      <p:sp>
        <p:nvSpPr>
          <p:cNvPr id="27" name="Tijdelijke aanduiding voor dianummer 26">
            <a:extLst>
              <a:ext uri="{FF2B5EF4-FFF2-40B4-BE49-F238E27FC236}">
                <a16:creationId xmlns:a16="http://schemas.microsoft.com/office/drawing/2014/main" id="{242F6FF4-D766-BC4E-AF75-882F09EA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4E38E8F1-636A-C441-9E24-CB9E31A37313}"/>
              </a:ext>
            </a:extLst>
          </p:cNvPr>
          <p:cNvSpPr txBox="1"/>
          <p:nvPr/>
        </p:nvSpPr>
        <p:spPr>
          <a:xfrm>
            <a:off x="2051720" y="26064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2.1 Betalingsbereidheid en vraaglijn</a:t>
            </a:r>
          </a:p>
        </p:txBody>
      </p:sp>
    </p:spTree>
    <p:extLst>
      <p:ext uri="{BB962C8B-B14F-4D97-AF65-F5344CB8AC3E}">
        <p14:creationId xmlns:p14="http://schemas.microsoft.com/office/powerpoint/2010/main" val="18871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7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73" grpId="0"/>
      <p:bldP spid="74" grpId="0"/>
      <p:bldP spid="74" grpId="1"/>
      <p:bldP spid="75" grpId="0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hoekige driehoek 41"/>
          <p:cNvSpPr/>
          <p:nvPr/>
        </p:nvSpPr>
        <p:spPr>
          <a:xfrm>
            <a:off x="5268036" y="1762398"/>
            <a:ext cx="1788911" cy="1711607"/>
          </a:xfrm>
          <a:prstGeom prst="rt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7" y="781640"/>
            <a:ext cx="5215424" cy="595360"/>
          </a:xfrm>
        </p:spPr>
        <p:txBody>
          <a:bodyPr>
            <a:normAutofit/>
          </a:bodyPr>
          <a:lstStyle/>
          <a:p>
            <a:r>
              <a:rPr lang="nl-NL" sz="2800" dirty="0"/>
              <a:t>Verwerkingsopgave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59288" y="1677881"/>
            <a:ext cx="3829520" cy="342410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nl-NL" sz="2400" dirty="0"/>
              <a:t>Teken:</a:t>
            </a:r>
          </a:p>
          <a:p>
            <a:pPr marL="400050" lvl="1" indent="0">
              <a:buNone/>
            </a:pPr>
            <a:r>
              <a:rPr lang="nl-NL" sz="2000" dirty="0" err="1"/>
              <a:t>Q</a:t>
            </a:r>
            <a:r>
              <a:rPr lang="nl-NL" sz="2000" baseline="-25000" dirty="0" err="1"/>
              <a:t>v</a:t>
            </a:r>
            <a:r>
              <a:rPr lang="nl-NL" sz="2000" dirty="0"/>
              <a:t> = -2P + 100</a:t>
            </a:r>
          </a:p>
          <a:p>
            <a:pPr marL="400050" lvl="1" indent="0">
              <a:buNone/>
            </a:pPr>
            <a:endParaRPr lang="nl-NL" sz="1400" dirty="0"/>
          </a:p>
          <a:p>
            <a:pPr marL="342900" lvl="1" indent="-342900">
              <a:buFont typeface="Wingdings" pitchFamily="2" charset="2"/>
              <a:buChar char="ü"/>
            </a:pPr>
            <a:r>
              <a:rPr lang="nl-NL" dirty="0"/>
              <a:t>Teken:</a:t>
            </a:r>
            <a:br>
              <a:rPr lang="nl-NL" dirty="0"/>
            </a:br>
            <a:r>
              <a:rPr lang="nl-NL" sz="2000" dirty="0" err="1"/>
              <a:t>Q</a:t>
            </a:r>
            <a:r>
              <a:rPr lang="nl-NL" sz="2000" baseline="-25000" dirty="0" err="1"/>
              <a:t>a</a:t>
            </a:r>
            <a:r>
              <a:rPr lang="nl-NL" sz="2000" dirty="0"/>
              <a:t> = 50</a:t>
            </a:r>
          </a:p>
          <a:p>
            <a:pPr>
              <a:buFont typeface="Wingdings" pitchFamily="2" charset="2"/>
              <a:buChar char="ü"/>
            </a:pPr>
            <a:endParaRPr lang="nl-NL" sz="1400" dirty="0"/>
          </a:p>
          <a:p>
            <a:pPr>
              <a:buFont typeface="Wingdings" pitchFamily="2" charset="2"/>
              <a:buChar char="ü"/>
            </a:pPr>
            <a:r>
              <a:rPr lang="nl-NL" sz="2400" dirty="0"/>
              <a:t>Arceer het consumentensurplus</a:t>
            </a:r>
          </a:p>
          <a:p>
            <a:pPr>
              <a:buFont typeface="Wingdings" pitchFamily="2" charset="2"/>
              <a:buChar char="ü"/>
            </a:pPr>
            <a:endParaRPr lang="nl-NL" sz="1400" dirty="0"/>
          </a:p>
          <a:p>
            <a:pPr>
              <a:buFont typeface="Wingdings" pitchFamily="2" charset="2"/>
              <a:buChar char="ü"/>
            </a:pPr>
            <a:r>
              <a:rPr lang="nl-NL" sz="2400" dirty="0"/>
              <a:t>Bereken de omvang van het consumentensurplus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5255112" y="1710100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 flipH="1">
            <a:off x="5255112" y="5238492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5255112" y="171010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5255112" y="243018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5255112" y="315026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255112" y="387034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5255112" y="459042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597519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669527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741535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813543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885551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6948264" y="5676363"/>
            <a:ext cx="208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hoeveelheid × 1.000</a:t>
            </a:r>
          </a:p>
        </p:txBody>
      </p:sp>
      <p:sp>
        <p:nvSpPr>
          <p:cNvPr id="18" name="Tekstvak 17"/>
          <p:cNvSpPr txBox="1"/>
          <p:nvPr/>
        </p:nvSpPr>
        <p:spPr>
          <a:xfrm rot="16200000">
            <a:off x="4390909" y="191357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prijs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4751056" y="4374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4751056" y="36543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4751056" y="30062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30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4751056" y="22768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4751056" y="15660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50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5759168" y="53105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6492592" y="53105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7212672" y="53105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60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7932752" y="53105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80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8580824" y="53105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</a:t>
            </a:r>
          </a:p>
        </p:txBody>
      </p:sp>
      <p:grpSp>
        <p:nvGrpSpPr>
          <p:cNvPr id="36" name="Groep 35"/>
          <p:cNvGrpSpPr/>
          <p:nvPr/>
        </p:nvGrpSpPr>
        <p:grpSpPr>
          <a:xfrm>
            <a:off x="5255112" y="1710100"/>
            <a:ext cx="3600400" cy="3528392"/>
            <a:chOff x="5255112" y="1710100"/>
            <a:chExt cx="3600400" cy="3528392"/>
          </a:xfrm>
        </p:grpSpPr>
        <p:cxnSp>
          <p:nvCxnSpPr>
            <p:cNvPr id="32" name="Rechte verbindingslijn 31"/>
            <p:cNvCxnSpPr/>
            <p:nvPr/>
          </p:nvCxnSpPr>
          <p:spPr>
            <a:xfrm>
              <a:off x="5255112" y="1710100"/>
              <a:ext cx="3600400" cy="3528392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5" name="Rechthoek 34"/>
            <p:cNvSpPr/>
            <p:nvPr/>
          </p:nvSpPr>
          <p:spPr>
            <a:xfrm>
              <a:off x="5547421" y="1741975"/>
              <a:ext cx="4090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 err="1"/>
                <a:t>Q</a:t>
              </a:r>
              <a:r>
                <a:rPr lang="nl-NL" baseline="-25000" dirty="0" err="1"/>
                <a:t>v</a:t>
              </a:r>
              <a:endParaRPr lang="nl-NL" dirty="0"/>
            </a:p>
          </p:txBody>
        </p:sp>
      </p:grpSp>
      <p:grpSp>
        <p:nvGrpSpPr>
          <p:cNvPr id="38" name="Groep 37"/>
          <p:cNvGrpSpPr/>
          <p:nvPr/>
        </p:nvGrpSpPr>
        <p:grpSpPr>
          <a:xfrm>
            <a:off x="7055312" y="1806332"/>
            <a:ext cx="415531" cy="3432160"/>
            <a:chOff x="7055312" y="1806332"/>
            <a:chExt cx="415531" cy="3432160"/>
          </a:xfrm>
        </p:grpSpPr>
        <p:cxnSp>
          <p:nvCxnSpPr>
            <p:cNvPr id="34" name="Rechte verbindingslijn 33"/>
            <p:cNvCxnSpPr/>
            <p:nvPr/>
          </p:nvCxnSpPr>
          <p:spPr>
            <a:xfrm flipV="1">
              <a:off x="7055312" y="1935416"/>
              <a:ext cx="0" cy="330307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hoek 36"/>
            <p:cNvSpPr/>
            <p:nvPr/>
          </p:nvSpPr>
          <p:spPr>
            <a:xfrm>
              <a:off x="7056947" y="1806332"/>
              <a:ext cx="4138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 err="1"/>
                <a:t>Q</a:t>
              </a:r>
              <a:r>
                <a:rPr lang="nl-NL" baseline="-25000" dirty="0" err="1"/>
                <a:t>a</a:t>
              </a:r>
              <a:endParaRPr lang="nl-NL" dirty="0"/>
            </a:p>
          </p:txBody>
        </p:sp>
      </p:grpSp>
      <p:cxnSp>
        <p:nvCxnSpPr>
          <p:cNvPr id="40" name="Rechte verbindingslijn 39"/>
          <p:cNvCxnSpPr/>
          <p:nvPr/>
        </p:nvCxnSpPr>
        <p:spPr>
          <a:xfrm flipH="1">
            <a:off x="5255112" y="3487944"/>
            <a:ext cx="1796008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kstvak 40"/>
          <p:cNvSpPr txBox="1"/>
          <p:nvPr/>
        </p:nvSpPr>
        <p:spPr>
          <a:xfrm>
            <a:off x="4712384" y="328934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prijs</a:t>
            </a:r>
          </a:p>
        </p:txBody>
      </p:sp>
      <p:sp>
        <p:nvSpPr>
          <p:cNvPr id="43" name="Tekstvak 42"/>
          <p:cNvSpPr txBox="1"/>
          <p:nvPr/>
        </p:nvSpPr>
        <p:spPr>
          <a:xfrm>
            <a:off x="767593" y="4998765"/>
            <a:ext cx="4402167" cy="9079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2400" dirty="0">
                <a:latin typeface="Arial" pitchFamily="34" charset="0"/>
                <a:cs typeface="Arial" pitchFamily="34" charset="0"/>
              </a:rPr>
              <a:t>½ × basis × hoogte</a:t>
            </a:r>
          </a:p>
          <a:p>
            <a:r>
              <a:rPr lang="nl-NL" sz="2400" dirty="0">
                <a:latin typeface="Arial" pitchFamily="34" charset="0"/>
                <a:cs typeface="Arial" pitchFamily="34" charset="0"/>
              </a:rPr>
              <a:t>½ × 50.000 × € 25 = € 625.000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6819977-42D2-B94F-A337-33E3BA65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</a:p>
        </p:txBody>
      </p:sp>
      <p:sp>
        <p:nvSpPr>
          <p:cNvPr id="29" name="Tijdelijke aanduiding voor dianummer 28">
            <a:extLst>
              <a:ext uri="{FF2B5EF4-FFF2-40B4-BE49-F238E27FC236}">
                <a16:creationId xmlns:a16="http://schemas.microsoft.com/office/drawing/2014/main" id="{1CE9C85D-DAD0-E94C-84C2-21D40F1FD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D9E68BC4-7F78-B94C-B1C0-340A785A45E1}"/>
              </a:ext>
            </a:extLst>
          </p:cNvPr>
          <p:cNvSpPr txBox="1"/>
          <p:nvPr/>
        </p:nvSpPr>
        <p:spPr>
          <a:xfrm>
            <a:off x="2051720" y="26064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2.1 Betalingsbereidheid en vraaglijn</a:t>
            </a:r>
          </a:p>
        </p:txBody>
      </p:sp>
    </p:spTree>
    <p:extLst>
      <p:ext uri="{BB962C8B-B14F-4D97-AF65-F5344CB8AC3E}">
        <p14:creationId xmlns:p14="http://schemas.microsoft.com/office/powerpoint/2010/main" val="243477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45940" y="524972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Verschuiving langs en van de prijsafzetlijn (vraaglijn)     P = </a:t>
            </a:r>
            <a:r>
              <a:rPr lang="nl-NL" sz="2000" dirty="0" err="1"/>
              <a:t>aQ</a:t>
            </a:r>
            <a:r>
              <a:rPr lang="nl-NL" sz="2000" dirty="0"/>
              <a:t> + b</a:t>
            </a:r>
          </a:p>
        </p:txBody>
      </p:sp>
      <p:cxnSp>
        <p:nvCxnSpPr>
          <p:cNvPr id="4" name="Rechte verbindingslijn 3"/>
          <p:cNvCxnSpPr/>
          <p:nvPr/>
        </p:nvCxnSpPr>
        <p:spPr>
          <a:xfrm>
            <a:off x="1979712" y="1412776"/>
            <a:ext cx="0" cy="1944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 flipH="1">
            <a:off x="1979712" y="3356992"/>
            <a:ext cx="2079848" cy="8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 flipH="1">
            <a:off x="5220072" y="3356992"/>
            <a:ext cx="20162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5220072" y="1412776"/>
            <a:ext cx="0" cy="1944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1533972" y="16091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4774332" y="15371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7164288" y="35730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779912" y="35730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979712" y="2060848"/>
            <a:ext cx="180020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5364088" y="1772816"/>
            <a:ext cx="1584176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5220072" y="2420888"/>
            <a:ext cx="1152128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al 19"/>
          <p:cNvSpPr/>
          <p:nvPr/>
        </p:nvSpPr>
        <p:spPr>
          <a:xfrm>
            <a:off x="2483768" y="2420888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/>
          <p:nvPr/>
        </p:nvSpPr>
        <p:spPr>
          <a:xfrm>
            <a:off x="5508104" y="2636912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2555776" y="2420888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>
            <a:stCxn id="21" idx="0"/>
          </p:cNvCxnSpPr>
          <p:nvPr/>
        </p:nvCxnSpPr>
        <p:spPr>
          <a:xfrm>
            <a:off x="5580112" y="2636912"/>
            <a:ext cx="1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2411760" y="34290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            		                               B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3203848" y="25649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5940152" y="19888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5364088" y="22768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</a:t>
            </a:r>
          </a:p>
        </p:txBody>
      </p:sp>
      <p:cxnSp>
        <p:nvCxnSpPr>
          <p:cNvPr id="42" name="Rechte verbindingslijn met pijl 41"/>
          <p:cNvCxnSpPr/>
          <p:nvPr/>
        </p:nvCxnSpPr>
        <p:spPr>
          <a:xfrm flipH="1">
            <a:off x="2830116" y="817070"/>
            <a:ext cx="936104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>
            <a:cxnSpLocks/>
          </p:cNvCxnSpPr>
          <p:nvPr/>
        </p:nvCxnSpPr>
        <p:spPr>
          <a:xfrm>
            <a:off x="5161757" y="844471"/>
            <a:ext cx="778395" cy="899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kstvak 47"/>
          <p:cNvSpPr txBox="1"/>
          <p:nvPr/>
        </p:nvSpPr>
        <p:spPr>
          <a:xfrm>
            <a:off x="1245940" y="3963928"/>
            <a:ext cx="7560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Oorzaken van een verschuiving van de prijsafzetlijn (vraaglijn) naar rechts:</a:t>
            </a:r>
          </a:p>
          <a:p>
            <a:pPr marL="342900" indent="-342900">
              <a:buAutoNum type="arabicPeriod"/>
            </a:pPr>
            <a:r>
              <a:rPr lang="nl-NL" dirty="0"/>
              <a:t>stijging van het inkomen </a:t>
            </a:r>
            <a:r>
              <a:rPr lang="nl-NL" b="1" i="1" dirty="0"/>
              <a:t>(bij een gelijke prijs) kun je meer kopen)</a:t>
            </a:r>
          </a:p>
          <a:p>
            <a:pPr marL="342900" indent="-342900">
              <a:buAutoNum type="arabicPeriod"/>
            </a:pPr>
            <a:r>
              <a:rPr lang="nl-NL" dirty="0"/>
              <a:t>Daling van de prijs van complementaire goederen</a:t>
            </a:r>
          </a:p>
          <a:p>
            <a:pPr marL="342900" indent="-342900">
              <a:buAutoNum type="arabicPeriod"/>
            </a:pPr>
            <a:r>
              <a:rPr lang="nl-NL" dirty="0"/>
              <a:t>Stijging van de prijs van concurrerende goederen (substitutiegoederen)</a:t>
            </a:r>
          </a:p>
          <a:p>
            <a:pPr marL="342900" indent="-342900">
              <a:buAutoNum type="arabicPeriod"/>
            </a:pPr>
            <a:r>
              <a:rPr lang="nl-NL" dirty="0"/>
              <a:t>Daling van belasting- en sociale premietarieven</a:t>
            </a:r>
          </a:p>
          <a:p>
            <a:pPr marL="342900" indent="-342900">
              <a:buAutoNum type="arabicPeriod"/>
            </a:pPr>
            <a:r>
              <a:rPr lang="nl-NL" dirty="0"/>
              <a:t>Toename van het aantal consumenten</a:t>
            </a:r>
          </a:p>
          <a:p>
            <a:pPr marL="342900" indent="-342900">
              <a:buAutoNum type="arabicPeriod"/>
            </a:pPr>
            <a:r>
              <a:rPr lang="nl-NL" dirty="0"/>
              <a:t>Meer in de mode</a:t>
            </a:r>
          </a:p>
          <a:p>
            <a:endParaRPr lang="nl-NL" dirty="0"/>
          </a:p>
          <a:p>
            <a:r>
              <a:rPr lang="nl-NL" dirty="0"/>
              <a:t>Verschuiving langs de prijsafzetlijn als de prijs zelf verandert.</a:t>
            </a:r>
          </a:p>
        </p:txBody>
      </p:sp>
      <p:sp>
        <p:nvSpPr>
          <p:cNvPr id="49" name="Pijl links 48"/>
          <p:cNvSpPr/>
          <p:nvPr/>
        </p:nvSpPr>
        <p:spPr>
          <a:xfrm>
            <a:off x="6084168" y="2780928"/>
            <a:ext cx="576064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5220072" y="2664882"/>
            <a:ext cx="12961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FB66B07A-3ED0-D54D-9321-D04E6EEBD881}"/>
              </a:ext>
            </a:extLst>
          </p:cNvPr>
          <p:cNvSpPr txBox="1"/>
          <p:nvPr/>
        </p:nvSpPr>
        <p:spPr>
          <a:xfrm>
            <a:off x="2614091" y="1033094"/>
            <a:ext cx="792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Langs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5C20979-5C56-6749-B5F1-C368B4EB26CE}"/>
              </a:ext>
            </a:extLst>
          </p:cNvPr>
          <p:cNvSpPr txBox="1"/>
          <p:nvPr/>
        </p:nvSpPr>
        <p:spPr>
          <a:xfrm>
            <a:off x="4918348" y="103309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van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B8AA59F0-3EE2-1E42-92EF-88CE9D28CA46}"/>
              </a:ext>
            </a:extLst>
          </p:cNvPr>
          <p:cNvCxnSpPr>
            <a:cxnSpLocks/>
          </p:cNvCxnSpPr>
          <p:nvPr/>
        </p:nvCxnSpPr>
        <p:spPr>
          <a:xfrm flipH="1">
            <a:off x="1979712" y="2950507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01F0E8FD-7972-8041-8C9D-2CD9653CAF28}"/>
              </a:ext>
            </a:extLst>
          </p:cNvPr>
          <p:cNvCxnSpPr>
            <a:cxnSpLocks/>
          </p:cNvCxnSpPr>
          <p:nvPr/>
        </p:nvCxnSpPr>
        <p:spPr>
          <a:xfrm>
            <a:off x="3203848" y="2950507"/>
            <a:ext cx="0" cy="414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6F36CFFA-E336-274D-95BF-01CF88BA6AEB}"/>
              </a:ext>
            </a:extLst>
          </p:cNvPr>
          <p:cNvSpPr txBox="1"/>
          <p:nvPr/>
        </p:nvSpPr>
        <p:spPr>
          <a:xfrm>
            <a:off x="6927726" y="914239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Waarbij:</a:t>
            </a:r>
          </a:p>
          <a:p>
            <a:r>
              <a:rPr lang="nl-NL" dirty="0"/>
              <a:t>a &lt; 0</a:t>
            </a:r>
          </a:p>
          <a:p>
            <a:r>
              <a:rPr lang="nl-NL" dirty="0"/>
              <a:t>b &gt; 0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26B16535-658C-FE48-AAAA-3D69FD49AB2E}"/>
              </a:ext>
            </a:extLst>
          </p:cNvPr>
          <p:cNvSpPr txBox="1"/>
          <p:nvPr/>
        </p:nvSpPr>
        <p:spPr>
          <a:xfrm>
            <a:off x="2830116" y="31369"/>
            <a:ext cx="409761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2.2 Vraagbepalende factoren</a:t>
            </a:r>
          </a:p>
        </p:txBody>
      </p:sp>
    </p:spTree>
    <p:extLst>
      <p:ext uri="{BB962C8B-B14F-4D97-AF65-F5344CB8AC3E}">
        <p14:creationId xmlns:p14="http://schemas.microsoft.com/office/powerpoint/2010/main" val="424407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07882 0.0736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55112E-17 L 0.10243 5.55112E-1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0" grpId="0" animBg="1"/>
      <p:bldP spid="21" grpId="0" animBg="1"/>
      <p:bldP spid="29" grpId="0"/>
      <p:bldP spid="30" grpId="0"/>
      <p:bldP spid="31" grpId="0"/>
      <p:bldP spid="32" grpId="0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6CB90B-5749-8D43-A65B-C282742C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45D49F-0350-0D4A-A296-B52CE66B3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DB4F420-C2AC-D842-A811-34EC11BBE859}"/>
              </a:ext>
            </a:extLst>
          </p:cNvPr>
          <p:cNvSpPr/>
          <p:nvPr/>
        </p:nvSpPr>
        <p:spPr>
          <a:xfrm>
            <a:off x="4716016" y="1615588"/>
            <a:ext cx="3937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Helvetica" pitchFamily="2" charset="0"/>
              </a:rPr>
              <a:t>Verschuift de vraaglijn van kunststof van A naar B of omgekeerd door een importheffing op tropisch hardhout? Verklaar je antwoord.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F101028-AC4A-A044-A7D2-B735F34A5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701"/>
            <a:ext cx="4572000" cy="4294598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3FF98A29-38BB-E749-9682-F714568E7504}"/>
              </a:ext>
            </a:extLst>
          </p:cNvPr>
          <p:cNvSpPr txBox="1"/>
          <p:nvPr/>
        </p:nvSpPr>
        <p:spPr>
          <a:xfrm>
            <a:off x="2830116" y="31369"/>
            <a:ext cx="409761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2.2 Vraagbepalende factoren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906769E-B897-3F44-881E-AA66785C44FA}"/>
              </a:ext>
            </a:extLst>
          </p:cNvPr>
          <p:cNvSpPr txBox="1"/>
          <p:nvPr/>
        </p:nvSpPr>
        <p:spPr>
          <a:xfrm>
            <a:off x="4701581" y="3861527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Substitutie of vervangende of concurrerende goederen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095A698-B426-4348-918A-92C2E36756D7}"/>
              </a:ext>
            </a:extLst>
          </p:cNvPr>
          <p:cNvSpPr txBox="1"/>
          <p:nvPr/>
        </p:nvSpPr>
        <p:spPr>
          <a:xfrm>
            <a:off x="4716016" y="309291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Antwoord: van A naar B</a:t>
            </a:r>
          </a:p>
          <a:p>
            <a:r>
              <a:rPr lang="nl-NL" dirty="0"/>
              <a:t>Immers de concurrent wordt duurder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DA90212-CD52-3B4A-8083-4161E52376DD}"/>
              </a:ext>
            </a:extLst>
          </p:cNvPr>
          <p:cNvSpPr txBox="1"/>
          <p:nvPr/>
        </p:nvSpPr>
        <p:spPr>
          <a:xfrm>
            <a:off x="4716016" y="4797152"/>
            <a:ext cx="4097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Complementaire goederen vullen elkaar aan: shag en vloei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D72679E-C31A-3740-9543-432BDD2EBF50}"/>
              </a:ext>
            </a:extLst>
          </p:cNvPr>
          <p:cNvSpPr txBox="1"/>
          <p:nvPr/>
        </p:nvSpPr>
        <p:spPr>
          <a:xfrm>
            <a:off x="2830116" y="609599"/>
            <a:ext cx="447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Concurrerende en complementaire goederen</a:t>
            </a:r>
          </a:p>
        </p:txBody>
      </p:sp>
    </p:spTree>
    <p:extLst>
      <p:ext uri="{BB962C8B-B14F-4D97-AF65-F5344CB8AC3E}">
        <p14:creationId xmlns:p14="http://schemas.microsoft.com/office/powerpoint/2010/main" val="17136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3B1712-11ED-FB44-A424-6D83DAB3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890577-8FFF-7D4A-A5A5-5BF1C62C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2895170-3E41-3047-B71A-632EFEB0208B}"/>
              </a:ext>
            </a:extLst>
          </p:cNvPr>
          <p:cNvSpPr txBox="1"/>
          <p:nvPr/>
        </p:nvSpPr>
        <p:spPr>
          <a:xfrm>
            <a:off x="2830116" y="31369"/>
            <a:ext cx="409761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2.2 Vraagbepalende factoren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E6807E6-A6F9-2747-8AC9-F944F1CC9556}"/>
              </a:ext>
            </a:extLst>
          </p:cNvPr>
          <p:cNvSpPr/>
          <p:nvPr/>
        </p:nvSpPr>
        <p:spPr>
          <a:xfrm>
            <a:off x="35060" y="90872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latin typeface="Helvetica" pitchFamily="2" charset="0"/>
              </a:rPr>
              <a:t>In het begin van deze eeuw ontstond er als gevolg van terrorismedreiging en de economische</a:t>
            </a:r>
          </a:p>
          <a:p>
            <a:r>
              <a:rPr lang="nl-NL" dirty="0">
                <a:latin typeface="Helvetica" pitchFamily="2" charset="0"/>
              </a:rPr>
              <a:t>recessie een teruggang in het personenvervoer door de lucht.</a:t>
            </a:r>
          </a:p>
          <a:p>
            <a:r>
              <a:rPr lang="nl-NL" dirty="0">
                <a:latin typeface="Helvetica" pitchFamily="2" charset="0"/>
              </a:rPr>
              <a:t>Stel dat voor de genoemde invloeden de vraag naar personenvervoer door de lucht bij een</a:t>
            </a:r>
          </a:p>
          <a:p>
            <a:r>
              <a:rPr lang="nl-NL" dirty="0">
                <a:latin typeface="Helvetica" pitchFamily="2" charset="0"/>
              </a:rPr>
              <a:t>luchtvaartmaatschappij werd weergegeven</a:t>
            </a:r>
          </a:p>
          <a:p>
            <a:r>
              <a:rPr lang="nl-NL" dirty="0">
                <a:latin typeface="Helvetica" pitchFamily="2" charset="0"/>
              </a:rPr>
              <a:t>door de lijn V1 in de tekening.</a:t>
            </a:r>
          </a:p>
          <a:p>
            <a:r>
              <a:rPr lang="nl-NL" dirty="0">
                <a:latin typeface="Helvetica" pitchFamily="2" charset="0"/>
              </a:rPr>
              <a:t>In de uitgangssituatie gold P1</a:t>
            </a:r>
            <a:endParaRPr lang="nl-NL" dirty="0">
              <a:effectLst/>
              <a:latin typeface="Helvetica" pitchFamily="2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6E09D12-F856-9F4D-82DD-A919E6529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59" y="1124744"/>
            <a:ext cx="4472201" cy="3528392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E6EF855B-2DF5-4044-A60A-F59ECDD47D7A}"/>
              </a:ext>
            </a:extLst>
          </p:cNvPr>
          <p:cNvSpPr/>
          <p:nvPr/>
        </p:nvSpPr>
        <p:spPr>
          <a:xfrm>
            <a:off x="64740" y="42455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latin typeface="Helvetica" pitchFamily="2" charset="0"/>
              </a:rPr>
              <a:t>Geef met letters aan wat het totale effect</a:t>
            </a:r>
          </a:p>
          <a:p>
            <a:r>
              <a:rPr lang="nl-NL" dirty="0">
                <a:latin typeface="Helvetica" pitchFamily="2" charset="0"/>
              </a:rPr>
              <a:t>was dat de recessie en de stijgende</a:t>
            </a:r>
          </a:p>
          <a:p>
            <a:r>
              <a:rPr lang="nl-NL" dirty="0">
                <a:latin typeface="Helvetica" pitchFamily="2" charset="0"/>
              </a:rPr>
              <a:t>brandstofkosten hadden op de gevraagde</a:t>
            </a:r>
          </a:p>
          <a:p>
            <a:r>
              <a:rPr lang="nl-NL" dirty="0">
                <a:latin typeface="Helvetica" pitchFamily="2" charset="0"/>
              </a:rPr>
              <a:t>hoeveelheid.</a:t>
            </a:r>
            <a:endParaRPr lang="nl-NL" dirty="0">
              <a:effectLst/>
              <a:latin typeface="Helvetica" pitchFamily="2" charset="0"/>
            </a:endParaRPr>
          </a:p>
        </p:txBody>
      </p:sp>
      <p:sp>
        <p:nvSpPr>
          <p:cNvPr id="12" name="Pijl links 11">
            <a:extLst>
              <a:ext uri="{FF2B5EF4-FFF2-40B4-BE49-F238E27FC236}">
                <a16:creationId xmlns:a16="http://schemas.microsoft.com/office/drawing/2014/main" id="{758AB26F-ADBF-BE42-8AC2-5A5608007D76}"/>
              </a:ext>
            </a:extLst>
          </p:cNvPr>
          <p:cNvSpPr/>
          <p:nvPr/>
        </p:nvSpPr>
        <p:spPr>
          <a:xfrm rot="10800000">
            <a:off x="6927726" y="3285297"/>
            <a:ext cx="66861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 links 12">
            <a:extLst>
              <a:ext uri="{FF2B5EF4-FFF2-40B4-BE49-F238E27FC236}">
                <a16:creationId xmlns:a16="http://schemas.microsoft.com/office/drawing/2014/main" id="{4ED29EE2-2B9F-4945-8BCE-2CB520E8CBD3}"/>
              </a:ext>
            </a:extLst>
          </p:cNvPr>
          <p:cNvSpPr/>
          <p:nvPr/>
        </p:nvSpPr>
        <p:spPr>
          <a:xfrm rot="13555972">
            <a:off x="6317054" y="2968323"/>
            <a:ext cx="66861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DB51C56-FD71-D44F-A052-3D22391816AD}"/>
              </a:ext>
            </a:extLst>
          </p:cNvPr>
          <p:cNvSpPr txBox="1"/>
          <p:nvPr/>
        </p:nvSpPr>
        <p:spPr>
          <a:xfrm>
            <a:off x="6999322" y="329651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recessie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BB6E80A-D674-0E4B-B056-7F2C74B68660}"/>
              </a:ext>
            </a:extLst>
          </p:cNvPr>
          <p:cNvSpPr txBox="1"/>
          <p:nvPr/>
        </p:nvSpPr>
        <p:spPr>
          <a:xfrm>
            <a:off x="6516216" y="2610478"/>
            <a:ext cx="122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Stijgende</a:t>
            </a:r>
          </a:p>
          <a:p>
            <a:r>
              <a:rPr lang="nl-NL" dirty="0"/>
              <a:t>prijzen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CB6FF98-8E37-2C42-8CD4-A1440681D599}"/>
              </a:ext>
            </a:extLst>
          </p:cNvPr>
          <p:cNvSpPr txBox="1"/>
          <p:nvPr/>
        </p:nvSpPr>
        <p:spPr>
          <a:xfrm>
            <a:off x="5220072" y="4845686"/>
            <a:ext cx="2787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Effect recessie: D </a:t>
            </a:r>
            <a:r>
              <a:rPr lang="nl-NL" dirty="0">
                <a:sym typeface="Wingdings" pitchFamily="2" charset="2"/>
              </a:rPr>
              <a:t> B</a:t>
            </a:r>
          </a:p>
          <a:p>
            <a:r>
              <a:rPr lang="nl-NL" dirty="0">
                <a:sym typeface="Wingdings" pitchFamily="2" charset="2"/>
              </a:rPr>
              <a:t>Effect prijsstijging: B  A</a:t>
            </a:r>
          </a:p>
          <a:p>
            <a:r>
              <a:rPr lang="nl-NL" dirty="0">
                <a:sym typeface="Wingdings" pitchFamily="2" charset="2"/>
              </a:rPr>
              <a:t>Totaal effect: D  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1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499A0A-FD5E-4549-AA52-FB558DBE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Economie Integraal vwo (VRM)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BA4F5C-EA78-5844-A1EC-41D02E05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E913650-19E5-3E41-9C05-B47BF4C3C1C4}"/>
              </a:ext>
            </a:extLst>
          </p:cNvPr>
          <p:cNvSpPr txBox="1"/>
          <p:nvPr/>
        </p:nvSpPr>
        <p:spPr>
          <a:xfrm>
            <a:off x="2830116" y="31369"/>
            <a:ext cx="409761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2.2 Vraagbepalende factoren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F82CDC6-BCD9-E747-9F30-048F709E9C77}"/>
              </a:ext>
            </a:extLst>
          </p:cNvPr>
          <p:cNvSpPr txBox="1"/>
          <p:nvPr/>
        </p:nvSpPr>
        <p:spPr>
          <a:xfrm>
            <a:off x="2051720" y="764704"/>
            <a:ext cx="50405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Inkomensvraagcurven (Engelkrommen)</a:t>
            </a:r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9BECF357-C4E7-D24E-8DDB-48E171A10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587500"/>
            <a:ext cx="8178800" cy="3683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516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{588A6C3D-7FF5-1143-9EB2-F3893E7F9256}tf10001073</Template>
  <TotalTime>110</TotalTime>
  <Words>681</Words>
  <Application>Microsoft Macintosh PowerPoint</Application>
  <PresentationFormat>Diavoorstelling (4:3)</PresentationFormat>
  <Paragraphs>183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Tw Cen MT</vt:lpstr>
      <vt:lpstr>Wingdings</vt:lpstr>
      <vt:lpstr>Druppel</vt:lpstr>
      <vt:lpstr>Begrippen</vt:lpstr>
      <vt:lpstr>Een CD van Adele</vt:lpstr>
      <vt:lpstr>Meer mensen</vt:lpstr>
      <vt:lpstr>De collectieve vraaglijn</vt:lpstr>
      <vt:lpstr>Verwerkingsopgave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Consumentensurplus</dc:title>
  <dc:creator>Paul</dc:creator>
  <cp:lastModifiedBy>Microsoft Office User</cp:lastModifiedBy>
  <cp:revision>25</cp:revision>
  <dcterms:created xsi:type="dcterms:W3CDTF">2011-11-07T19:45:01Z</dcterms:created>
  <dcterms:modified xsi:type="dcterms:W3CDTF">2019-05-06T07:51:29Z</dcterms:modified>
</cp:coreProperties>
</file>