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5547"/>
    <p:restoredTop sz="94700"/>
  </p:normalViewPr>
  <p:slideViewPr>
    <p:cSldViewPr snapToGrid="0" snapToObjects="1">
      <p:cViewPr varScale="1">
        <p:scale>
          <a:sx n="102" d="100"/>
          <a:sy n="102" d="100"/>
        </p:scale>
        <p:origin x="192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B276D6-46DE-0A4D-97F9-D70F4FB9E6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43CEC5E-61F8-F34A-BA54-28A9F0CAF2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024F73-EA9E-F847-BA96-651A1B328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F15F6-4E6B-6E4B-9F0F-CA63356BC2FE}" type="datetimeFigureOut">
              <a:rPr lang="nl-NL" smtClean="0"/>
              <a:t>04-09-2020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E0A5638-ADE3-754F-8391-C0970D1C9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65340F3-DA34-3E49-80DC-8B93451EC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B6F43-0222-6B45-A3CF-E7C266353CC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0058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3ED98B-5001-5A41-A773-8943A1B03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647CEC0-FECD-944F-9E21-B8EA6C6AFC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7729B20-2D6C-3645-9B58-3A39E0FC7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F15F6-4E6B-6E4B-9F0F-CA63356BC2FE}" type="datetimeFigureOut">
              <a:rPr lang="nl-NL" smtClean="0"/>
              <a:t>04-09-2020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52C07A0-C331-1C44-9B95-8E0D289DA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E1508B7-D459-F644-A2AD-756F57625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B6F43-0222-6B45-A3CF-E7C266353CC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945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A35BA205-0CF5-C440-9DB1-D744EFA636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1FB7087-B8AC-6942-ACAD-20B8631ABF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871F6F0-9ED3-A34F-8E65-BEA485173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F15F6-4E6B-6E4B-9F0F-CA63356BC2FE}" type="datetimeFigureOut">
              <a:rPr lang="nl-NL" smtClean="0"/>
              <a:t>04-09-2020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EEC5186-6ACE-2D46-8E41-87A8EFC66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B4B8576-5785-1A4D-B151-EF28C2485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B6F43-0222-6B45-A3CF-E7C266353CC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6913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96794C-0040-1146-AA52-4DD5601C5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80736CE-B5B4-2B49-83DE-E391FE698A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23264C6-899A-1348-A25F-0AD6F18A2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F15F6-4E6B-6E4B-9F0F-CA63356BC2FE}" type="datetimeFigureOut">
              <a:rPr lang="nl-NL" smtClean="0"/>
              <a:t>04-09-2020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013C31A-13D0-8E4F-B39B-EFAF3B68B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239C9E5-F07E-CE46-B59B-D1FAC9144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B6F43-0222-6B45-A3CF-E7C266353CC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6049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F51C14-EF78-1643-AB8B-28B90A592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2D8D374-9633-324A-AF19-32902C4D9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B74223F-5487-6F46-A642-4671A52DA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F15F6-4E6B-6E4B-9F0F-CA63356BC2FE}" type="datetimeFigureOut">
              <a:rPr lang="nl-NL" smtClean="0"/>
              <a:t>04-09-2020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961E4FA-9580-D44F-B821-3C3DCDDE8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D924014-7F1D-E248-8614-22323BD93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B6F43-0222-6B45-A3CF-E7C266353CC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1924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28B048-5CB5-A541-B27D-E16289024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92F9B88-6111-384F-8399-CC0BCFC0A8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5DF5461-6CEF-104E-8DB2-F0161E70DA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C4EF56C-1E24-144C-9E3F-23D7486E1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F15F6-4E6B-6E4B-9F0F-CA63356BC2FE}" type="datetimeFigureOut">
              <a:rPr lang="nl-NL" smtClean="0"/>
              <a:t>04-09-2020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87EEE3D-86EB-BD42-9009-74E1E5D4E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E5EDBE1-23B1-FD4D-8AE8-B138E46CE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B6F43-0222-6B45-A3CF-E7C266353CC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2250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6F469F-89DD-6740-8418-6065EF803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6736236-41E2-CE4B-AA0B-AB27AA1D3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2AEEA9C-1AEB-C544-888F-41E972967C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35AB17E-8FA1-444A-BF2C-0E2A34841F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B6D66D93-DF88-C042-886B-78494F8429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F0B14D30-5DE4-AB4E-8A5F-BF26F267D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F15F6-4E6B-6E4B-9F0F-CA63356BC2FE}" type="datetimeFigureOut">
              <a:rPr lang="nl-NL" smtClean="0"/>
              <a:t>04-09-2020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8B848E62-2716-C642-8E56-CA7B5B71A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F196A027-5646-6E40-8DFB-B17D3F12B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B6F43-0222-6B45-A3CF-E7C266353CC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961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D6EC13-799A-544C-B191-6EE84B252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57E816A-8B3F-034B-B767-45FA42A47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F15F6-4E6B-6E4B-9F0F-CA63356BC2FE}" type="datetimeFigureOut">
              <a:rPr lang="nl-NL" smtClean="0"/>
              <a:t>04-09-2020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7589F68-25D4-9846-8E86-E6BEE38F7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A012A1D-B766-494E-AFAD-886957EAB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B6F43-0222-6B45-A3CF-E7C266353CC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5131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DBAD741-0255-584E-87ED-84C438122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F15F6-4E6B-6E4B-9F0F-CA63356BC2FE}" type="datetimeFigureOut">
              <a:rPr lang="nl-NL" smtClean="0"/>
              <a:t>04-09-2020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141F310-B20C-484F-913E-6988B21C0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B31BDDF-214F-2947-9E23-185E87282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B6F43-0222-6B45-A3CF-E7C266353CC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8797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FA0D4D-DC8A-8E4B-A569-732F0A8A1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02E3016-651B-D144-BDEB-921D16611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9917AE7-33E6-2A43-833E-A9092A24B7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ECF8083-0C43-F244-AF40-9B9AC1759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F15F6-4E6B-6E4B-9F0F-CA63356BC2FE}" type="datetimeFigureOut">
              <a:rPr lang="nl-NL" smtClean="0"/>
              <a:t>04-09-2020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9B99FCA-8F4B-6145-9F93-E20A1CEE1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49B7359-83F0-B242-BD63-DCFAC7364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B6F43-0222-6B45-A3CF-E7C266353CC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8721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B8B114-442F-E546-A4A2-045A4593A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6508FEC-A8A6-AD40-AC75-B4FF94AA78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EBA3CD6-591F-ED4B-8C30-C15A7D86C6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19D3975-693F-CA40-850D-E831FB104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F15F6-4E6B-6E4B-9F0F-CA63356BC2FE}" type="datetimeFigureOut">
              <a:rPr lang="nl-NL" smtClean="0"/>
              <a:t>04-09-2020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CF04C21-FE33-964D-B1CF-3F49F3745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8D40A55-3179-7E40-B77A-0187C92EC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B6F43-0222-6B45-A3CF-E7C266353CC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9105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C1F44E7-338B-EB45-BB3B-24DAE21D9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BD1574C-D8CC-544A-88AA-71E107AD63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8073C2B-213F-8142-8834-477EEC8320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1F15F6-4E6B-6E4B-9F0F-CA63356BC2FE}" type="datetimeFigureOut">
              <a:rPr lang="nl-NL" smtClean="0"/>
              <a:t>04-09-2020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1B8A975-1A27-6148-A2AE-DAE051A375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7AC5042-E684-EB4A-A3EC-8E49047233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B6F43-0222-6B45-A3CF-E7C266353CC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4363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iff"/><Relationship Id="rId3" Type="http://schemas.openxmlformats.org/officeDocument/2006/relationships/audio" Target="../media/media1.m4a"/><Relationship Id="rId7" Type="http://schemas.openxmlformats.org/officeDocument/2006/relationships/image" Target="../media/image3.tiff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tiff"/><Relationship Id="rId5" Type="http://schemas.openxmlformats.org/officeDocument/2006/relationships/image" Target="../media/image1.tif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5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tiff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FD018505-0561-5D41-B32B-C445C358B06B}"/>
              </a:ext>
            </a:extLst>
          </p:cNvPr>
          <p:cNvSpPr txBox="1"/>
          <p:nvPr/>
        </p:nvSpPr>
        <p:spPr>
          <a:xfrm>
            <a:off x="4200042" y="247973"/>
            <a:ext cx="4912962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2800" dirty="0"/>
              <a:t>14.2 Nivelleren en denivelleren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B768B2C2-AFBA-3143-B30B-7122AC151BE9}"/>
              </a:ext>
            </a:extLst>
          </p:cNvPr>
          <p:cNvSpPr txBox="1"/>
          <p:nvPr/>
        </p:nvSpPr>
        <p:spPr>
          <a:xfrm>
            <a:off x="144379" y="840630"/>
            <a:ext cx="7611092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2200" dirty="0"/>
              <a:t>Nivellering is de afname van relatieve inkomensverschillen</a:t>
            </a:r>
          </a:p>
          <a:p>
            <a:r>
              <a:rPr lang="nl-NL" sz="2200" dirty="0"/>
              <a:t>Denivellering is de toename van relatieve inkomensverschillen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52867B4-A549-AF4B-B4CA-1D83A9DD76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5470" y="840630"/>
            <a:ext cx="4436531" cy="438107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9062963-3153-4841-AD90-E285384819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033" y="2701473"/>
            <a:ext cx="4052470" cy="960895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28FC518C-148D-B54F-B0A2-448C9D2B64E9}"/>
              </a:ext>
            </a:extLst>
          </p:cNvPr>
          <p:cNvSpPr txBox="1"/>
          <p:nvPr/>
        </p:nvSpPr>
        <p:spPr>
          <a:xfrm>
            <a:off x="504033" y="2028939"/>
            <a:ext cx="5811865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2400" dirty="0"/>
              <a:t>Andere maatstaf is onderstaande techniek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0F5AF8B-F8C7-7446-8089-E256DE1C72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034" y="3654998"/>
            <a:ext cx="4979457" cy="320300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E139B3C6-A0EE-B64A-B462-6B0CBCDF43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4305" y="5409614"/>
            <a:ext cx="5033141" cy="144838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B91F629-06DE-834D-A237-0EF20DEA76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8617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155"/>
    </mc:Choice>
    <mc:Fallback>
      <p:transition spd="slow" advTm="124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331EC2BF-DD15-CE4F-B8B8-B9E474DFEE8D}"/>
              </a:ext>
            </a:extLst>
          </p:cNvPr>
          <p:cNvSpPr txBox="1"/>
          <p:nvPr/>
        </p:nvSpPr>
        <p:spPr>
          <a:xfrm>
            <a:off x="1" y="135458"/>
            <a:ext cx="5486400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2800" dirty="0"/>
              <a:t>14.2 Nivelleren en denivelleren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0A3DF4E-B3D3-C741-A442-EF94C0E58065}"/>
              </a:ext>
            </a:extLst>
          </p:cNvPr>
          <p:cNvSpPr txBox="1"/>
          <p:nvPr/>
        </p:nvSpPr>
        <p:spPr>
          <a:xfrm>
            <a:off x="1069383" y="1069383"/>
            <a:ext cx="6121831" cy="19389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2400" dirty="0"/>
              <a:t>Oorzaken van nivellering:</a:t>
            </a:r>
          </a:p>
          <a:p>
            <a:endParaRPr lang="nl-NL" sz="2400" dirty="0"/>
          </a:p>
          <a:p>
            <a:pPr marL="342900" indent="-342900">
              <a:buAutoNum type="arabicPeriod"/>
            </a:pPr>
            <a:r>
              <a:rPr lang="nl-NL" sz="2400" dirty="0"/>
              <a:t>Scholing</a:t>
            </a:r>
          </a:p>
          <a:p>
            <a:pPr marL="342900" indent="-342900">
              <a:buAutoNum type="arabicPeriod"/>
            </a:pPr>
            <a:r>
              <a:rPr lang="nl-NL" sz="2400" dirty="0"/>
              <a:t>Sociale zekerheid</a:t>
            </a:r>
          </a:p>
          <a:p>
            <a:pPr marL="342900" indent="-342900">
              <a:buAutoNum type="arabicPeriod"/>
            </a:pPr>
            <a:r>
              <a:rPr lang="nl-NL" sz="2400" dirty="0"/>
              <a:t>Verandering in de vermogensverdeling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65A8388-15D2-E248-B62B-6E74E86D48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853229"/>
            <a:ext cx="7423688" cy="1981523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11398E31-15F0-294E-B2B9-6050CDAC0A4C}"/>
              </a:ext>
            </a:extLst>
          </p:cNvPr>
          <p:cNvSpPr txBox="1"/>
          <p:nvPr/>
        </p:nvSpPr>
        <p:spPr>
          <a:xfrm>
            <a:off x="1069383" y="4126624"/>
            <a:ext cx="7222210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2400" dirty="0"/>
              <a:t>Internationale inkomensverdeling</a:t>
            </a:r>
          </a:p>
        </p:txBody>
      </p:sp>
      <p:pic>
        <p:nvPicPr>
          <p:cNvPr id="9" name="Afbeelding 8" descr="Afbeelding met schermafbeelding&#10;&#10;Automatisch gegenereerde beschrijving">
            <a:extLst>
              <a:ext uri="{FF2B5EF4-FFF2-40B4-BE49-F238E27FC236}">
                <a16:creationId xmlns:a16="http://schemas.microsoft.com/office/drawing/2014/main" id="{E638A1F0-7399-AE4C-8E9C-A8BCC87164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800" y="-18431"/>
            <a:ext cx="5791201" cy="479314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1E3F0D4-0AC6-4440-AA0B-F83F64FB0F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1218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155"/>
    </mc:Choice>
    <mc:Fallback>
      <p:transition spd="slow" advTm="113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C09EB373-C582-624B-BD53-40FC37BFA3BF}"/>
              </a:ext>
            </a:extLst>
          </p:cNvPr>
          <p:cNvSpPr txBox="1"/>
          <p:nvPr/>
        </p:nvSpPr>
        <p:spPr>
          <a:xfrm>
            <a:off x="247974" y="325464"/>
            <a:ext cx="804362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2800" dirty="0"/>
              <a:t>14.3 Overheidsingrijpen in de inkomensverdeling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C165624D-9622-ED45-B4DD-06C44C3612D0}"/>
              </a:ext>
            </a:extLst>
          </p:cNvPr>
          <p:cNvSpPr txBox="1"/>
          <p:nvPr/>
        </p:nvSpPr>
        <p:spPr>
          <a:xfrm>
            <a:off x="247974" y="1120462"/>
            <a:ext cx="48134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Primaire inkomensverdeling:</a:t>
            </a:r>
          </a:p>
          <a:p>
            <a:pPr marL="285750" indent="-285750">
              <a:buFontTx/>
              <a:buChar char="-"/>
            </a:pPr>
            <a:r>
              <a:rPr lang="nl-NL" sz="2400" dirty="0"/>
              <a:t>Minimumloon</a:t>
            </a:r>
          </a:p>
          <a:p>
            <a:pPr marL="285750" indent="-285750">
              <a:buFontTx/>
              <a:buChar char="-"/>
            </a:pPr>
            <a:r>
              <a:rPr lang="nl-NL" sz="2400" dirty="0"/>
              <a:t>Maximumloon (Balkenende norm)</a:t>
            </a:r>
          </a:p>
          <a:p>
            <a:pPr marL="285750" indent="-285750">
              <a:buFontTx/>
              <a:buChar char="-"/>
            </a:pPr>
            <a:r>
              <a:rPr lang="nl-NL" sz="2400" dirty="0"/>
              <a:t>Aanpakken bonusregelingen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6DD86AA-E3D0-CB43-A764-896C76EB97A6}"/>
              </a:ext>
            </a:extLst>
          </p:cNvPr>
          <p:cNvSpPr txBox="1"/>
          <p:nvPr/>
        </p:nvSpPr>
        <p:spPr>
          <a:xfrm>
            <a:off x="247974" y="2704563"/>
            <a:ext cx="52641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Secundaire inkomensverdeling</a:t>
            </a:r>
          </a:p>
          <a:p>
            <a:pPr marL="285750" indent="-285750">
              <a:buFontTx/>
              <a:buChar char="-"/>
            </a:pPr>
            <a:r>
              <a:rPr lang="nl-NL" sz="2400" dirty="0"/>
              <a:t>Progressief belastingstelsel</a:t>
            </a:r>
          </a:p>
          <a:p>
            <a:pPr marL="285750" indent="-285750">
              <a:buFontTx/>
              <a:buChar char="-"/>
            </a:pPr>
            <a:r>
              <a:rPr lang="nl-NL" sz="2400" dirty="0"/>
              <a:t>Afschaffen aftrekposten / bijtellingen</a:t>
            </a:r>
          </a:p>
          <a:p>
            <a:pPr marL="285750" indent="-285750">
              <a:buFontTx/>
              <a:buChar char="-"/>
            </a:pPr>
            <a:r>
              <a:rPr lang="nl-NL" sz="2400" dirty="0"/>
              <a:t>Heffingskortingen afschaffen / uitbreiden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BF6B0C1F-10A6-7443-9439-A91B38DEAED3}"/>
              </a:ext>
            </a:extLst>
          </p:cNvPr>
          <p:cNvSpPr txBox="1"/>
          <p:nvPr/>
        </p:nvSpPr>
        <p:spPr>
          <a:xfrm>
            <a:off x="247974" y="4711693"/>
            <a:ext cx="55990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Tertiaire inkomensverdeling</a:t>
            </a:r>
          </a:p>
          <a:p>
            <a:pPr marL="285750" indent="-285750">
              <a:buFontTx/>
              <a:buChar char="-"/>
            </a:pPr>
            <a:r>
              <a:rPr lang="nl-NL" sz="2400" dirty="0"/>
              <a:t>Indirecte belastingen (BTW, accijnzen)</a:t>
            </a:r>
          </a:p>
          <a:p>
            <a:pPr marL="285750" indent="-285750">
              <a:buFontTx/>
              <a:buChar char="-"/>
            </a:pPr>
            <a:r>
              <a:rPr lang="nl-NL" sz="2400" dirty="0"/>
              <a:t>Overheidsvoorzieningen (subsidies onderwijs, cultuur, openbaarvervoer, thuiszorg (WMO)</a:t>
            </a:r>
          </a:p>
        </p:txBody>
      </p:sp>
      <p:pic>
        <p:nvPicPr>
          <p:cNvPr id="7" name="Afbeelding 6" descr="Afbeelding met schermafbeelding&#10;&#10;Automatisch gegenereerde beschrijving">
            <a:extLst>
              <a:ext uri="{FF2B5EF4-FFF2-40B4-BE49-F238E27FC236}">
                <a16:creationId xmlns:a16="http://schemas.microsoft.com/office/drawing/2014/main" id="{C7926E5A-3156-B74D-B7B9-09222C21C0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9492" y="2188085"/>
            <a:ext cx="6102508" cy="465946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7BE8ADA-3671-614A-979B-E5937FDCF98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2823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747"/>
    </mc:Choice>
    <mc:Fallback>
      <p:transition spd="slow" advTm="202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D33CB408-8C1C-3D47-A8D6-F9A2B0F5EA25}"/>
              </a:ext>
            </a:extLst>
          </p:cNvPr>
          <p:cNvSpPr txBox="1"/>
          <p:nvPr/>
        </p:nvSpPr>
        <p:spPr>
          <a:xfrm>
            <a:off x="247974" y="325464"/>
            <a:ext cx="804362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2800" dirty="0"/>
              <a:t>14.3 Overheidsingrijpen in de inkomensverdeling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778C2007-CDCB-9A4C-931A-43B2664A5455}"/>
              </a:ext>
            </a:extLst>
          </p:cNvPr>
          <p:cNvSpPr txBox="1"/>
          <p:nvPr/>
        </p:nvSpPr>
        <p:spPr>
          <a:xfrm>
            <a:off x="247974" y="1123950"/>
            <a:ext cx="6533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Belastingstelsels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FAF9F1E-8D73-CE4D-B34D-4CC038641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7819"/>
            <a:ext cx="5372100" cy="526018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169F1B8-303F-FC4F-B1CF-EB16D4EB9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8550" y="1885950"/>
            <a:ext cx="3548613" cy="25019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4AA1FBBD-B118-274A-BC99-CDC97C043D95}"/>
              </a:ext>
            </a:extLst>
          </p:cNvPr>
          <p:cNvSpPr txBox="1"/>
          <p:nvPr/>
        </p:nvSpPr>
        <p:spPr>
          <a:xfrm>
            <a:off x="7448550" y="234315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 vlaktaks</a:t>
            </a:r>
          </a:p>
        </p:txBody>
      </p:sp>
    </p:spTree>
    <p:extLst>
      <p:ext uri="{BB962C8B-B14F-4D97-AF65-F5344CB8AC3E}">
        <p14:creationId xmlns:p14="http://schemas.microsoft.com/office/powerpoint/2010/main" val="207384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538" y="3853189"/>
            <a:ext cx="8504924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3503712" y="1027497"/>
            <a:ext cx="6192688" cy="132343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Kenmerk van een progressief belastingstelsel is dat je </a:t>
            </a:r>
            <a:r>
              <a:rPr lang="nl-NL" sz="20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procentueel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meer belasting gaat betalen naarmate je inkomen stijgt.</a:t>
            </a:r>
          </a:p>
          <a:p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Degressief  = procentueel minder belasting betalen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3503712" y="2606973"/>
            <a:ext cx="6192688" cy="101566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Als je het woord procentueel of relatief vergeet is het antwoord niet goed. In alle drie stelsels betaal je namelijk meer belasting als je inkomen stijgt</a:t>
            </a:r>
          </a:p>
        </p:txBody>
      </p:sp>
      <p:sp>
        <p:nvSpPr>
          <p:cNvPr id="2" name="Rechthoek 1"/>
          <p:cNvSpPr/>
          <p:nvPr/>
        </p:nvSpPr>
        <p:spPr>
          <a:xfrm>
            <a:off x="3147120" y="4825506"/>
            <a:ext cx="2088232" cy="11013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5439901" y="4825506"/>
            <a:ext cx="2194490" cy="11013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/>
          <p:cNvSpPr/>
          <p:nvPr/>
        </p:nvSpPr>
        <p:spPr>
          <a:xfrm>
            <a:off x="7838940" y="4825506"/>
            <a:ext cx="2088232" cy="11013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947564CC-9F06-C74C-8D83-47C6C1C20A67}"/>
              </a:ext>
            </a:extLst>
          </p:cNvPr>
          <p:cNvSpPr txBox="1"/>
          <p:nvPr/>
        </p:nvSpPr>
        <p:spPr>
          <a:xfrm>
            <a:off x="3733800" y="6362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D723911-64F6-A348-90F3-A5F0F5816AB1}"/>
              </a:ext>
            </a:extLst>
          </p:cNvPr>
          <p:cNvSpPr txBox="1"/>
          <p:nvPr/>
        </p:nvSpPr>
        <p:spPr>
          <a:xfrm>
            <a:off x="247974" y="325464"/>
            <a:ext cx="804362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2800" dirty="0"/>
              <a:t>14.3 Overheidsingrijpen in de inkomensverdeling </a:t>
            </a:r>
          </a:p>
        </p:txBody>
      </p:sp>
    </p:spTree>
    <p:extLst>
      <p:ext uri="{BB962C8B-B14F-4D97-AF65-F5344CB8AC3E}">
        <p14:creationId xmlns:p14="http://schemas.microsoft.com/office/powerpoint/2010/main" val="390487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2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29E66E36-7A61-074E-B2BF-6B431EEDC3C6}"/>
              </a:ext>
            </a:extLst>
          </p:cNvPr>
          <p:cNvSpPr txBox="1"/>
          <p:nvPr/>
        </p:nvSpPr>
        <p:spPr>
          <a:xfrm>
            <a:off x="247974" y="325464"/>
            <a:ext cx="804362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2800" dirty="0"/>
              <a:t>14.3 Overheidsingrijpen in de inkomensverdeling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D6ACF9D-EEAA-C849-A7D5-11C985285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0" y="983683"/>
            <a:ext cx="8213280" cy="554885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1DB7DD8-4894-ED44-9247-1C54A1781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3459" y="5270500"/>
            <a:ext cx="3452091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3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schermafbeelding, monitor, scherm, straat&#10;&#10;Automatisch gegenereerde beschrijving">
            <a:extLst>
              <a:ext uri="{FF2B5EF4-FFF2-40B4-BE49-F238E27FC236}">
                <a16:creationId xmlns:a16="http://schemas.microsoft.com/office/drawing/2014/main" id="{C3E0463F-5C37-234B-A682-E74D3B07F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650"/>
            <a:ext cx="12192000" cy="569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526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D6477C37-EB8E-D846-83E6-C72B74C0F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34" y="153342"/>
            <a:ext cx="6327704" cy="4356028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5081EBD0-068E-3E4E-82DF-5A9F9CF88FD7}"/>
              </a:ext>
            </a:extLst>
          </p:cNvPr>
          <p:cNvSpPr txBox="1"/>
          <p:nvPr/>
        </p:nvSpPr>
        <p:spPr>
          <a:xfrm>
            <a:off x="6415938" y="153342"/>
            <a:ext cx="57744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Marginale belastingquote (</a:t>
            </a:r>
            <a:r>
              <a:rPr lang="nl-NL" dirty="0" err="1"/>
              <a:t>mbq</a:t>
            </a:r>
            <a:r>
              <a:rPr lang="nl-NL" dirty="0"/>
              <a:t>) = richtingscoëfficiënt</a:t>
            </a:r>
          </a:p>
          <a:p>
            <a:endParaRPr lang="nl-NL" dirty="0"/>
          </a:p>
          <a:p>
            <a:r>
              <a:rPr lang="nl-NL" dirty="0"/>
              <a:t>Gemiddelde belastingquote is de rc van de lijn vanuit de oorsprong. De </a:t>
            </a:r>
            <a:r>
              <a:rPr lang="nl-NL" dirty="0" err="1"/>
              <a:t>gbq</a:t>
            </a:r>
            <a:r>
              <a:rPr lang="nl-NL" dirty="0"/>
              <a:t> stijgt dus. In deze situatie is dus sprake van een progressief belastingstelsel.</a:t>
            </a:r>
          </a:p>
        </p:txBody>
      </p:sp>
      <p:pic>
        <p:nvPicPr>
          <p:cNvPr id="6" name="Afbeelding 5" descr="Afbeelding met schermafbeelding, groen&#10;&#10;Automatisch gegenereerde beschrijving">
            <a:extLst>
              <a:ext uri="{FF2B5EF4-FFF2-40B4-BE49-F238E27FC236}">
                <a16:creationId xmlns:a16="http://schemas.microsoft.com/office/drawing/2014/main" id="{1F7398BD-2A30-A643-AF7D-05770A561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0641" y="3886116"/>
            <a:ext cx="9089796" cy="281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62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26.6|17.7|2.8|13.5|19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3.2|8.7|10.4|19.3|38.3|9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3.6|23.4|17.5|2.1|7.5|32.4|36.3|9.2|17.4|5.9"/>
</p:tagLst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194</Words>
  <Application>Microsoft Macintosh PowerPoint</Application>
  <PresentationFormat>Breedbeeld</PresentationFormat>
  <Paragraphs>34</Paragraphs>
  <Slides>8</Slides>
  <Notes>0</Notes>
  <HiddenSlides>0</HiddenSlides>
  <MMClips>3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Vermeulen, H.</dc:creator>
  <cp:lastModifiedBy>Vermeulen, H.</cp:lastModifiedBy>
  <cp:revision>14</cp:revision>
  <dcterms:created xsi:type="dcterms:W3CDTF">2020-09-01T12:47:33Z</dcterms:created>
  <dcterms:modified xsi:type="dcterms:W3CDTF">2020-09-04T09:07:48Z</dcterms:modified>
</cp:coreProperties>
</file>