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1" r:id="rId2"/>
    <p:sldId id="263" r:id="rId3"/>
    <p:sldId id="264" r:id="rId4"/>
    <p:sldId id="265" r:id="rId5"/>
    <p:sldId id="266" r:id="rId6"/>
    <p:sldId id="269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92"/>
    <p:restoredTop sz="94658"/>
  </p:normalViewPr>
  <p:slideViewPr>
    <p:cSldViewPr snapToGrid="0" snapToObjects="1">
      <p:cViewPr varScale="1">
        <p:scale>
          <a:sx n="91" d="100"/>
          <a:sy n="91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3375-C3E9-DC48-83D1-4205D7FD4EDE}" type="datetimeFigureOut">
              <a:rPr lang="nl-NL" smtClean="0"/>
              <a:t>22-04-19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9721-2CE1-4D4C-A352-5EC071446C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81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799-D0F4-3C4B-B876-D75CF4EDE932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24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50B-FBE7-9B45-9D33-AFDFCF4A4DBB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7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CEA8-9157-6A46-92D7-9388D452538E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60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61F9-6DA2-1D4F-8A5D-C1E8E5717028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25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FA2-0C39-A84C-8808-EEB35E1649CE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3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3C91-E226-6F4F-9181-68F0D56C5B20}" type="datetime1">
              <a:rPr lang="nl-NL" smtClean="0"/>
              <a:t>22-04-19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3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53FC-583C-884C-A7C2-7B06E458039E}" type="datetime1">
              <a:rPr lang="nl-NL" smtClean="0"/>
              <a:t>22-04-19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39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79E8-10BA-D94F-AAAA-65AF3EB337DB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23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2A22-9C44-4D40-9AA3-6A62CC79EB6E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9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4689-E01C-1241-91E2-2904FB9D898E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67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B5D-AE81-664D-B385-3C684C927BB3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85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5BD7-6D50-1C44-94A1-58121F6988AE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97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472-EE21-C44F-ACA0-62CB5497061B}" type="datetime1">
              <a:rPr lang="nl-NL" smtClean="0"/>
              <a:t>22-04-19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6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FE7-E4E3-D340-890D-6F5F16433910}" type="datetime1">
              <a:rPr lang="nl-NL" smtClean="0"/>
              <a:t>22-04-19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92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22FE-9795-B442-8392-0F76CDBE3A88}" type="datetime1">
              <a:rPr lang="nl-NL" smtClean="0"/>
              <a:t>22-04-19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1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E15C-3372-EF4B-A2B3-6A7B1AA1EC88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6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D190-6E4F-8944-8A6D-6043434AB6B7}" type="datetime1">
              <a:rPr lang="nl-NL" smtClean="0"/>
              <a:t>22-04-19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FA7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8CFC6B-A4AB-134B-AE3B-1E8BA2446C77}" type="datetime1">
              <a:rPr lang="nl-NL" smtClean="0"/>
              <a:t>22-04-19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Integraal economie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CCE7FB-6EDF-3440-8B9E-DA2A7713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0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9E283C2-AF31-DD41-BA8A-D53C7EE5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2F6D73A-B857-7040-A5F1-E3805487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1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5792928-C679-244B-80FA-82A1CDC780A0}"/>
              </a:ext>
            </a:extLst>
          </p:cNvPr>
          <p:cNvSpPr txBox="1">
            <a:spLocks/>
          </p:cNvSpPr>
          <p:nvPr/>
        </p:nvSpPr>
        <p:spPr>
          <a:xfrm>
            <a:off x="2666665" y="5579977"/>
            <a:ext cx="7410617" cy="980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Als de prijs daalt, neemt de vraag toe</a:t>
            </a:r>
            <a:r>
              <a:rPr lang="nl-NL" sz="2800" dirty="0"/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voor het (reken)gemak maken we daar een rechte lijn van</a:t>
            </a:r>
            <a:endParaRPr lang="nl-NL" sz="2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31AC0D5-6D86-A84E-B45B-2168904DEF1A}"/>
              </a:ext>
            </a:extLst>
          </p:cNvPr>
          <p:cNvSpPr txBox="1">
            <a:spLocks/>
          </p:cNvSpPr>
          <p:nvPr/>
        </p:nvSpPr>
        <p:spPr>
          <a:xfrm>
            <a:off x="51607" y="150927"/>
            <a:ext cx="4123078" cy="5483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De vraagfunctie</a:t>
            </a:r>
            <a:endParaRPr lang="nl-NL" sz="2400" baseline="-25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91DCD1-B473-EB47-A052-1610C64F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77" y="297783"/>
            <a:ext cx="2007097" cy="13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732560F-0F5A-ED46-BC2D-30F70FEFFBFD}"/>
              </a:ext>
            </a:extLst>
          </p:cNvPr>
          <p:cNvSpPr txBox="1"/>
          <p:nvPr/>
        </p:nvSpPr>
        <p:spPr>
          <a:xfrm>
            <a:off x="7528015" y="1713557"/>
            <a:ext cx="200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Bij een prijs van € 40.000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CC1975-395D-914E-8686-6DE4A67410F2}"/>
              </a:ext>
            </a:extLst>
          </p:cNvPr>
          <p:cNvSpPr txBox="1"/>
          <p:nvPr/>
        </p:nvSpPr>
        <p:spPr>
          <a:xfrm>
            <a:off x="7680415" y="1923824"/>
            <a:ext cx="2833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slechts een paar mensen bereid </a:t>
            </a:r>
          </a:p>
          <a:p>
            <a:r>
              <a:rPr lang="nl-NL" sz="1400" dirty="0"/>
              <a:t>deze auto te kopen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BAA4DF-1CF1-D84B-8552-F18D3C5E9146}"/>
              </a:ext>
            </a:extLst>
          </p:cNvPr>
          <p:cNvSpPr txBox="1"/>
          <p:nvPr/>
        </p:nvSpPr>
        <p:spPr>
          <a:xfrm>
            <a:off x="7516081" y="2447625"/>
            <a:ext cx="200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Bij een prijs van € 30.000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80137BE-B85C-084B-B008-880857564103}"/>
              </a:ext>
            </a:extLst>
          </p:cNvPr>
          <p:cNvSpPr txBox="1"/>
          <p:nvPr/>
        </p:nvSpPr>
        <p:spPr>
          <a:xfrm>
            <a:off x="7668481" y="2657892"/>
            <a:ext cx="251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al wat meer mensen bereid </a:t>
            </a:r>
          </a:p>
          <a:p>
            <a:r>
              <a:rPr lang="nl-NL" sz="1400" dirty="0"/>
              <a:t>deze auto te kopen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7EF637E-A254-8B43-A97F-3F39DE7DFE38}"/>
              </a:ext>
            </a:extLst>
          </p:cNvPr>
          <p:cNvSpPr txBox="1"/>
          <p:nvPr/>
        </p:nvSpPr>
        <p:spPr>
          <a:xfrm>
            <a:off x="7530033" y="3514338"/>
            <a:ext cx="200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Bij een prijs van € 15.000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779E2F-C0D1-9C4D-A941-E7670CFCB3F0}"/>
              </a:ext>
            </a:extLst>
          </p:cNvPr>
          <p:cNvSpPr txBox="1"/>
          <p:nvPr/>
        </p:nvSpPr>
        <p:spPr>
          <a:xfrm>
            <a:off x="7682433" y="3724605"/>
            <a:ext cx="270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veel mensen bereid deze auto </a:t>
            </a:r>
          </a:p>
          <a:p>
            <a:r>
              <a:rPr lang="nl-NL" sz="1400" dirty="0"/>
              <a:t>te kopen. Een enkeling zelfs 2!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DF1F861-29E7-F04C-A943-3F4D1A889D80}"/>
              </a:ext>
            </a:extLst>
          </p:cNvPr>
          <p:cNvSpPr txBox="1"/>
          <p:nvPr/>
        </p:nvSpPr>
        <p:spPr>
          <a:xfrm>
            <a:off x="7516081" y="4247825"/>
            <a:ext cx="246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Als de auto slechts € 5.000 kost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343C45A-A824-E445-9609-EB4A211ABAA8}"/>
              </a:ext>
            </a:extLst>
          </p:cNvPr>
          <p:cNvSpPr txBox="1"/>
          <p:nvPr/>
        </p:nvSpPr>
        <p:spPr>
          <a:xfrm>
            <a:off x="7668481" y="4458092"/>
            <a:ext cx="240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wordt de vraag naar deze auto</a:t>
            </a:r>
          </a:p>
          <a:p>
            <a:r>
              <a:rPr lang="nl-NL" sz="1400" dirty="0"/>
              <a:t>héél groot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862CDCB-D309-FF46-8A9C-74859BB2EEE6}"/>
              </a:ext>
            </a:extLst>
          </p:cNvPr>
          <p:cNvGrpSpPr/>
          <p:nvPr/>
        </p:nvGrpSpPr>
        <p:grpSpPr>
          <a:xfrm>
            <a:off x="2146328" y="966815"/>
            <a:ext cx="5268717" cy="4514438"/>
            <a:chOff x="743443" y="1084094"/>
            <a:chExt cx="5268717" cy="4514438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0E947E9C-2AC2-2B4F-920C-95CF9DE9C389}"/>
                </a:ext>
              </a:extLst>
            </p:cNvPr>
            <p:cNvGrpSpPr/>
            <p:nvPr/>
          </p:nvGrpSpPr>
          <p:grpSpPr>
            <a:xfrm>
              <a:off x="743443" y="1084094"/>
              <a:ext cx="5268717" cy="4514438"/>
              <a:chOff x="743443" y="1084094"/>
              <a:chExt cx="5268717" cy="4514438"/>
            </a:xfrm>
          </p:grpSpPr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095DEDBD-AA73-444A-BE5A-FFFF79C953C8}"/>
                  </a:ext>
                </a:extLst>
              </p:cNvPr>
              <p:cNvGrpSpPr/>
              <p:nvPr/>
            </p:nvGrpSpPr>
            <p:grpSpPr>
              <a:xfrm>
                <a:off x="743443" y="1084094"/>
                <a:ext cx="5268717" cy="4514438"/>
                <a:chOff x="743443" y="1084094"/>
                <a:chExt cx="5268717" cy="4514438"/>
              </a:xfrm>
            </p:grpSpPr>
            <p:sp>
              <p:nvSpPr>
                <p:cNvPr id="28" name="Tekstvak 27">
                  <a:extLst>
                    <a:ext uri="{FF2B5EF4-FFF2-40B4-BE49-F238E27FC236}">
                      <a16:creationId xmlns:a16="http://schemas.microsoft.com/office/drawing/2014/main" id="{19960473-2735-0B4C-9F30-0A2B99A24878}"/>
                    </a:ext>
                  </a:extLst>
                </p:cNvPr>
                <p:cNvSpPr txBox="1"/>
                <p:nvPr/>
              </p:nvSpPr>
              <p:spPr>
                <a:xfrm rot="16200000">
                  <a:off x="552942" y="1756054"/>
                  <a:ext cx="750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euro’s</a:t>
                  </a:r>
                </a:p>
              </p:txBody>
            </p:sp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4A15ABAE-E8DF-AF41-96E6-297611B8BA94}"/>
                    </a:ext>
                  </a:extLst>
                </p:cNvPr>
                <p:cNvSpPr txBox="1"/>
                <p:nvPr/>
              </p:nvSpPr>
              <p:spPr>
                <a:xfrm>
                  <a:off x="2669640" y="1084094"/>
                  <a:ext cx="2462149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Markt voor kleine auto’s</a:t>
                  </a:r>
                </a:p>
              </p:txBody>
            </p: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1AF5E5ED-C957-FE46-9434-4192DA84AF35}"/>
                    </a:ext>
                  </a:extLst>
                </p:cNvPr>
                <p:cNvCxnSpPr/>
                <p:nvPr/>
              </p:nvCxnSpPr>
              <p:spPr>
                <a:xfrm>
                  <a:off x="1691680" y="162880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8F225F69-8A02-5149-93C3-AD13D3EF1C16}"/>
                    </a:ext>
                  </a:extLst>
                </p:cNvPr>
                <p:cNvCxnSpPr/>
                <p:nvPr/>
              </p:nvCxnSpPr>
              <p:spPr>
                <a:xfrm>
                  <a:off x="1691680" y="198472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E869E98C-883B-F245-8526-0A225FD40EC5}"/>
                    </a:ext>
                  </a:extLst>
                </p:cNvPr>
                <p:cNvCxnSpPr/>
                <p:nvPr/>
              </p:nvCxnSpPr>
              <p:spPr>
                <a:xfrm>
                  <a:off x="1691680" y="234000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B3B0BE99-032B-334A-8009-C9126DB83D3A}"/>
                    </a:ext>
                  </a:extLst>
                </p:cNvPr>
                <p:cNvCxnSpPr/>
                <p:nvPr/>
              </p:nvCxnSpPr>
              <p:spPr>
                <a:xfrm>
                  <a:off x="1691680" y="270004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0321D4CD-DA27-7C4B-8BD4-DD08719CFC26}"/>
                    </a:ext>
                  </a:extLst>
                </p:cNvPr>
                <p:cNvCxnSpPr/>
                <p:nvPr/>
              </p:nvCxnSpPr>
              <p:spPr>
                <a:xfrm>
                  <a:off x="1691680" y="306896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8D4CE7FD-78C0-A542-999A-F09C9B393C91}"/>
                    </a:ext>
                  </a:extLst>
                </p:cNvPr>
                <p:cNvCxnSpPr/>
                <p:nvPr/>
              </p:nvCxnSpPr>
              <p:spPr>
                <a:xfrm>
                  <a:off x="1691680" y="342488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4CC48E37-95D8-2C4D-967E-A3EEC8618A3E}"/>
                    </a:ext>
                  </a:extLst>
                </p:cNvPr>
                <p:cNvCxnSpPr/>
                <p:nvPr/>
              </p:nvCxnSpPr>
              <p:spPr>
                <a:xfrm>
                  <a:off x="1691680" y="378016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E8A48183-4D77-6046-BF4E-CDA86F5AFAC6}"/>
                    </a:ext>
                  </a:extLst>
                </p:cNvPr>
                <p:cNvCxnSpPr/>
                <p:nvPr/>
              </p:nvCxnSpPr>
              <p:spPr>
                <a:xfrm>
                  <a:off x="1691680" y="414496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id="{5956543B-2ED3-C745-AA7F-06CA272F6455}"/>
                    </a:ext>
                  </a:extLst>
                </p:cNvPr>
                <p:cNvCxnSpPr/>
                <p:nvPr/>
              </p:nvCxnSpPr>
              <p:spPr>
                <a:xfrm>
                  <a:off x="1691680" y="450912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F15502A6-8118-264D-8000-B739213627CB}"/>
                    </a:ext>
                  </a:extLst>
                </p:cNvPr>
                <p:cNvCxnSpPr/>
                <p:nvPr/>
              </p:nvCxnSpPr>
              <p:spPr>
                <a:xfrm>
                  <a:off x="2402882" y="144931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F09B76E1-47F1-0A47-8E5B-BFDAB884775F}"/>
                    </a:ext>
                  </a:extLst>
                </p:cNvPr>
                <p:cNvCxnSpPr/>
                <p:nvPr/>
              </p:nvCxnSpPr>
              <p:spPr>
                <a:xfrm>
                  <a:off x="2051720" y="1445469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2314DE30-A9F4-4142-9351-668B0C19FD7E}"/>
                    </a:ext>
                  </a:extLst>
                </p:cNvPr>
                <p:cNvCxnSpPr/>
                <p:nvPr/>
              </p:nvCxnSpPr>
              <p:spPr>
                <a:xfrm>
                  <a:off x="3127725" y="1450232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70726D10-28F7-5447-9A1E-3E58454607E4}"/>
                    </a:ext>
                  </a:extLst>
                </p:cNvPr>
                <p:cNvCxnSpPr/>
                <p:nvPr/>
              </p:nvCxnSpPr>
              <p:spPr>
                <a:xfrm>
                  <a:off x="2771800" y="1449545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988231D0-79C2-304B-BB7E-7D6BAEED2FBE}"/>
                    </a:ext>
                  </a:extLst>
                </p:cNvPr>
                <p:cNvCxnSpPr/>
                <p:nvPr/>
              </p:nvCxnSpPr>
              <p:spPr>
                <a:xfrm>
                  <a:off x="3847805" y="1443900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6AF7845E-5239-5740-B9BF-C0D5885CA7B1}"/>
                    </a:ext>
                  </a:extLst>
                </p:cNvPr>
                <p:cNvCxnSpPr/>
                <p:nvPr/>
              </p:nvCxnSpPr>
              <p:spPr>
                <a:xfrm>
                  <a:off x="3491880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1226E726-2294-9E47-8CCF-F4F9BFC6F4AC}"/>
                    </a:ext>
                  </a:extLst>
                </p:cNvPr>
                <p:cNvCxnSpPr/>
                <p:nvPr/>
              </p:nvCxnSpPr>
              <p:spPr>
                <a:xfrm>
                  <a:off x="4567885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E61C95A2-7110-1147-A526-5E58E298DFB6}"/>
                    </a:ext>
                  </a:extLst>
                </p:cNvPr>
                <p:cNvCxnSpPr/>
                <p:nvPr/>
              </p:nvCxnSpPr>
              <p:spPr>
                <a:xfrm>
                  <a:off x="4211960" y="143937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2A8E740E-EDF5-C841-9D6D-A3F786BB20B2}"/>
                    </a:ext>
                  </a:extLst>
                </p:cNvPr>
                <p:cNvCxnSpPr/>
                <p:nvPr/>
              </p:nvCxnSpPr>
              <p:spPr>
                <a:xfrm>
                  <a:off x="5287965" y="1445196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6C69D1A1-0282-A34E-AE2C-04B228C413EB}"/>
                    </a:ext>
                  </a:extLst>
                </p:cNvPr>
                <p:cNvCxnSpPr/>
                <p:nvPr/>
              </p:nvCxnSpPr>
              <p:spPr>
                <a:xfrm>
                  <a:off x="4932040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1217A64D-D609-5342-A6A1-4590CB185641}"/>
                    </a:ext>
                  </a:extLst>
                </p:cNvPr>
                <p:cNvCxnSpPr/>
                <p:nvPr/>
              </p:nvCxnSpPr>
              <p:spPr>
                <a:xfrm>
                  <a:off x="6003282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F42FC646-5BEE-7047-B513-8FFB52CAD8C9}"/>
                    </a:ext>
                  </a:extLst>
                </p:cNvPr>
                <p:cNvCxnSpPr/>
                <p:nvPr/>
              </p:nvCxnSpPr>
              <p:spPr>
                <a:xfrm>
                  <a:off x="5652120" y="1440667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62BD78A1-3049-2049-8742-93FF98686BEA}"/>
                    </a:ext>
                  </a:extLst>
                </p:cNvPr>
                <p:cNvCxnSpPr/>
                <p:nvPr/>
              </p:nvCxnSpPr>
              <p:spPr>
                <a:xfrm>
                  <a:off x="1691680" y="1268760"/>
                  <a:ext cx="0" cy="3600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>
                  <a:extLst>
                    <a:ext uri="{FF2B5EF4-FFF2-40B4-BE49-F238E27FC236}">
                      <a16:creationId xmlns:a16="http://schemas.microsoft.com/office/drawing/2014/main" id="{BDDBD628-9265-BB46-871D-B67F60C0EFD2}"/>
                    </a:ext>
                  </a:extLst>
                </p:cNvPr>
                <p:cNvCxnSpPr/>
                <p:nvPr/>
              </p:nvCxnSpPr>
              <p:spPr>
                <a:xfrm>
                  <a:off x="1691680" y="4869160"/>
                  <a:ext cx="43204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7A7C0896-5A4C-6643-814D-A45F84F43BD3}"/>
                    </a:ext>
                  </a:extLst>
                </p:cNvPr>
                <p:cNvSpPr txBox="1"/>
                <p:nvPr/>
              </p:nvSpPr>
              <p:spPr>
                <a:xfrm>
                  <a:off x="3563888" y="5229200"/>
                  <a:ext cx="208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aantal auto’s (x </a:t>
                  </a:r>
                  <a:r>
                    <a:rPr lang="nl-NL" dirty="0" err="1"/>
                    <a:t>mln</a:t>
                  </a:r>
                  <a:r>
                    <a:rPr lang="nl-NL" dirty="0"/>
                    <a:t>)</a:t>
                  </a: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4D29C75E-08CB-8540-A25A-315C1A467816}"/>
                  </a:ext>
                </a:extLst>
              </p:cNvPr>
              <p:cNvSpPr txBox="1"/>
              <p:nvPr/>
            </p:nvSpPr>
            <p:spPr>
              <a:xfrm>
                <a:off x="1156317" y="4363980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5.000</a:t>
                </a: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162B75A4-52DB-BA42-8F7E-C07CBF3289F5}"/>
                  </a:ext>
                </a:extLst>
              </p:cNvPr>
              <p:cNvSpPr txBox="1"/>
              <p:nvPr/>
            </p:nvSpPr>
            <p:spPr>
              <a:xfrm>
                <a:off x="1081569" y="400506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10.000</a:t>
                </a: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588DAFC-3F8F-CC4F-97C5-3FD4A4B5FD51}"/>
                  </a:ext>
                </a:extLst>
              </p:cNvPr>
              <p:cNvSpPr txBox="1"/>
              <p:nvPr/>
            </p:nvSpPr>
            <p:spPr>
              <a:xfrm>
                <a:off x="1086588" y="328498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20.000</a:t>
                </a: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BFB169C4-9C05-954C-925A-2B10905DF171}"/>
                  </a:ext>
                </a:extLst>
              </p:cNvPr>
              <p:cNvSpPr txBox="1"/>
              <p:nvPr/>
            </p:nvSpPr>
            <p:spPr>
              <a:xfrm>
                <a:off x="1086588" y="256490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30.000</a:t>
                </a: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F30CC37-B78D-4245-ACED-FC1F00A8C362}"/>
                  </a:ext>
                </a:extLst>
              </p:cNvPr>
              <p:cNvSpPr txBox="1"/>
              <p:nvPr/>
            </p:nvSpPr>
            <p:spPr>
              <a:xfrm>
                <a:off x="1086588" y="184482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40.000</a:t>
                </a:r>
              </a:p>
            </p:txBody>
          </p:sp>
        </p:grp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423EECC-896B-8340-8E96-0CF35312058C}"/>
                </a:ext>
              </a:extLst>
            </p:cNvPr>
            <p:cNvSpPr txBox="1"/>
            <p:nvPr/>
          </p:nvSpPr>
          <p:spPr>
            <a:xfrm>
              <a:off x="2262177" y="48833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4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8F36B17-7AA1-7245-BDD0-258BA89AF104}"/>
                </a:ext>
              </a:extLst>
            </p:cNvPr>
            <p:cNvSpPr txBox="1"/>
            <p:nvPr/>
          </p:nvSpPr>
          <p:spPr>
            <a:xfrm>
              <a:off x="2990293" y="48691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9BACBCE-4891-E94B-9BA1-5A2C1C3DDD4F}"/>
                </a:ext>
              </a:extLst>
            </p:cNvPr>
            <p:cNvSpPr txBox="1"/>
            <p:nvPr/>
          </p:nvSpPr>
          <p:spPr>
            <a:xfrm>
              <a:off x="3672273" y="48833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12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90C17CD-55B9-0946-BFBC-67F01247391B}"/>
                </a:ext>
              </a:extLst>
            </p:cNvPr>
            <p:cNvSpPr txBox="1"/>
            <p:nvPr/>
          </p:nvSpPr>
          <p:spPr>
            <a:xfrm>
              <a:off x="439204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16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06CDB57-269B-334B-84C7-FA9730E6B464}"/>
                </a:ext>
              </a:extLst>
            </p:cNvPr>
            <p:cNvSpPr txBox="1"/>
            <p:nvPr/>
          </p:nvSpPr>
          <p:spPr>
            <a:xfrm>
              <a:off x="511212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20</a:t>
              </a:r>
            </a:p>
          </p:txBody>
        </p:sp>
      </p:grpSp>
      <p:sp>
        <p:nvSpPr>
          <p:cNvPr id="54" name="Ovaal 53">
            <a:extLst>
              <a:ext uri="{FF2B5EF4-FFF2-40B4-BE49-F238E27FC236}">
                <a16:creationId xmlns:a16="http://schemas.microsoft.com/office/drawing/2014/main" id="{110FC234-655F-6D4B-8757-507FBEA5D962}"/>
              </a:ext>
            </a:extLst>
          </p:cNvPr>
          <p:cNvSpPr/>
          <p:nvPr/>
        </p:nvSpPr>
        <p:spPr>
          <a:xfrm>
            <a:off x="3046915" y="1819757"/>
            <a:ext cx="95843" cy="9999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98A7B954-A17E-DB49-AC4C-EC2ED80EA815}"/>
              </a:ext>
            </a:extLst>
          </p:cNvPr>
          <p:cNvSpPr/>
          <p:nvPr/>
        </p:nvSpPr>
        <p:spPr>
          <a:xfrm>
            <a:off x="3051678" y="2533922"/>
            <a:ext cx="95843" cy="9999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FFDADCBE-0A03-B94E-B9FE-8443A2B1E8A6}"/>
              </a:ext>
            </a:extLst>
          </p:cNvPr>
          <p:cNvSpPr/>
          <p:nvPr/>
        </p:nvSpPr>
        <p:spPr>
          <a:xfrm>
            <a:off x="3051698" y="3609279"/>
            <a:ext cx="95843" cy="9999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8D7E389E-84B1-5948-BFC4-5FADE8B7E0FA}"/>
              </a:ext>
            </a:extLst>
          </p:cNvPr>
          <p:cNvSpPr/>
          <p:nvPr/>
        </p:nvSpPr>
        <p:spPr>
          <a:xfrm>
            <a:off x="3051678" y="4344800"/>
            <a:ext cx="95843" cy="9999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Vrije vorm 57">
            <a:extLst>
              <a:ext uri="{FF2B5EF4-FFF2-40B4-BE49-F238E27FC236}">
                <a16:creationId xmlns:a16="http://schemas.microsoft.com/office/drawing/2014/main" id="{FB490DD5-0552-7442-B1B7-D36598EE0645}"/>
              </a:ext>
            </a:extLst>
          </p:cNvPr>
          <p:cNvSpPr/>
          <p:nvPr/>
        </p:nvSpPr>
        <p:spPr>
          <a:xfrm>
            <a:off x="3355510" y="1330521"/>
            <a:ext cx="3695700" cy="3057525"/>
          </a:xfrm>
          <a:custGeom>
            <a:avLst/>
            <a:gdLst>
              <a:gd name="connsiteX0" fmla="*/ 3695700 w 3695700"/>
              <a:gd name="connsiteY0" fmla="*/ 3057525 h 3057525"/>
              <a:gd name="connsiteX1" fmla="*/ 1885950 w 3695700"/>
              <a:gd name="connsiteY1" fmla="*/ 2324100 h 3057525"/>
              <a:gd name="connsiteX2" fmla="*/ 438150 w 3695700"/>
              <a:gd name="connsiteY2" fmla="*/ 1238250 h 3057525"/>
              <a:gd name="connsiteX3" fmla="*/ 85725 w 3695700"/>
              <a:gd name="connsiteY3" fmla="*/ 523875 h 3057525"/>
              <a:gd name="connsiteX4" fmla="*/ 0 w 3695700"/>
              <a:gd name="connsiteY4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3057525">
                <a:moveTo>
                  <a:pt x="3695700" y="3057525"/>
                </a:moveTo>
                <a:cubicBezTo>
                  <a:pt x="3062287" y="2842418"/>
                  <a:pt x="2428875" y="2627312"/>
                  <a:pt x="1885950" y="2324100"/>
                </a:cubicBezTo>
                <a:cubicBezTo>
                  <a:pt x="1343025" y="2020888"/>
                  <a:pt x="738187" y="1538287"/>
                  <a:pt x="438150" y="1238250"/>
                </a:cubicBezTo>
                <a:cubicBezTo>
                  <a:pt x="138113" y="938213"/>
                  <a:pt x="158750" y="730250"/>
                  <a:pt x="85725" y="523875"/>
                </a:cubicBezTo>
                <a:cubicBezTo>
                  <a:pt x="12700" y="317500"/>
                  <a:pt x="6350" y="158750"/>
                  <a:pt x="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88D484D9-D915-8148-AF6C-F3D74C1875C5}"/>
              </a:ext>
            </a:extLst>
          </p:cNvPr>
          <p:cNvCxnSpPr>
            <a:endCxn id="21" idx="0"/>
          </p:cNvCxnSpPr>
          <p:nvPr/>
        </p:nvCxnSpPr>
        <p:spPr>
          <a:xfrm>
            <a:off x="3099619" y="1727545"/>
            <a:ext cx="3599091" cy="30243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0" name="Tekstvak 59">
            <a:extLst>
              <a:ext uri="{FF2B5EF4-FFF2-40B4-BE49-F238E27FC236}">
                <a16:creationId xmlns:a16="http://schemas.microsoft.com/office/drawing/2014/main" id="{6FFAEB2D-5BAB-7D47-8D89-378D76048A6C}"/>
              </a:ext>
            </a:extLst>
          </p:cNvPr>
          <p:cNvSpPr txBox="1"/>
          <p:nvPr/>
        </p:nvSpPr>
        <p:spPr>
          <a:xfrm>
            <a:off x="4339666" y="17682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</p:spTree>
    <p:extLst>
      <p:ext uri="{BB962C8B-B14F-4D97-AF65-F5344CB8AC3E}">
        <p14:creationId xmlns:p14="http://schemas.microsoft.com/office/powerpoint/2010/main" val="36857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35 -3.33333E-6 L 0.03889 -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3.7037E-7 L 0.06302 0.0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4.81481E-6 L 0.19778 0.004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0951 -0.00509 L 0.32174 -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7324906-3AE0-994C-BC07-A481C040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E8CFB78-ABA9-264A-A425-9ADBD2C2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2CE643-DC37-8F44-8088-16CF9888ED24}"/>
              </a:ext>
            </a:extLst>
          </p:cNvPr>
          <p:cNvSpPr txBox="1"/>
          <p:nvPr/>
        </p:nvSpPr>
        <p:spPr>
          <a:xfrm>
            <a:off x="4643718" y="125506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96C1FA1-30C2-BC42-9408-A6B075181E42}"/>
              </a:ext>
            </a:extLst>
          </p:cNvPr>
          <p:cNvSpPr txBox="1">
            <a:spLocks/>
          </p:cNvSpPr>
          <p:nvPr/>
        </p:nvSpPr>
        <p:spPr>
          <a:xfrm>
            <a:off x="3048626" y="5669360"/>
            <a:ext cx="8229600" cy="919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800" dirty="0"/>
              <a:t>Als de prijs stijgt, neemt het aanbod toe.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800" dirty="0"/>
              <a:t>voor het gemak hebben we er nu direct een rechte lijn van gemaakt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0FFC3F4-45AE-024B-B50C-FE4FA74DAEF0}"/>
              </a:ext>
            </a:extLst>
          </p:cNvPr>
          <p:cNvSpPr txBox="1">
            <a:spLocks/>
          </p:cNvSpPr>
          <p:nvPr/>
        </p:nvSpPr>
        <p:spPr>
          <a:xfrm>
            <a:off x="215100" y="254241"/>
            <a:ext cx="3380082" cy="5297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De aanbodfunctie</a:t>
            </a:r>
            <a:endParaRPr lang="nl-NL" sz="2400" baseline="-25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56CEBF-673C-A74B-AF11-FC5FD82F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03" y="423288"/>
            <a:ext cx="2007097" cy="13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BB66709-3E78-0548-B04D-40EFC414CF40}"/>
              </a:ext>
            </a:extLst>
          </p:cNvPr>
          <p:cNvSpPr txBox="1"/>
          <p:nvPr/>
        </p:nvSpPr>
        <p:spPr>
          <a:xfrm>
            <a:off x="7952341" y="2199683"/>
            <a:ext cx="141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En voor € 35.000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5CBDE7-C1BD-8C47-B031-D13DCF86483D}"/>
              </a:ext>
            </a:extLst>
          </p:cNvPr>
          <p:cNvSpPr txBox="1"/>
          <p:nvPr/>
        </p:nvSpPr>
        <p:spPr>
          <a:xfrm>
            <a:off x="8104741" y="2409950"/>
            <a:ext cx="255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er zeer veel bedrijven bereid</a:t>
            </a:r>
            <a:br>
              <a:rPr lang="nl-NL" sz="1400" dirty="0"/>
            </a:br>
            <a:r>
              <a:rPr lang="nl-NL" sz="1400" dirty="0"/>
              <a:t>om de auto te maken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940DF0-2906-274D-A6A0-7A40FA90FD43}"/>
              </a:ext>
            </a:extLst>
          </p:cNvPr>
          <p:cNvSpPr txBox="1"/>
          <p:nvPr/>
        </p:nvSpPr>
        <p:spPr>
          <a:xfrm>
            <a:off x="7940407" y="2919763"/>
            <a:ext cx="200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Bij een prijs van € 25.000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F52E9FA-D1AA-CF43-A829-75B602D3DD89}"/>
              </a:ext>
            </a:extLst>
          </p:cNvPr>
          <p:cNvSpPr txBox="1"/>
          <p:nvPr/>
        </p:nvSpPr>
        <p:spPr>
          <a:xfrm>
            <a:off x="8092807" y="3130030"/>
            <a:ext cx="248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veel meer bedrijven bereid </a:t>
            </a:r>
          </a:p>
          <a:p>
            <a:r>
              <a:rPr lang="nl-NL" sz="1400" dirty="0"/>
              <a:t>deze auto te verkopen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AC1C15-BAE4-4F46-9D0E-3569E6CC989C}"/>
              </a:ext>
            </a:extLst>
          </p:cNvPr>
          <p:cNvSpPr txBox="1"/>
          <p:nvPr/>
        </p:nvSpPr>
        <p:spPr>
          <a:xfrm>
            <a:off x="7954359" y="3639843"/>
            <a:ext cx="200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Bij een prijs van € 15.000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929210B-6C90-9C4A-9F17-3A763C5713F7}"/>
              </a:ext>
            </a:extLst>
          </p:cNvPr>
          <p:cNvSpPr txBox="1"/>
          <p:nvPr/>
        </p:nvSpPr>
        <p:spPr>
          <a:xfrm>
            <a:off x="8106759" y="3850110"/>
            <a:ext cx="27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Zijn enkele bedrijven bereid deze </a:t>
            </a:r>
          </a:p>
          <a:p>
            <a:r>
              <a:rPr lang="nl-NL" sz="1400" dirty="0"/>
              <a:t>auto te verkopen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57985DF-8ACD-8D48-9D23-D2CE8D6D2C98}"/>
              </a:ext>
            </a:extLst>
          </p:cNvPr>
          <p:cNvSpPr txBox="1"/>
          <p:nvPr/>
        </p:nvSpPr>
        <p:spPr>
          <a:xfrm>
            <a:off x="7940407" y="4373330"/>
            <a:ext cx="2317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Voor een bedrag van € 5.000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7D5EAD-B473-7543-870A-D1E01159F7A9}"/>
              </a:ext>
            </a:extLst>
          </p:cNvPr>
          <p:cNvSpPr txBox="1"/>
          <p:nvPr/>
        </p:nvSpPr>
        <p:spPr>
          <a:xfrm>
            <a:off x="8092807" y="4583597"/>
            <a:ext cx="276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is geen enkel bedrijf bereid de auto</a:t>
            </a:r>
          </a:p>
          <a:p>
            <a:r>
              <a:rPr lang="nl-NL" sz="1400" dirty="0"/>
              <a:t>te maken/verkopen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899DBE7-CB10-DC47-9A14-52584D51FC94}"/>
              </a:ext>
            </a:extLst>
          </p:cNvPr>
          <p:cNvGrpSpPr/>
          <p:nvPr/>
        </p:nvGrpSpPr>
        <p:grpSpPr>
          <a:xfrm>
            <a:off x="2570654" y="1092320"/>
            <a:ext cx="5268717" cy="4514438"/>
            <a:chOff x="743443" y="1084094"/>
            <a:chExt cx="5268717" cy="4514438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6ECD8AA7-CF62-334C-A879-AF802CE78628}"/>
                </a:ext>
              </a:extLst>
            </p:cNvPr>
            <p:cNvGrpSpPr/>
            <p:nvPr/>
          </p:nvGrpSpPr>
          <p:grpSpPr>
            <a:xfrm>
              <a:off x="743443" y="1084094"/>
              <a:ext cx="5268717" cy="4514438"/>
              <a:chOff x="743443" y="1084094"/>
              <a:chExt cx="5268717" cy="4514438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8643099-64A8-A44A-AAC5-891B71397F5C}"/>
                  </a:ext>
                </a:extLst>
              </p:cNvPr>
              <p:cNvGrpSpPr/>
              <p:nvPr/>
            </p:nvGrpSpPr>
            <p:grpSpPr>
              <a:xfrm>
                <a:off x="743443" y="1084094"/>
                <a:ext cx="5268717" cy="4514438"/>
                <a:chOff x="743443" y="1084094"/>
                <a:chExt cx="5268717" cy="4514438"/>
              </a:xfrm>
            </p:grpSpPr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42D14506-2D5C-D34B-BB2F-EC6BB4C62981}"/>
                    </a:ext>
                  </a:extLst>
                </p:cNvPr>
                <p:cNvSpPr txBox="1"/>
                <p:nvPr/>
              </p:nvSpPr>
              <p:spPr>
                <a:xfrm rot="16200000">
                  <a:off x="552942" y="1756054"/>
                  <a:ext cx="750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euro’s</a:t>
                  </a:r>
                </a:p>
              </p:txBody>
            </p:sp>
            <p:sp>
              <p:nvSpPr>
                <p:cNvPr id="30" name="Tekstvak 29">
                  <a:extLst>
                    <a:ext uri="{FF2B5EF4-FFF2-40B4-BE49-F238E27FC236}">
                      <a16:creationId xmlns:a16="http://schemas.microsoft.com/office/drawing/2014/main" id="{51CF7257-E805-8444-BEF6-54F906D6392B}"/>
                    </a:ext>
                  </a:extLst>
                </p:cNvPr>
                <p:cNvSpPr txBox="1"/>
                <p:nvPr/>
              </p:nvSpPr>
              <p:spPr>
                <a:xfrm>
                  <a:off x="2669640" y="1084094"/>
                  <a:ext cx="2462149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Markt voor kleine auto’s</a:t>
                  </a:r>
                </a:p>
              </p:txBody>
            </p: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04717362-B515-1145-A2A2-1365EA315ECB}"/>
                    </a:ext>
                  </a:extLst>
                </p:cNvPr>
                <p:cNvCxnSpPr/>
                <p:nvPr/>
              </p:nvCxnSpPr>
              <p:spPr>
                <a:xfrm>
                  <a:off x="1691680" y="162880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C860F59A-EFD6-714F-9631-3B20F0700CAF}"/>
                    </a:ext>
                  </a:extLst>
                </p:cNvPr>
                <p:cNvCxnSpPr/>
                <p:nvPr/>
              </p:nvCxnSpPr>
              <p:spPr>
                <a:xfrm>
                  <a:off x="1691680" y="198472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55A502F5-50E5-724E-A490-C78520EC47E3}"/>
                    </a:ext>
                  </a:extLst>
                </p:cNvPr>
                <p:cNvCxnSpPr/>
                <p:nvPr/>
              </p:nvCxnSpPr>
              <p:spPr>
                <a:xfrm>
                  <a:off x="1691680" y="234000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3E9A8E49-249D-0542-B14E-4E5F7018C1FD}"/>
                    </a:ext>
                  </a:extLst>
                </p:cNvPr>
                <p:cNvCxnSpPr/>
                <p:nvPr/>
              </p:nvCxnSpPr>
              <p:spPr>
                <a:xfrm>
                  <a:off x="1691680" y="270004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F63247BB-DFF1-7941-949E-FB0F998DA6BF}"/>
                    </a:ext>
                  </a:extLst>
                </p:cNvPr>
                <p:cNvCxnSpPr/>
                <p:nvPr/>
              </p:nvCxnSpPr>
              <p:spPr>
                <a:xfrm>
                  <a:off x="1691680" y="306896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EEBAC1E3-A013-FD4C-BC3C-FD8008F9FB2D}"/>
                    </a:ext>
                  </a:extLst>
                </p:cNvPr>
                <p:cNvCxnSpPr/>
                <p:nvPr/>
              </p:nvCxnSpPr>
              <p:spPr>
                <a:xfrm>
                  <a:off x="1691680" y="342488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55FBDB8F-46CF-FB4C-A6A2-036F2445D19F}"/>
                    </a:ext>
                  </a:extLst>
                </p:cNvPr>
                <p:cNvCxnSpPr/>
                <p:nvPr/>
              </p:nvCxnSpPr>
              <p:spPr>
                <a:xfrm>
                  <a:off x="1691680" y="378016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id="{A4393912-4148-E347-8240-6843B54F29E1}"/>
                    </a:ext>
                  </a:extLst>
                </p:cNvPr>
                <p:cNvCxnSpPr/>
                <p:nvPr/>
              </p:nvCxnSpPr>
              <p:spPr>
                <a:xfrm>
                  <a:off x="1691680" y="414496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587A7E92-79D4-0148-8C67-7A7B341A4003}"/>
                    </a:ext>
                  </a:extLst>
                </p:cNvPr>
                <p:cNvCxnSpPr/>
                <p:nvPr/>
              </p:nvCxnSpPr>
              <p:spPr>
                <a:xfrm>
                  <a:off x="1691680" y="450912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D1F9EC11-8F35-E945-AC79-901931C140C8}"/>
                    </a:ext>
                  </a:extLst>
                </p:cNvPr>
                <p:cNvCxnSpPr/>
                <p:nvPr/>
              </p:nvCxnSpPr>
              <p:spPr>
                <a:xfrm>
                  <a:off x="2402882" y="144931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34BF1101-7FB1-B34B-A959-376C022DD18B}"/>
                    </a:ext>
                  </a:extLst>
                </p:cNvPr>
                <p:cNvCxnSpPr/>
                <p:nvPr/>
              </p:nvCxnSpPr>
              <p:spPr>
                <a:xfrm>
                  <a:off x="2051720" y="1445469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BA349B59-97FC-AF44-AF67-CAA30910F162}"/>
                    </a:ext>
                  </a:extLst>
                </p:cNvPr>
                <p:cNvCxnSpPr/>
                <p:nvPr/>
              </p:nvCxnSpPr>
              <p:spPr>
                <a:xfrm>
                  <a:off x="3127725" y="1450232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14F555E7-97A0-9D4E-9076-0BFB978680BB}"/>
                    </a:ext>
                  </a:extLst>
                </p:cNvPr>
                <p:cNvCxnSpPr/>
                <p:nvPr/>
              </p:nvCxnSpPr>
              <p:spPr>
                <a:xfrm>
                  <a:off x="2771800" y="1449545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5DDD9E3B-9446-3949-AEB8-7A9718B31D52}"/>
                    </a:ext>
                  </a:extLst>
                </p:cNvPr>
                <p:cNvCxnSpPr/>
                <p:nvPr/>
              </p:nvCxnSpPr>
              <p:spPr>
                <a:xfrm>
                  <a:off x="3847805" y="1443900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CA7D593C-6041-4246-BFD2-0604CCCC6E28}"/>
                    </a:ext>
                  </a:extLst>
                </p:cNvPr>
                <p:cNvCxnSpPr/>
                <p:nvPr/>
              </p:nvCxnSpPr>
              <p:spPr>
                <a:xfrm>
                  <a:off x="3491880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470C78E8-0F0F-0C40-BBEE-2BB4E88886E3}"/>
                    </a:ext>
                  </a:extLst>
                </p:cNvPr>
                <p:cNvCxnSpPr/>
                <p:nvPr/>
              </p:nvCxnSpPr>
              <p:spPr>
                <a:xfrm>
                  <a:off x="4567885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478BC90C-CA9C-0A41-A1D4-02A61B614267}"/>
                    </a:ext>
                  </a:extLst>
                </p:cNvPr>
                <p:cNvCxnSpPr/>
                <p:nvPr/>
              </p:nvCxnSpPr>
              <p:spPr>
                <a:xfrm>
                  <a:off x="4211960" y="143937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0B7595D0-CF05-6C4D-B244-9FA7C42262AD}"/>
                    </a:ext>
                  </a:extLst>
                </p:cNvPr>
                <p:cNvCxnSpPr/>
                <p:nvPr/>
              </p:nvCxnSpPr>
              <p:spPr>
                <a:xfrm>
                  <a:off x="5287965" y="1445196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7C9EDE7D-728E-5E42-8257-9DAB6627298C}"/>
                    </a:ext>
                  </a:extLst>
                </p:cNvPr>
                <p:cNvCxnSpPr/>
                <p:nvPr/>
              </p:nvCxnSpPr>
              <p:spPr>
                <a:xfrm>
                  <a:off x="4932040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A4C19C87-2078-9240-9A3E-081D0612ECD3}"/>
                    </a:ext>
                  </a:extLst>
                </p:cNvPr>
                <p:cNvCxnSpPr/>
                <p:nvPr/>
              </p:nvCxnSpPr>
              <p:spPr>
                <a:xfrm>
                  <a:off x="6003282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7ACD7F08-27B8-8348-983B-4EEF90072EF5}"/>
                    </a:ext>
                  </a:extLst>
                </p:cNvPr>
                <p:cNvCxnSpPr/>
                <p:nvPr/>
              </p:nvCxnSpPr>
              <p:spPr>
                <a:xfrm>
                  <a:off x="5652120" y="1440667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>
                  <a:extLst>
                    <a:ext uri="{FF2B5EF4-FFF2-40B4-BE49-F238E27FC236}">
                      <a16:creationId xmlns:a16="http://schemas.microsoft.com/office/drawing/2014/main" id="{463D912F-13A2-4F44-A050-ABC7E996DF6C}"/>
                    </a:ext>
                  </a:extLst>
                </p:cNvPr>
                <p:cNvCxnSpPr/>
                <p:nvPr/>
              </p:nvCxnSpPr>
              <p:spPr>
                <a:xfrm>
                  <a:off x="1691680" y="1268760"/>
                  <a:ext cx="0" cy="3600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502DBFA8-3A3E-5E42-9B3A-49DED6E8B0AC}"/>
                    </a:ext>
                  </a:extLst>
                </p:cNvPr>
                <p:cNvCxnSpPr/>
                <p:nvPr/>
              </p:nvCxnSpPr>
              <p:spPr>
                <a:xfrm>
                  <a:off x="1691680" y="4869160"/>
                  <a:ext cx="43204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C42A95EF-EEA9-4B49-871F-462C175501F7}"/>
                    </a:ext>
                  </a:extLst>
                </p:cNvPr>
                <p:cNvSpPr txBox="1"/>
                <p:nvPr/>
              </p:nvSpPr>
              <p:spPr>
                <a:xfrm>
                  <a:off x="3563888" y="5229200"/>
                  <a:ext cx="208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aantal auto’s (x </a:t>
                  </a:r>
                  <a:r>
                    <a:rPr lang="nl-NL" dirty="0" err="1"/>
                    <a:t>mln</a:t>
                  </a:r>
                  <a:r>
                    <a:rPr lang="nl-NL" dirty="0"/>
                    <a:t>)</a:t>
                  </a: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68BE56F5-44B0-E745-B833-2C0AC9593AA0}"/>
                  </a:ext>
                </a:extLst>
              </p:cNvPr>
              <p:cNvSpPr txBox="1"/>
              <p:nvPr/>
            </p:nvSpPr>
            <p:spPr>
              <a:xfrm>
                <a:off x="1156317" y="4363980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5.000</a:t>
                </a: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C8AA6BA-7093-2649-BEDB-B1FF1B050725}"/>
                  </a:ext>
                </a:extLst>
              </p:cNvPr>
              <p:cNvSpPr txBox="1"/>
              <p:nvPr/>
            </p:nvSpPr>
            <p:spPr>
              <a:xfrm>
                <a:off x="1081569" y="400506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10.000</a:t>
                </a: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D96E4793-253A-BD44-962D-25C4D8D2B178}"/>
                  </a:ext>
                </a:extLst>
              </p:cNvPr>
              <p:cNvSpPr txBox="1"/>
              <p:nvPr/>
            </p:nvSpPr>
            <p:spPr>
              <a:xfrm>
                <a:off x="1086588" y="328498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20.000</a:t>
                </a: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142FCE70-B9BC-1E48-BF8D-0762011CD027}"/>
                  </a:ext>
                </a:extLst>
              </p:cNvPr>
              <p:cNvSpPr txBox="1"/>
              <p:nvPr/>
            </p:nvSpPr>
            <p:spPr>
              <a:xfrm>
                <a:off x="1086588" y="256490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30.000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749A22E7-75C1-E548-BA9C-9E49808BE612}"/>
                  </a:ext>
                </a:extLst>
              </p:cNvPr>
              <p:cNvSpPr txBox="1"/>
              <p:nvPr/>
            </p:nvSpPr>
            <p:spPr>
              <a:xfrm>
                <a:off x="1086588" y="184482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40.000</a:t>
                </a:r>
              </a:p>
            </p:txBody>
          </p:sp>
        </p:grp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EB62634F-F544-BE4A-9161-66EC4D1D32F9}"/>
                </a:ext>
              </a:extLst>
            </p:cNvPr>
            <p:cNvSpPr txBox="1"/>
            <p:nvPr/>
          </p:nvSpPr>
          <p:spPr>
            <a:xfrm>
              <a:off x="2262177" y="48833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4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66CB34D5-BE1D-3841-A85B-0EC5C9865CFC}"/>
                </a:ext>
              </a:extLst>
            </p:cNvPr>
            <p:cNvSpPr txBox="1"/>
            <p:nvPr/>
          </p:nvSpPr>
          <p:spPr>
            <a:xfrm>
              <a:off x="2990293" y="48691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CC2ED0D-7C56-B34C-82A6-703BB3C86967}"/>
                </a:ext>
              </a:extLst>
            </p:cNvPr>
            <p:cNvSpPr txBox="1"/>
            <p:nvPr/>
          </p:nvSpPr>
          <p:spPr>
            <a:xfrm>
              <a:off x="3672273" y="48833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A53DEB5-4AB8-CA48-B603-2B1A2DAC69EA}"/>
                </a:ext>
              </a:extLst>
            </p:cNvPr>
            <p:cNvSpPr txBox="1"/>
            <p:nvPr/>
          </p:nvSpPr>
          <p:spPr>
            <a:xfrm>
              <a:off x="439204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16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5E6A29A-9055-6547-BE66-0177F42339A1}"/>
                </a:ext>
              </a:extLst>
            </p:cNvPr>
            <p:cNvSpPr txBox="1"/>
            <p:nvPr/>
          </p:nvSpPr>
          <p:spPr>
            <a:xfrm>
              <a:off x="511212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20</a:t>
              </a:r>
            </a:p>
          </p:txBody>
        </p:sp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5B9AA1F8-56B1-CC4F-839E-B58F1BEACB71}"/>
              </a:ext>
            </a:extLst>
          </p:cNvPr>
          <p:cNvSpPr/>
          <p:nvPr/>
        </p:nvSpPr>
        <p:spPr>
          <a:xfrm>
            <a:off x="3471241" y="2310067"/>
            <a:ext cx="95843" cy="999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FA159B79-5FC0-AA44-ABEF-92A1955CE402}"/>
              </a:ext>
            </a:extLst>
          </p:cNvPr>
          <p:cNvSpPr/>
          <p:nvPr/>
        </p:nvSpPr>
        <p:spPr>
          <a:xfrm>
            <a:off x="3476004" y="3005178"/>
            <a:ext cx="95843" cy="999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4DBB4FFD-0E74-1049-ABA0-9ACD085CF334}"/>
              </a:ext>
            </a:extLst>
          </p:cNvPr>
          <p:cNvSpPr/>
          <p:nvPr/>
        </p:nvSpPr>
        <p:spPr>
          <a:xfrm>
            <a:off x="3476024" y="3734784"/>
            <a:ext cx="95843" cy="999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FF0A29A1-AB71-C944-8BF0-B1AB235A727C}"/>
              </a:ext>
            </a:extLst>
          </p:cNvPr>
          <p:cNvSpPr/>
          <p:nvPr/>
        </p:nvSpPr>
        <p:spPr>
          <a:xfrm>
            <a:off x="3476004" y="4470305"/>
            <a:ext cx="95843" cy="999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AB467A62-BE5A-9642-AFB4-4BAA64446955}"/>
              </a:ext>
            </a:extLst>
          </p:cNvPr>
          <p:cNvCxnSpPr>
            <a:cxnSpLocks/>
          </p:cNvCxnSpPr>
          <p:nvPr/>
        </p:nvCxnSpPr>
        <p:spPr>
          <a:xfrm flipV="1">
            <a:off x="3517899" y="2345449"/>
            <a:ext cx="4320480" cy="217286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1.85185E-6 L 0.11797 0.0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0.00278 L 0.2362 0.007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39 -1.48148E-6 L 0.3543 0.003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4584893-0C2C-FA49-9542-20EC0F8A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591" y="6116465"/>
            <a:ext cx="2380982" cy="365125"/>
          </a:xfrm>
        </p:spPr>
        <p:txBody>
          <a:bodyPr/>
          <a:lstStyle/>
          <a:p>
            <a:r>
              <a:rPr lang="nl-NL" dirty="0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FE3FE8-D637-B54D-97EA-88DBC051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3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E0FBEF8-AA60-4747-A96C-67712D74DB6C}"/>
              </a:ext>
            </a:extLst>
          </p:cNvPr>
          <p:cNvSpPr txBox="1"/>
          <p:nvPr/>
        </p:nvSpPr>
        <p:spPr>
          <a:xfrm>
            <a:off x="4643718" y="125506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05214B-D06E-BA49-BAAB-2FC2D82D047D}"/>
              </a:ext>
            </a:extLst>
          </p:cNvPr>
          <p:cNvSpPr txBox="1">
            <a:spLocks/>
          </p:cNvSpPr>
          <p:nvPr/>
        </p:nvSpPr>
        <p:spPr>
          <a:xfrm>
            <a:off x="2634571" y="5813490"/>
            <a:ext cx="8514899" cy="919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/>
              <a:t>Dit prijsmechanisme stuurt dus vraag en aanbod,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/>
              <a:t>het proces is voor niemand zichtbaar, vandaar ‘de onzichtbare hand’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A102B2-63C7-F44C-B0C8-35EE9920F5D7}"/>
              </a:ext>
            </a:extLst>
          </p:cNvPr>
          <p:cNvSpPr txBox="1">
            <a:spLocks/>
          </p:cNvSpPr>
          <p:nvPr/>
        </p:nvSpPr>
        <p:spPr>
          <a:xfrm>
            <a:off x="398098" y="301402"/>
            <a:ext cx="3491562" cy="371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De evenwichtsprijs</a:t>
            </a:r>
            <a:endParaRPr lang="nl-NL" sz="2400" baseline="-25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88C5BC-A01C-E14D-AEE7-2D33697F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0" y="423288"/>
            <a:ext cx="2007097" cy="13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4B9284B-9188-9047-851A-44DB1EC1411F}"/>
              </a:ext>
            </a:extLst>
          </p:cNvPr>
          <p:cNvSpPr txBox="1"/>
          <p:nvPr/>
        </p:nvSpPr>
        <p:spPr>
          <a:xfrm>
            <a:off x="8292158" y="3372685"/>
            <a:ext cx="281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Vraag en Aanbod ‘vinden elkaar’ bij </a:t>
            </a:r>
            <a:br>
              <a:rPr lang="nl-NL" sz="1400" dirty="0"/>
            </a:br>
            <a:r>
              <a:rPr lang="nl-NL" sz="1400" dirty="0"/>
              <a:t>(ongeveer) € 18.500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28BEF5D-9521-C54A-A002-4862F99441E0}"/>
              </a:ext>
            </a:extLst>
          </p:cNvPr>
          <p:cNvGrpSpPr/>
          <p:nvPr/>
        </p:nvGrpSpPr>
        <p:grpSpPr>
          <a:xfrm>
            <a:off x="2910471" y="1092320"/>
            <a:ext cx="5268717" cy="4514438"/>
            <a:chOff x="743443" y="1084094"/>
            <a:chExt cx="5268717" cy="4514438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2F4EBF7C-A844-4243-A520-B9FD24F9F89B}"/>
                </a:ext>
              </a:extLst>
            </p:cNvPr>
            <p:cNvGrpSpPr/>
            <p:nvPr/>
          </p:nvGrpSpPr>
          <p:grpSpPr>
            <a:xfrm>
              <a:off x="743443" y="1084094"/>
              <a:ext cx="5268717" cy="4514438"/>
              <a:chOff x="743443" y="1084094"/>
              <a:chExt cx="5268717" cy="4514438"/>
            </a:xfrm>
          </p:grpSpPr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20742FCC-AFE0-904E-8FD1-B8D602BA00A1}"/>
                  </a:ext>
                </a:extLst>
              </p:cNvPr>
              <p:cNvGrpSpPr/>
              <p:nvPr/>
            </p:nvGrpSpPr>
            <p:grpSpPr>
              <a:xfrm>
                <a:off x="743443" y="1084094"/>
                <a:ext cx="5268717" cy="4514438"/>
                <a:chOff x="743443" y="1084094"/>
                <a:chExt cx="5268717" cy="4514438"/>
              </a:xfrm>
            </p:grpSpPr>
            <p:sp>
              <p:nvSpPr>
                <p:cNvPr id="22" name="Tekstvak 21">
                  <a:extLst>
                    <a:ext uri="{FF2B5EF4-FFF2-40B4-BE49-F238E27FC236}">
                      <a16:creationId xmlns:a16="http://schemas.microsoft.com/office/drawing/2014/main" id="{EC3E4353-5B6E-574B-BF15-306CB6AD5B4D}"/>
                    </a:ext>
                  </a:extLst>
                </p:cNvPr>
                <p:cNvSpPr txBox="1"/>
                <p:nvPr/>
              </p:nvSpPr>
              <p:spPr>
                <a:xfrm rot="16200000">
                  <a:off x="552942" y="1756054"/>
                  <a:ext cx="750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euro’s</a:t>
                  </a:r>
                </a:p>
              </p:txBody>
            </p:sp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24E81460-E746-5D48-92C4-34CCF24A8972}"/>
                    </a:ext>
                  </a:extLst>
                </p:cNvPr>
                <p:cNvSpPr txBox="1"/>
                <p:nvPr/>
              </p:nvSpPr>
              <p:spPr>
                <a:xfrm>
                  <a:off x="2669640" y="1084094"/>
                  <a:ext cx="2462149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Markt voor kleine auto’s</a:t>
                  </a:r>
                </a:p>
              </p:txBody>
            </p:sp>
            <p:cxnSp>
              <p:nvCxnSpPr>
                <p:cNvPr id="24" name="Rechte verbindingslijn 23">
                  <a:extLst>
                    <a:ext uri="{FF2B5EF4-FFF2-40B4-BE49-F238E27FC236}">
                      <a16:creationId xmlns:a16="http://schemas.microsoft.com/office/drawing/2014/main" id="{97E9A83C-527C-0442-B02C-C72F2CEF8058}"/>
                    </a:ext>
                  </a:extLst>
                </p:cNvPr>
                <p:cNvCxnSpPr/>
                <p:nvPr/>
              </p:nvCxnSpPr>
              <p:spPr>
                <a:xfrm>
                  <a:off x="1691680" y="162880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7DD6CC95-AA7F-364A-A74F-CEAB962BDB94}"/>
                    </a:ext>
                  </a:extLst>
                </p:cNvPr>
                <p:cNvCxnSpPr/>
                <p:nvPr/>
              </p:nvCxnSpPr>
              <p:spPr>
                <a:xfrm>
                  <a:off x="1691680" y="198472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20B9DA89-DCEF-E149-8C18-A6C700B2AA44}"/>
                    </a:ext>
                  </a:extLst>
                </p:cNvPr>
                <p:cNvCxnSpPr/>
                <p:nvPr/>
              </p:nvCxnSpPr>
              <p:spPr>
                <a:xfrm>
                  <a:off x="1691680" y="234000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5E70E329-1697-D34A-A2D2-67F4CA0E2C52}"/>
                    </a:ext>
                  </a:extLst>
                </p:cNvPr>
                <p:cNvCxnSpPr/>
                <p:nvPr/>
              </p:nvCxnSpPr>
              <p:spPr>
                <a:xfrm>
                  <a:off x="1691680" y="270004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1FD2F701-6FF9-564E-BD34-CEB4ADD3B3FB}"/>
                    </a:ext>
                  </a:extLst>
                </p:cNvPr>
                <p:cNvCxnSpPr/>
                <p:nvPr/>
              </p:nvCxnSpPr>
              <p:spPr>
                <a:xfrm>
                  <a:off x="1691680" y="306896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A70B5C07-4CE9-BE4E-9E2C-1491E1073E10}"/>
                    </a:ext>
                  </a:extLst>
                </p:cNvPr>
                <p:cNvCxnSpPr/>
                <p:nvPr/>
              </p:nvCxnSpPr>
              <p:spPr>
                <a:xfrm>
                  <a:off x="1691680" y="342488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2868C4B8-E3FA-8F41-88C3-5510657D6AF3}"/>
                    </a:ext>
                  </a:extLst>
                </p:cNvPr>
                <p:cNvCxnSpPr/>
                <p:nvPr/>
              </p:nvCxnSpPr>
              <p:spPr>
                <a:xfrm>
                  <a:off x="1691680" y="3780162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D9FE1796-A4C9-4C45-90B9-6920AA896D61}"/>
                    </a:ext>
                  </a:extLst>
                </p:cNvPr>
                <p:cNvCxnSpPr/>
                <p:nvPr/>
              </p:nvCxnSpPr>
              <p:spPr>
                <a:xfrm>
                  <a:off x="1691680" y="4144965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31">
                  <a:extLst>
                    <a:ext uri="{FF2B5EF4-FFF2-40B4-BE49-F238E27FC236}">
                      <a16:creationId xmlns:a16="http://schemas.microsoft.com/office/drawing/2014/main" id="{2E09C9CC-0285-F740-A307-98FFBB9BCD6B}"/>
                    </a:ext>
                  </a:extLst>
                </p:cNvPr>
                <p:cNvCxnSpPr/>
                <p:nvPr/>
              </p:nvCxnSpPr>
              <p:spPr>
                <a:xfrm>
                  <a:off x="1691680" y="4509120"/>
                  <a:ext cx="432048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ACCD9C4F-4D71-DF48-9177-4A5BE44EF242}"/>
                    </a:ext>
                  </a:extLst>
                </p:cNvPr>
                <p:cNvCxnSpPr/>
                <p:nvPr/>
              </p:nvCxnSpPr>
              <p:spPr>
                <a:xfrm>
                  <a:off x="2402882" y="144931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E5096002-44AF-E843-8923-404015C70F4F}"/>
                    </a:ext>
                  </a:extLst>
                </p:cNvPr>
                <p:cNvCxnSpPr/>
                <p:nvPr/>
              </p:nvCxnSpPr>
              <p:spPr>
                <a:xfrm>
                  <a:off x="2051720" y="1445469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3B5C7995-1627-6F42-B3AF-1756090BB485}"/>
                    </a:ext>
                  </a:extLst>
                </p:cNvPr>
                <p:cNvCxnSpPr/>
                <p:nvPr/>
              </p:nvCxnSpPr>
              <p:spPr>
                <a:xfrm>
                  <a:off x="3127725" y="1450232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724D396A-F815-3A4B-A349-2C4818C12867}"/>
                    </a:ext>
                  </a:extLst>
                </p:cNvPr>
                <p:cNvCxnSpPr/>
                <p:nvPr/>
              </p:nvCxnSpPr>
              <p:spPr>
                <a:xfrm>
                  <a:off x="2771800" y="1449545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9C966743-D064-534F-A3BB-01A68DB7774B}"/>
                    </a:ext>
                  </a:extLst>
                </p:cNvPr>
                <p:cNvCxnSpPr/>
                <p:nvPr/>
              </p:nvCxnSpPr>
              <p:spPr>
                <a:xfrm>
                  <a:off x="3847805" y="1443900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id="{19097557-F635-1148-9185-79EA874C0534}"/>
                    </a:ext>
                  </a:extLst>
                </p:cNvPr>
                <p:cNvCxnSpPr/>
                <p:nvPr/>
              </p:nvCxnSpPr>
              <p:spPr>
                <a:xfrm>
                  <a:off x="3491880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D226BA43-2DF7-FC4F-994A-0897C25CA47D}"/>
                    </a:ext>
                  </a:extLst>
                </p:cNvPr>
                <p:cNvCxnSpPr/>
                <p:nvPr/>
              </p:nvCxnSpPr>
              <p:spPr>
                <a:xfrm>
                  <a:off x="4567885" y="144482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E0ECBDAB-FA5D-0E4E-96B4-F46CAF27089C}"/>
                    </a:ext>
                  </a:extLst>
                </p:cNvPr>
                <p:cNvCxnSpPr/>
                <p:nvPr/>
              </p:nvCxnSpPr>
              <p:spPr>
                <a:xfrm>
                  <a:off x="4211960" y="143937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1A76B9A0-ED67-7B46-81EF-140F97F6350A}"/>
                    </a:ext>
                  </a:extLst>
                </p:cNvPr>
                <p:cNvCxnSpPr/>
                <p:nvPr/>
              </p:nvCxnSpPr>
              <p:spPr>
                <a:xfrm>
                  <a:off x="5287965" y="1445196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337FA138-815F-4C4D-9775-F9A4F6F9AFE3}"/>
                    </a:ext>
                  </a:extLst>
                </p:cNvPr>
                <p:cNvCxnSpPr/>
                <p:nvPr/>
              </p:nvCxnSpPr>
              <p:spPr>
                <a:xfrm>
                  <a:off x="4932040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9F0EE25A-968D-7648-9C38-04B982B2FE2C}"/>
                    </a:ext>
                  </a:extLst>
                </p:cNvPr>
                <p:cNvCxnSpPr/>
                <p:nvPr/>
              </p:nvCxnSpPr>
              <p:spPr>
                <a:xfrm>
                  <a:off x="6003282" y="1436591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8CDC3CE5-9471-9747-B857-5C981D5044DA}"/>
                    </a:ext>
                  </a:extLst>
                </p:cNvPr>
                <p:cNvCxnSpPr/>
                <p:nvPr/>
              </p:nvCxnSpPr>
              <p:spPr>
                <a:xfrm>
                  <a:off x="5652120" y="1440667"/>
                  <a:ext cx="0" cy="34157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437393CA-A517-5A4B-91F4-0A8FC1F20068}"/>
                    </a:ext>
                  </a:extLst>
                </p:cNvPr>
                <p:cNvCxnSpPr/>
                <p:nvPr/>
              </p:nvCxnSpPr>
              <p:spPr>
                <a:xfrm>
                  <a:off x="1691680" y="1268760"/>
                  <a:ext cx="0" cy="3600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F309B02F-178D-2847-976C-850936826248}"/>
                    </a:ext>
                  </a:extLst>
                </p:cNvPr>
                <p:cNvCxnSpPr/>
                <p:nvPr/>
              </p:nvCxnSpPr>
              <p:spPr>
                <a:xfrm>
                  <a:off x="1691680" y="4869160"/>
                  <a:ext cx="432048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kstvak 46">
                  <a:extLst>
                    <a:ext uri="{FF2B5EF4-FFF2-40B4-BE49-F238E27FC236}">
                      <a16:creationId xmlns:a16="http://schemas.microsoft.com/office/drawing/2014/main" id="{F5FBB6DE-627F-0A44-8184-FD14B60B86A8}"/>
                    </a:ext>
                  </a:extLst>
                </p:cNvPr>
                <p:cNvSpPr txBox="1"/>
                <p:nvPr/>
              </p:nvSpPr>
              <p:spPr>
                <a:xfrm>
                  <a:off x="3563888" y="5229200"/>
                  <a:ext cx="208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aantal auto’s (x </a:t>
                  </a:r>
                  <a:r>
                    <a:rPr lang="nl-NL" dirty="0" err="1"/>
                    <a:t>mln</a:t>
                  </a:r>
                  <a:r>
                    <a:rPr lang="nl-NL" dirty="0"/>
                    <a:t>)</a:t>
                  </a:r>
                </a:p>
              </p:txBody>
            </p:sp>
          </p:grp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F921178C-5555-9542-994A-CD58B0D2C201}"/>
                  </a:ext>
                </a:extLst>
              </p:cNvPr>
              <p:cNvSpPr txBox="1"/>
              <p:nvPr/>
            </p:nvSpPr>
            <p:spPr>
              <a:xfrm>
                <a:off x="1156317" y="4363980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5.000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D7715A2B-BB5C-D64D-B61B-51DA47E225FC}"/>
                  </a:ext>
                </a:extLst>
              </p:cNvPr>
              <p:cNvSpPr txBox="1"/>
              <p:nvPr/>
            </p:nvSpPr>
            <p:spPr>
              <a:xfrm>
                <a:off x="1081569" y="400506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10.000</a:t>
                </a:r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AD17914C-15B5-2747-9F54-4DD0740B38AE}"/>
                  </a:ext>
                </a:extLst>
              </p:cNvPr>
              <p:cNvSpPr txBox="1"/>
              <p:nvPr/>
            </p:nvSpPr>
            <p:spPr>
              <a:xfrm>
                <a:off x="1086588" y="328498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20.000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4F43F5B5-DCE3-0D4F-AB2F-852105257B84}"/>
                  </a:ext>
                </a:extLst>
              </p:cNvPr>
              <p:cNvSpPr txBox="1"/>
              <p:nvPr/>
            </p:nvSpPr>
            <p:spPr>
              <a:xfrm>
                <a:off x="1086588" y="256490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30.000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5C59D4BD-1945-9C4E-ABA3-39A1B30367AD}"/>
                  </a:ext>
                </a:extLst>
              </p:cNvPr>
              <p:cNvSpPr txBox="1"/>
              <p:nvPr/>
            </p:nvSpPr>
            <p:spPr>
              <a:xfrm>
                <a:off x="1086588" y="1844824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40.000</a:t>
                </a:r>
              </a:p>
            </p:txBody>
          </p:sp>
        </p:grp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241BBF5-DFCF-D847-9AFA-102B3816957B}"/>
                </a:ext>
              </a:extLst>
            </p:cNvPr>
            <p:cNvSpPr txBox="1"/>
            <p:nvPr/>
          </p:nvSpPr>
          <p:spPr>
            <a:xfrm>
              <a:off x="2262177" y="48833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4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33C3E917-DCEA-944D-96F0-43ECFE2439CE}"/>
                </a:ext>
              </a:extLst>
            </p:cNvPr>
            <p:cNvSpPr txBox="1"/>
            <p:nvPr/>
          </p:nvSpPr>
          <p:spPr>
            <a:xfrm>
              <a:off x="2990293" y="48691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1E20ACF5-815F-BC41-A3B3-976192097FA5}"/>
                </a:ext>
              </a:extLst>
            </p:cNvPr>
            <p:cNvSpPr txBox="1"/>
            <p:nvPr/>
          </p:nvSpPr>
          <p:spPr>
            <a:xfrm>
              <a:off x="3672273" y="48833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12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9FA72774-A0AD-0F41-B99D-C42CCE73027B}"/>
                </a:ext>
              </a:extLst>
            </p:cNvPr>
            <p:cNvSpPr txBox="1"/>
            <p:nvPr/>
          </p:nvSpPr>
          <p:spPr>
            <a:xfrm>
              <a:off x="439204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16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A29DF0C5-B388-3342-BB23-DB83BAAFDB52}"/>
                </a:ext>
              </a:extLst>
            </p:cNvPr>
            <p:cNvSpPr txBox="1"/>
            <p:nvPr/>
          </p:nvSpPr>
          <p:spPr>
            <a:xfrm>
              <a:off x="5112121" y="48691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20</a:t>
              </a:r>
            </a:p>
          </p:txBody>
        </p:sp>
      </p:grp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33F741AF-36B3-0342-929B-98CAABF6EE93}"/>
              </a:ext>
            </a:extLst>
          </p:cNvPr>
          <p:cNvCxnSpPr/>
          <p:nvPr/>
        </p:nvCxnSpPr>
        <p:spPr>
          <a:xfrm flipV="1">
            <a:off x="3857716" y="2348229"/>
            <a:ext cx="4312594" cy="21700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AFE72518-9A24-D140-9DF4-F465D6F94E17}"/>
              </a:ext>
            </a:extLst>
          </p:cNvPr>
          <p:cNvCxnSpPr/>
          <p:nvPr/>
        </p:nvCxnSpPr>
        <p:spPr>
          <a:xfrm>
            <a:off x="3863762" y="1853050"/>
            <a:ext cx="3599091" cy="30243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Afgeronde rechthoek 49">
            <a:extLst>
              <a:ext uri="{FF2B5EF4-FFF2-40B4-BE49-F238E27FC236}">
                <a16:creationId xmlns:a16="http://schemas.microsoft.com/office/drawing/2014/main" id="{258C6894-E356-074E-A7AB-66C9CEEBCC10}"/>
              </a:ext>
            </a:extLst>
          </p:cNvPr>
          <p:cNvSpPr/>
          <p:nvPr/>
        </p:nvSpPr>
        <p:spPr>
          <a:xfrm>
            <a:off x="4218747" y="1853050"/>
            <a:ext cx="486495" cy="3077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51" name="Afgeronde rechthoek 50">
            <a:extLst>
              <a:ext uri="{FF2B5EF4-FFF2-40B4-BE49-F238E27FC236}">
                <a16:creationId xmlns:a16="http://schemas.microsoft.com/office/drawing/2014/main" id="{5EBF9C5E-45CE-6046-931F-EC7C2DAA8113}"/>
              </a:ext>
            </a:extLst>
          </p:cNvPr>
          <p:cNvSpPr/>
          <p:nvPr/>
        </p:nvSpPr>
        <p:spPr>
          <a:xfrm>
            <a:off x="7620685" y="2645138"/>
            <a:ext cx="486495" cy="3077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52AE548D-2B82-F94B-8CF3-45D0DCC89180}"/>
              </a:ext>
            </a:extLst>
          </p:cNvPr>
          <p:cNvSpPr/>
          <p:nvPr/>
        </p:nvSpPr>
        <p:spPr>
          <a:xfrm>
            <a:off x="5776818" y="3442636"/>
            <a:ext cx="144016" cy="167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195D818A-E43E-9248-AA5E-15804267FBDA}"/>
              </a:ext>
            </a:extLst>
          </p:cNvPr>
          <p:cNvCxnSpPr/>
          <p:nvPr/>
        </p:nvCxnSpPr>
        <p:spPr>
          <a:xfrm flipH="1" flipV="1">
            <a:off x="3857716" y="3531113"/>
            <a:ext cx="1928812" cy="1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17CA33B-CCCC-8248-9125-BB935B329EF8}"/>
              </a:ext>
            </a:extLst>
          </p:cNvPr>
          <p:cNvCxnSpPr/>
          <p:nvPr/>
        </p:nvCxnSpPr>
        <p:spPr>
          <a:xfrm flipV="1">
            <a:off x="5839301" y="3610512"/>
            <a:ext cx="0" cy="12636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3CDF2459-9292-F342-AE22-BCC8A36EBA23}"/>
              </a:ext>
            </a:extLst>
          </p:cNvPr>
          <p:cNvSpPr txBox="1"/>
          <p:nvPr/>
        </p:nvSpPr>
        <p:spPr>
          <a:xfrm>
            <a:off x="3820374" y="3378935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00000"/>
                </a:solidFill>
              </a:rPr>
              <a:t>18.500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F5866793-69B7-F34C-89A0-1034F499E2E8}"/>
              </a:ext>
            </a:extLst>
          </p:cNvPr>
          <p:cNvSpPr txBox="1"/>
          <p:nvPr/>
        </p:nvSpPr>
        <p:spPr>
          <a:xfrm>
            <a:off x="8298821" y="2357106"/>
            <a:ext cx="29794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/>
              <a:t>Zouden producenten tóch € 30.000 </a:t>
            </a:r>
            <a:br>
              <a:rPr lang="nl-NL" sz="1300" dirty="0"/>
            </a:br>
            <a:r>
              <a:rPr lang="nl-NL" sz="1300" dirty="0"/>
              <a:t>vragen, ontstaat er een </a:t>
            </a:r>
            <a:r>
              <a:rPr lang="nl-NL" sz="1300" b="1" dirty="0"/>
              <a:t>aanbodoverschot</a:t>
            </a:r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A9C667B6-3A4B-A249-867C-C9B0431AD1FE}"/>
              </a:ext>
            </a:extLst>
          </p:cNvPr>
          <p:cNvCxnSpPr/>
          <p:nvPr/>
        </p:nvCxnSpPr>
        <p:spPr>
          <a:xfrm>
            <a:off x="4938828" y="2708268"/>
            <a:ext cx="244827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1A44F16C-868C-A94A-9132-091B5CDC34BC}"/>
              </a:ext>
            </a:extLst>
          </p:cNvPr>
          <p:cNvSpPr txBox="1"/>
          <p:nvPr/>
        </p:nvSpPr>
        <p:spPr>
          <a:xfrm>
            <a:off x="8298821" y="2795434"/>
            <a:ext cx="2698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/>
              <a:t>Om de auto’s kwijt te raken, moeten</a:t>
            </a:r>
            <a:br>
              <a:rPr lang="nl-NL" sz="1300" dirty="0"/>
            </a:br>
            <a:r>
              <a:rPr lang="nl-NL" sz="1300" dirty="0"/>
              <a:t>de producenten hun prijs laten dalen</a:t>
            </a:r>
            <a:endParaRPr lang="nl-NL" sz="1300" b="1" dirty="0"/>
          </a:p>
        </p:txBody>
      </p:sp>
      <p:sp>
        <p:nvSpPr>
          <p:cNvPr id="59" name="PIJL-OMLAAG 1030">
            <a:extLst>
              <a:ext uri="{FF2B5EF4-FFF2-40B4-BE49-F238E27FC236}">
                <a16:creationId xmlns:a16="http://schemas.microsoft.com/office/drawing/2014/main" id="{04EB17C4-0458-AA46-8922-15137011C55C}"/>
              </a:ext>
            </a:extLst>
          </p:cNvPr>
          <p:cNvSpPr/>
          <p:nvPr/>
        </p:nvSpPr>
        <p:spPr>
          <a:xfrm>
            <a:off x="5796053" y="2747809"/>
            <a:ext cx="134306" cy="64392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4CF52F97-4E46-7F4B-86EC-2ABA5E7C281F}"/>
              </a:ext>
            </a:extLst>
          </p:cNvPr>
          <p:cNvSpPr txBox="1"/>
          <p:nvPr/>
        </p:nvSpPr>
        <p:spPr>
          <a:xfrm>
            <a:off x="8296127" y="4018623"/>
            <a:ext cx="28533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/>
              <a:t>Zouden producenten € 10.000 </a:t>
            </a:r>
            <a:br>
              <a:rPr lang="nl-NL" sz="1300" dirty="0"/>
            </a:br>
            <a:r>
              <a:rPr lang="nl-NL" sz="1300" dirty="0"/>
              <a:t>vragen, ontstaat er een </a:t>
            </a:r>
            <a:r>
              <a:rPr lang="nl-NL" sz="1300" b="1" dirty="0"/>
              <a:t>vraagoverschot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2CEBA3D3-29AE-E642-B02E-6F4B3F84F913}"/>
              </a:ext>
            </a:extLst>
          </p:cNvPr>
          <p:cNvSpPr txBox="1"/>
          <p:nvPr/>
        </p:nvSpPr>
        <p:spPr>
          <a:xfrm>
            <a:off x="8296127" y="4456951"/>
            <a:ext cx="24205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/>
              <a:t>Consumenten overbieden elkaar,</a:t>
            </a:r>
            <a:br>
              <a:rPr lang="nl-NL" sz="1300" dirty="0"/>
            </a:br>
            <a:r>
              <a:rPr lang="nl-NL" sz="1300" dirty="0"/>
              <a:t>waardoor de prijs gaat stijgen</a:t>
            </a:r>
            <a:endParaRPr lang="nl-NL" sz="1300" b="1" dirty="0"/>
          </a:p>
        </p:txBody>
      </p: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3EF06928-D4EC-614B-BA06-D34D5A172797}"/>
              </a:ext>
            </a:extLst>
          </p:cNvPr>
          <p:cNvCxnSpPr/>
          <p:nvPr/>
        </p:nvCxnSpPr>
        <p:spPr>
          <a:xfrm>
            <a:off x="4691922" y="4153191"/>
            <a:ext cx="1853827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PIJL-OMHOOG 1033">
            <a:extLst>
              <a:ext uri="{FF2B5EF4-FFF2-40B4-BE49-F238E27FC236}">
                <a16:creationId xmlns:a16="http://schemas.microsoft.com/office/drawing/2014/main" id="{D54462FF-3C06-6840-B753-29C885082952}"/>
              </a:ext>
            </a:extLst>
          </p:cNvPr>
          <p:cNvSpPr/>
          <p:nvPr/>
        </p:nvSpPr>
        <p:spPr>
          <a:xfrm>
            <a:off x="5786528" y="3665825"/>
            <a:ext cx="114300" cy="438261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8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50" grpId="0" animBg="1"/>
      <p:bldP spid="51" grpId="0" animBg="1"/>
      <p:bldP spid="52" grpId="0" animBg="1"/>
      <p:bldP spid="55" grpId="0"/>
      <p:bldP spid="56" grpId="0"/>
      <p:bldP spid="56" grpId="1"/>
      <p:bldP spid="58" grpId="0"/>
      <p:bldP spid="58" grpId="1"/>
      <p:bldP spid="59" grpId="0" animBg="1"/>
      <p:bldP spid="59" grpId="1" animBg="1"/>
      <p:bldP spid="60" grpId="0"/>
      <p:bldP spid="60" grpId="1"/>
      <p:bldP spid="61" grpId="0"/>
      <p:bldP spid="61" grpId="1"/>
      <p:bldP spid="63" grpId="0" animBg="1"/>
      <p:bldP spid="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71E61B-FA30-C646-B8E4-4E4D0295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CB7B51-5C49-C241-A9CC-3F32E112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4</a:t>
            </a:fld>
            <a:endParaRPr lang="nl-NL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15255426-6C7F-4A43-B256-541EE4CF5243}"/>
              </a:ext>
            </a:extLst>
          </p:cNvPr>
          <p:cNvSpPr/>
          <p:nvPr/>
        </p:nvSpPr>
        <p:spPr>
          <a:xfrm>
            <a:off x="7777443" y="1748211"/>
            <a:ext cx="1604963" cy="1560513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801E44DC-6411-D541-8FBA-A01E45576FA7}"/>
              </a:ext>
            </a:extLst>
          </p:cNvPr>
          <p:cNvSpPr/>
          <p:nvPr/>
        </p:nvSpPr>
        <p:spPr>
          <a:xfrm rot="5400000">
            <a:off x="7940162" y="3133305"/>
            <a:ext cx="1306512" cy="1657350"/>
          </a:xfrm>
          <a:prstGeom prst="rtTriangl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26A9AEC-5E02-1546-B2E5-C42A5E3A3BB4}"/>
              </a:ext>
            </a:extLst>
          </p:cNvPr>
          <p:cNvSpPr txBox="1">
            <a:spLocks/>
          </p:cNvSpPr>
          <p:nvPr/>
        </p:nvSpPr>
        <p:spPr>
          <a:xfrm>
            <a:off x="355317" y="321842"/>
            <a:ext cx="4287721" cy="344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800" dirty="0"/>
              <a:t>Teken: </a:t>
            </a:r>
            <a:r>
              <a:rPr lang="nl-NL" sz="1800" dirty="0" err="1"/>
              <a:t>Q</a:t>
            </a:r>
            <a:r>
              <a:rPr lang="nl-NL" sz="1800" baseline="-25000" dirty="0" err="1"/>
              <a:t>v</a:t>
            </a:r>
            <a:r>
              <a:rPr lang="nl-NL" sz="1800" dirty="0"/>
              <a:t> = -4P + 100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dirty="0"/>
              <a:t>Teken: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– 25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dirty="0" err="1"/>
              <a:t>Qa</a:t>
            </a:r>
            <a:r>
              <a:rPr lang="nl-NL" dirty="0"/>
              <a:t> = </a:t>
            </a:r>
            <a:r>
              <a:rPr lang="nl-NL" dirty="0" err="1"/>
              <a:t>Qv</a:t>
            </a:r>
            <a:r>
              <a:rPr lang="nl-NL" dirty="0"/>
              <a:t> </a:t>
            </a:r>
            <a:r>
              <a:rPr lang="nl-NL" dirty="0">
                <a:sym typeface="Wingdings" pitchFamily="2" charset="2"/>
              </a:rPr>
              <a:t>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dirty="0">
                <a:sym typeface="Wingdings" pitchFamily="2" charset="2"/>
              </a:rPr>
              <a:t>5p -25 = -4P + 100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dirty="0">
                <a:sym typeface="Wingdings" pitchFamily="2" charset="2"/>
              </a:rPr>
              <a:t>9P = 125  P = 13,89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dirty="0"/>
              <a:t>Q = 5 x 13,89 -  25 = 44,45 (afgerond 45)</a:t>
            </a:r>
          </a:p>
          <a:p>
            <a:pPr marL="0" lvl="1" indent="0">
              <a:buFont typeface="Symbol" pitchFamily="18" charset="2"/>
              <a:buNone/>
              <a:defRPr/>
            </a:pPr>
            <a:endParaRPr lang="nl-NL" dirty="0"/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800" dirty="0"/>
              <a:t>Arceer het consumenten- en producentensurplus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endParaRPr lang="nl-NL" sz="1800" dirty="0"/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800" dirty="0"/>
              <a:t>Bereken de omvang van resp. het consumenten- en producentensurplus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0E57875-869F-DE46-9CE0-80929CA8DD7D}"/>
              </a:ext>
            </a:extLst>
          </p:cNvPr>
          <p:cNvCxnSpPr/>
          <p:nvPr/>
        </p:nvCxnSpPr>
        <p:spPr>
          <a:xfrm>
            <a:off x="7764743" y="1733924"/>
            <a:ext cx="0" cy="352901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9DB5622-9C31-4F4D-AC5A-614CAA6C0BF6}"/>
              </a:ext>
            </a:extLst>
          </p:cNvPr>
          <p:cNvCxnSpPr/>
          <p:nvPr/>
        </p:nvCxnSpPr>
        <p:spPr>
          <a:xfrm flipH="1">
            <a:off x="7764743" y="5262936"/>
            <a:ext cx="359251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17A48FA-F524-6A40-80E2-843EAA824BFC}"/>
              </a:ext>
            </a:extLst>
          </p:cNvPr>
          <p:cNvCxnSpPr/>
          <p:nvPr/>
        </p:nvCxnSpPr>
        <p:spPr>
          <a:xfrm>
            <a:off x="7764743" y="1733924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F80E172-B17C-3A4E-A5C0-25F749DD90C8}"/>
              </a:ext>
            </a:extLst>
          </p:cNvPr>
          <p:cNvCxnSpPr/>
          <p:nvPr/>
        </p:nvCxnSpPr>
        <p:spPr>
          <a:xfrm>
            <a:off x="7764743" y="2454649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651BD7A-5D8A-4D45-8C40-0E6D61031452}"/>
              </a:ext>
            </a:extLst>
          </p:cNvPr>
          <p:cNvCxnSpPr/>
          <p:nvPr/>
        </p:nvCxnSpPr>
        <p:spPr>
          <a:xfrm>
            <a:off x="7764743" y="3173786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7D8D928-C8BF-7647-B2CF-874DAFD42C65}"/>
              </a:ext>
            </a:extLst>
          </p:cNvPr>
          <p:cNvCxnSpPr/>
          <p:nvPr/>
        </p:nvCxnSpPr>
        <p:spPr>
          <a:xfrm>
            <a:off x="7764743" y="3894511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E6BE7BB-C1C4-3948-8D3C-AB69A4079BDB}"/>
              </a:ext>
            </a:extLst>
          </p:cNvPr>
          <p:cNvCxnSpPr/>
          <p:nvPr/>
        </p:nvCxnSpPr>
        <p:spPr>
          <a:xfrm>
            <a:off x="7764743" y="4615236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CD76270-A98A-F84E-92F7-D73E683FB95A}"/>
              </a:ext>
            </a:extLst>
          </p:cNvPr>
          <p:cNvCxnSpPr/>
          <p:nvPr/>
        </p:nvCxnSpPr>
        <p:spPr>
          <a:xfrm>
            <a:off x="8485468" y="1733924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E7213A7-8308-BC47-85B1-6D667AB3D218}"/>
              </a:ext>
            </a:extLst>
          </p:cNvPr>
          <p:cNvCxnSpPr/>
          <p:nvPr/>
        </p:nvCxnSpPr>
        <p:spPr>
          <a:xfrm>
            <a:off x="9204606" y="1733924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09E7844-DD2F-0C40-B64E-17DF681CC5B7}"/>
              </a:ext>
            </a:extLst>
          </p:cNvPr>
          <p:cNvCxnSpPr/>
          <p:nvPr/>
        </p:nvCxnSpPr>
        <p:spPr>
          <a:xfrm>
            <a:off x="9925331" y="1733924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6035021-D418-CA47-99CA-D207CD20DEC3}"/>
              </a:ext>
            </a:extLst>
          </p:cNvPr>
          <p:cNvCxnSpPr/>
          <p:nvPr/>
        </p:nvCxnSpPr>
        <p:spPr>
          <a:xfrm>
            <a:off x="10646056" y="1733924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1DF066EB-9EAE-6543-9665-648DA523B5F8}"/>
              </a:ext>
            </a:extLst>
          </p:cNvPr>
          <p:cNvCxnSpPr/>
          <p:nvPr/>
        </p:nvCxnSpPr>
        <p:spPr>
          <a:xfrm>
            <a:off x="11365193" y="1733924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6">
            <a:extLst>
              <a:ext uri="{FF2B5EF4-FFF2-40B4-BE49-F238E27FC236}">
                <a16:creationId xmlns:a16="http://schemas.microsoft.com/office/drawing/2014/main" id="{9B78171C-4CE9-0246-BFBE-11480F839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606" y="5701086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hoeveelheid × 1.000</a:t>
            </a:r>
          </a:p>
        </p:txBody>
      </p:sp>
      <p:sp>
        <p:nvSpPr>
          <p:cNvPr id="21" name="Tekstvak 17">
            <a:extLst>
              <a:ext uri="{FF2B5EF4-FFF2-40B4-BE49-F238E27FC236}">
                <a16:creationId xmlns:a16="http://schemas.microsoft.com/office/drawing/2014/main" id="{0DBA115E-FF72-514F-B812-9E21B3EB9D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900350" y="1937917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prijs</a:t>
            </a:r>
          </a:p>
        </p:txBody>
      </p:sp>
      <p:sp>
        <p:nvSpPr>
          <p:cNvPr id="22" name="Tekstvak 18">
            <a:extLst>
              <a:ext uri="{FF2B5EF4-FFF2-40B4-BE49-F238E27FC236}">
                <a16:creationId xmlns:a16="http://schemas.microsoft.com/office/drawing/2014/main" id="{FD248CD4-C8EA-4349-8BD0-8ACDD27E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06" y="4399336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5</a:t>
            </a:r>
          </a:p>
        </p:txBody>
      </p:sp>
      <p:sp>
        <p:nvSpPr>
          <p:cNvPr id="23" name="Tekstvak 19">
            <a:extLst>
              <a:ext uri="{FF2B5EF4-FFF2-40B4-BE49-F238E27FC236}">
                <a16:creationId xmlns:a16="http://schemas.microsoft.com/office/drawing/2014/main" id="{EA78B402-4CAA-A044-A971-02E7C878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06" y="3678611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10</a:t>
            </a:r>
          </a:p>
        </p:txBody>
      </p:sp>
      <p:sp>
        <p:nvSpPr>
          <p:cNvPr id="24" name="Tekstvak 20">
            <a:extLst>
              <a:ext uri="{FF2B5EF4-FFF2-40B4-BE49-F238E27FC236}">
                <a16:creationId xmlns:a16="http://schemas.microsoft.com/office/drawing/2014/main" id="{597FCFB0-1EBF-AE42-849E-0FB15813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06" y="3030911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15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FFE774F1-4704-8B4E-AE94-9B2CB885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06" y="2300661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20</a:t>
            </a:r>
          </a:p>
        </p:txBody>
      </p:sp>
      <p:sp>
        <p:nvSpPr>
          <p:cNvPr id="26" name="Tekstvak 22">
            <a:extLst>
              <a:ext uri="{FF2B5EF4-FFF2-40B4-BE49-F238E27FC236}">
                <a16:creationId xmlns:a16="http://schemas.microsoft.com/office/drawing/2014/main" id="{50C750CB-C1AB-0946-BA90-D04CD2AF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506" y="1591049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25</a:t>
            </a:r>
          </a:p>
        </p:txBody>
      </p:sp>
      <p:sp>
        <p:nvSpPr>
          <p:cNvPr id="27" name="Tekstvak 23">
            <a:extLst>
              <a:ext uri="{FF2B5EF4-FFF2-40B4-BE49-F238E27FC236}">
                <a16:creationId xmlns:a16="http://schemas.microsoft.com/office/drawing/2014/main" id="{EDE3FF0A-DEEA-6D4E-97CE-93367439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568" y="5334374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20</a:t>
            </a:r>
          </a:p>
        </p:txBody>
      </p:sp>
      <p:sp>
        <p:nvSpPr>
          <p:cNvPr id="28" name="Tekstvak 24">
            <a:extLst>
              <a:ext uri="{FF2B5EF4-FFF2-40B4-BE49-F238E27FC236}">
                <a16:creationId xmlns:a16="http://schemas.microsoft.com/office/drawing/2014/main" id="{2CE00D1E-0E10-1846-97CE-20C697B2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93" y="5334374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40</a:t>
            </a:r>
          </a:p>
        </p:txBody>
      </p:sp>
      <p:sp>
        <p:nvSpPr>
          <p:cNvPr id="29" name="Tekstvak 25">
            <a:extLst>
              <a:ext uri="{FF2B5EF4-FFF2-40B4-BE49-F238E27FC236}">
                <a16:creationId xmlns:a16="http://schemas.microsoft.com/office/drawing/2014/main" id="{7B141C28-77A7-3442-B437-08942847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131" y="5334374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60</a:t>
            </a:r>
          </a:p>
        </p:txBody>
      </p:sp>
      <p:sp>
        <p:nvSpPr>
          <p:cNvPr id="30" name="Tekstvak 26">
            <a:extLst>
              <a:ext uri="{FF2B5EF4-FFF2-40B4-BE49-F238E27FC236}">
                <a16:creationId xmlns:a16="http://schemas.microsoft.com/office/drawing/2014/main" id="{D0E993FF-8CA5-7348-B36A-10348FE8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56" y="5334374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80</a:t>
            </a:r>
          </a:p>
        </p:txBody>
      </p:sp>
      <p:sp>
        <p:nvSpPr>
          <p:cNvPr id="31" name="Tekstvak 27">
            <a:extLst>
              <a:ext uri="{FF2B5EF4-FFF2-40B4-BE49-F238E27FC236}">
                <a16:creationId xmlns:a16="http://schemas.microsoft.com/office/drawing/2014/main" id="{B94FCA1B-DF79-C54C-BABF-E1B896554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556" y="5334374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100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B8A3958-C4F0-A044-870F-4E668B8D662D}"/>
              </a:ext>
            </a:extLst>
          </p:cNvPr>
          <p:cNvGrpSpPr>
            <a:grpSpLocks/>
          </p:cNvGrpSpPr>
          <p:nvPr/>
        </p:nvGrpSpPr>
        <p:grpSpPr bwMode="auto">
          <a:xfrm>
            <a:off x="7764743" y="1733924"/>
            <a:ext cx="3600450" cy="3529012"/>
            <a:chOff x="5255112" y="1710100"/>
            <a:chExt cx="3600400" cy="3528392"/>
          </a:xfrm>
        </p:grpSpPr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BDF1A859-4441-C444-A14C-C28ADE44336B}"/>
                </a:ext>
              </a:extLst>
            </p:cNvPr>
            <p:cNvCxnSpPr/>
            <p:nvPr/>
          </p:nvCxnSpPr>
          <p:spPr>
            <a:xfrm>
              <a:off x="5255112" y="1710100"/>
              <a:ext cx="3600400" cy="352839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Rechthoek 34">
              <a:extLst>
                <a:ext uri="{FF2B5EF4-FFF2-40B4-BE49-F238E27FC236}">
                  <a16:creationId xmlns:a16="http://schemas.microsoft.com/office/drawing/2014/main" id="{9CBBCB77-10AD-2C4A-85EA-054BB75B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421" y="1741975"/>
              <a:ext cx="409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r>
                <a:rPr lang="nl-NL" altLang="nl-NL"/>
                <a:t>Q</a:t>
              </a:r>
              <a:r>
                <a:rPr lang="nl-NL" altLang="nl-NL" baseline="-25000"/>
                <a:t>v</a:t>
              </a:r>
              <a:endParaRPr lang="nl-NL" altLang="nl-NL"/>
            </a:p>
          </p:txBody>
        </p: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7E0FAE68-C19E-A549-A437-6F403249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318" y="3192836"/>
            <a:ext cx="1176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 b="1" dirty="0"/>
              <a:t>Prijs 13,89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62081802-B9DC-E642-931F-18E9B8A9F88C}"/>
              </a:ext>
            </a:extLst>
          </p:cNvPr>
          <p:cNvSpPr txBox="1"/>
          <p:nvPr/>
        </p:nvSpPr>
        <p:spPr>
          <a:xfrm>
            <a:off x="3267216" y="5146136"/>
            <a:ext cx="4066379" cy="7848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½ × basis × hoogte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½ × 45.000 × € 8,89 = € 200.025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290F2C0-B10C-0943-8E38-A30F5689F9BA}"/>
              </a:ext>
            </a:extLst>
          </p:cNvPr>
          <p:cNvCxnSpPr/>
          <p:nvPr/>
        </p:nvCxnSpPr>
        <p:spPr>
          <a:xfrm flipV="1">
            <a:off x="7765230" y="1734286"/>
            <a:ext cx="3592016" cy="28803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0DE6E73C-EB4A-BE48-9F0B-250D8BB5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806" y="2045074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Q</a:t>
            </a:r>
            <a:r>
              <a:rPr lang="nl-NL" altLang="nl-NL" baseline="-25000"/>
              <a:t>a</a:t>
            </a:r>
            <a:endParaRPr lang="nl-NL" altLang="nl-NL"/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DB368EC5-4805-C64A-BEE7-58E3ED5C6E8E}"/>
              </a:ext>
            </a:extLst>
          </p:cNvPr>
          <p:cNvCxnSpPr>
            <a:endCxn id="6" idx="0"/>
          </p:cNvCxnSpPr>
          <p:nvPr/>
        </p:nvCxnSpPr>
        <p:spPr>
          <a:xfrm>
            <a:off x="7765229" y="3309170"/>
            <a:ext cx="1656185" cy="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CD1531E7-8062-304D-9747-4E250481D1DF}"/>
              </a:ext>
            </a:extLst>
          </p:cNvPr>
          <p:cNvSpPr txBox="1"/>
          <p:nvPr/>
        </p:nvSpPr>
        <p:spPr>
          <a:xfrm>
            <a:off x="7949715" y="3237162"/>
            <a:ext cx="463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</a:t>
            </a:r>
            <a:endParaRPr lang="nl-NL" sz="4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1B8D82D-D999-274C-8B6D-0D03A4C2D0E6}"/>
              </a:ext>
            </a:extLst>
          </p:cNvPr>
          <p:cNvSpPr txBox="1"/>
          <p:nvPr/>
        </p:nvSpPr>
        <p:spPr>
          <a:xfrm>
            <a:off x="7916276" y="2373066"/>
            <a:ext cx="4619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nl-NL" sz="4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503A376-365F-A448-AEE4-C90CBA5E98EB}"/>
              </a:ext>
            </a:extLst>
          </p:cNvPr>
          <p:cNvSpPr txBox="1"/>
          <p:nvPr/>
        </p:nvSpPr>
        <p:spPr>
          <a:xfrm>
            <a:off x="3059618" y="3961221"/>
            <a:ext cx="4008213" cy="7848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½ × basis × hoogte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½ × 45.000 × € 11,11 = € 249.975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32C9CC8D-8DB1-F34B-8A42-C032C180CA54}"/>
              </a:ext>
            </a:extLst>
          </p:cNvPr>
          <p:cNvSpPr txBox="1"/>
          <p:nvPr/>
        </p:nvSpPr>
        <p:spPr>
          <a:xfrm>
            <a:off x="4643718" y="125506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</p:spTree>
    <p:extLst>
      <p:ext uri="{BB962C8B-B14F-4D97-AF65-F5344CB8AC3E}">
        <p14:creationId xmlns:p14="http://schemas.microsoft.com/office/powerpoint/2010/main" val="30422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  <p:bldP spid="36" grpId="0" animBg="1"/>
      <p:bldP spid="38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702DE6A-EB7D-5142-A7F2-18F6D739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5E233D4-449B-2646-A42A-589BAA9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5</a:t>
            </a:fld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5CD7476-9EC5-4441-AF32-84B42549E802}"/>
              </a:ext>
            </a:extLst>
          </p:cNvPr>
          <p:cNvSpPr txBox="1"/>
          <p:nvPr/>
        </p:nvSpPr>
        <p:spPr>
          <a:xfrm>
            <a:off x="4454033" y="60297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8A5F0CF-F1BD-A249-B673-1268A58F044C}"/>
              </a:ext>
            </a:extLst>
          </p:cNvPr>
          <p:cNvSpPr txBox="1"/>
          <p:nvPr/>
        </p:nvSpPr>
        <p:spPr>
          <a:xfrm>
            <a:off x="3711887" y="43029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Verschuiving langs en van de prijsafzetlijn (vraaglijn)     P = </a:t>
            </a:r>
            <a:r>
              <a:rPr lang="nl-NL" sz="2000" dirty="0" err="1"/>
              <a:t>aQ</a:t>
            </a:r>
            <a:r>
              <a:rPr lang="nl-NL" sz="2000" dirty="0"/>
              <a:t> + b</a:t>
            </a:r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ADF2F11-2089-534F-BEEC-9EFCF5164223}"/>
              </a:ext>
            </a:extLst>
          </p:cNvPr>
          <p:cNvCxnSpPr/>
          <p:nvPr/>
        </p:nvCxnSpPr>
        <p:spPr>
          <a:xfrm>
            <a:off x="4431966" y="1152128"/>
            <a:ext cx="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951B65FA-61BB-B845-A837-F75E0BAB2732}"/>
              </a:ext>
            </a:extLst>
          </p:cNvPr>
          <p:cNvCxnSpPr/>
          <p:nvPr/>
        </p:nvCxnSpPr>
        <p:spPr>
          <a:xfrm flipH="1">
            <a:off x="4431966" y="3096344"/>
            <a:ext cx="2079848" cy="8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8BAE8CD0-8E6D-AA49-92B7-1942961A9FDF}"/>
              </a:ext>
            </a:extLst>
          </p:cNvPr>
          <p:cNvCxnSpPr/>
          <p:nvPr/>
        </p:nvCxnSpPr>
        <p:spPr>
          <a:xfrm flipH="1">
            <a:off x="7672326" y="3096344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60274A9A-CF29-AD44-8402-F675744FF319}"/>
              </a:ext>
            </a:extLst>
          </p:cNvPr>
          <p:cNvCxnSpPr/>
          <p:nvPr/>
        </p:nvCxnSpPr>
        <p:spPr>
          <a:xfrm>
            <a:off x="7672326" y="1152128"/>
            <a:ext cx="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C1E4A473-75B9-414F-9D75-74C657D6E29A}"/>
              </a:ext>
            </a:extLst>
          </p:cNvPr>
          <p:cNvSpPr txBox="1"/>
          <p:nvPr/>
        </p:nvSpPr>
        <p:spPr>
          <a:xfrm>
            <a:off x="3999918" y="1224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AF9A360-044D-2B42-9F81-7ADE7E17FC21}"/>
              </a:ext>
            </a:extLst>
          </p:cNvPr>
          <p:cNvSpPr txBox="1"/>
          <p:nvPr/>
        </p:nvSpPr>
        <p:spPr>
          <a:xfrm>
            <a:off x="7240278" y="1152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4913417-DBCB-AC41-8840-BA19CA3BCC16}"/>
              </a:ext>
            </a:extLst>
          </p:cNvPr>
          <p:cNvSpPr txBox="1"/>
          <p:nvPr/>
        </p:nvSpPr>
        <p:spPr>
          <a:xfrm>
            <a:off x="9616542" y="33123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5F238F30-D452-B348-955D-63E181F115FF}"/>
              </a:ext>
            </a:extLst>
          </p:cNvPr>
          <p:cNvSpPr txBox="1"/>
          <p:nvPr/>
        </p:nvSpPr>
        <p:spPr>
          <a:xfrm>
            <a:off x="6232166" y="33123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3485FB06-1284-094A-B9C1-5FF68A3A7D9C}"/>
              </a:ext>
            </a:extLst>
          </p:cNvPr>
          <p:cNvCxnSpPr/>
          <p:nvPr/>
        </p:nvCxnSpPr>
        <p:spPr>
          <a:xfrm>
            <a:off x="4431966" y="1800200"/>
            <a:ext cx="180020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FC4D5733-CE7D-064C-9F7A-DC6820280DCF}"/>
              </a:ext>
            </a:extLst>
          </p:cNvPr>
          <p:cNvCxnSpPr/>
          <p:nvPr/>
        </p:nvCxnSpPr>
        <p:spPr>
          <a:xfrm>
            <a:off x="7816342" y="1512168"/>
            <a:ext cx="1584176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31296A79-D3A2-7848-B0B9-9D3CBA5A5DF9}"/>
              </a:ext>
            </a:extLst>
          </p:cNvPr>
          <p:cNvCxnSpPr/>
          <p:nvPr/>
        </p:nvCxnSpPr>
        <p:spPr>
          <a:xfrm>
            <a:off x="7672326" y="2160240"/>
            <a:ext cx="1152128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al 54">
            <a:extLst>
              <a:ext uri="{FF2B5EF4-FFF2-40B4-BE49-F238E27FC236}">
                <a16:creationId xmlns:a16="http://schemas.microsoft.com/office/drawing/2014/main" id="{1A8E77B6-DE97-2346-B4DF-25B3DE3C5C7B}"/>
              </a:ext>
            </a:extLst>
          </p:cNvPr>
          <p:cNvSpPr/>
          <p:nvPr/>
        </p:nvSpPr>
        <p:spPr>
          <a:xfrm>
            <a:off x="4936022" y="216024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2CCC50A1-D97B-FD42-9FC4-CD7266068171}"/>
              </a:ext>
            </a:extLst>
          </p:cNvPr>
          <p:cNvSpPr/>
          <p:nvPr/>
        </p:nvSpPr>
        <p:spPr>
          <a:xfrm>
            <a:off x="7960358" y="237626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8987C4DE-54EE-9A40-AD17-4CEB7A0F1DF6}"/>
              </a:ext>
            </a:extLst>
          </p:cNvPr>
          <p:cNvCxnSpPr/>
          <p:nvPr/>
        </p:nvCxnSpPr>
        <p:spPr>
          <a:xfrm>
            <a:off x="5008030" y="2160240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D4A363BC-F356-CD42-943F-98765FC603D4}"/>
              </a:ext>
            </a:extLst>
          </p:cNvPr>
          <p:cNvCxnSpPr>
            <a:stCxn id="56" idx="0"/>
          </p:cNvCxnSpPr>
          <p:nvPr/>
        </p:nvCxnSpPr>
        <p:spPr>
          <a:xfrm>
            <a:off x="8032366" y="2376264"/>
            <a:ext cx="1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D514760C-C405-764F-9E1E-44184ED3F161}"/>
              </a:ext>
            </a:extLst>
          </p:cNvPr>
          <p:cNvSpPr txBox="1"/>
          <p:nvPr/>
        </p:nvSpPr>
        <p:spPr>
          <a:xfrm>
            <a:off x="4864014" y="31683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           		                               B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81F82F65-08EA-854F-9CB9-DC76F196C62B}"/>
              </a:ext>
            </a:extLst>
          </p:cNvPr>
          <p:cNvSpPr txBox="1"/>
          <p:nvPr/>
        </p:nvSpPr>
        <p:spPr>
          <a:xfrm>
            <a:off x="5656102" y="23042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E47999A-1048-0C49-BF15-74391B9849A9}"/>
              </a:ext>
            </a:extLst>
          </p:cNvPr>
          <p:cNvSpPr txBox="1"/>
          <p:nvPr/>
        </p:nvSpPr>
        <p:spPr>
          <a:xfrm>
            <a:off x="8392406" y="17281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E5970E00-2938-7C47-9B5E-6A2901EC9694}"/>
              </a:ext>
            </a:extLst>
          </p:cNvPr>
          <p:cNvSpPr txBox="1"/>
          <p:nvPr/>
        </p:nvSpPr>
        <p:spPr>
          <a:xfrm>
            <a:off x="7816342" y="2016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D9F4C75D-4E1F-6748-9D68-3E72BBC94D40}"/>
              </a:ext>
            </a:extLst>
          </p:cNvPr>
          <p:cNvCxnSpPr>
            <a:cxnSpLocks/>
          </p:cNvCxnSpPr>
          <p:nvPr/>
        </p:nvCxnSpPr>
        <p:spPr>
          <a:xfrm flipH="1">
            <a:off x="5296062" y="830405"/>
            <a:ext cx="288032" cy="537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9325B4B5-50A5-F444-96A8-B1CDE27E0624}"/>
              </a:ext>
            </a:extLst>
          </p:cNvPr>
          <p:cNvCxnSpPr>
            <a:cxnSpLocks/>
          </p:cNvCxnSpPr>
          <p:nvPr/>
        </p:nvCxnSpPr>
        <p:spPr>
          <a:xfrm>
            <a:off x="8248390" y="744840"/>
            <a:ext cx="216024" cy="551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BB085CB0-A2A3-F549-931A-6A510D3DFD20}"/>
              </a:ext>
            </a:extLst>
          </p:cNvPr>
          <p:cNvSpPr txBox="1"/>
          <p:nvPr/>
        </p:nvSpPr>
        <p:spPr>
          <a:xfrm>
            <a:off x="2883794" y="3703280"/>
            <a:ext cx="80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Oorzaken van een verschuiving van de prijsafzetlijn (vraaglijn) naar rechts:</a:t>
            </a:r>
          </a:p>
          <a:p>
            <a:pPr marL="342900" indent="-342900">
              <a:buAutoNum type="arabicPeriod"/>
            </a:pPr>
            <a:r>
              <a:rPr lang="nl-NL" dirty="0"/>
              <a:t>stijging van het inkomen </a:t>
            </a:r>
            <a:r>
              <a:rPr lang="nl-NL" b="1" i="1" dirty="0"/>
              <a:t>(bij een gelijke prijs meer kopen)</a:t>
            </a:r>
          </a:p>
          <a:p>
            <a:pPr marL="342900" indent="-342900">
              <a:buAutoNum type="arabicPeriod"/>
            </a:pPr>
            <a:r>
              <a:rPr lang="nl-NL" dirty="0"/>
              <a:t>Daling van de prijs van complementaire goederen </a:t>
            </a:r>
            <a:r>
              <a:rPr lang="nl-NL" b="1" i="1" dirty="0"/>
              <a:t>(“  “  “)</a:t>
            </a: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Stijging van de prijs van concurrerende goederen (substitutiegoederen) </a:t>
            </a:r>
            <a:r>
              <a:rPr lang="nl-NL" b="1" i="1" dirty="0"/>
              <a:t>(“ “ “)</a:t>
            </a:r>
            <a:r>
              <a:rPr lang="nl-NL" dirty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nl-NL" dirty="0"/>
              <a:t>Daling van belasting- en sociale premietarieven </a:t>
            </a:r>
            <a:r>
              <a:rPr lang="nl-NL" b="1" i="1" dirty="0"/>
              <a:t>(“  “  “)</a:t>
            </a:r>
            <a:endParaRPr lang="nl-NL" dirty="0"/>
          </a:p>
          <a:p>
            <a:pPr marL="342900" indent="-342900">
              <a:buFontTx/>
              <a:buAutoNum type="arabicPeriod"/>
            </a:pPr>
            <a:r>
              <a:rPr lang="nl-NL" dirty="0"/>
              <a:t>Toename van het aantal consumenten </a:t>
            </a:r>
            <a:r>
              <a:rPr lang="nl-NL" b="1" i="1" dirty="0"/>
              <a:t>(“  “  “)</a:t>
            </a:r>
            <a:endParaRPr lang="nl-NL" dirty="0"/>
          </a:p>
          <a:p>
            <a:pPr marL="342900" indent="-342900">
              <a:buFontTx/>
              <a:buAutoNum type="arabicPeriod"/>
            </a:pPr>
            <a:r>
              <a:rPr lang="nl-NL" dirty="0"/>
              <a:t>Meer in de mode </a:t>
            </a:r>
            <a:r>
              <a:rPr lang="nl-NL" b="1" i="1" dirty="0"/>
              <a:t>(“  “  “)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Verschuiving langs de prijsafzetlijn als de prijs zelf verandert.</a:t>
            </a:r>
          </a:p>
        </p:txBody>
      </p:sp>
      <p:sp>
        <p:nvSpPr>
          <p:cNvPr id="66" name="Pijl links 65">
            <a:extLst>
              <a:ext uri="{FF2B5EF4-FFF2-40B4-BE49-F238E27FC236}">
                <a16:creationId xmlns:a16="http://schemas.microsoft.com/office/drawing/2014/main" id="{1EDEB8F7-AE01-2D4F-A077-7FDA53196054}"/>
              </a:ext>
            </a:extLst>
          </p:cNvPr>
          <p:cNvSpPr/>
          <p:nvPr/>
        </p:nvSpPr>
        <p:spPr>
          <a:xfrm>
            <a:off x="8536422" y="2520280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47B50708-9366-544E-8D2E-F3F6DC36C658}"/>
              </a:ext>
            </a:extLst>
          </p:cNvPr>
          <p:cNvCxnSpPr/>
          <p:nvPr/>
        </p:nvCxnSpPr>
        <p:spPr>
          <a:xfrm>
            <a:off x="7672326" y="2404234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651 0.08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7683 -4.44444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5" grpId="0" animBg="1"/>
      <p:bldP spid="56" grpId="0" animBg="1"/>
      <p:bldP spid="59" grpId="0"/>
      <p:bldP spid="60" grpId="0"/>
      <p:bldP spid="61" grpId="0"/>
      <p:bldP spid="62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436D2CA-DCC6-2A4F-A5B5-812616AE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434" y="6275130"/>
            <a:ext cx="6672887" cy="365125"/>
          </a:xfrm>
        </p:spPr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C362C2B-0A3F-7B4C-A29B-6E597639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988" y="6275129"/>
            <a:ext cx="764215" cy="365125"/>
          </a:xfrm>
        </p:spPr>
        <p:txBody>
          <a:bodyPr/>
          <a:lstStyle/>
          <a:p>
            <a:fld id="{A3CCE7FB-6EDF-3440-8B9E-DA2A77137A4D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45C7FB2-3846-2642-886E-DB2D592281E2}"/>
              </a:ext>
            </a:extLst>
          </p:cNvPr>
          <p:cNvSpPr txBox="1"/>
          <p:nvPr/>
        </p:nvSpPr>
        <p:spPr>
          <a:xfrm>
            <a:off x="4779917" y="125184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63C0F7D-311F-8A48-A990-D0CDAEF77939}"/>
              </a:ext>
            </a:extLst>
          </p:cNvPr>
          <p:cNvSpPr txBox="1"/>
          <p:nvPr/>
        </p:nvSpPr>
        <p:spPr>
          <a:xfrm>
            <a:off x="290238" y="149549"/>
            <a:ext cx="282851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Verschuiving van of </a:t>
            </a:r>
          </a:p>
          <a:p>
            <a:r>
              <a:rPr lang="nl-NL" sz="2400" dirty="0"/>
              <a:t>langs de aanbodlijn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473E83A-9426-6248-B53C-12464932557B}"/>
              </a:ext>
            </a:extLst>
          </p:cNvPr>
          <p:cNvCxnSpPr/>
          <p:nvPr/>
        </p:nvCxnSpPr>
        <p:spPr>
          <a:xfrm>
            <a:off x="3775982" y="1333507"/>
            <a:ext cx="600075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67B902A-1F94-AF4E-B409-CA6762865450}"/>
              </a:ext>
            </a:extLst>
          </p:cNvPr>
          <p:cNvCxnSpPr/>
          <p:nvPr/>
        </p:nvCxnSpPr>
        <p:spPr>
          <a:xfrm>
            <a:off x="6702882" y="1333507"/>
            <a:ext cx="0" cy="537109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C17E1F1-4857-B843-B93B-4267F9E82233}"/>
              </a:ext>
            </a:extLst>
          </p:cNvPr>
          <p:cNvSpPr txBox="1"/>
          <p:nvPr/>
        </p:nvSpPr>
        <p:spPr>
          <a:xfrm>
            <a:off x="3775982" y="686763"/>
            <a:ext cx="600075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Langs					    Van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2B88232-5F98-C14B-99A4-DC5C0136136E}"/>
              </a:ext>
            </a:extLst>
          </p:cNvPr>
          <p:cNvSpPr txBox="1"/>
          <p:nvPr/>
        </p:nvSpPr>
        <p:spPr>
          <a:xfrm>
            <a:off x="3775986" y="1627421"/>
            <a:ext cx="1518557" cy="120032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Als de prijs zelf verandert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9BCEC26-FE90-2C4E-A168-87C32E1CA645}"/>
              </a:ext>
            </a:extLst>
          </p:cNvPr>
          <p:cNvSpPr txBox="1"/>
          <p:nvPr/>
        </p:nvSpPr>
        <p:spPr>
          <a:xfrm>
            <a:off x="6939778" y="1441618"/>
            <a:ext cx="3902525" cy="498598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marL="179388" indent="-179388"/>
            <a:r>
              <a:rPr lang="nl-NL" sz="2000" dirty="0"/>
              <a:t>* Als de kosten toe- of afnemen (de winst verandert)</a:t>
            </a:r>
          </a:p>
          <a:p>
            <a:pPr marL="179388" indent="-179388"/>
            <a:r>
              <a:rPr lang="nl-NL" sz="2000" dirty="0"/>
              <a:t>* Bij een toename van het aantal producenten</a:t>
            </a:r>
          </a:p>
          <a:p>
            <a:pPr marL="179388" indent="-179388"/>
            <a:r>
              <a:rPr lang="nl-NL" sz="2000" dirty="0"/>
              <a:t>* Bij een verandering van de arbeidsproductiviteit</a:t>
            </a:r>
          </a:p>
          <a:p>
            <a:pPr marL="179388" indent="-179388"/>
            <a:r>
              <a:rPr lang="nl-NL" sz="2000" dirty="0"/>
              <a:t>* Bij mechanisatie, automatisering en robotisering</a:t>
            </a:r>
          </a:p>
          <a:p>
            <a:pPr marL="179388" indent="-179388"/>
            <a:r>
              <a:rPr lang="nl-NL" sz="2000" dirty="0"/>
              <a:t>* Bij een verandering van de rente</a:t>
            </a:r>
          </a:p>
          <a:p>
            <a:endParaRPr lang="nl-NL" dirty="0"/>
          </a:p>
          <a:p>
            <a:r>
              <a:rPr lang="nl-NL" sz="2000" dirty="0"/>
              <a:t>Conclusie: verandering van de winst is in feite de belangrijkste reden voor een verschuiving van de lijn zelf. </a:t>
            </a:r>
          </a:p>
          <a:p>
            <a:r>
              <a:rPr lang="nl-NL" sz="2000" b="1" i="1" dirty="0"/>
              <a:t>Bij dezelfde prijs meer of minder aangeboden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61FF17E-80A5-B746-A476-450D5EBF7069}"/>
              </a:ext>
            </a:extLst>
          </p:cNvPr>
          <p:cNvCxnSpPr/>
          <p:nvPr/>
        </p:nvCxnSpPr>
        <p:spPr>
          <a:xfrm flipH="1">
            <a:off x="2638697" y="3213463"/>
            <a:ext cx="7620" cy="2600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752DF64-E291-C140-AD9E-7898E5502668}"/>
              </a:ext>
            </a:extLst>
          </p:cNvPr>
          <p:cNvCxnSpPr/>
          <p:nvPr/>
        </p:nvCxnSpPr>
        <p:spPr>
          <a:xfrm flipV="1">
            <a:off x="2638697" y="5814423"/>
            <a:ext cx="214122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22A3D67E-9DE2-1444-A251-28961F1B4D12}"/>
              </a:ext>
            </a:extLst>
          </p:cNvPr>
          <p:cNvSpPr txBox="1"/>
          <p:nvPr/>
        </p:nvSpPr>
        <p:spPr>
          <a:xfrm>
            <a:off x="2188482" y="2908666"/>
            <a:ext cx="8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625BF4-8206-2445-9FCB-D579CC970E1D}"/>
              </a:ext>
            </a:extLst>
          </p:cNvPr>
          <p:cNvSpPr txBox="1"/>
          <p:nvPr/>
        </p:nvSpPr>
        <p:spPr>
          <a:xfrm>
            <a:off x="3775982" y="6058266"/>
            <a:ext cx="151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Hoeveelheid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7ABA42E-EDBC-5D4B-9E18-B00489E7534E}"/>
              </a:ext>
            </a:extLst>
          </p:cNvPr>
          <p:cNvCxnSpPr/>
          <p:nvPr/>
        </p:nvCxnSpPr>
        <p:spPr>
          <a:xfrm flipV="1">
            <a:off x="2646317" y="3396343"/>
            <a:ext cx="1817146" cy="1801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D6F4AD27-74E4-3A4E-B72B-84B2B9F93539}"/>
              </a:ext>
            </a:extLst>
          </p:cNvPr>
          <p:cNvSpPr txBox="1"/>
          <p:nvPr/>
        </p:nvSpPr>
        <p:spPr>
          <a:xfrm>
            <a:off x="4572272" y="2931612"/>
            <a:ext cx="13309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P = </a:t>
            </a:r>
            <a:r>
              <a:rPr lang="nl-NL" dirty="0" err="1"/>
              <a:t>aQ</a:t>
            </a:r>
            <a:r>
              <a:rPr lang="nl-NL" dirty="0"/>
              <a:t> + b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F86556D-6C3A-0541-B393-86F2AF1B1959}"/>
              </a:ext>
            </a:extLst>
          </p:cNvPr>
          <p:cNvSpPr/>
          <p:nvPr/>
        </p:nvSpPr>
        <p:spPr>
          <a:xfrm>
            <a:off x="3038075" y="4714155"/>
            <a:ext cx="80682" cy="12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39">
            <a:extLst>
              <a:ext uri="{FF2B5EF4-FFF2-40B4-BE49-F238E27FC236}">
                <a16:creationId xmlns:a16="http://schemas.microsoft.com/office/drawing/2014/main" id="{7223F4A1-84CF-2041-BC91-A6F39A1C4092}"/>
              </a:ext>
            </a:extLst>
          </p:cNvPr>
          <p:cNvSpPr/>
          <p:nvPr/>
        </p:nvSpPr>
        <p:spPr>
          <a:xfrm>
            <a:off x="3649919" y="4297296"/>
            <a:ext cx="362959" cy="183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EFE6AF4-B76A-E94C-A52F-C29399B3646A}"/>
              </a:ext>
            </a:extLst>
          </p:cNvPr>
          <p:cNvCxnSpPr/>
          <p:nvPr/>
        </p:nvCxnSpPr>
        <p:spPr>
          <a:xfrm flipV="1">
            <a:off x="3118757" y="3612653"/>
            <a:ext cx="1788242" cy="175505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67 -0.123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5BF6452-0A1B-7340-B8E3-BAC6FCBE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265" y="6329507"/>
            <a:ext cx="6672887" cy="365125"/>
          </a:xfrm>
        </p:spPr>
        <p:txBody>
          <a:bodyPr/>
          <a:lstStyle/>
          <a:p>
            <a:r>
              <a:rPr lang="nl-NL"/>
              <a:t>Integraal economie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5A4D730-9AE6-7045-86C0-14431494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E7FB-6EDF-3440-8B9E-DA2A77137A4D}" type="slidenum">
              <a:rPr lang="nl-NL" smtClean="0"/>
              <a:t>7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16A3B9-BBA5-E848-9667-B2922648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42" y="750166"/>
            <a:ext cx="9206515" cy="557934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405E396-1CA4-544B-9B42-B66214E96756}"/>
              </a:ext>
            </a:extLst>
          </p:cNvPr>
          <p:cNvSpPr txBox="1"/>
          <p:nvPr/>
        </p:nvSpPr>
        <p:spPr>
          <a:xfrm>
            <a:off x="4643718" y="125506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Marktevenwicht en prijsontwikkeling</a:t>
            </a:r>
          </a:p>
        </p:txBody>
      </p:sp>
    </p:spTree>
    <p:extLst>
      <p:ext uri="{BB962C8B-B14F-4D97-AF65-F5344CB8AC3E}">
        <p14:creationId xmlns:p14="http://schemas.microsoft.com/office/powerpoint/2010/main" val="2340508336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110</TotalTime>
  <Words>669</Words>
  <Application>Microsoft Macintosh PowerPoint</Application>
  <PresentationFormat>Breedbeeld</PresentationFormat>
  <Paragraphs>164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Symbol</vt:lpstr>
      <vt:lpstr>Tw Cen MT</vt:lpstr>
      <vt:lpstr>Wingdings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10</cp:revision>
  <dcterms:created xsi:type="dcterms:W3CDTF">2019-04-22T19:23:19Z</dcterms:created>
  <dcterms:modified xsi:type="dcterms:W3CDTF">2019-04-22T21:18:20Z</dcterms:modified>
</cp:coreProperties>
</file>