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56" r:id="rId2"/>
    <p:sldId id="277" r:id="rId3"/>
    <p:sldId id="276" r:id="rId4"/>
    <p:sldId id="259" r:id="rId5"/>
    <p:sldId id="274" r:id="rId6"/>
    <p:sldId id="275" r:id="rId7"/>
    <p:sldId id="278" r:id="rId8"/>
    <p:sldId id="260" r:id="rId9"/>
    <p:sldId id="261" r:id="rId10"/>
    <p:sldId id="263" r:id="rId11"/>
    <p:sldId id="262" r:id="rId12"/>
    <p:sldId id="264" r:id="rId13"/>
    <p:sldId id="270" r:id="rId14"/>
    <p:sldId id="271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40" y="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09-05-16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09-05-16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09-05-16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09-05-16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09-05-16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09-05-16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09-05-16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09-05-16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09-05-16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09-05-16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09-05-16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09-05-16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4807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Speltheorie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83568" y="1484784"/>
            <a:ext cx="7704856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De speltheorie bestudeert het gedrag van mensen, ondernemingen of landen in strategische situaties.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83568" y="2422544"/>
            <a:ext cx="7704856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Met </a:t>
            </a:r>
            <a:r>
              <a:rPr lang="nl-NL" sz="2000" b="1" dirty="0"/>
              <a:t>strategische situaties</a:t>
            </a:r>
            <a:r>
              <a:rPr lang="nl-NL" sz="2000" dirty="0"/>
              <a:t> worden situaties bedoeld waarin elke betrokkene (actor) bij het bedenken van zijn plan rekening moet houden met de mogelijke reacties van zijn tegenstanders.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54111" y="3717032"/>
            <a:ext cx="4205921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Het </a:t>
            </a:r>
            <a:r>
              <a:rPr lang="nl-NL" sz="2000" dirty="0" err="1"/>
              <a:t>prisonersdilemma</a:t>
            </a:r>
            <a:r>
              <a:rPr lang="nl-NL" sz="2000" dirty="0"/>
              <a:t> is een traditioneel en overbekend voorbeeld uit de speltheorie.</a:t>
            </a:r>
          </a:p>
        </p:txBody>
      </p:sp>
    </p:spTree>
    <p:extLst>
      <p:ext uri="{BB962C8B-B14F-4D97-AF65-F5344CB8AC3E}">
        <p14:creationId xmlns:p14="http://schemas.microsoft.com/office/powerpoint/2010/main" val="35376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60"/>
            <a:ext cx="8435280" cy="514353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Situatie:</a:t>
            </a:r>
          </a:p>
          <a:p>
            <a:pPr>
              <a:spcBef>
                <a:spcPts val="0"/>
              </a:spcBef>
            </a:pPr>
            <a:r>
              <a:rPr lang="nl-NL" sz="2000" dirty="0" smtClean="0"/>
              <a:t>cafébaas </a:t>
            </a:r>
            <a:r>
              <a:rPr lang="nl-NL" sz="2000" dirty="0"/>
              <a:t>Eduard de Roos is vermoord</a:t>
            </a:r>
          </a:p>
          <a:p>
            <a:pPr>
              <a:spcBef>
                <a:spcPts val="0"/>
              </a:spcBef>
            </a:pPr>
            <a:r>
              <a:rPr lang="nl-NL" sz="2000" dirty="0" smtClean="0"/>
              <a:t>twee </a:t>
            </a:r>
            <a:r>
              <a:rPr lang="nl-NL" sz="2000" dirty="0"/>
              <a:t>verdachten: Theo G. en </a:t>
            </a:r>
            <a:r>
              <a:rPr lang="nl-NL" sz="2000" dirty="0" smtClean="0"/>
              <a:t>Mohammed V.</a:t>
            </a:r>
            <a:endParaRPr lang="nl-NL" sz="2000" dirty="0"/>
          </a:p>
          <a:p>
            <a:pPr>
              <a:spcBef>
                <a:spcPts val="0"/>
              </a:spcBef>
            </a:pPr>
            <a:r>
              <a:rPr lang="nl-NL" sz="2000" dirty="0" smtClean="0"/>
              <a:t>bij </a:t>
            </a:r>
            <a:r>
              <a:rPr lang="nl-NL" sz="2000" dirty="0"/>
              <a:t>aanhouding droegen zij een wapen, zonder </a:t>
            </a:r>
            <a:r>
              <a:rPr lang="nl-NL" sz="2000" dirty="0" smtClean="0"/>
              <a:t>wapenvergunning</a:t>
            </a:r>
            <a:endParaRPr lang="nl-NL" sz="2000" dirty="0"/>
          </a:p>
          <a:p>
            <a:pPr>
              <a:spcBef>
                <a:spcPts val="0"/>
              </a:spcBef>
            </a:pPr>
            <a:r>
              <a:rPr lang="nl-NL" sz="2000" dirty="0" smtClean="0"/>
              <a:t>een </a:t>
            </a:r>
            <a:r>
              <a:rPr lang="nl-NL" sz="2000" dirty="0"/>
              <a:t>van de verdachten is vermoedelijk de dader</a:t>
            </a:r>
          </a:p>
          <a:p>
            <a:pPr>
              <a:spcBef>
                <a:spcPts val="0"/>
              </a:spcBef>
            </a:pPr>
            <a:r>
              <a:rPr lang="nl-NL" sz="2000" dirty="0" smtClean="0"/>
              <a:t>bewijs </a:t>
            </a:r>
            <a:r>
              <a:rPr lang="nl-NL" sz="2000" dirty="0"/>
              <a:t>is voldoende voor 2 jaar cel </a:t>
            </a:r>
            <a:r>
              <a:rPr lang="nl-NL" sz="2000" dirty="0" smtClean="0"/>
              <a:t>voor verboden </a:t>
            </a:r>
            <a:r>
              <a:rPr lang="nl-NL" sz="2000" dirty="0"/>
              <a:t>wapenbezit</a:t>
            </a:r>
          </a:p>
          <a:p>
            <a:pPr>
              <a:spcBef>
                <a:spcPts val="0"/>
              </a:spcBef>
            </a:pPr>
            <a:r>
              <a:rPr lang="nl-NL" sz="2000" dirty="0" smtClean="0"/>
              <a:t>bekentenis </a:t>
            </a:r>
            <a:r>
              <a:rPr lang="nl-NL" sz="2000" dirty="0"/>
              <a:t>is nodig </a:t>
            </a:r>
            <a:r>
              <a:rPr lang="nl-NL" sz="2000" dirty="0" smtClean="0"/>
              <a:t>om </a:t>
            </a:r>
            <a:r>
              <a:rPr lang="nl-NL" sz="2000" dirty="0"/>
              <a:t>de moord op te </a:t>
            </a:r>
            <a:r>
              <a:rPr lang="nl-NL" sz="2000" dirty="0" smtClean="0"/>
              <a:t>lossen</a:t>
            </a:r>
          </a:p>
          <a:p>
            <a:pPr>
              <a:spcBef>
                <a:spcPts val="0"/>
              </a:spcBef>
            </a:pPr>
            <a:endParaRPr lang="nl-NL" sz="2000" dirty="0"/>
          </a:p>
          <a:p>
            <a:pPr marL="0" indent="0">
              <a:buNone/>
            </a:pPr>
            <a:r>
              <a:rPr lang="nl-NL" sz="2400" dirty="0"/>
              <a:t>Werkwijze politie:</a:t>
            </a:r>
          </a:p>
          <a:p>
            <a:r>
              <a:rPr lang="nl-NL" sz="2000" dirty="0" smtClean="0"/>
              <a:t>verdachten </a:t>
            </a:r>
            <a:r>
              <a:rPr lang="nl-NL" sz="2000" dirty="0"/>
              <a:t>worden apart verhoord</a:t>
            </a:r>
          </a:p>
          <a:p>
            <a:r>
              <a:rPr lang="nl-NL" sz="2000" dirty="0" smtClean="0"/>
              <a:t>voorgelegde </a:t>
            </a:r>
            <a:r>
              <a:rPr lang="nl-NL" sz="2000" dirty="0"/>
              <a:t>keuze: zwijgen of de ander aangeven</a:t>
            </a:r>
          </a:p>
          <a:p>
            <a:pPr lvl="1">
              <a:buFont typeface="Wingdings" pitchFamily="2" charset="2"/>
              <a:buChar char="ü"/>
            </a:pPr>
            <a:r>
              <a:rPr lang="nl-NL" sz="2000" dirty="0" smtClean="0"/>
              <a:t>als </a:t>
            </a:r>
            <a:r>
              <a:rPr lang="nl-NL" sz="2000" dirty="0"/>
              <a:t>beiden zwijgen moeten beiden 2 jaar de gevangenis in</a:t>
            </a:r>
          </a:p>
          <a:p>
            <a:pPr lvl="1">
              <a:buFont typeface="Wingdings" pitchFamily="2" charset="2"/>
              <a:buChar char="ü"/>
            </a:pPr>
            <a:r>
              <a:rPr lang="nl-NL" sz="2000" dirty="0"/>
              <a:t>als je als enige </a:t>
            </a:r>
            <a:r>
              <a:rPr lang="nl-NL" sz="2000" dirty="0" smtClean="0"/>
              <a:t>bekent, </a:t>
            </a:r>
            <a:r>
              <a:rPr lang="nl-NL" sz="2000" dirty="0"/>
              <a:t>ga je </a:t>
            </a:r>
            <a:r>
              <a:rPr lang="nl-NL" sz="2000" dirty="0" smtClean="0"/>
              <a:t>vrijuit en </a:t>
            </a:r>
            <a:r>
              <a:rPr lang="nl-NL" sz="2000" dirty="0"/>
              <a:t>krijgt de ander krijgt 14 jaar cel</a:t>
            </a:r>
          </a:p>
          <a:p>
            <a:pPr lvl="1">
              <a:buFont typeface="Wingdings" pitchFamily="2" charset="2"/>
              <a:buChar char="ü"/>
            </a:pPr>
            <a:r>
              <a:rPr lang="nl-NL" sz="2000" dirty="0"/>
              <a:t>als </a:t>
            </a:r>
            <a:r>
              <a:rPr lang="nl-NL" sz="2000" dirty="0" smtClean="0"/>
              <a:t>ze alle twee bekennen </a:t>
            </a:r>
            <a:r>
              <a:rPr lang="nl-NL" sz="2000" dirty="0"/>
              <a:t>moeten beiden 10 jaar de cel 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NL" sz="2800" dirty="0" err="1"/>
              <a:t>Prisoner's</a:t>
            </a:r>
            <a:r>
              <a:rPr lang="nl-NL" sz="2800" dirty="0"/>
              <a:t> </a:t>
            </a:r>
            <a:r>
              <a:rPr lang="nl-NL" sz="2800" dirty="0" smtClean="0"/>
              <a:t>dilemma en Nash-evenwicht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766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683568" y="4149080"/>
            <a:ext cx="8003232" cy="2280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Nash evenwicht is dus niet altijd optimaal.</a:t>
            </a:r>
          </a:p>
          <a:p>
            <a:pPr marL="0" indent="0">
              <a:buNone/>
            </a:pPr>
            <a:r>
              <a:rPr lang="nl-NL" sz="2400" b="1" dirty="0" smtClean="0"/>
              <a:t>Optimaal</a:t>
            </a:r>
            <a:r>
              <a:rPr lang="nl-NL" sz="2400" dirty="0" smtClean="0"/>
              <a:t> is als </a:t>
            </a:r>
            <a:r>
              <a:rPr lang="nl-NL" sz="2400" dirty="0"/>
              <a:t>niemand zijn opbrengst kan verhogen, zonder dat </a:t>
            </a:r>
            <a:r>
              <a:rPr lang="nl-NL" sz="2400" dirty="0" smtClean="0"/>
              <a:t>de </a:t>
            </a:r>
            <a:r>
              <a:rPr lang="nl-NL" sz="2400" dirty="0"/>
              <a:t>opbrengst van de </a:t>
            </a:r>
            <a:r>
              <a:rPr lang="nl-NL" sz="2400" dirty="0" smtClean="0"/>
              <a:t>ander afneemt.</a:t>
            </a:r>
          </a:p>
          <a:p>
            <a:pPr marL="0" indent="0">
              <a:buNone/>
            </a:pPr>
            <a:r>
              <a:rPr lang="nl-NL" dirty="0" smtClean="0"/>
              <a:t>Overleg kan tot betere uitkomsten leiden</a:t>
            </a:r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NL" sz="3600" dirty="0" err="1" smtClean="0"/>
              <a:t>Prisoner's</a:t>
            </a:r>
            <a:r>
              <a:rPr lang="nl-NL" sz="3600" dirty="0" smtClean="0"/>
              <a:t> dilemma en </a:t>
            </a:r>
            <a:r>
              <a:rPr lang="nl-NL" sz="3600" dirty="0"/>
              <a:t>N</a:t>
            </a:r>
            <a:r>
              <a:rPr lang="nl-NL" sz="3600" dirty="0" smtClean="0"/>
              <a:t>ash evenwicht</a:t>
            </a:r>
            <a:endParaRPr lang="nl-NL" sz="36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35753"/>
              </p:ext>
            </p:extLst>
          </p:nvPr>
        </p:nvGraphicFramePr>
        <p:xfrm>
          <a:off x="683568" y="1268761"/>
          <a:ext cx="7848872" cy="256199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415488">
                <a:tc rowSpan="2" grid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Mohammed V.</a:t>
                      </a:r>
                      <a:endParaRPr lang="nl-N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70159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Ander niet aangeven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Ander wel aangeven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rgbClr val="C00000"/>
                          </a:solidFill>
                        </a:rPr>
                        <a:t>Theo G.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Ander niet aangeven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r>
                        <a:rPr lang="nl-NL" sz="2000" dirty="0" smtClean="0"/>
                        <a:t>,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-2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-14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</a:tr>
              <a:tr h="701597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Ander wel aangeven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-14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-10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-10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Rechte verbindingslijn 5"/>
          <p:cNvCxnSpPr/>
          <p:nvPr/>
        </p:nvCxnSpPr>
        <p:spPr>
          <a:xfrm>
            <a:off x="5220072" y="3645024"/>
            <a:ext cx="28803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7164288" y="3645024"/>
            <a:ext cx="28803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7653268" y="3645024"/>
            <a:ext cx="2880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7635732" y="2924944"/>
            <a:ext cx="2880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al 10"/>
          <p:cNvSpPr/>
          <p:nvPr/>
        </p:nvSpPr>
        <p:spPr>
          <a:xfrm>
            <a:off x="6603945" y="3212976"/>
            <a:ext cx="1944216" cy="576064"/>
          </a:xfrm>
          <a:prstGeom prst="ellipse">
            <a:avLst/>
          </a:prstGeom>
          <a:noFill/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4635521" y="2814616"/>
            <a:ext cx="196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Optimale uitkomst</a:t>
            </a: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1495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Twee kledingzaken in een winkelcentrum moeten beslissen of ze wel of geen (vroege) uitverkoop houden</a:t>
            </a:r>
            <a:endParaRPr lang="nl-NL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NL" sz="3200" dirty="0" err="1"/>
              <a:t>Prisoner's</a:t>
            </a:r>
            <a:r>
              <a:rPr lang="nl-NL" sz="3200" dirty="0"/>
              <a:t> dilemma </a:t>
            </a:r>
            <a:r>
              <a:rPr lang="nl-NL" sz="3200" dirty="0" smtClean="0"/>
              <a:t>- uitverkoop</a:t>
            </a:r>
            <a:endParaRPr lang="nl-NL" sz="32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417538"/>
              </p:ext>
            </p:extLst>
          </p:nvPr>
        </p:nvGraphicFramePr>
        <p:xfrm>
          <a:off x="539552" y="2708920"/>
          <a:ext cx="7844423" cy="25614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2218"/>
                <a:gridCol w="1957769"/>
                <a:gridCol w="1962218"/>
                <a:gridCol w="1962218"/>
              </a:tblGrid>
              <a:tr h="415488">
                <a:tc rowSpan="2" grid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Shoeby</a:t>
                      </a:r>
                      <a:endParaRPr lang="nl-N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478904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Geen uitverkoop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Wel uitverkoop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rgbClr val="C00000"/>
                          </a:solidFill>
                        </a:rPr>
                        <a:t>H&amp;M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Geen uitverkoop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€ </a:t>
                      </a:r>
                      <a:r>
                        <a:rPr lang="nl-NL" sz="2000" baseline="0" dirty="0" smtClean="0">
                          <a:solidFill>
                            <a:srgbClr val="C00000"/>
                          </a:solidFill>
                        </a:rPr>
                        <a:t>5000</a:t>
                      </a:r>
                      <a:r>
                        <a:rPr lang="nl-NL" sz="2000" dirty="0" smtClean="0"/>
                        <a:t>,</a:t>
                      </a:r>
                      <a:r>
                        <a:rPr lang="nl-NL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€ 5000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€</a:t>
                      </a:r>
                      <a:r>
                        <a:rPr lang="nl-NL" sz="2000" baseline="0" dirty="0" smtClean="0">
                          <a:solidFill>
                            <a:srgbClr val="C00000"/>
                          </a:solidFill>
                        </a:rPr>
                        <a:t> 2000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€</a:t>
                      </a:r>
                      <a:r>
                        <a:rPr lang="nl-NL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7000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</a:tr>
              <a:tr h="701597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Wel uitverkoop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€</a:t>
                      </a:r>
                      <a:r>
                        <a:rPr lang="nl-NL" sz="2000" baseline="0" dirty="0" smtClean="0">
                          <a:solidFill>
                            <a:srgbClr val="C00000"/>
                          </a:solidFill>
                        </a:rPr>
                        <a:t> 7000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€</a:t>
                      </a:r>
                      <a:r>
                        <a:rPr lang="nl-NL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2000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€ 4000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€ 4000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Rechte verbindingslijn 5"/>
          <p:cNvCxnSpPr/>
          <p:nvPr/>
        </p:nvCxnSpPr>
        <p:spPr>
          <a:xfrm>
            <a:off x="4716016" y="4869160"/>
            <a:ext cx="648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6660232" y="4869160"/>
            <a:ext cx="648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7524328" y="4869160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7524328" y="4149080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al 9"/>
          <p:cNvSpPr/>
          <p:nvPr/>
        </p:nvSpPr>
        <p:spPr>
          <a:xfrm>
            <a:off x="6472191" y="4653136"/>
            <a:ext cx="1944216" cy="576064"/>
          </a:xfrm>
          <a:prstGeom prst="ellipse">
            <a:avLst/>
          </a:prstGeom>
          <a:noFill/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7092279" y="5157192"/>
            <a:ext cx="17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accent3">
                    <a:lumMod val="75000"/>
                  </a:schemeClr>
                </a:solidFill>
              </a:rPr>
              <a:t>Nash evenwicht</a:t>
            </a:r>
            <a:endParaRPr lang="nl-N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572000" y="3801338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Optimale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b="1" dirty="0" smtClean="0"/>
              <a:t>uitkomst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6299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23591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nl-NL" sz="2400" dirty="0" smtClean="0"/>
              <a:t>Opbrengst vakbondswerk = € 50 extra loonstijging voor allen</a:t>
            </a:r>
          </a:p>
          <a:p>
            <a:r>
              <a:rPr lang="nl-NL" sz="2400" dirty="0" smtClean="0"/>
              <a:t>Kosten lidmaatschap = € 15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b="1" dirty="0" smtClean="0">
                <a:solidFill>
                  <a:schemeClr val="accent3">
                    <a:lumMod val="75000"/>
                  </a:schemeClr>
                </a:solidFill>
              </a:rPr>
              <a:t>Wat doe je? Lid worden of niet?</a:t>
            </a:r>
          </a:p>
          <a:p>
            <a:pPr marL="0" indent="0">
              <a:buNone/>
            </a:pPr>
            <a:r>
              <a:rPr lang="nl-NL" sz="2400" dirty="0" smtClean="0"/>
              <a:t>Wat de ander ook kiest, jij zult geen lid worden: </a:t>
            </a:r>
            <a:r>
              <a:rPr lang="nl-NL" sz="2400" b="1" dirty="0" smtClean="0"/>
              <a:t>dominante strategie</a:t>
            </a:r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Meeliftersgedrag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9570"/>
              </p:ext>
            </p:extLst>
          </p:nvPr>
        </p:nvGraphicFramePr>
        <p:xfrm>
          <a:off x="539552" y="3933056"/>
          <a:ext cx="7844423" cy="25614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2218"/>
                <a:gridCol w="1957769"/>
                <a:gridCol w="1962218"/>
                <a:gridCol w="1962218"/>
              </a:tblGrid>
              <a:tr h="415488">
                <a:tc rowSpan="2" grid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Andere werknemers</a:t>
                      </a:r>
                      <a:endParaRPr lang="nl-N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478904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Vakbondslid</a:t>
                      </a:r>
                      <a:r>
                        <a:rPr lang="nl-NL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worden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Geen lid worden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rgbClr val="C00000"/>
                          </a:solidFill>
                        </a:rPr>
                        <a:t>Jij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Vakbondslid worden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 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35 </a:t>
                      </a:r>
                      <a:r>
                        <a:rPr lang="nl-NL" sz="2000" dirty="0" smtClean="0"/>
                        <a:t>,</a:t>
                      </a:r>
                      <a:r>
                        <a:rPr lang="nl-NL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35 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 -15 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 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</a:tr>
              <a:tr h="701597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Geen lid</a:t>
                      </a:r>
                      <a:r>
                        <a:rPr lang="nl-NL" sz="2000" baseline="0" dirty="0" smtClean="0">
                          <a:solidFill>
                            <a:srgbClr val="C00000"/>
                          </a:solidFill>
                        </a:rPr>
                        <a:t> worden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 50 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35</a:t>
                      </a:r>
                      <a:r>
                        <a:rPr lang="nl-NL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 0 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 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" name="Rechte verbindingslijn 4"/>
          <p:cNvCxnSpPr/>
          <p:nvPr/>
        </p:nvCxnSpPr>
        <p:spPr>
          <a:xfrm>
            <a:off x="5103431" y="6281556"/>
            <a:ext cx="2160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7149540" y="6281556"/>
            <a:ext cx="2160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3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7833" y="2132856"/>
            <a:ext cx="7408333" cy="345069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800" dirty="0" smtClean="0"/>
              <a:t>Maar als iedereen zo denkt, komt er geen vakbond!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b="1" dirty="0" smtClean="0"/>
              <a:t>Oplossingen:</a:t>
            </a:r>
          </a:p>
          <a:p>
            <a:r>
              <a:rPr lang="nl-NL" sz="2600" dirty="0"/>
              <a:t>Sociale normen en zelfbinding</a:t>
            </a:r>
          </a:p>
          <a:p>
            <a:pPr lvl="1"/>
            <a:r>
              <a:rPr lang="nl-NL" sz="2200" dirty="0"/>
              <a:t>Sociale norm: </a:t>
            </a:r>
            <a:r>
              <a:rPr lang="nl-NL" sz="2200" dirty="0" smtClean="0"/>
              <a:t>“Je hoort gewoon lid te zijn van een vakbond, want die komen op voor jouw belangen”</a:t>
            </a:r>
            <a:endParaRPr lang="nl-NL" sz="2200" dirty="0"/>
          </a:p>
          <a:p>
            <a:pPr lvl="1"/>
            <a:r>
              <a:rPr lang="nl-NL" sz="2200" dirty="0" smtClean="0"/>
              <a:t>Geloofwaardige zelfbinding</a:t>
            </a:r>
            <a:r>
              <a:rPr lang="nl-NL" sz="2200" dirty="0"/>
              <a:t>: </a:t>
            </a:r>
            <a:r>
              <a:rPr lang="nl-NL" sz="2200" dirty="0" smtClean="0"/>
              <a:t>afspraak is dat werknemers gewoon lid worden van een vakbond (sociale controle)</a:t>
            </a:r>
            <a:endParaRPr lang="nl-NL" sz="2200" dirty="0"/>
          </a:p>
          <a:p>
            <a:r>
              <a:rPr lang="nl-NL" sz="2600" dirty="0"/>
              <a:t>Collectieve dwang</a:t>
            </a:r>
          </a:p>
          <a:p>
            <a:pPr lvl="1"/>
            <a:r>
              <a:rPr lang="nl-NL" sz="2200" dirty="0" smtClean="0"/>
              <a:t>Contracten</a:t>
            </a:r>
            <a:endParaRPr lang="nl-NL" sz="2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Meeliftersgedrag – 2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89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25751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nl-NL" sz="2400" dirty="0"/>
              <a:t>een man (</a:t>
            </a:r>
            <a:r>
              <a:rPr lang="nl-NL" sz="2400" dirty="0" smtClean="0"/>
              <a:t>Freddy) </a:t>
            </a:r>
            <a:r>
              <a:rPr lang="nl-NL" sz="2400" dirty="0"/>
              <a:t>en een vrouw </a:t>
            </a:r>
            <a:r>
              <a:rPr lang="nl-NL" sz="2400" dirty="0" smtClean="0"/>
              <a:t>(</a:t>
            </a:r>
            <a:r>
              <a:rPr lang="nl-NL" sz="2400" dirty="0" err="1" smtClean="0"/>
              <a:t>Carly</a:t>
            </a:r>
            <a:r>
              <a:rPr lang="nl-NL" sz="2400" dirty="0" smtClean="0"/>
              <a:t>) </a:t>
            </a:r>
            <a:r>
              <a:rPr lang="nl-NL" sz="2400" dirty="0"/>
              <a:t>moeten besluiten hoe ze </a:t>
            </a:r>
            <a:r>
              <a:rPr lang="nl-NL" sz="2400" dirty="0" smtClean="0"/>
              <a:t>hun vrije </a:t>
            </a:r>
            <a:r>
              <a:rPr lang="nl-NL" sz="2400" dirty="0"/>
              <a:t>zondagmiddag doorbrengen</a:t>
            </a:r>
          </a:p>
          <a:p>
            <a:pPr>
              <a:spcBef>
                <a:spcPts val="300"/>
              </a:spcBef>
            </a:pPr>
            <a:r>
              <a:rPr lang="nl-NL" sz="2400" dirty="0" smtClean="0"/>
              <a:t>mogelijkheden</a:t>
            </a:r>
            <a:r>
              <a:rPr lang="nl-NL" sz="2400" dirty="0"/>
              <a:t>: voetbal, opera</a:t>
            </a:r>
          </a:p>
          <a:p>
            <a:pPr>
              <a:spcBef>
                <a:spcPts val="300"/>
              </a:spcBef>
            </a:pPr>
            <a:r>
              <a:rPr lang="nl-NL" sz="2400" dirty="0" smtClean="0"/>
              <a:t>Freddy houdt </a:t>
            </a:r>
            <a:r>
              <a:rPr lang="nl-NL" sz="2400" dirty="0"/>
              <a:t>meer van voetbal, </a:t>
            </a:r>
            <a:r>
              <a:rPr lang="nl-NL" sz="2400" dirty="0" err="1" smtClean="0"/>
              <a:t>Carly</a:t>
            </a:r>
            <a:r>
              <a:rPr lang="nl-NL" sz="2400" dirty="0" smtClean="0"/>
              <a:t> </a:t>
            </a:r>
            <a:r>
              <a:rPr lang="nl-NL" sz="2400" dirty="0"/>
              <a:t>houdt meer van opera</a:t>
            </a:r>
          </a:p>
          <a:p>
            <a:pPr>
              <a:spcBef>
                <a:spcPts val="300"/>
              </a:spcBef>
            </a:pPr>
            <a:r>
              <a:rPr lang="nl-NL" sz="2400" dirty="0" smtClean="0"/>
              <a:t>belangrijker</a:t>
            </a:r>
            <a:r>
              <a:rPr lang="nl-NL" sz="2400" dirty="0"/>
              <a:t>: liever zijn ze samen dan gescheiden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/>
              <a:t>B</a:t>
            </a:r>
            <a:r>
              <a:rPr lang="nl-NL" dirty="0" smtClean="0"/>
              <a:t>attle </a:t>
            </a:r>
            <a:r>
              <a:rPr lang="nl-NL" dirty="0"/>
              <a:t>of the </a:t>
            </a:r>
            <a:r>
              <a:rPr lang="nl-NL" dirty="0" err="1"/>
              <a:t>sexes</a:t>
            </a:r>
            <a:endParaRPr lang="nl-NL" b="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2363"/>
              </p:ext>
            </p:extLst>
          </p:nvPr>
        </p:nvGraphicFramePr>
        <p:xfrm>
          <a:off x="539552" y="3933056"/>
          <a:ext cx="7844423" cy="23392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2218"/>
                <a:gridCol w="1957769"/>
                <a:gridCol w="1962218"/>
                <a:gridCol w="1962218"/>
              </a:tblGrid>
              <a:tr h="415488">
                <a:tc rowSpan="2" grid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Freddy</a:t>
                      </a:r>
                      <a:endParaRPr lang="nl-N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478904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Opera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Voetbal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b="1" dirty="0" err="1" smtClean="0">
                          <a:solidFill>
                            <a:srgbClr val="C00000"/>
                          </a:solidFill>
                        </a:rPr>
                        <a:t>Carly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Opera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 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2 </a:t>
                      </a:r>
                      <a:r>
                        <a:rPr lang="nl-NL" sz="2000" dirty="0" smtClean="0"/>
                        <a:t>,</a:t>
                      </a:r>
                      <a:r>
                        <a:rPr lang="nl-NL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1 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 0 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 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</a:tr>
              <a:tr h="701597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Voetbal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 0 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r>
                        <a:rPr lang="nl-NL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 1 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Rechte verbindingslijn 5"/>
          <p:cNvCxnSpPr/>
          <p:nvPr/>
        </p:nvCxnSpPr>
        <p:spPr>
          <a:xfrm>
            <a:off x="5148064" y="5373216"/>
            <a:ext cx="2160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7149540" y="6093296"/>
            <a:ext cx="2160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5508104" y="537321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7452320" y="609329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al 9"/>
          <p:cNvSpPr/>
          <p:nvPr/>
        </p:nvSpPr>
        <p:spPr>
          <a:xfrm>
            <a:off x="4772987" y="4950859"/>
            <a:ext cx="1412177" cy="576064"/>
          </a:xfrm>
          <a:prstGeom prst="ellipse">
            <a:avLst/>
          </a:prstGeom>
          <a:noFill/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688215" y="5661248"/>
            <a:ext cx="1412177" cy="576064"/>
          </a:xfrm>
          <a:prstGeom prst="ellipse">
            <a:avLst/>
          </a:prstGeom>
          <a:noFill/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187624" y="1988840"/>
            <a:ext cx="6776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Arial" pitchFamily="34" charset="0"/>
                <a:cs typeface="Arial" pitchFamily="34" charset="0"/>
              </a:rPr>
              <a:t>Geen van beiden heeft een dominante strategie.</a:t>
            </a:r>
          </a:p>
          <a:p>
            <a:endParaRPr lang="nl-N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nl-NL" sz="2400" b="1" dirty="0" smtClean="0">
                <a:latin typeface="Arial" pitchFamily="34" charset="0"/>
                <a:cs typeface="Arial" pitchFamily="34" charset="0"/>
              </a:rPr>
              <a:t>Er ontstaat een dubbel Nash-evenwicht!</a:t>
            </a:r>
            <a:endParaRPr lang="nl-N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" grpId="0" animBg="1"/>
      <p:bldP spid="1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2287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b="1" dirty="0"/>
              <a:t>Verzonken kosten </a:t>
            </a:r>
            <a:r>
              <a:rPr lang="nl-NL" sz="2400" dirty="0"/>
              <a:t>zijn kosten </a:t>
            </a:r>
            <a:r>
              <a:rPr lang="nl-NL" sz="2400" dirty="0" smtClean="0"/>
              <a:t>die nooit </a:t>
            </a:r>
            <a:r>
              <a:rPr lang="nl-NL" sz="2400" dirty="0"/>
              <a:t>meer kunnen worden terugverdiend als de activiteit waarvoor de kosten </a:t>
            </a:r>
            <a:r>
              <a:rPr lang="nl-NL" sz="2400" dirty="0" smtClean="0"/>
              <a:t>zijn </a:t>
            </a:r>
            <a:r>
              <a:rPr lang="nl-NL" sz="2400" dirty="0"/>
              <a:t>gemaakt niet doorgaat</a:t>
            </a:r>
            <a:r>
              <a:rPr lang="nl-NL" sz="2400" dirty="0" smtClean="0"/>
              <a:t>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Bijvoorbeeld: </a:t>
            </a:r>
            <a:r>
              <a:rPr lang="nl-NL" sz="2400" dirty="0" err="1" smtClean="0"/>
              <a:t>Carly</a:t>
            </a:r>
            <a:r>
              <a:rPr lang="nl-NL" sz="2400" dirty="0" smtClean="0"/>
              <a:t> heeft </a:t>
            </a:r>
            <a:r>
              <a:rPr lang="nl-NL" sz="2400" dirty="0"/>
              <a:t>een schitterende avondjurk </a:t>
            </a:r>
            <a:r>
              <a:rPr lang="nl-NL" sz="2400" dirty="0" smtClean="0"/>
              <a:t>gekocht </a:t>
            </a:r>
            <a:r>
              <a:rPr lang="nl-NL" sz="2400" dirty="0"/>
              <a:t>om naar de </a:t>
            </a:r>
            <a:r>
              <a:rPr lang="nl-NL" sz="2400" dirty="0" smtClean="0"/>
              <a:t>opera te gaan.</a:t>
            </a:r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Battle of the </a:t>
            </a:r>
            <a:r>
              <a:rPr lang="nl-NL" dirty="0" err="1" smtClean="0"/>
              <a:t>sexes</a:t>
            </a:r>
            <a:r>
              <a:rPr lang="nl-NL" dirty="0" smtClean="0"/>
              <a:t> – 2 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208411"/>
              </p:ext>
            </p:extLst>
          </p:nvPr>
        </p:nvGraphicFramePr>
        <p:xfrm>
          <a:off x="562703" y="3772067"/>
          <a:ext cx="7844423" cy="25027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2218"/>
                <a:gridCol w="1957769"/>
                <a:gridCol w="1962218"/>
                <a:gridCol w="1962218"/>
              </a:tblGrid>
              <a:tr h="620629">
                <a:tc rowSpan="2" grid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Freddy</a:t>
                      </a:r>
                      <a:endParaRPr lang="nl-N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478904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Opera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Voetbal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1597">
                <a:tc rowSpan="2">
                  <a:txBody>
                    <a:bodyPr/>
                    <a:lstStyle/>
                    <a:p>
                      <a:r>
                        <a:rPr lang="nl-NL" sz="2400" b="1" dirty="0" err="1" smtClean="0">
                          <a:solidFill>
                            <a:srgbClr val="C00000"/>
                          </a:solidFill>
                        </a:rPr>
                        <a:t>Carly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Opera (+1)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 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3 </a:t>
                      </a:r>
                      <a:r>
                        <a:rPr lang="nl-NL" sz="2000" dirty="0" smtClean="0"/>
                        <a:t>,</a:t>
                      </a:r>
                      <a:r>
                        <a:rPr lang="nl-NL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1 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 1 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 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</a:tr>
              <a:tr h="701597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Voetbal (-1)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 -1 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r>
                        <a:rPr lang="nl-NL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 0 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Rechte verbindingslijn 5"/>
          <p:cNvCxnSpPr/>
          <p:nvPr/>
        </p:nvCxnSpPr>
        <p:spPr>
          <a:xfrm>
            <a:off x="5148064" y="5373216"/>
            <a:ext cx="2160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7164288" y="5373216"/>
            <a:ext cx="2160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508104" y="537321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7452320" y="609329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772987" y="4950859"/>
            <a:ext cx="1412177" cy="576064"/>
          </a:xfrm>
          <a:prstGeom prst="ellipse">
            <a:avLst/>
          </a:prstGeom>
          <a:noFill/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28501" y="1892731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latin typeface="Arial" pitchFamily="34" charset="0"/>
                <a:cs typeface="Arial" pitchFamily="34" charset="0"/>
              </a:rPr>
              <a:t>Carly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 heeft nu een dominante strategie</a:t>
            </a:r>
          </a:p>
          <a:p>
            <a:endParaRPr lang="nl-NL" sz="2400" dirty="0">
              <a:latin typeface="Arial" pitchFamily="34" charset="0"/>
              <a:cs typeface="Arial" pitchFamily="34" charset="0"/>
            </a:endParaRPr>
          </a:p>
          <a:p>
            <a:r>
              <a:rPr lang="nl-NL" sz="2400" dirty="0" smtClean="0">
                <a:latin typeface="Arial" pitchFamily="34" charset="0"/>
                <a:cs typeface="Arial" pitchFamily="34" charset="0"/>
              </a:rPr>
              <a:t>Er ontstaat nu een enkel Nash-evenwicht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1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158417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Speltheorie is slechts een </a:t>
            </a:r>
            <a:r>
              <a:rPr lang="nl-NL" b="1" dirty="0" smtClean="0"/>
              <a:t>techniek</a:t>
            </a:r>
            <a:r>
              <a:rPr lang="nl-NL" dirty="0" smtClean="0"/>
              <a:t> die je in diverse situaties moet kunnen toepassen.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Afsluitend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74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isoner Dilemm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Speltheorie - kenmerken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878182" y="2341849"/>
            <a:ext cx="734481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De spelers kunnen kiezen uit verschillende strategieën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99592" y="2924944"/>
            <a:ext cx="734481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De spelers weten niet wat de ander gaat </a:t>
            </a:r>
            <a:r>
              <a:rPr lang="nl-NL" dirty="0" smtClean="0">
                <a:solidFill>
                  <a:schemeClr val="tx1"/>
                </a:solidFill>
              </a:rPr>
              <a:t>doen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= simultaan spel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78182" y="3429000"/>
            <a:ext cx="3381233" cy="2031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Een en ander kunnen we weergeven in een opbrengstenmatrix: </a:t>
            </a:r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	</a:t>
            </a:r>
          </a:p>
          <a:p>
            <a:r>
              <a:rPr lang="nl-NL" i="1" dirty="0">
                <a:solidFill>
                  <a:schemeClr val="tx1"/>
                </a:solidFill>
              </a:rPr>
              <a:t>een tabel met de opbrengsten van alle spelers bij alle mogelijke combinaties van alle acties</a:t>
            </a:r>
          </a:p>
        </p:txBody>
      </p:sp>
      <p:pic>
        <p:nvPicPr>
          <p:cNvPr id="22" name="Picture 2" descr="http://www.mutualresponsibility.org/wp-content/uploads/2012/08/Gametheo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70" y="3812328"/>
            <a:ext cx="2952328" cy="278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vak 22"/>
          <p:cNvSpPr txBox="1"/>
          <p:nvPr/>
        </p:nvSpPr>
        <p:spPr>
          <a:xfrm>
            <a:off x="878182" y="1722029"/>
            <a:ext cx="734481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Verschillende spelers met elk hun eigen belang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891275" y="5666541"/>
            <a:ext cx="4053858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Simultaan spel: beide spelers handelen tegelijk en weten niet van elkaar welke keuze ze maken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sz="3600" dirty="0" smtClean="0"/>
              <a:t>Nog een voorbeeld van een simultaan spel</a:t>
            </a:r>
            <a:endParaRPr lang="nl-NL" sz="36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1803"/>
              </p:ext>
            </p:extLst>
          </p:nvPr>
        </p:nvGraphicFramePr>
        <p:xfrm>
          <a:off x="647564" y="3789040"/>
          <a:ext cx="7848872" cy="29439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601216">
                <a:tc rowSpan="2" grid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Burger King</a:t>
                      </a:r>
                      <a:endParaRPr lang="nl-N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780903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Geen prijsverlaging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Wel prijsverlaging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80903">
                <a:tc row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rgbClr val="C00000"/>
                          </a:solidFill>
                        </a:rPr>
                        <a:t>Mc Donalds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Geen prijsverlaging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anchor="ctr"/>
                </a:tc>
              </a:tr>
              <a:tr h="780903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Wel prijsverlaging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449649" y="1270757"/>
            <a:ext cx="820891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0225" indent="-1800225">
              <a:buNone/>
            </a:pPr>
            <a:r>
              <a:rPr lang="nl-NL" dirty="0">
                <a:solidFill>
                  <a:schemeClr val="tx1"/>
                </a:solidFill>
              </a:rPr>
              <a:t>Spelers: 	McDonalds en Burger King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67544" y="1810240"/>
            <a:ext cx="820891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0225" indent="-1800225"/>
            <a:r>
              <a:rPr lang="nl-NL" dirty="0">
                <a:solidFill>
                  <a:schemeClr val="tx1"/>
                </a:solidFill>
              </a:rPr>
              <a:t>Acties: 	wel prijsverlaging, geen </a:t>
            </a:r>
            <a:r>
              <a:rPr lang="nl-NL" dirty="0" smtClean="0">
                <a:solidFill>
                  <a:schemeClr val="tx1"/>
                </a:solidFill>
              </a:rPr>
              <a:t>prijsverlaging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49649" y="2280029"/>
            <a:ext cx="820891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0225" indent="-1800225"/>
            <a:r>
              <a:rPr lang="nl-NL" dirty="0">
                <a:solidFill>
                  <a:schemeClr val="tx1"/>
                </a:solidFill>
              </a:rPr>
              <a:t>Doelstelling:	“Gegeven de actie van de ander kies ik de actie die mijn opbrengst maximaliseert</a:t>
            </a:r>
            <a:r>
              <a:rPr lang="nl-NL" dirty="0" smtClean="0">
                <a:solidFill>
                  <a:schemeClr val="tx1"/>
                </a:solidFill>
              </a:rPr>
              <a:t>”.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695709" y="533082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(</a:t>
            </a:r>
            <a:r>
              <a:rPr lang="nl-NL" dirty="0">
                <a:solidFill>
                  <a:srgbClr val="C00000"/>
                </a:solidFill>
              </a:rPr>
              <a:t>€1000</a:t>
            </a:r>
            <a:r>
              <a:rPr lang="nl-NL" dirty="0"/>
              <a:t>,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€1400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660232" y="533082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</a:t>
            </a:r>
            <a:r>
              <a:rPr lang="nl-NL" dirty="0">
                <a:solidFill>
                  <a:srgbClr val="C00000"/>
                </a:solidFill>
              </a:rPr>
              <a:t>€900</a:t>
            </a:r>
            <a:r>
              <a:rPr lang="nl-NL" dirty="0"/>
              <a:t>, </a:t>
            </a:r>
            <a:r>
              <a:rPr lang="nl-NL" u="sng" dirty="0">
                <a:solidFill>
                  <a:schemeClr val="tx2">
                    <a:lumMod val="75000"/>
                  </a:schemeClr>
                </a:solidFill>
              </a:rPr>
              <a:t>€1600</a:t>
            </a:r>
            <a:r>
              <a:rPr lang="nl-NL" u="sng" dirty="0" smtClean="0"/>
              <a:t>)</a:t>
            </a:r>
            <a:endParaRPr lang="nl-NL" u="sng" dirty="0"/>
          </a:p>
        </p:txBody>
      </p:sp>
      <p:sp>
        <p:nvSpPr>
          <p:cNvPr id="10" name="Tekstvak 9"/>
          <p:cNvSpPr txBox="1"/>
          <p:nvPr/>
        </p:nvSpPr>
        <p:spPr>
          <a:xfrm>
            <a:off x="4788024" y="6165304"/>
            <a:ext cx="182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(</a:t>
            </a:r>
            <a:r>
              <a:rPr lang="nl-NL" u="sng" dirty="0">
                <a:solidFill>
                  <a:srgbClr val="C00000"/>
                </a:solidFill>
              </a:rPr>
              <a:t>€1200</a:t>
            </a:r>
            <a:r>
              <a:rPr lang="nl-NL" dirty="0"/>
              <a:t>, 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€1300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660232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</a:t>
            </a:r>
            <a:r>
              <a:rPr lang="nl-NL" u="sng" dirty="0">
                <a:solidFill>
                  <a:srgbClr val="C00000"/>
                </a:solidFill>
              </a:rPr>
              <a:t>€1100</a:t>
            </a:r>
            <a:r>
              <a:rPr lang="nl-NL" dirty="0"/>
              <a:t>, </a:t>
            </a:r>
            <a:r>
              <a:rPr lang="nl-NL" u="sng" dirty="0">
                <a:solidFill>
                  <a:schemeClr val="tx2">
                    <a:lumMod val="75000"/>
                  </a:schemeClr>
                </a:solidFill>
              </a:rPr>
              <a:t>€1500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49649" y="3051463"/>
            <a:ext cx="820891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Dominante keuze is voor beide bedrijven: wel verlagen.  Dit is de beste strategie ongeacht de keuze van de ander. </a:t>
            </a: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“je kunt niet verliezen, hooguit gelijk spelen”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29600" cy="122413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nl-NL" sz="2400" dirty="0" smtClean="0"/>
              <a:t>Sequentieel spel: AH begint de supermarktoorlog. Bij prijshandhaving heeft Laurus geen behoefte de prijs te verlagen (sequentieel spel)</a:t>
            </a:r>
            <a:endParaRPr lang="nl-NL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6" y="2395537"/>
            <a:ext cx="74390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701" y="4117018"/>
            <a:ext cx="1362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4124325"/>
            <a:ext cx="1476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8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07" y="1773064"/>
            <a:ext cx="670098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627785" y="692696"/>
            <a:ext cx="4248472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800" dirty="0" smtClean="0"/>
              <a:t>          Boomdiagram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31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7584" y="1052736"/>
            <a:ext cx="777686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Maar wat als er in een </a:t>
            </a:r>
            <a:r>
              <a:rPr lang="nl-NL" dirty="0">
                <a:solidFill>
                  <a:schemeClr val="tx1"/>
                </a:solidFill>
              </a:rPr>
              <a:t>spel geen van beide spelers een dominante strategie </a:t>
            </a:r>
            <a:r>
              <a:rPr lang="nl-NL" dirty="0" smtClean="0">
                <a:solidFill>
                  <a:schemeClr val="tx1"/>
                </a:solidFill>
              </a:rPr>
              <a:t>bezit?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27584" y="1916832"/>
            <a:ext cx="777686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Dan ga </a:t>
            </a:r>
            <a:r>
              <a:rPr lang="nl-NL" dirty="0">
                <a:solidFill>
                  <a:schemeClr val="tx1"/>
                </a:solidFill>
              </a:rPr>
              <a:t>je op zoek naar </a:t>
            </a:r>
            <a:r>
              <a:rPr lang="nl-NL" b="1" dirty="0">
                <a:solidFill>
                  <a:schemeClr val="tx1"/>
                </a:solidFill>
              </a:rPr>
              <a:t>gedomineerde strategieën</a:t>
            </a:r>
            <a:r>
              <a:rPr lang="nl-NL" dirty="0">
                <a:solidFill>
                  <a:schemeClr val="tx1"/>
                </a:solidFill>
              </a:rPr>
              <a:t> bij één of bij beide spelers. Een gedomineerde strategie is een strategie die een slechter resultaat oplevert dan alle andere strategieën.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24902" y="3105834"/>
            <a:ext cx="777686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Een dominante strategie is dus heel iets anders dan een gedomineerde strategie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24902" y="4941168"/>
            <a:ext cx="777686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Dat is de situatie  waarin elke speler de beste uitkomst heeft gegeven de keuze van de ander. Geen van beide spelers heeft dan een prikkel om de keuze te veranderen.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34345" y="3933056"/>
            <a:ext cx="777686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De zoektocht naar de genoemde strategieën kan tot een evenwichtsoplossing leiden: het Nash evenwicht</a:t>
            </a:r>
            <a:r>
              <a:rPr lang="nl-NL" dirty="0" smtClean="0">
                <a:solidFill>
                  <a:schemeClr val="tx1"/>
                </a:solidFill>
              </a:rPr>
              <a:t>: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Nash evenwicht (voorbeeld)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73448" y="1472409"/>
            <a:ext cx="8208912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Bepalen van het Nash </a:t>
            </a:r>
            <a:r>
              <a:rPr lang="nl-NL" sz="2000" dirty="0" smtClean="0"/>
              <a:t>evenwicht met behulp van de </a:t>
            </a:r>
            <a:r>
              <a:rPr lang="nl-NL" sz="2000" b="1" i="1" dirty="0" smtClean="0"/>
              <a:t>methode van de best response</a:t>
            </a:r>
            <a:endParaRPr lang="nl-NL" sz="2000" b="1" i="1" dirty="0"/>
          </a:p>
        </p:txBody>
      </p:sp>
      <p:sp>
        <p:nvSpPr>
          <p:cNvPr id="5" name="Tekstvak 4"/>
          <p:cNvSpPr txBox="1"/>
          <p:nvPr/>
        </p:nvSpPr>
        <p:spPr>
          <a:xfrm>
            <a:off x="469369" y="2297462"/>
            <a:ext cx="8208912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Bepaal voor iedere speler zijn beste actie (strategie) voor alle mogelijke acties van alle overige </a:t>
            </a:r>
            <a:r>
              <a:rPr lang="nl-NL" sz="2000" dirty="0" smtClean="0"/>
              <a:t>spelers</a:t>
            </a:r>
            <a:endParaRPr lang="nl-NL" sz="2000" dirty="0"/>
          </a:p>
        </p:txBody>
      </p:sp>
      <p:sp>
        <p:nvSpPr>
          <p:cNvPr id="6" name="Tekstvak 5"/>
          <p:cNvSpPr txBox="1"/>
          <p:nvPr/>
        </p:nvSpPr>
        <p:spPr>
          <a:xfrm>
            <a:off x="469369" y="3075057"/>
            <a:ext cx="8208912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Identificeer de (alle) combinatie(s) van acties (strategieën) die voor alle spelers tegelijkertijd het beste is (zijn</a:t>
            </a:r>
            <a:r>
              <a:rPr lang="nl-NL" sz="2000" dirty="0" smtClean="0"/>
              <a:t>)</a:t>
            </a:r>
            <a:endParaRPr lang="nl-NL" sz="2000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28645"/>
              </p:ext>
            </p:extLst>
          </p:nvPr>
        </p:nvGraphicFramePr>
        <p:xfrm>
          <a:off x="2411760" y="4274184"/>
          <a:ext cx="4248471" cy="1885483"/>
        </p:xfrm>
        <a:graphic>
          <a:graphicData uri="http://schemas.openxmlformats.org/drawingml/2006/table">
            <a:tbl>
              <a:tblPr/>
              <a:tblGrid>
                <a:gridCol w="1770196"/>
                <a:gridCol w="1298143"/>
                <a:gridCol w="1180132"/>
              </a:tblGrid>
              <a:tr h="684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 ander rijdt links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 ander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rijdt rechts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31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Jij rijdt links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(1,1)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(0,0)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31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Jij rijdt rechts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(0,0)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(1,1)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5-puntige ster 7"/>
          <p:cNvSpPr/>
          <p:nvPr/>
        </p:nvSpPr>
        <p:spPr>
          <a:xfrm>
            <a:off x="6084168" y="551723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5-puntige ster 8"/>
          <p:cNvSpPr/>
          <p:nvPr/>
        </p:nvSpPr>
        <p:spPr>
          <a:xfrm>
            <a:off x="4867015" y="499394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5-puntige ster 9"/>
          <p:cNvSpPr/>
          <p:nvPr/>
        </p:nvSpPr>
        <p:spPr>
          <a:xfrm>
            <a:off x="5868144" y="551723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5-puntige ster 10"/>
          <p:cNvSpPr/>
          <p:nvPr/>
        </p:nvSpPr>
        <p:spPr>
          <a:xfrm>
            <a:off x="4620272" y="499394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79513" y="4797152"/>
            <a:ext cx="194421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 smtClean="0"/>
              <a:t>Dubbel Nash-evenwicht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969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25031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600" b="1" dirty="0" smtClean="0"/>
              <a:t>Verplaats je in Mc Donald.</a:t>
            </a:r>
          </a:p>
          <a:p>
            <a:pPr>
              <a:buFont typeface="Wingdings" pitchFamily="2" charset="2"/>
              <a:buChar char="Ø"/>
            </a:pPr>
            <a:r>
              <a:rPr lang="nl-NL" sz="2600" dirty="0" smtClean="0"/>
              <a:t>Wanneer zij ervan uitgaan dat Burger King geen prijsverlaging doorvoert, moeten zij dat wel doen (1200&gt;1000)</a:t>
            </a:r>
          </a:p>
          <a:p>
            <a:pPr>
              <a:buFont typeface="Wingdings" pitchFamily="2" charset="2"/>
              <a:buChar char="Ø"/>
            </a:pPr>
            <a:r>
              <a:rPr lang="nl-NL" sz="2600" dirty="0" smtClean="0"/>
              <a:t>Wanneer zij ervan uitgaan dat Burger King wel prijsverlaging doorvoert, moeten zij ook prijsverlaging doen (1100&gt;900)</a:t>
            </a:r>
            <a:endParaRPr lang="nl-NL" sz="2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Nash evenwicht zoeken</a:t>
            </a:r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6157"/>
              </p:ext>
            </p:extLst>
          </p:nvPr>
        </p:nvGraphicFramePr>
        <p:xfrm>
          <a:off x="755576" y="3861048"/>
          <a:ext cx="7848872" cy="27732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452007">
                <a:tc rowSpan="2" grid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Burger King</a:t>
                      </a:r>
                      <a:endParaRPr lang="nl-NL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772033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Geen prijsverlaging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Wel prijsverlaging</a:t>
                      </a:r>
                      <a:endParaRPr lang="nl-NL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72033">
                <a:tc rowSpan="2"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rgbClr val="C00000"/>
                          </a:solidFill>
                        </a:rPr>
                        <a:t>Mc Donalds</a:t>
                      </a:r>
                      <a:endParaRPr lang="nl-NL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Geen prijsverlaging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€1000</a:t>
                      </a:r>
                      <a:r>
                        <a:rPr lang="nl-NL" sz="2000" dirty="0" smtClean="0"/>
                        <a:t>,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€1400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€900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€1600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</a:tr>
              <a:tr h="772033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Wel prijsverlaging</a:t>
                      </a:r>
                      <a:endParaRPr lang="nl-NL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€1200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€1300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(</a:t>
                      </a:r>
                      <a:r>
                        <a:rPr lang="nl-NL" sz="2000" dirty="0" smtClean="0">
                          <a:solidFill>
                            <a:srgbClr val="C00000"/>
                          </a:solidFill>
                        </a:rPr>
                        <a:t>€1100</a:t>
                      </a:r>
                      <a:r>
                        <a:rPr lang="nl-NL" sz="2000" dirty="0" smtClean="0"/>
                        <a:t>, </a:t>
                      </a:r>
                      <a:r>
                        <a:rPr lang="nl-NL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€1500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>
            <a:off x="4960740" y="6381328"/>
            <a:ext cx="648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6948264" y="6381328"/>
            <a:ext cx="648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7697138" y="6381328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7625832" y="5618268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inhoud 13"/>
          <p:cNvSpPr txBox="1">
            <a:spLocks/>
          </p:cNvSpPr>
          <p:nvPr/>
        </p:nvSpPr>
        <p:spPr>
          <a:xfrm>
            <a:off x="467544" y="1196752"/>
            <a:ext cx="8229600" cy="2503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600" b="1" dirty="0" smtClean="0"/>
              <a:t>Verplaats je in Burger King.</a:t>
            </a:r>
          </a:p>
          <a:p>
            <a:pPr>
              <a:buFont typeface="Wingdings" pitchFamily="2" charset="2"/>
              <a:buChar char="Ø"/>
            </a:pPr>
            <a:r>
              <a:rPr lang="nl-NL" sz="2600" dirty="0" smtClean="0"/>
              <a:t>Wanneer zij ervan uitgaan dat Mc Donalds geen prijsverlaging doorvoert, moeten zij dat wel doen (1600&gt;1400)</a:t>
            </a:r>
          </a:p>
          <a:p>
            <a:pPr>
              <a:buFont typeface="Wingdings" pitchFamily="2" charset="2"/>
              <a:buChar char="Ø"/>
            </a:pPr>
            <a:r>
              <a:rPr lang="nl-NL" sz="2600" dirty="0" smtClean="0"/>
              <a:t>Wanneer zij ervan uitgaan dat Mc Donalds wel prijsverlaging doorvoert, moeten zij ook prijsverlaging doen (1500&gt;1300)</a:t>
            </a:r>
            <a:endParaRPr lang="nl-NL" sz="2600" dirty="0"/>
          </a:p>
        </p:txBody>
      </p:sp>
      <p:sp>
        <p:nvSpPr>
          <p:cNvPr id="16" name="Ovaal 15"/>
          <p:cNvSpPr/>
          <p:nvPr/>
        </p:nvSpPr>
        <p:spPr>
          <a:xfrm>
            <a:off x="6624228" y="5949280"/>
            <a:ext cx="1944216" cy="576064"/>
          </a:xfrm>
          <a:prstGeom prst="ellipse">
            <a:avLst/>
          </a:prstGeom>
          <a:noFill/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611291" y="2186732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latin typeface="Arial" pitchFamily="34" charset="0"/>
                <a:cs typeface="Arial" pitchFamily="34" charset="0"/>
              </a:rPr>
              <a:t>Het Nash evenwicht…</a:t>
            </a:r>
            <a:endParaRPr lang="nl-NL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4" grpId="1" uiExpand="1" build="p"/>
      <p:bldP spid="15" grpId="0"/>
      <p:bldP spid="15" grpId="1" build="allAtOnce"/>
      <p:bldP spid="16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1655</TotalTime>
  <Words>1156</Words>
  <Application>Microsoft Macintosh PowerPoint</Application>
  <PresentationFormat>Diavoorstelling (4:3)</PresentationFormat>
  <Paragraphs>173</Paragraphs>
  <Slides>17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Golfvorm</vt:lpstr>
      <vt:lpstr>Speltheorie</vt:lpstr>
      <vt:lpstr>PowerPoint-presentatie</vt:lpstr>
      <vt:lpstr>Speltheorie - kenmerken</vt:lpstr>
      <vt:lpstr>Nog een voorbeeld van een simultaan spel</vt:lpstr>
      <vt:lpstr>Sequentieel spel: AH begint de supermarktoorlog. Bij prijshandhaving heeft Laurus geen behoefte de prijs te verlagen (sequentieel spel)</vt:lpstr>
      <vt:lpstr>PowerPoint-presentatie</vt:lpstr>
      <vt:lpstr>PowerPoint-presentatie</vt:lpstr>
      <vt:lpstr>Nash evenwicht (voorbeeld)</vt:lpstr>
      <vt:lpstr>Nash evenwicht zoeken</vt:lpstr>
      <vt:lpstr>Prisoner's dilemma en Nash-evenwicht</vt:lpstr>
      <vt:lpstr>Prisoner's dilemma en Nash evenwicht</vt:lpstr>
      <vt:lpstr>Prisoner's dilemma - uitverkoop</vt:lpstr>
      <vt:lpstr>Meeliftersgedrag</vt:lpstr>
      <vt:lpstr>Meeliftersgedrag – 2 </vt:lpstr>
      <vt:lpstr>Battle of the sexes</vt:lpstr>
      <vt:lpstr>Battle of the sexes – 2 </vt:lpstr>
      <vt:lpstr>Afsluitend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Speltheorie</dc:title>
  <dc:creator>Paul</dc:creator>
  <cp:lastModifiedBy>Hans Vermeulen</cp:lastModifiedBy>
  <cp:revision>53</cp:revision>
  <dcterms:created xsi:type="dcterms:W3CDTF">2011-10-06T11:07:11Z</dcterms:created>
  <dcterms:modified xsi:type="dcterms:W3CDTF">2016-05-09T13:08:17Z</dcterms:modified>
</cp:coreProperties>
</file>