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71" r:id="rId2"/>
    <p:sldId id="270" r:id="rId3"/>
    <p:sldId id="267" r:id="rId4"/>
    <p:sldId id="259" r:id="rId5"/>
    <p:sldId id="272" r:id="rId6"/>
    <p:sldId id="275" r:id="rId7"/>
    <p:sldId id="273" r:id="rId8"/>
    <p:sldId id="276" r:id="rId9"/>
    <p:sldId id="274" r:id="rId10"/>
    <p:sldId id="279" r:id="rId11"/>
    <p:sldId id="278" r:id="rId12"/>
    <p:sldId id="260" r:id="rId13"/>
    <p:sldId id="257" r:id="rId14"/>
    <p:sldId id="258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2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28" y="-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18-03-16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0" y="-25558"/>
            <a:ext cx="9144000" cy="1222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nl-NL" dirty="0" smtClean="0"/>
              <a:t>Arbeidsmarkt</a:t>
            </a:r>
            <a:endParaRPr lang="nl-NL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4557486" y="1821304"/>
            <a:ext cx="14514" cy="10551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0" y="1548081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Vraag</a:t>
            </a:r>
            <a:endParaRPr lang="nl-NL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4557486" y="1556792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Aanbod</a:t>
            </a:r>
            <a:endParaRPr lang="nl-NL" b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3132110" y="1340768"/>
            <a:ext cx="2880320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Productiefactor Arbeid</a:t>
            </a:r>
            <a:endParaRPr lang="nl-NL" sz="20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0" y="2060848"/>
            <a:ext cx="45574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Bedrijven vragen arbeid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 smtClean="0"/>
              <a:t>WERKGELEGENHEID</a:t>
            </a:r>
            <a:endParaRPr lang="nl-NL" b="1" dirty="0"/>
          </a:p>
        </p:txBody>
      </p:sp>
      <p:sp>
        <p:nvSpPr>
          <p:cNvPr id="37" name="Tekstvak 36"/>
          <p:cNvSpPr txBox="1"/>
          <p:nvPr/>
        </p:nvSpPr>
        <p:spPr>
          <a:xfrm>
            <a:off x="4572000" y="2069558"/>
            <a:ext cx="45574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Personen bieden hun arbeid aan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 smtClean="0"/>
              <a:t>BEROEPSBEVOLKING</a:t>
            </a:r>
            <a:endParaRPr lang="nl-NL" b="1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5" name="Groep 94"/>
          <p:cNvGrpSpPr/>
          <p:nvPr/>
        </p:nvGrpSpPr>
        <p:grpSpPr>
          <a:xfrm>
            <a:off x="3131840" y="3835787"/>
            <a:ext cx="2340260" cy="2199835"/>
            <a:chOff x="3131840" y="3835787"/>
            <a:chExt cx="2340260" cy="2199835"/>
          </a:xfrm>
        </p:grpSpPr>
        <p:cxnSp>
          <p:nvCxnSpPr>
            <p:cNvPr id="69" name="Rechte verbindingslijn 68"/>
            <p:cNvCxnSpPr/>
            <p:nvPr/>
          </p:nvCxnSpPr>
          <p:spPr>
            <a:xfrm>
              <a:off x="3167844" y="4019398"/>
              <a:ext cx="2304256" cy="201622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kstvak 71"/>
            <p:cNvSpPr txBox="1"/>
            <p:nvPr/>
          </p:nvSpPr>
          <p:spPr>
            <a:xfrm>
              <a:off x="3131840" y="3835787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/>
                <a:t>Q</a:t>
              </a:r>
              <a:r>
                <a:rPr lang="nl-NL" sz="1600" baseline="-25000" dirty="0" err="1" smtClean="0"/>
                <a:t>v</a:t>
              </a:r>
              <a:endParaRPr lang="nl-NL" baseline="-25000" dirty="0"/>
            </a:p>
          </p:txBody>
        </p:sp>
      </p:grpSp>
      <p:grpSp>
        <p:nvGrpSpPr>
          <p:cNvPr id="97" name="Groep 96"/>
          <p:cNvGrpSpPr/>
          <p:nvPr/>
        </p:nvGrpSpPr>
        <p:grpSpPr>
          <a:xfrm>
            <a:off x="3131840" y="4341854"/>
            <a:ext cx="2520280" cy="1486659"/>
            <a:chOff x="3131840" y="4318605"/>
            <a:chExt cx="2520280" cy="1486659"/>
          </a:xfrm>
        </p:grpSpPr>
        <p:cxnSp>
          <p:nvCxnSpPr>
            <p:cNvPr id="71" name="Rechte verbindingslijn 70"/>
            <p:cNvCxnSpPr/>
            <p:nvPr/>
          </p:nvCxnSpPr>
          <p:spPr>
            <a:xfrm flipV="1">
              <a:off x="3131840" y="4581128"/>
              <a:ext cx="2520280" cy="122413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vak 72"/>
            <p:cNvSpPr txBox="1"/>
            <p:nvPr/>
          </p:nvSpPr>
          <p:spPr>
            <a:xfrm>
              <a:off x="5235217" y="4318605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/>
                <a:t>Q</a:t>
              </a:r>
              <a:r>
                <a:rPr lang="nl-NL" sz="1600" baseline="-25000" dirty="0" err="1" smtClean="0"/>
                <a:t>a</a:t>
              </a:r>
              <a:endParaRPr lang="nl-NL" baseline="-25000" dirty="0"/>
            </a:p>
          </p:txBody>
        </p:sp>
      </p:grpSp>
      <p:grpSp>
        <p:nvGrpSpPr>
          <p:cNvPr id="94" name="Groep 93"/>
          <p:cNvGrpSpPr/>
          <p:nvPr/>
        </p:nvGrpSpPr>
        <p:grpSpPr>
          <a:xfrm>
            <a:off x="2345535" y="3861048"/>
            <a:ext cx="3574260" cy="2889612"/>
            <a:chOff x="2345535" y="3861048"/>
            <a:chExt cx="3574260" cy="2889612"/>
          </a:xfrm>
        </p:grpSpPr>
        <p:cxnSp>
          <p:nvCxnSpPr>
            <p:cNvPr id="67" name="Rechte verbindingslijn 66"/>
            <p:cNvCxnSpPr/>
            <p:nvPr/>
          </p:nvCxnSpPr>
          <p:spPr>
            <a:xfrm>
              <a:off x="2771800" y="6309320"/>
              <a:ext cx="309634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Rechte verbindingslijn met pijl 85"/>
            <p:cNvCxnSpPr/>
            <p:nvPr/>
          </p:nvCxnSpPr>
          <p:spPr>
            <a:xfrm>
              <a:off x="3851920" y="638132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2771800" y="3861048"/>
              <a:ext cx="0" cy="24482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kstvak 73"/>
            <p:cNvSpPr txBox="1"/>
            <p:nvPr/>
          </p:nvSpPr>
          <p:spPr>
            <a:xfrm rot="16200000">
              <a:off x="2206165" y="41792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loon</a:t>
              </a:r>
              <a:endParaRPr lang="nl-NL" dirty="0"/>
            </a:p>
          </p:txBody>
        </p:sp>
        <p:cxnSp>
          <p:nvCxnSpPr>
            <p:cNvPr id="84" name="Rechte verbindingslijn met pijl 83"/>
            <p:cNvCxnSpPr/>
            <p:nvPr/>
          </p:nvCxnSpPr>
          <p:spPr>
            <a:xfrm flipV="1">
              <a:off x="2657936" y="3951899"/>
              <a:ext cx="0" cy="821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kstvak 86"/>
            <p:cNvSpPr txBox="1"/>
            <p:nvPr/>
          </p:nvSpPr>
          <p:spPr>
            <a:xfrm>
              <a:off x="3923928" y="6381328"/>
              <a:ext cx="199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hoeveelheid arbeid</a:t>
              </a:r>
              <a:endParaRPr lang="nl-NL" dirty="0"/>
            </a:p>
          </p:txBody>
        </p:sp>
      </p:grpSp>
      <p:grpSp>
        <p:nvGrpSpPr>
          <p:cNvPr id="99" name="Groep 98"/>
          <p:cNvGrpSpPr/>
          <p:nvPr/>
        </p:nvGrpSpPr>
        <p:grpSpPr>
          <a:xfrm>
            <a:off x="2411405" y="4968045"/>
            <a:ext cx="2092787" cy="369332"/>
            <a:chOff x="2411405" y="4968045"/>
            <a:chExt cx="2092787" cy="369332"/>
          </a:xfrm>
        </p:grpSpPr>
        <p:sp>
          <p:nvSpPr>
            <p:cNvPr id="89" name="Ovaal 88"/>
            <p:cNvSpPr/>
            <p:nvPr/>
          </p:nvSpPr>
          <p:spPr>
            <a:xfrm>
              <a:off x="4408369" y="5114325"/>
              <a:ext cx="95823" cy="9582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1" name="Rechte verbindingslijn 90"/>
            <p:cNvCxnSpPr/>
            <p:nvPr/>
          </p:nvCxnSpPr>
          <p:spPr>
            <a:xfrm flipH="1" flipV="1">
              <a:off x="2771800" y="5152710"/>
              <a:ext cx="1636569" cy="1"/>
            </a:xfrm>
            <a:prstGeom prst="line">
              <a:avLst/>
            </a:prstGeom>
            <a:ln w="63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kstvak 91"/>
            <p:cNvSpPr txBox="1"/>
            <p:nvPr/>
          </p:nvSpPr>
          <p:spPr>
            <a:xfrm>
              <a:off x="2411405" y="496804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L*</a:t>
              </a:r>
              <a:endParaRPr lang="nl-NL" dirty="0"/>
            </a:p>
          </p:txBody>
        </p:sp>
      </p:grpSp>
      <p:sp>
        <p:nvSpPr>
          <p:cNvPr id="96" name="Tekstvak 95"/>
          <p:cNvSpPr txBox="1"/>
          <p:nvPr/>
        </p:nvSpPr>
        <p:spPr>
          <a:xfrm>
            <a:off x="6228184" y="4921757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Vraaglijn daalt:</a:t>
            </a:r>
            <a:endParaRPr lang="nl-NL" dirty="0" smtClean="0"/>
          </a:p>
          <a:p>
            <a:r>
              <a:rPr lang="nl-NL" dirty="0"/>
              <a:t>h</a:t>
            </a:r>
            <a:r>
              <a:rPr lang="nl-NL" dirty="0" smtClean="0"/>
              <a:t>oe lager het loon, hoe aantrekkelijker arbeid voor bedrijven wordt, hoe hoger de vraag naar arbeid</a:t>
            </a:r>
            <a:endParaRPr lang="nl-NL" dirty="0"/>
          </a:p>
        </p:txBody>
      </p:sp>
      <p:sp>
        <p:nvSpPr>
          <p:cNvPr id="98" name="Tekstvak 97"/>
          <p:cNvSpPr txBox="1"/>
          <p:nvPr/>
        </p:nvSpPr>
        <p:spPr>
          <a:xfrm>
            <a:off x="6228184" y="301055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Aanbodlijn stijgt:</a:t>
            </a:r>
            <a:endParaRPr lang="nl-NL" dirty="0" smtClean="0"/>
          </a:p>
          <a:p>
            <a:r>
              <a:rPr lang="nl-NL" dirty="0" smtClean="0"/>
              <a:t>hoe  hoger het loon, des te aantrekkelijker het is om je aan te bieden als arbeidskracht</a:t>
            </a:r>
            <a:endParaRPr lang="nl-NL" dirty="0"/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-35496" y="2861942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0401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7" grpId="0"/>
      <p:bldP spid="96" grpId="0"/>
      <p:bldP spid="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466232" y="3140968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Werkloosheid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11560" y="1556792"/>
            <a:ext cx="237626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Seizoenwerkloosheid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11560" y="4475449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Conjunctuur</a:t>
            </a:r>
          </a:p>
          <a:p>
            <a:pPr algn="ctr"/>
            <a:r>
              <a:rPr lang="nl-NL" dirty="0" smtClean="0"/>
              <a:t>werkloosheid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244119" y="1556792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Frictiewerkloosheid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6244119" y="4653136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</a:p>
          <a:p>
            <a:pPr algn="ctr"/>
            <a:r>
              <a:rPr lang="nl-NL" dirty="0" smtClean="0"/>
              <a:t>werkloosheid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466232" y="5589240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Verborgen</a:t>
            </a:r>
          </a:p>
          <a:p>
            <a:pPr algn="ctr"/>
            <a:r>
              <a:rPr lang="nl-NL" dirty="0" smtClean="0"/>
              <a:t>werkloosheid</a:t>
            </a:r>
            <a:endParaRPr lang="nl-NL" dirty="0"/>
          </a:p>
        </p:txBody>
      </p:sp>
      <p:sp>
        <p:nvSpPr>
          <p:cNvPr id="14" name="Gebogen pijl 13"/>
          <p:cNvSpPr/>
          <p:nvPr/>
        </p:nvSpPr>
        <p:spPr>
          <a:xfrm>
            <a:off x="5076056" y="1844824"/>
            <a:ext cx="936104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bogen pijl 14"/>
          <p:cNvSpPr/>
          <p:nvPr/>
        </p:nvSpPr>
        <p:spPr>
          <a:xfrm flipV="1">
            <a:off x="5076056" y="4293096"/>
            <a:ext cx="936104" cy="11184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Gebogen pijl 15"/>
          <p:cNvSpPr/>
          <p:nvPr/>
        </p:nvSpPr>
        <p:spPr>
          <a:xfrm flipH="1">
            <a:off x="3203848" y="1844824"/>
            <a:ext cx="1008112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Gebogen pijl 16"/>
          <p:cNvSpPr/>
          <p:nvPr/>
        </p:nvSpPr>
        <p:spPr>
          <a:xfrm flipH="1" flipV="1">
            <a:off x="3203848" y="4293096"/>
            <a:ext cx="864096" cy="1118457"/>
          </a:xfrm>
          <a:prstGeom prst="bentArrow">
            <a:avLst/>
          </a:prstGeom>
          <a:scene3d>
            <a:camera prst="orthographicFront">
              <a:rot lat="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262002" y="404664"/>
            <a:ext cx="6901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Soorten werkloosheid</a:t>
            </a:r>
            <a:endParaRPr lang="nl-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154128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/>
        </p:nvSpPr>
        <p:spPr>
          <a:xfrm>
            <a:off x="1331640" y="5157192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Bestedingen</a:t>
            </a:r>
          </a:p>
          <a:p>
            <a:pPr algn="ctr"/>
            <a:r>
              <a:rPr lang="nl-NL" dirty="0" smtClean="0"/>
              <a:t>(effectieve vraag)</a:t>
            </a:r>
          </a:p>
          <a:p>
            <a:pPr algn="ctr"/>
            <a:r>
              <a:rPr lang="nl-NL" dirty="0" smtClean="0"/>
              <a:t>700 </a:t>
            </a:r>
            <a:r>
              <a:rPr lang="nl-NL" dirty="0" err="1" smtClean="0"/>
              <a:t>mld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5702791" y="2996952"/>
            <a:ext cx="2916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Maximale</a:t>
            </a:r>
          </a:p>
          <a:p>
            <a:pPr algn="ctr"/>
            <a:r>
              <a:rPr lang="nl-NL" dirty="0" smtClean="0"/>
              <a:t>Werkgelegenheid</a:t>
            </a:r>
          </a:p>
          <a:p>
            <a:pPr algn="ctr"/>
            <a:r>
              <a:rPr lang="nl-NL" dirty="0" smtClean="0"/>
              <a:t>7,5 </a:t>
            </a:r>
            <a:r>
              <a:rPr lang="nl-NL" dirty="0" err="1" smtClean="0"/>
              <a:t>mln</a:t>
            </a: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5686016" y="5157192"/>
            <a:ext cx="29184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Werkgelegenheid</a:t>
            </a:r>
          </a:p>
          <a:p>
            <a:pPr algn="ctr"/>
            <a:r>
              <a:rPr lang="nl-NL" dirty="0" smtClean="0"/>
              <a:t>7 </a:t>
            </a:r>
            <a:r>
              <a:rPr lang="nl-NL" dirty="0" err="1" smtClean="0"/>
              <a:t>m;n</a:t>
            </a: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1475656" y="3005302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Productie</a:t>
            </a:r>
          </a:p>
          <a:p>
            <a:pPr algn="ctr"/>
            <a:r>
              <a:rPr lang="nl-NL" dirty="0" smtClean="0"/>
              <a:t>Capaciteit</a:t>
            </a:r>
          </a:p>
          <a:p>
            <a:pPr algn="ctr"/>
            <a:r>
              <a:rPr lang="nl-NL" dirty="0" smtClean="0"/>
              <a:t>750 </a:t>
            </a:r>
            <a:r>
              <a:rPr lang="nl-NL" dirty="0" err="1" smtClean="0"/>
              <a:t>mld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5686015" y="953108"/>
            <a:ext cx="29184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Beroepsbevolking</a:t>
            </a:r>
          </a:p>
          <a:p>
            <a:pPr algn="ctr"/>
            <a:r>
              <a:rPr lang="nl-NL" dirty="0" smtClean="0"/>
              <a:t>8,2 </a:t>
            </a:r>
            <a:r>
              <a:rPr lang="nl-NL" dirty="0" err="1" smtClean="0"/>
              <a:t>mln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4427984" y="3753036"/>
            <a:ext cx="1258031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303419" y="5825740"/>
            <a:ext cx="1394857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941813" y="447249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Totale werkloosheid 1,2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071704" y="4653136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Conjunctuurwerkloosheid 0,5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004771" y="2535695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Structuurwerkloosheid 0,7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9323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nl-NL" sz="3000" dirty="0" smtClean="0"/>
              <a:t>komen tot stand via onderhandeling</a:t>
            </a:r>
          </a:p>
          <a:p>
            <a:pPr lvl="1"/>
            <a:r>
              <a:rPr lang="nl-NL" sz="2800" dirty="0"/>
              <a:t>Lonen </a:t>
            </a:r>
            <a:r>
              <a:rPr lang="nl-NL" sz="2600" dirty="0" smtClean="0"/>
              <a:t>individueel; tussen werkgever en werknemers</a:t>
            </a:r>
          </a:p>
          <a:p>
            <a:pPr lvl="1"/>
            <a:r>
              <a:rPr lang="nl-NL" sz="2600" dirty="0" smtClean="0"/>
              <a:t>collectief (CAO); tussen werkgevers(organisaties) en </a:t>
            </a:r>
            <a:r>
              <a:rPr lang="nl-NL" sz="2600" b="1" i="1" dirty="0" smtClean="0"/>
              <a:t>vakbonden</a:t>
            </a:r>
          </a:p>
          <a:p>
            <a:r>
              <a:rPr lang="nl-NL" sz="3000" dirty="0" smtClean="0"/>
              <a:t>Uitkomst onderhandeling is afhankelijk van sterkte onderhandelingspositie:</a:t>
            </a:r>
          </a:p>
          <a:p>
            <a:pPr lvl="1"/>
            <a:r>
              <a:rPr lang="nl-NL" sz="2600" dirty="0"/>
              <a:t>a</a:t>
            </a:r>
            <a:r>
              <a:rPr lang="nl-NL" sz="2600" dirty="0" smtClean="0"/>
              <a:t>ls werkgevers moeite hebben om geschikt personeel te vinden, gaan de lonen flink omhoog </a:t>
            </a:r>
            <a:br>
              <a:rPr lang="nl-NL" sz="2600" dirty="0" smtClean="0"/>
            </a:br>
            <a:r>
              <a:rPr lang="nl-NL" sz="2600" dirty="0" smtClean="0"/>
              <a:t>(werknemers sterke onderhandelingspositie)</a:t>
            </a:r>
          </a:p>
          <a:p>
            <a:pPr lvl="1"/>
            <a:r>
              <a:rPr lang="nl-NL" sz="2600" dirty="0"/>
              <a:t>a</a:t>
            </a:r>
            <a:r>
              <a:rPr lang="nl-NL" sz="2600" dirty="0" smtClean="0"/>
              <a:t>ls de werkloosheid fors omhoog gaat, gaan de lonen niet/nauwelijks omhoog</a:t>
            </a:r>
            <a:br>
              <a:rPr lang="nl-NL" sz="2600" dirty="0" smtClean="0"/>
            </a:br>
            <a:r>
              <a:rPr lang="nl-NL" sz="2600" dirty="0" smtClean="0"/>
              <a:t>(werkgevers sterke onderhandelingspositie)</a:t>
            </a:r>
            <a:endParaRPr lang="nl-NL" sz="2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42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Onderhandeling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847531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479"/>
            <a:ext cx="8229600" cy="125272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Ruime arbeidsmarkt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6563072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Relatief veel aanbod van arbeid</a:t>
            </a:r>
          </a:p>
          <a:p>
            <a:r>
              <a:rPr lang="nl-NL" dirty="0" smtClean="0"/>
              <a:t>Dus een hoge(re) werkloosheid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Onderhandelingspositie</a:t>
            </a:r>
            <a:br>
              <a:rPr lang="nl-NL" dirty="0" smtClean="0"/>
            </a:br>
            <a:r>
              <a:rPr lang="nl-NL" dirty="0" smtClean="0"/>
              <a:t>werknemers zwak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Relatief lage loonstijgingen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8"/>
          <a:stretch/>
        </p:blipFill>
        <p:spPr>
          <a:xfrm>
            <a:off x="6734626" y="2719380"/>
            <a:ext cx="1718417" cy="2124079"/>
          </a:xfrm>
        </p:spPr>
      </p:pic>
      <p:pic>
        <p:nvPicPr>
          <p:cNvPr id="6" name="Tijdelijke aanduiding voor inhoud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20"/>
          <a:stretch/>
        </p:blipFill>
        <p:spPr>
          <a:xfrm>
            <a:off x="5364088" y="2636912"/>
            <a:ext cx="1309974" cy="21531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292080" y="4869160"/>
            <a:ext cx="1785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aanbod</a:t>
            </a:r>
          </a:p>
          <a:p>
            <a:r>
              <a:rPr lang="nl-NL" sz="1600" dirty="0" smtClean="0"/>
              <a:t>(beroepsbevolking)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7452320" y="4862252"/>
            <a:ext cx="11848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vraag</a:t>
            </a:r>
            <a:br>
              <a:rPr lang="nl-NL" sz="2800" b="1" dirty="0" smtClean="0"/>
            </a:br>
            <a:r>
              <a:rPr lang="nl-NL" sz="1600" dirty="0" smtClean="0"/>
              <a:t>(werkgever)</a:t>
            </a:r>
            <a:endParaRPr lang="nl-NL" sz="16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09786"/>
            <a:ext cx="1318523" cy="1148214"/>
          </a:xfrm>
          <a:prstGeom prst="rect">
            <a:avLst/>
          </a:prstGeom>
        </p:spPr>
      </p:pic>
      <p:grpSp>
        <p:nvGrpSpPr>
          <p:cNvPr id="13" name="Groep 12"/>
          <p:cNvGrpSpPr/>
          <p:nvPr/>
        </p:nvGrpSpPr>
        <p:grpSpPr>
          <a:xfrm>
            <a:off x="6813775" y="5778795"/>
            <a:ext cx="1275623" cy="918328"/>
            <a:chOff x="6813775" y="5778795"/>
            <a:chExt cx="1275623" cy="918328"/>
          </a:xfrm>
        </p:grpSpPr>
        <p:sp>
          <p:nvSpPr>
            <p:cNvPr id="10" name="Tekstvak 9"/>
            <p:cNvSpPr txBox="1"/>
            <p:nvPr/>
          </p:nvSpPr>
          <p:spPr>
            <a:xfrm>
              <a:off x="6813775" y="609329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/>
                <a:t>+</a:t>
              </a:r>
              <a:endParaRPr lang="nl-NL" dirty="0"/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10" b="19973"/>
            <a:stretch/>
          </p:blipFill>
          <p:spPr>
            <a:xfrm rot="3010180">
              <a:off x="7095560" y="5957836"/>
              <a:ext cx="902368" cy="544286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10" b="19973"/>
            <a:stretch/>
          </p:blipFill>
          <p:spPr>
            <a:xfrm rot="4891773">
              <a:off x="7366071" y="5973796"/>
              <a:ext cx="902368" cy="544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917615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Krappe arbeidsmarkt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6563072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Relatief veel vraag naar arbeid</a:t>
            </a:r>
          </a:p>
          <a:p>
            <a:r>
              <a:rPr lang="nl-NL" dirty="0" smtClean="0"/>
              <a:t>Dus (relatief) veel </a:t>
            </a:r>
            <a:br>
              <a:rPr lang="nl-NL" dirty="0" smtClean="0"/>
            </a:br>
            <a:r>
              <a:rPr lang="nl-NL" dirty="0" smtClean="0"/>
              <a:t>openstaande vacatures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Onderhandelingspositie</a:t>
            </a:r>
            <a:br>
              <a:rPr lang="nl-NL" dirty="0" smtClean="0"/>
            </a:br>
            <a:r>
              <a:rPr lang="nl-NL" dirty="0" smtClean="0"/>
              <a:t>werknemers sterk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Relatief hoge loonstijgingen</a:t>
            </a:r>
            <a:endParaRPr lang="nl-NL" dirty="0"/>
          </a:p>
        </p:txBody>
      </p:sp>
      <p:pic>
        <p:nvPicPr>
          <p:cNvPr id="7" name="Tijdelijke aanduiding voor inhoud 4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8"/>
          <a:stretch/>
        </p:blipFill>
        <p:spPr>
          <a:xfrm>
            <a:off x="6958039" y="2719380"/>
            <a:ext cx="1718417" cy="2124079"/>
          </a:xfrm>
        </p:spPr>
      </p:pic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20"/>
          <a:stretch/>
        </p:blipFill>
        <p:spPr>
          <a:xfrm>
            <a:off x="5355865" y="2716048"/>
            <a:ext cx="1309974" cy="21531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292080" y="4869160"/>
            <a:ext cx="1785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aanbod</a:t>
            </a:r>
          </a:p>
          <a:p>
            <a:r>
              <a:rPr lang="nl-NL" sz="1600" dirty="0" smtClean="0"/>
              <a:t>(beroepsbevolking)</a:t>
            </a:r>
            <a:endParaRPr lang="nl-NL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7452320" y="4862252"/>
            <a:ext cx="11848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vraag</a:t>
            </a:r>
            <a:br>
              <a:rPr lang="nl-NL" sz="2800" b="1" dirty="0" smtClean="0"/>
            </a:br>
            <a:r>
              <a:rPr lang="nl-NL" sz="1600" dirty="0" smtClean="0"/>
              <a:t>(werkgever)</a:t>
            </a:r>
            <a:endParaRPr lang="nl-NL" sz="16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09786"/>
            <a:ext cx="1318523" cy="1148214"/>
          </a:xfrm>
          <a:prstGeom prst="rect">
            <a:avLst/>
          </a:prstGeom>
        </p:spPr>
      </p:pic>
      <p:grpSp>
        <p:nvGrpSpPr>
          <p:cNvPr id="19" name="Groep 18"/>
          <p:cNvGrpSpPr/>
          <p:nvPr/>
        </p:nvGrpSpPr>
        <p:grpSpPr>
          <a:xfrm>
            <a:off x="6813775" y="5709786"/>
            <a:ext cx="1729417" cy="1070812"/>
            <a:chOff x="6813775" y="5709786"/>
            <a:chExt cx="1729417" cy="1070812"/>
          </a:xfrm>
        </p:grpSpPr>
        <p:sp>
          <p:nvSpPr>
            <p:cNvPr id="15" name="Tekstvak 14"/>
            <p:cNvSpPr txBox="1"/>
            <p:nvPr/>
          </p:nvSpPr>
          <p:spPr>
            <a:xfrm>
              <a:off x="6813775" y="609329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/>
                <a:t>+</a:t>
              </a:r>
              <a:endParaRPr lang="nl-NL" dirty="0"/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7968" y="5709786"/>
              <a:ext cx="1435224" cy="1070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9563571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Enkele belangrijke factoren die de ruimte op de arbeidsmarkt beïnvloeden:</a:t>
            </a:r>
          </a:p>
          <a:p>
            <a:pPr lvl="2"/>
            <a:r>
              <a:rPr lang="nl-NL" dirty="0" smtClean="0"/>
              <a:t>aan de vraagkant</a:t>
            </a:r>
          </a:p>
          <a:p>
            <a:pPr lvl="3"/>
            <a:r>
              <a:rPr lang="nl-NL" sz="1800" dirty="0" smtClean="0"/>
              <a:t>Economische groei / Bestedingen</a:t>
            </a:r>
          </a:p>
          <a:p>
            <a:pPr lvl="3"/>
            <a:r>
              <a:rPr lang="nl-NL" sz="1800" dirty="0" smtClean="0"/>
              <a:t>Concurrentiepositie (loonkosten per product)</a:t>
            </a:r>
          </a:p>
          <a:p>
            <a:pPr lvl="3"/>
            <a:r>
              <a:rPr lang="nl-NL" sz="1800" dirty="0" smtClean="0"/>
              <a:t>(diepte) investeringen</a:t>
            </a:r>
          </a:p>
          <a:p>
            <a:pPr lvl="1"/>
            <a:r>
              <a:rPr lang="nl-NL" sz="2400" dirty="0"/>
              <a:t>a</a:t>
            </a:r>
            <a:r>
              <a:rPr lang="nl-NL" sz="2400" dirty="0" smtClean="0"/>
              <a:t>an de aanbodkant</a:t>
            </a:r>
          </a:p>
          <a:p>
            <a:pPr lvl="2"/>
            <a:r>
              <a:rPr lang="nl-NL" sz="2000" dirty="0" smtClean="0"/>
              <a:t>Verschil nettoloon / uitkering</a:t>
            </a:r>
          </a:p>
          <a:p>
            <a:pPr lvl="2"/>
            <a:r>
              <a:rPr lang="nl-NL" sz="2000" dirty="0" smtClean="0"/>
              <a:t>Kosten kinderopvang &amp; maatschappelijke opvatting over tweeverdieners</a:t>
            </a:r>
          </a:p>
          <a:p>
            <a:pPr lvl="2"/>
            <a:endParaRPr lang="nl-NL" sz="2000" dirty="0" smtClean="0"/>
          </a:p>
          <a:p>
            <a:pPr lvl="1"/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Ruimte op de arbeidsmarkt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436908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30" y="0"/>
            <a:ext cx="8012918" cy="105273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 smtClean="0"/>
              <a:t>Economische groei / Bestedingen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2267744" y="3140968"/>
            <a:ext cx="1728192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BESTEDINGEN</a:t>
            </a:r>
            <a:endParaRPr lang="nl-NL" b="1" dirty="0"/>
          </a:p>
        </p:txBody>
      </p:sp>
      <p:sp>
        <p:nvSpPr>
          <p:cNvPr id="5" name="Afgeronde rechthoek 4"/>
          <p:cNvSpPr/>
          <p:nvPr/>
        </p:nvSpPr>
        <p:spPr>
          <a:xfrm>
            <a:off x="471601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PRODUCTIE</a:t>
            </a:r>
            <a:endParaRPr lang="nl-NL" b="1" dirty="0"/>
          </a:p>
        </p:txBody>
      </p:sp>
      <p:sp>
        <p:nvSpPr>
          <p:cNvPr id="6" name="Afgeronde rechthoek 5"/>
          <p:cNvSpPr/>
          <p:nvPr/>
        </p:nvSpPr>
        <p:spPr>
          <a:xfrm>
            <a:off x="7092280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v</a:t>
            </a:r>
            <a:r>
              <a:rPr lang="nl-NL" b="1" dirty="0" smtClean="0"/>
              <a:t>  Arbeid</a:t>
            </a:r>
            <a:endParaRPr lang="nl-NL" b="1" dirty="0"/>
          </a:p>
        </p:txBody>
      </p:sp>
      <p:cxnSp>
        <p:nvCxnSpPr>
          <p:cNvPr id="8" name="Rechte verbindingslijn met pijl 7"/>
          <p:cNvCxnSpPr>
            <a:stCxn id="4" idx="3"/>
            <a:endCxn id="5" idx="1"/>
          </p:cNvCxnSpPr>
          <p:nvPr/>
        </p:nvCxnSpPr>
        <p:spPr>
          <a:xfrm>
            <a:off x="3995936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stCxn id="5" idx="3"/>
            <a:endCxn id="6" idx="1"/>
          </p:cNvCxnSpPr>
          <p:nvPr/>
        </p:nvCxnSpPr>
        <p:spPr>
          <a:xfrm>
            <a:off x="6444208" y="34290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691340" y="3717032"/>
            <a:ext cx="80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301451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stijgt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7677715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stijgt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139952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588224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5226" y="22048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consumenten</a:t>
            </a:r>
          </a:p>
          <a:p>
            <a:pPr algn="ctr"/>
            <a:r>
              <a:rPr lang="nl-NL" b="1" dirty="0" smtClean="0"/>
              <a:t>vertrouwen</a:t>
            </a:r>
            <a:endParaRPr lang="nl-NL" b="1" dirty="0"/>
          </a:p>
        </p:txBody>
      </p:sp>
      <p:sp>
        <p:nvSpPr>
          <p:cNvPr id="18" name="Afgeronde rechthoek 17"/>
          <p:cNvSpPr/>
          <p:nvPr/>
        </p:nvSpPr>
        <p:spPr>
          <a:xfrm>
            <a:off x="3549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r</a:t>
            </a:r>
            <a:r>
              <a:rPr lang="nl-NL" b="1" dirty="0" smtClean="0"/>
              <a:t>ente </a:t>
            </a:r>
            <a:br>
              <a:rPr lang="nl-NL" b="1" dirty="0" smtClean="0"/>
            </a:br>
            <a:r>
              <a:rPr lang="nl-NL" b="1" dirty="0" smtClean="0"/>
              <a:t>(op leningen)</a:t>
            </a:r>
            <a:endParaRPr lang="nl-NL" b="1" dirty="0"/>
          </a:p>
        </p:txBody>
      </p:sp>
      <p:sp>
        <p:nvSpPr>
          <p:cNvPr id="19" name="Afgeronde rechthoek 18"/>
          <p:cNvSpPr/>
          <p:nvPr/>
        </p:nvSpPr>
        <p:spPr>
          <a:xfrm>
            <a:off x="35496" y="40050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lagere belastingen</a:t>
            </a:r>
            <a:endParaRPr lang="nl-NL" b="1" dirty="0"/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1763688" y="249289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>
            <a:off x="1763688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V="1">
            <a:off x="1943708" y="3901698"/>
            <a:ext cx="324036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1943708" y="249289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15798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2" grpId="0"/>
      <p:bldP spid="13" grpId="0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789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Concurrentiepositie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4922669" y="2607884"/>
            <a:ext cx="1800200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CONCURRENTIE-POSITIE</a:t>
            </a:r>
            <a:endParaRPr lang="nl-NL" sz="16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148064" y="3140968"/>
            <a:ext cx="134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verslechterd</a:t>
            </a:r>
            <a:endParaRPr lang="nl-NL" dirty="0"/>
          </a:p>
        </p:txBody>
      </p:sp>
      <p:grpSp>
        <p:nvGrpSpPr>
          <p:cNvPr id="45" name="Groep 44"/>
          <p:cNvGrpSpPr/>
          <p:nvPr/>
        </p:nvGrpSpPr>
        <p:grpSpPr>
          <a:xfrm>
            <a:off x="107504" y="2896478"/>
            <a:ext cx="2520280" cy="1324610"/>
            <a:chOff x="107504" y="2896478"/>
            <a:chExt cx="2520280" cy="1324610"/>
          </a:xfrm>
        </p:grpSpPr>
        <p:sp>
          <p:nvSpPr>
            <p:cNvPr id="3" name="Afgeronde rechthoek 2"/>
            <p:cNvSpPr/>
            <p:nvPr/>
          </p:nvSpPr>
          <p:spPr>
            <a:xfrm>
              <a:off x="107504" y="328498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ARBEIDS-PRODUCTIVITEIT</a:t>
              </a:r>
              <a:endParaRPr lang="nl-NL" b="1" dirty="0"/>
            </a:p>
          </p:txBody>
        </p:sp>
        <p:cxnSp>
          <p:nvCxnSpPr>
            <p:cNvPr id="6" name="Rechte verbindingslijn met pijl 5"/>
            <p:cNvCxnSpPr>
              <a:stCxn id="3" idx="3"/>
              <a:endCxn id="4" idx="1"/>
            </p:cNvCxnSpPr>
            <p:nvPr/>
          </p:nvCxnSpPr>
          <p:spPr>
            <a:xfrm flipV="1">
              <a:off x="1835696" y="2896478"/>
              <a:ext cx="792088" cy="6765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vak 7"/>
            <p:cNvSpPr txBox="1"/>
            <p:nvPr/>
          </p:nvSpPr>
          <p:spPr>
            <a:xfrm>
              <a:off x="531100" y="385175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daalt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123728" y="320368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2627784" y="2608446"/>
            <a:ext cx="2294885" cy="901854"/>
            <a:chOff x="2627784" y="2608446"/>
            <a:chExt cx="2294885" cy="901854"/>
          </a:xfrm>
        </p:grpSpPr>
        <p:sp>
          <p:nvSpPr>
            <p:cNvPr id="4" name="Afgeronde rechthoek 3"/>
            <p:cNvSpPr/>
            <p:nvPr/>
          </p:nvSpPr>
          <p:spPr>
            <a:xfrm>
              <a:off x="2627784" y="2608446"/>
              <a:ext cx="1728192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LOONKOSTEN</a:t>
              </a:r>
              <a:br>
                <a:rPr lang="nl-NL" sz="1600" b="1" dirty="0" smtClean="0"/>
              </a:br>
              <a:r>
                <a:rPr lang="nl-NL" sz="1600" b="1" dirty="0" smtClean="0"/>
                <a:t>PER PRODUCT</a:t>
              </a:r>
              <a:endParaRPr lang="nl-NL" sz="1600" b="1" dirty="0"/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 flipV="1">
              <a:off x="4355976" y="2895916"/>
              <a:ext cx="566693" cy="5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103374" y="314096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57012" y="2901138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</p:grpSp>
      <p:sp>
        <p:nvSpPr>
          <p:cNvPr id="17" name="Afgeronde rechthoek 16"/>
          <p:cNvSpPr/>
          <p:nvPr/>
        </p:nvSpPr>
        <p:spPr>
          <a:xfrm>
            <a:off x="7236296" y="260844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EXPORT</a:t>
            </a:r>
            <a:endParaRPr lang="nl-NL" b="1" dirty="0"/>
          </a:p>
        </p:txBody>
      </p:sp>
      <p:sp>
        <p:nvSpPr>
          <p:cNvPr id="18" name="Afgeronde rechthoek 17"/>
          <p:cNvSpPr/>
          <p:nvPr/>
        </p:nvSpPr>
        <p:spPr>
          <a:xfrm>
            <a:off x="7236296" y="3789040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PRODUCTIE</a:t>
            </a:r>
            <a:endParaRPr lang="nl-NL" b="1" dirty="0"/>
          </a:p>
        </p:txBody>
      </p:sp>
      <p:sp>
        <p:nvSpPr>
          <p:cNvPr id="22" name="Afgeronde rechthoek 21"/>
          <p:cNvSpPr/>
          <p:nvPr/>
        </p:nvSpPr>
        <p:spPr>
          <a:xfrm>
            <a:off x="7236296" y="501317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v</a:t>
            </a:r>
            <a:r>
              <a:rPr lang="nl-NL" b="1" dirty="0" smtClean="0"/>
              <a:t>  Arbeid</a:t>
            </a:r>
            <a:endParaRPr lang="nl-NL" b="1" dirty="0"/>
          </a:p>
        </p:txBody>
      </p:sp>
      <p:cxnSp>
        <p:nvCxnSpPr>
          <p:cNvPr id="25" name="Rechte verbindingslijn met pijl 24"/>
          <p:cNvCxnSpPr>
            <a:stCxn id="5" idx="3"/>
            <a:endCxn id="17" idx="1"/>
          </p:cNvCxnSpPr>
          <p:nvPr/>
        </p:nvCxnSpPr>
        <p:spPr>
          <a:xfrm>
            <a:off x="6722869" y="2895916"/>
            <a:ext cx="513427" cy="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7" idx="2"/>
            <a:endCxn id="18" idx="0"/>
          </p:cNvCxnSpPr>
          <p:nvPr/>
        </p:nvCxnSpPr>
        <p:spPr>
          <a:xfrm>
            <a:off x="8100392" y="3184510"/>
            <a:ext cx="0" cy="604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18" idx="2"/>
            <a:endCxn id="22" idx="0"/>
          </p:cNvCxnSpPr>
          <p:nvPr/>
        </p:nvCxnSpPr>
        <p:spPr>
          <a:xfrm>
            <a:off x="8100392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4" name="Groep 43"/>
          <p:cNvGrpSpPr/>
          <p:nvPr/>
        </p:nvGrpSpPr>
        <p:grpSpPr>
          <a:xfrm>
            <a:off x="107504" y="1628800"/>
            <a:ext cx="2520280" cy="1267678"/>
            <a:chOff x="107504" y="1628800"/>
            <a:chExt cx="2520280" cy="1267678"/>
          </a:xfrm>
        </p:grpSpPr>
        <p:sp>
          <p:nvSpPr>
            <p:cNvPr id="30" name="Afgeronde rechthoek 29"/>
            <p:cNvSpPr/>
            <p:nvPr/>
          </p:nvSpPr>
          <p:spPr>
            <a:xfrm>
              <a:off x="107504" y="162880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LOONKOSTEN</a:t>
              </a:r>
              <a:endParaRPr lang="nl-NL" b="1" dirty="0"/>
            </a:p>
          </p:txBody>
        </p:sp>
        <p:cxnSp>
          <p:nvCxnSpPr>
            <p:cNvPr id="33" name="Rechte verbindingslijn met pijl 32"/>
            <p:cNvCxnSpPr>
              <a:stCxn id="30" idx="3"/>
              <a:endCxn id="4" idx="1"/>
            </p:cNvCxnSpPr>
            <p:nvPr/>
          </p:nvCxnSpPr>
          <p:spPr>
            <a:xfrm>
              <a:off x="1835696" y="1916832"/>
              <a:ext cx="792088" cy="9796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2195736" y="21328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611560" y="219557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</p:grpSp>
      <p:sp>
        <p:nvSpPr>
          <p:cNvPr id="37" name="Tekstvak 36"/>
          <p:cNvSpPr txBox="1"/>
          <p:nvPr/>
        </p:nvSpPr>
        <p:spPr>
          <a:xfrm>
            <a:off x="8307964" y="31409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8316416" y="435581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8316416" y="557994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6820664" y="29011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7829338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7826874" y="4456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80185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Investeringen</a:t>
            </a:r>
            <a:endParaRPr lang="nl-NL" dirty="0"/>
          </a:p>
        </p:txBody>
      </p:sp>
      <p:grpSp>
        <p:nvGrpSpPr>
          <p:cNvPr id="71" name="Groep 70"/>
          <p:cNvGrpSpPr/>
          <p:nvPr/>
        </p:nvGrpSpPr>
        <p:grpSpPr>
          <a:xfrm>
            <a:off x="251520" y="1556792"/>
            <a:ext cx="8725018" cy="950618"/>
            <a:chOff x="251520" y="1556792"/>
            <a:chExt cx="8725018" cy="950618"/>
          </a:xfrm>
        </p:grpSpPr>
        <p:sp>
          <p:nvSpPr>
            <p:cNvPr id="4" name="Afgeronde rechthoek 3"/>
            <p:cNvSpPr/>
            <p:nvPr/>
          </p:nvSpPr>
          <p:spPr>
            <a:xfrm>
              <a:off x="2639834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BESTEDINGEN</a:t>
              </a:r>
              <a:endParaRPr lang="nl-NL" b="1" dirty="0"/>
            </a:p>
          </p:txBody>
        </p:sp>
        <p:sp>
          <p:nvSpPr>
            <p:cNvPr id="5" name="Afgeronde rechthoek 4"/>
            <p:cNvSpPr/>
            <p:nvPr/>
          </p:nvSpPr>
          <p:spPr>
            <a:xfrm>
              <a:off x="5016098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PRODUCTIE</a:t>
              </a:r>
              <a:endParaRPr lang="nl-NL" b="1" dirty="0"/>
            </a:p>
          </p:txBody>
        </p:sp>
        <p:sp>
          <p:nvSpPr>
            <p:cNvPr id="6" name="Afgeronde rechthoek 5"/>
            <p:cNvSpPr/>
            <p:nvPr/>
          </p:nvSpPr>
          <p:spPr>
            <a:xfrm>
              <a:off x="7248346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>
              <a:off x="4368026" y="1850046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met pijl 7"/>
            <p:cNvCxnSpPr>
              <a:stCxn id="5" idx="3"/>
              <a:endCxn id="6" idx="1"/>
            </p:cNvCxnSpPr>
            <p:nvPr/>
          </p:nvCxnSpPr>
          <p:spPr>
            <a:xfrm>
              <a:off x="6744290" y="185004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063430" y="213807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601533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7833781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99992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6804248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251520" y="1556792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75116" y="2132856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123728" y="18593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cxnSp>
          <p:nvCxnSpPr>
            <p:cNvPr id="20" name="Rechte verbindingslijn met pijl 19"/>
            <p:cNvCxnSpPr>
              <a:stCxn id="14" idx="3"/>
              <a:endCxn id="4" idx="1"/>
            </p:cNvCxnSpPr>
            <p:nvPr/>
          </p:nvCxnSpPr>
          <p:spPr>
            <a:xfrm>
              <a:off x="1979712" y="1844824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ep 72"/>
          <p:cNvGrpSpPr/>
          <p:nvPr/>
        </p:nvGrpSpPr>
        <p:grpSpPr>
          <a:xfrm>
            <a:off x="3995936" y="3722254"/>
            <a:ext cx="4599141" cy="1593468"/>
            <a:chOff x="3995936" y="3722254"/>
            <a:chExt cx="4599141" cy="1593468"/>
          </a:xfrm>
        </p:grpSpPr>
        <p:sp>
          <p:nvSpPr>
            <p:cNvPr id="38" name="Afgeronde rechthoek 37"/>
            <p:cNvSpPr/>
            <p:nvPr/>
          </p:nvSpPr>
          <p:spPr>
            <a:xfrm>
              <a:off x="3995936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CONCURRENTIE-POSITIE</a:t>
              </a:r>
              <a:endParaRPr lang="nl-NL" b="1" dirty="0"/>
            </a:p>
          </p:txBody>
        </p:sp>
        <p:sp>
          <p:nvSpPr>
            <p:cNvPr id="39" name="Afgeronde rechthoek 38"/>
            <p:cNvSpPr/>
            <p:nvPr/>
          </p:nvSpPr>
          <p:spPr>
            <a:xfrm>
              <a:off x="6228184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41" name="Rechte verbindingslijn met pijl 40"/>
            <p:cNvCxnSpPr>
              <a:stCxn id="23" idx="2"/>
              <a:endCxn id="38" idx="0"/>
            </p:cNvCxnSpPr>
            <p:nvPr/>
          </p:nvCxnSpPr>
          <p:spPr>
            <a:xfrm>
              <a:off x="4860032" y="3722254"/>
              <a:ext cx="0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38" idx="3"/>
              <a:endCxn id="39" idx="1"/>
            </p:cNvCxnSpPr>
            <p:nvPr/>
          </p:nvCxnSpPr>
          <p:spPr>
            <a:xfrm>
              <a:off x="5724128" y="4667650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/>
            <p:cNvSpPr txBox="1"/>
            <p:nvPr/>
          </p:nvSpPr>
          <p:spPr>
            <a:xfrm>
              <a:off x="7956376" y="448298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4860032" y="37942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4370933" y="4946390"/>
              <a:ext cx="1106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verbeterd</a:t>
              </a:r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5724128" y="46583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6228184" y="4921423"/>
              <a:ext cx="1971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meer afzet in buitenland</a:t>
              </a:r>
              <a:endParaRPr lang="nl-NL" sz="1400" dirty="0"/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-12050" y="2708920"/>
            <a:ext cx="9120554" cy="1382666"/>
            <a:chOff x="-12050" y="2708920"/>
            <a:chExt cx="9120554" cy="1382666"/>
          </a:xfrm>
        </p:grpSpPr>
        <p:sp>
          <p:nvSpPr>
            <p:cNvPr id="23" name="Afgeronde rechthoek 22"/>
            <p:cNvSpPr/>
            <p:nvPr/>
          </p:nvSpPr>
          <p:spPr>
            <a:xfrm>
              <a:off x="3995936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ARBEIDS-PRODUCTIVITEIT</a:t>
              </a:r>
              <a:endParaRPr lang="nl-NL" b="1" dirty="0"/>
            </a:p>
          </p:txBody>
        </p:sp>
        <p:sp>
          <p:nvSpPr>
            <p:cNvPr id="24" name="Afgeronde rechthoek 23"/>
            <p:cNvSpPr/>
            <p:nvPr/>
          </p:nvSpPr>
          <p:spPr>
            <a:xfrm>
              <a:off x="6228184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 smtClean="0"/>
                <a:t>Q</a:t>
              </a:r>
              <a:r>
                <a:rPr lang="nl-NL" b="1" baseline="-25000" dirty="0" err="1" smtClean="0"/>
                <a:t>v</a:t>
              </a:r>
              <a:r>
                <a:rPr lang="nl-NL" b="1" dirty="0" smtClean="0"/>
                <a:t>  Arbeid</a:t>
              </a:r>
              <a:endParaRPr lang="nl-NL" b="1" dirty="0"/>
            </a:p>
          </p:txBody>
        </p:sp>
        <p:cxnSp>
          <p:nvCxnSpPr>
            <p:cNvPr id="25" name="Rechte verbindingslijn met pijl 24"/>
            <p:cNvCxnSpPr>
              <a:stCxn id="32" idx="3"/>
              <a:endCxn id="23" idx="1"/>
            </p:cNvCxnSpPr>
            <p:nvPr/>
          </p:nvCxnSpPr>
          <p:spPr>
            <a:xfrm>
              <a:off x="1967662" y="3429000"/>
              <a:ext cx="2028274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/>
            <p:cNvCxnSpPr>
              <a:stCxn id="23" idx="3"/>
              <a:endCxn id="24" idx="1"/>
            </p:cNvCxnSpPr>
            <p:nvPr/>
          </p:nvCxnSpPr>
          <p:spPr>
            <a:xfrm>
              <a:off x="5724128" y="3434222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4077315" y="372225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956376" y="325042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daalt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724128" y="343422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-</a:t>
              </a:r>
              <a:endParaRPr lang="nl-NL" dirty="0"/>
            </a:p>
          </p:txBody>
        </p:sp>
        <p:sp>
          <p:nvSpPr>
            <p:cNvPr id="32" name="Afgeronde rechthoek 31"/>
            <p:cNvSpPr/>
            <p:nvPr/>
          </p:nvSpPr>
          <p:spPr>
            <a:xfrm>
              <a:off x="239470" y="314096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3066" y="371703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22" name="Afgeronde rechthoek 21"/>
            <p:cNvSpPr/>
            <p:nvPr/>
          </p:nvSpPr>
          <p:spPr>
            <a:xfrm>
              <a:off x="2267457" y="2994622"/>
              <a:ext cx="1296431" cy="8809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Kapitaal vervangt Arbeid</a:t>
              </a:r>
              <a:endParaRPr lang="nl-NL" sz="1600" b="1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6186294" y="3697287"/>
              <a:ext cx="2922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m</a:t>
              </a:r>
              <a:r>
                <a:rPr lang="nl-NL" sz="1400" dirty="0" smtClean="0"/>
                <a:t>inder mensen voor zelfde productie</a:t>
              </a:r>
              <a:endParaRPr lang="nl-NL" sz="1400" dirty="0"/>
            </a:p>
          </p:txBody>
        </p:sp>
        <p:cxnSp>
          <p:nvCxnSpPr>
            <p:cNvPr id="69" name="Rechte verbindingslijn 68"/>
            <p:cNvCxnSpPr/>
            <p:nvPr/>
          </p:nvCxnSpPr>
          <p:spPr>
            <a:xfrm>
              <a:off x="-12050" y="2708920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ep 73"/>
          <p:cNvGrpSpPr/>
          <p:nvPr/>
        </p:nvGrpSpPr>
        <p:grpSpPr>
          <a:xfrm>
            <a:off x="-36512" y="5373216"/>
            <a:ext cx="9120554" cy="1368152"/>
            <a:chOff x="-36512" y="5373216"/>
            <a:chExt cx="9120554" cy="1368152"/>
          </a:xfrm>
        </p:grpSpPr>
        <p:sp>
          <p:nvSpPr>
            <p:cNvPr id="53" name="Afgeronde rechthoek 52"/>
            <p:cNvSpPr/>
            <p:nvPr/>
          </p:nvSpPr>
          <p:spPr>
            <a:xfrm>
              <a:off x="2639834" y="5795972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PRODUCTIE-CAPACITEIT</a:t>
              </a:r>
              <a:endParaRPr lang="nl-NL" b="1" dirty="0"/>
            </a:p>
          </p:txBody>
        </p:sp>
        <p:sp>
          <p:nvSpPr>
            <p:cNvPr id="54" name="Afgeronde rechthoek 53"/>
            <p:cNvSpPr/>
            <p:nvPr/>
          </p:nvSpPr>
          <p:spPr>
            <a:xfrm>
              <a:off x="5016098" y="5795972"/>
              <a:ext cx="3960440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voorkomt toekomstig (structureel) tekort aan arbeidsplaatsen</a:t>
              </a:r>
              <a:endParaRPr lang="nl-NL" b="1" dirty="0"/>
            </a:p>
          </p:txBody>
        </p:sp>
        <p:cxnSp>
          <p:nvCxnSpPr>
            <p:cNvPr id="56" name="Rechte verbindingslijn met pijl 55"/>
            <p:cNvCxnSpPr>
              <a:stCxn id="53" idx="3"/>
              <a:endCxn id="54" idx="1"/>
            </p:cNvCxnSpPr>
            <p:nvPr/>
          </p:nvCxnSpPr>
          <p:spPr>
            <a:xfrm>
              <a:off x="4368026" y="6084004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3063430" y="6372036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stijgt</a:t>
              </a:r>
              <a:endParaRPr lang="nl-NL" dirty="0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4499992" y="60840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sp>
          <p:nvSpPr>
            <p:cNvPr id="63" name="Afgeronde rechthoek 62"/>
            <p:cNvSpPr/>
            <p:nvPr/>
          </p:nvSpPr>
          <p:spPr>
            <a:xfrm>
              <a:off x="251520" y="579075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INVESTERING</a:t>
              </a:r>
              <a:endParaRPr lang="nl-NL" b="1" dirty="0"/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675116" y="6366814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stijgen</a:t>
              </a:r>
              <a:endParaRPr lang="nl-NL" dirty="0"/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2123728" y="60932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+</a:t>
              </a:r>
              <a:endParaRPr lang="nl-NL" dirty="0"/>
            </a:p>
          </p:txBody>
        </p:sp>
        <p:cxnSp>
          <p:nvCxnSpPr>
            <p:cNvPr id="66" name="Rechte verbindingslijn met pijl 65"/>
            <p:cNvCxnSpPr>
              <a:stCxn id="63" idx="3"/>
              <a:endCxn id="53" idx="1"/>
            </p:cNvCxnSpPr>
            <p:nvPr/>
          </p:nvCxnSpPr>
          <p:spPr>
            <a:xfrm>
              <a:off x="1979712" y="6078782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chte verbindingslijn 69"/>
            <p:cNvCxnSpPr/>
            <p:nvPr/>
          </p:nvCxnSpPr>
          <p:spPr>
            <a:xfrm>
              <a:off x="-36512" y="5373216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0003279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Via de aanbodkant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3059832" y="3212977"/>
            <a:ext cx="1872208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Werken aantrekkelijker</a:t>
            </a:r>
            <a:endParaRPr lang="nl-NL" b="1" dirty="0"/>
          </a:p>
        </p:txBody>
      </p:sp>
      <p:grpSp>
        <p:nvGrpSpPr>
          <p:cNvPr id="39" name="Groep 38"/>
          <p:cNvGrpSpPr/>
          <p:nvPr/>
        </p:nvGrpSpPr>
        <p:grpSpPr>
          <a:xfrm>
            <a:off x="179512" y="2996952"/>
            <a:ext cx="2880320" cy="1152128"/>
            <a:chOff x="179512" y="2996952"/>
            <a:chExt cx="2880320" cy="1152128"/>
          </a:xfrm>
        </p:grpSpPr>
        <p:sp>
          <p:nvSpPr>
            <p:cNvPr id="4" name="Afgeronde rechthoek 3"/>
            <p:cNvSpPr/>
            <p:nvPr/>
          </p:nvSpPr>
          <p:spPr>
            <a:xfrm>
              <a:off x="179512" y="2996952"/>
              <a:ext cx="2160240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KOSTEN KINDEROPVANG verlagen</a:t>
              </a:r>
              <a:endParaRPr lang="nl-NL" sz="2000" b="1" dirty="0"/>
            </a:p>
          </p:txBody>
        </p:sp>
        <p:cxnSp>
          <p:nvCxnSpPr>
            <p:cNvPr id="6" name="Rechte verbindingslijn met pijl 5"/>
            <p:cNvCxnSpPr>
              <a:stCxn id="4" idx="3"/>
              <a:endCxn id="5" idx="1"/>
            </p:cNvCxnSpPr>
            <p:nvPr/>
          </p:nvCxnSpPr>
          <p:spPr>
            <a:xfrm>
              <a:off x="2339752" y="3573016"/>
              <a:ext cx="72008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ep 37"/>
          <p:cNvGrpSpPr/>
          <p:nvPr/>
        </p:nvGrpSpPr>
        <p:grpSpPr>
          <a:xfrm>
            <a:off x="179512" y="1484784"/>
            <a:ext cx="2808312" cy="1944216"/>
            <a:chOff x="179512" y="1484784"/>
            <a:chExt cx="2808312" cy="1944216"/>
          </a:xfrm>
        </p:grpSpPr>
        <p:sp>
          <p:nvSpPr>
            <p:cNvPr id="11" name="Afgeronde rechthoek 10"/>
            <p:cNvSpPr/>
            <p:nvPr/>
          </p:nvSpPr>
          <p:spPr>
            <a:xfrm>
              <a:off x="179512" y="1484784"/>
              <a:ext cx="1872208" cy="10801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UITKERING </a:t>
              </a:r>
              <a:r>
                <a:rPr lang="nl-NL" b="1" dirty="0" smtClean="0"/>
                <a:t>verlagen t.o.v</a:t>
              </a:r>
              <a:r>
                <a:rPr lang="nl-NL" b="1" dirty="0"/>
                <a:t>.</a:t>
              </a:r>
              <a:br>
                <a:rPr lang="nl-NL" b="1" dirty="0"/>
              </a:br>
              <a:r>
                <a:rPr lang="nl-NL" b="1" dirty="0"/>
                <a:t>LOON</a:t>
              </a:r>
            </a:p>
          </p:txBody>
        </p:sp>
        <p:cxnSp>
          <p:nvCxnSpPr>
            <p:cNvPr id="12" name="Rechte verbindingslijn met pijl 11"/>
            <p:cNvCxnSpPr>
              <a:stCxn id="11" idx="3"/>
            </p:cNvCxnSpPr>
            <p:nvPr/>
          </p:nvCxnSpPr>
          <p:spPr>
            <a:xfrm>
              <a:off x="2051720" y="2024844"/>
              <a:ext cx="936104" cy="14041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fgeronde rechthoek 25"/>
          <p:cNvSpPr/>
          <p:nvPr/>
        </p:nvSpPr>
        <p:spPr>
          <a:xfrm>
            <a:off x="7236296" y="3212976"/>
            <a:ext cx="1728192" cy="7332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Q</a:t>
            </a:r>
            <a:r>
              <a:rPr lang="nl-NL" b="1" baseline="-25000" dirty="0" err="1" smtClean="0"/>
              <a:t>a</a:t>
            </a:r>
            <a:r>
              <a:rPr lang="nl-NL" b="1" dirty="0" smtClean="0"/>
              <a:t>  Arbeid stijgt</a:t>
            </a:r>
            <a:endParaRPr lang="nl-NL" b="1" dirty="0"/>
          </a:p>
        </p:txBody>
      </p:sp>
      <p:cxnSp>
        <p:nvCxnSpPr>
          <p:cNvPr id="27" name="Rechte verbindingslijn met pijl 26"/>
          <p:cNvCxnSpPr>
            <a:stCxn id="5" idx="3"/>
            <a:endCxn id="26" idx="1"/>
          </p:cNvCxnSpPr>
          <p:nvPr/>
        </p:nvCxnSpPr>
        <p:spPr>
          <a:xfrm>
            <a:off x="4932040" y="3573017"/>
            <a:ext cx="2304256" cy="6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0" name="Groep 39"/>
          <p:cNvGrpSpPr/>
          <p:nvPr/>
        </p:nvGrpSpPr>
        <p:grpSpPr>
          <a:xfrm>
            <a:off x="179512" y="3717032"/>
            <a:ext cx="2808312" cy="2088232"/>
            <a:chOff x="179512" y="3717032"/>
            <a:chExt cx="2808312" cy="2088232"/>
          </a:xfrm>
        </p:grpSpPr>
        <p:sp>
          <p:nvSpPr>
            <p:cNvPr id="31" name="Afgeronde rechthoek 30"/>
            <p:cNvSpPr/>
            <p:nvPr/>
          </p:nvSpPr>
          <p:spPr>
            <a:xfrm>
              <a:off x="179512" y="4653136"/>
              <a:ext cx="1872208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/>
                <a:t>Arbeidskorting (</a:t>
              </a:r>
              <a:r>
                <a:rPr lang="nl-NL" b="1" dirty="0" err="1" smtClean="0"/>
                <a:t>ink</a:t>
              </a:r>
              <a:r>
                <a:rPr lang="nl-NL" b="1" dirty="0" smtClean="0"/>
                <a:t>.)belasting verhogen</a:t>
              </a:r>
            </a:p>
          </p:txBody>
        </p:sp>
        <p:cxnSp>
          <p:nvCxnSpPr>
            <p:cNvPr id="33" name="Rechte verbindingslijn met pijl 32"/>
            <p:cNvCxnSpPr>
              <a:stCxn id="31" idx="3"/>
            </p:cNvCxnSpPr>
            <p:nvPr/>
          </p:nvCxnSpPr>
          <p:spPr>
            <a:xfrm flipV="1">
              <a:off x="2051720" y="3717032"/>
              <a:ext cx="936104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Afgeronde rechthoek 36"/>
          <p:cNvSpPr/>
          <p:nvPr/>
        </p:nvSpPr>
        <p:spPr>
          <a:xfrm>
            <a:off x="5119036" y="3271032"/>
            <a:ext cx="1756658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Participatiegraad </a:t>
            </a:r>
            <a:r>
              <a:rPr lang="nl-NL" sz="1600" dirty="0" smtClean="0"/>
              <a:t>stijgt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42164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979712" y="3212976"/>
            <a:ext cx="5616624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979712" y="54452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Bevolking (17 miljoen)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979712" y="3212976"/>
            <a:ext cx="1080120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&lt; 15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2 </a:t>
            </a:r>
            <a:r>
              <a:rPr lang="nl-NL" dirty="0" err="1" smtClean="0">
                <a:solidFill>
                  <a:schemeClr val="tx1"/>
                </a:solidFill>
              </a:rPr>
              <a:t>mln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816436" y="3212976"/>
            <a:ext cx="775855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&gt; 67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1,5 </a:t>
            </a:r>
            <a:r>
              <a:rPr lang="nl-NL" dirty="0" err="1" smtClean="0">
                <a:solidFill>
                  <a:schemeClr val="tx1"/>
                </a:solidFill>
              </a:rPr>
              <a:t>mln</a:t>
            </a: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059832" y="3212976"/>
            <a:ext cx="792088" cy="1440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Wil niet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1,5</a:t>
            </a:r>
          </a:p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mln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851920" y="3212976"/>
            <a:ext cx="609244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Kan niet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1 , 2</a:t>
            </a:r>
          </a:p>
          <a:p>
            <a:pPr algn="ctr"/>
            <a:r>
              <a:rPr lang="nl-NL" sz="1600" dirty="0" err="1" smtClean="0">
                <a:solidFill>
                  <a:schemeClr val="tx1"/>
                </a:solidFill>
              </a:rPr>
              <a:t>mln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405745" y="3212976"/>
            <a:ext cx="474643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</a:t>
            </a:r>
          </a:p>
          <a:p>
            <a:pPr algn="ctr"/>
            <a:r>
              <a:rPr lang="nl-NL" sz="1400" dirty="0" smtClean="0"/>
              <a:t>0,5</a:t>
            </a:r>
          </a:p>
          <a:p>
            <a:pPr algn="ctr"/>
            <a:r>
              <a:rPr lang="nl-NL" sz="1400" dirty="0" err="1" smtClean="0"/>
              <a:t>mln</a:t>
            </a:r>
            <a:endParaRPr lang="nl-NL" sz="1400" dirty="0" smtClean="0"/>
          </a:p>
          <a:p>
            <a:pPr algn="ctr"/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4880388" y="3212976"/>
            <a:ext cx="1936048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Werkgelegenheid</a:t>
            </a:r>
          </a:p>
          <a:p>
            <a:pPr algn="ctr"/>
            <a:r>
              <a:rPr lang="nl-NL" dirty="0" smtClean="0"/>
              <a:t>Av</a:t>
            </a:r>
          </a:p>
          <a:p>
            <a:pPr algn="ctr"/>
            <a:r>
              <a:rPr lang="nl-NL" dirty="0" smtClean="0"/>
              <a:t>10,3 </a:t>
            </a:r>
            <a:r>
              <a:rPr lang="nl-NL" dirty="0" err="1" smtClean="0"/>
              <a:t>mln</a:t>
            </a:r>
            <a:endParaRPr lang="nl-NL" dirty="0"/>
          </a:p>
        </p:txBody>
      </p:sp>
      <p:sp>
        <p:nvSpPr>
          <p:cNvPr id="16" name="PIJL-LINKS en -RECHTS 15"/>
          <p:cNvSpPr/>
          <p:nvPr/>
        </p:nvSpPr>
        <p:spPr>
          <a:xfrm>
            <a:off x="4427984" y="2420888"/>
            <a:ext cx="2313710" cy="576064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Beroepsbevolking</a:t>
            </a:r>
            <a:endParaRPr lang="nl-NL" dirty="0"/>
          </a:p>
        </p:txBody>
      </p:sp>
      <p:sp>
        <p:nvSpPr>
          <p:cNvPr id="18" name="PIJL-LINKS en -RECHTS 17"/>
          <p:cNvSpPr/>
          <p:nvPr/>
        </p:nvSpPr>
        <p:spPr>
          <a:xfrm>
            <a:off x="3059832" y="1772816"/>
            <a:ext cx="3728895" cy="520436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Potentiële beroepsbevolking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259632" y="692696"/>
            <a:ext cx="698477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Tot de beroepsbevolking hoort iedereen tussen de 15 en 67 jaar die bereid is en in staat is minimaal 12 uur per week te werken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9820668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4569371"/>
          </a:xfrm>
        </p:spPr>
        <p:txBody>
          <a:bodyPr>
            <a:noAutofit/>
          </a:bodyPr>
          <a:lstStyle/>
          <a:p>
            <a:r>
              <a:rPr lang="nl-NL" sz="2800" dirty="0" smtClean="0"/>
              <a:t>Verborgen versus geregistreerde werkloosheid</a:t>
            </a:r>
          </a:p>
          <a:p>
            <a:r>
              <a:rPr lang="nl-NL" sz="2800" dirty="0" smtClean="0"/>
              <a:t>Geregistreerde werkloosheid =</a:t>
            </a:r>
          </a:p>
          <a:p>
            <a:r>
              <a:rPr lang="nl-NL" sz="2800" dirty="0" smtClean="0"/>
              <a:t>1. seizoenwerkloosheid (seizoen gecorrigeerd)</a:t>
            </a:r>
          </a:p>
          <a:p>
            <a:r>
              <a:rPr lang="nl-NL" sz="2800" dirty="0" smtClean="0"/>
              <a:t>2. frictiewerkloosheid</a:t>
            </a:r>
          </a:p>
          <a:p>
            <a:r>
              <a:rPr lang="nl-NL" sz="2800" dirty="0" smtClean="0"/>
              <a:t>3. conjunctuurwerkloosheid</a:t>
            </a:r>
          </a:p>
          <a:p>
            <a:r>
              <a:rPr lang="nl-NL" sz="2800" dirty="0" smtClean="0"/>
              <a:t>4. structuurwerkloosheid</a:t>
            </a:r>
          </a:p>
          <a:p>
            <a:r>
              <a:rPr lang="nl-NL" sz="2800" dirty="0" smtClean="0"/>
              <a:t>I/A-ratio = </a:t>
            </a:r>
            <a:r>
              <a:rPr lang="nl-NL" sz="2800" baseline="30000" dirty="0" smtClean="0"/>
              <a:t>(17-10.3)</a:t>
            </a:r>
            <a:r>
              <a:rPr lang="nl-NL" sz="2800" dirty="0" smtClean="0"/>
              <a:t>/</a:t>
            </a:r>
            <a:r>
              <a:rPr lang="nl-NL" sz="2800" baseline="-25000" dirty="0" smtClean="0"/>
              <a:t>10,3</a:t>
            </a:r>
            <a:r>
              <a:rPr lang="nl-NL" sz="2800" dirty="0" smtClean="0"/>
              <a:t> =</a:t>
            </a:r>
            <a:r>
              <a:rPr lang="nl-NL" sz="2800" dirty="0"/>
              <a:t>0,65 en deeltijdwerk (P/A-ratio) </a:t>
            </a:r>
          </a:p>
          <a:p>
            <a:r>
              <a:rPr lang="nl-NL" sz="2800" dirty="0" smtClean="0"/>
              <a:t>Ontmoedigingseffect en aanzuigeffect</a:t>
            </a:r>
          </a:p>
          <a:p>
            <a:r>
              <a:rPr lang="nl-NL" sz="2800" dirty="0" smtClean="0"/>
              <a:t>Formele sector versus informele sector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Werkloosheid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007146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Model gaat uit van volkomen concurrentie:</a:t>
            </a:r>
          </a:p>
          <a:p>
            <a:pPr lvl="1"/>
            <a:r>
              <a:rPr lang="nl-NL" dirty="0" smtClean="0"/>
              <a:t> homogeen product, </a:t>
            </a:r>
          </a:p>
          <a:p>
            <a:pPr lvl="1"/>
            <a:r>
              <a:rPr lang="nl-NL" dirty="0" smtClean="0"/>
              <a:t>volledige informatie en</a:t>
            </a:r>
          </a:p>
          <a:p>
            <a:pPr lvl="1"/>
            <a:r>
              <a:rPr lang="nl-NL" dirty="0" smtClean="0"/>
              <a:t>een onzichtbaar prijsmechanisme: vraag en aanbod leiden tot een evenwichtsprijs, het loon</a:t>
            </a:r>
            <a:endParaRPr lang="nl-NL" dirty="0"/>
          </a:p>
          <a:p>
            <a:r>
              <a:rPr lang="nl-NL" sz="2800" dirty="0" smtClean="0"/>
              <a:t>In werkelijkheid:</a:t>
            </a:r>
          </a:p>
          <a:p>
            <a:pPr lvl="1"/>
            <a:r>
              <a:rPr lang="nl-NL" dirty="0" smtClean="0"/>
              <a:t>is arbeid een heterogeen product</a:t>
            </a:r>
          </a:p>
          <a:p>
            <a:pPr lvl="1"/>
            <a:r>
              <a:rPr lang="nl-NL" dirty="0" smtClean="0"/>
              <a:t>is er informatie-ongelijkheid</a:t>
            </a:r>
          </a:p>
          <a:p>
            <a:pPr lvl="1"/>
            <a:r>
              <a:rPr lang="nl-NL" dirty="0" smtClean="0"/>
              <a:t>komt loon tot stand via onderhandeling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vs</a:t>
            </a:r>
            <a:r>
              <a:rPr lang="nl-NL" dirty="0" smtClean="0"/>
              <a:t> Werkelijkheid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37667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8424"/>
          </a:xfrm>
        </p:spPr>
        <p:txBody>
          <a:bodyPr>
            <a:noAutofit/>
          </a:bodyPr>
          <a:lstStyle/>
          <a:p>
            <a:pPr algn="l"/>
            <a:r>
              <a:rPr lang="nl-NL" sz="3000" dirty="0" smtClean="0"/>
              <a:t>Deeltijdwerk: verhouding tussen werkgelegenheid in personen en in arbeidsjaren</a:t>
            </a:r>
            <a:endParaRPr lang="nl-NL" sz="3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54006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4"/>
          </p:nvPr>
        </p:nvSpPr>
        <p:spPr>
          <a:xfrm>
            <a:off x="4499992" y="2780928"/>
            <a:ext cx="3822192" cy="344728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77190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7719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4239444" y="3789040"/>
            <a:ext cx="90862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2009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02926998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nl-NL" dirty="0" smtClean="0"/>
              <a:t>Deeltijdarbeid veroorzaakt het verschil </a:t>
            </a:r>
            <a:r>
              <a:rPr lang="nl-NL" dirty="0"/>
              <a:t>tussen de werkgelegenheid/werkloosheid uitgedrukt in personen en de werkgelegenheid/werkloosheid uitgedrukt in arbeidsjaren (= voltijdbanen).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</a:t>
            </a:r>
            <a:r>
              <a:rPr lang="nl-NL" dirty="0"/>
              <a:t>               </a:t>
            </a:r>
            <a:r>
              <a:rPr lang="nl-NL" sz="2000" dirty="0"/>
              <a:t> </a:t>
            </a:r>
            <a:r>
              <a:rPr lang="nl-NL" sz="2000" dirty="0" smtClean="0"/>
              <a:t>personen </a:t>
            </a:r>
            <a:r>
              <a:rPr lang="nl-NL" sz="2000" dirty="0"/>
              <a:t>met een deeltijdbaan of volledige </a:t>
            </a:r>
            <a:r>
              <a:rPr lang="nl-NL" sz="2000" dirty="0" smtClean="0"/>
              <a:t>baan</a:t>
            </a:r>
          </a:p>
          <a:p>
            <a:pPr marL="0" indent="0">
              <a:buNone/>
            </a:pPr>
            <a:r>
              <a:rPr lang="nl-NL" dirty="0" smtClean="0"/>
              <a:t>p/a-ratio </a:t>
            </a:r>
            <a:r>
              <a:rPr lang="nl-NL" dirty="0"/>
              <a:t>= </a:t>
            </a:r>
            <a:r>
              <a:rPr lang="nl-NL" dirty="0" smtClean="0"/>
              <a:t>-----------------------------------------------------------------------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                                    </a:t>
            </a:r>
            <a:r>
              <a:rPr lang="nl-NL" dirty="0" smtClean="0"/>
              <a:t>totaal </a:t>
            </a:r>
            <a:r>
              <a:rPr lang="nl-NL" dirty="0"/>
              <a:t>aantal arbeidsjaren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 smtClean="0"/>
              <a:t>Deeltijdwerk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911954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Banen en arbeidsvolume in jaren 2012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85875"/>
            <a:ext cx="4608512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77331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nl-NL" b="1" dirty="0"/>
              <a:t>Participatiegraad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De participatiegraad (deelnemingsgraad of deelnemingspercentage) geeft aan hoeveel procent van de bevolking van 15 tot 65 jaar (= de potentiële beroepsbevolking) werkt of wil werken en wordt als volgt berekend:</a:t>
            </a:r>
            <a:br>
              <a:rPr lang="nl-NL" dirty="0"/>
            </a:br>
            <a:r>
              <a:rPr lang="nl-NL" dirty="0"/>
              <a:t>                                             beroepsbevolking </a:t>
            </a:r>
            <a:br>
              <a:rPr lang="nl-NL" dirty="0"/>
            </a:br>
            <a:r>
              <a:rPr lang="nl-NL" dirty="0"/>
              <a:t>participatiegraad = </a:t>
            </a:r>
            <a:r>
              <a:rPr lang="nl-NL" dirty="0" smtClean="0"/>
              <a:t>----------------------------------------------</a:t>
            </a:r>
            <a:r>
              <a:rPr lang="nl-NL" dirty="0"/>
              <a:t> × 100%</a:t>
            </a:r>
            <a:br>
              <a:rPr lang="nl-NL" dirty="0"/>
            </a:br>
            <a:r>
              <a:rPr lang="nl-NL" dirty="0"/>
              <a:t>                                  potentiële beroepsbevolking </a:t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beroepsbevolking bestaat uit werkende (zelfstandigen en werknemers) en werkelozen.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4531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479"/>
            <a:ext cx="8229600" cy="107444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Arbeidsmarkt in vogelvlucht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099" y="1988840"/>
            <a:ext cx="6555269" cy="422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91033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580</Words>
  <Application>Microsoft Macintosh PowerPoint</Application>
  <PresentationFormat>Diavoorstelling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Golfvorm</vt:lpstr>
      <vt:lpstr>Arbeidsmarkt</vt:lpstr>
      <vt:lpstr>PowerPoint-presentatie</vt:lpstr>
      <vt:lpstr>Werkloosheid</vt:lpstr>
      <vt:lpstr>Model vs Werkelijkheid</vt:lpstr>
      <vt:lpstr>Deeltijdwerk: verhouding tussen werkgelegenheid in personen en in arbeidsjaren</vt:lpstr>
      <vt:lpstr>Deeltijdwerk</vt:lpstr>
      <vt:lpstr>Banen en arbeidsvolume in jaren 2012</vt:lpstr>
      <vt:lpstr>PowerPoint-presentatie</vt:lpstr>
      <vt:lpstr>Arbeidsmarkt in vogelvlucht</vt:lpstr>
      <vt:lpstr>PowerPoint-presentatie</vt:lpstr>
      <vt:lpstr>PowerPoint-presentatie</vt:lpstr>
      <vt:lpstr>Onderhandeling</vt:lpstr>
      <vt:lpstr>Ruime arbeidsmarkt</vt:lpstr>
      <vt:lpstr>Krappe arbeidsmarkt</vt:lpstr>
      <vt:lpstr>Ruimte op de arbeidsmarkt</vt:lpstr>
      <vt:lpstr>Economische groei / Bestedingen</vt:lpstr>
      <vt:lpstr>Concurrentiepositie</vt:lpstr>
      <vt:lpstr>Investeringen</vt:lpstr>
      <vt:lpstr>Via de aanbodkant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Hans Vermeulen</cp:lastModifiedBy>
  <cp:revision>78</cp:revision>
  <dcterms:created xsi:type="dcterms:W3CDTF">2011-03-04T12:30:40Z</dcterms:created>
  <dcterms:modified xsi:type="dcterms:W3CDTF">2016-03-18T14:08:46Z</dcterms:modified>
</cp:coreProperties>
</file>