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sldIdLst>
    <p:sldId id="271" r:id="rId2"/>
    <p:sldId id="270" r:id="rId3"/>
    <p:sldId id="267" r:id="rId4"/>
    <p:sldId id="259" r:id="rId5"/>
    <p:sldId id="272" r:id="rId6"/>
    <p:sldId id="275" r:id="rId7"/>
    <p:sldId id="273" r:id="rId8"/>
    <p:sldId id="276" r:id="rId9"/>
    <p:sldId id="274" r:id="rId10"/>
    <p:sldId id="279" r:id="rId11"/>
    <p:sldId id="278" r:id="rId12"/>
    <p:sldId id="260" r:id="rId13"/>
    <p:sldId id="257" r:id="rId14"/>
    <p:sldId id="258" r:id="rId15"/>
    <p:sldId id="261" r:id="rId16"/>
    <p:sldId id="262" r:id="rId17"/>
    <p:sldId id="263" r:id="rId18"/>
    <p:sldId id="264" r:id="rId19"/>
    <p:sldId id="265" r:id="rId2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2"/>
    <a:srgbClr val="CC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128" y="-3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18-03-16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18-03-16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18-03-16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18-03-16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18-03-16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18-03-16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18-03-16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18-03-16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18-03-16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18-03-16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18-03-16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18-03-16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pic>
        <p:nvPicPr>
          <p:cNvPr id="15" name="Afbeelding 1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030" y="-25558"/>
            <a:ext cx="9144000" cy="122231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4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4" Type="http://schemas.openxmlformats.org/officeDocument/2006/relationships/image" Target="../media/image10.jp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80120"/>
          </a:xfrm>
        </p:spPr>
        <p:txBody>
          <a:bodyPr/>
          <a:lstStyle/>
          <a:p>
            <a:r>
              <a:rPr lang="nl-NL" dirty="0" smtClean="0"/>
              <a:t>Arbeidsmarkt</a:t>
            </a:r>
            <a:endParaRPr lang="nl-NL" dirty="0"/>
          </a:p>
        </p:txBody>
      </p:sp>
      <p:cxnSp>
        <p:nvCxnSpPr>
          <p:cNvPr id="6" name="Rechte verbindingslijn 5"/>
          <p:cNvCxnSpPr/>
          <p:nvPr/>
        </p:nvCxnSpPr>
        <p:spPr>
          <a:xfrm>
            <a:off x="4557486" y="1821304"/>
            <a:ext cx="14514" cy="105515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Tekstvak 10"/>
          <p:cNvSpPr txBox="1"/>
          <p:nvPr/>
        </p:nvSpPr>
        <p:spPr>
          <a:xfrm>
            <a:off x="0" y="1548081"/>
            <a:ext cx="45574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 smtClean="0"/>
              <a:t>Vraag</a:t>
            </a:r>
            <a:endParaRPr lang="nl-NL" b="1" dirty="0"/>
          </a:p>
        </p:txBody>
      </p:sp>
      <p:sp>
        <p:nvSpPr>
          <p:cNvPr id="29" name="Tekstvak 28"/>
          <p:cNvSpPr txBox="1"/>
          <p:nvPr/>
        </p:nvSpPr>
        <p:spPr>
          <a:xfrm>
            <a:off x="4557486" y="1556792"/>
            <a:ext cx="45574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 smtClean="0"/>
              <a:t>Aanbod</a:t>
            </a:r>
            <a:endParaRPr lang="nl-NL" b="1" dirty="0"/>
          </a:p>
        </p:txBody>
      </p:sp>
      <p:sp>
        <p:nvSpPr>
          <p:cNvPr id="16" name="Afgeronde rechthoek 15"/>
          <p:cNvSpPr/>
          <p:nvPr/>
        </p:nvSpPr>
        <p:spPr>
          <a:xfrm>
            <a:off x="3132110" y="1340768"/>
            <a:ext cx="2880320" cy="64807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 smtClean="0"/>
              <a:t>Productiefactor Arbeid</a:t>
            </a:r>
            <a:endParaRPr lang="nl-NL" sz="2000" b="1" dirty="0"/>
          </a:p>
        </p:txBody>
      </p:sp>
      <p:sp>
        <p:nvSpPr>
          <p:cNvPr id="20" name="Tekstvak 19"/>
          <p:cNvSpPr txBox="1"/>
          <p:nvPr/>
        </p:nvSpPr>
        <p:spPr>
          <a:xfrm>
            <a:off x="0" y="2060848"/>
            <a:ext cx="4557486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Bedrijven vragen arbeid</a:t>
            </a:r>
          </a:p>
          <a:p>
            <a:pPr algn="ctr"/>
            <a:endParaRPr lang="nl-NL" sz="1000" dirty="0"/>
          </a:p>
          <a:p>
            <a:pPr algn="ctr"/>
            <a:r>
              <a:rPr lang="nl-NL" b="1" dirty="0" smtClean="0"/>
              <a:t>WERKGELEGENHEID</a:t>
            </a:r>
            <a:endParaRPr lang="nl-NL" b="1" dirty="0"/>
          </a:p>
        </p:txBody>
      </p:sp>
      <p:sp>
        <p:nvSpPr>
          <p:cNvPr id="37" name="Tekstvak 36"/>
          <p:cNvSpPr txBox="1"/>
          <p:nvPr/>
        </p:nvSpPr>
        <p:spPr>
          <a:xfrm>
            <a:off x="4572000" y="2069558"/>
            <a:ext cx="455748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Personen bieden hun arbeid aan</a:t>
            </a:r>
          </a:p>
          <a:p>
            <a:pPr algn="ctr"/>
            <a:endParaRPr lang="nl-NL" sz="1000" dirty="0"/>
          </a:p>
          <a:p>
            <a:pPr algn="ctr"/>
            <a:r>
              <a:rPr lang="nl-NL" b="1" dirty="0" smtClean="0"/>
              <a:t>BEROEPSBEVOLKING</a:t>
            </a:r>
            <a:endParaRPr lang="nl-NL" b="1" dirty="0"/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0" y="2060848"/>
            <a:ext cx="9144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95" name="Groep 94"/>
          <p:cNvGrpSpPr/>
          <p:nvPr/>
        </p:nvGrpSpPr>
        <p:grpSpPr>
          <a:xfrm>
            <a:off x="3131840" y="3835787"/>
            <a:ext cx="2340260" cy="2199835"/>
            <a:chOff x="3131840" y="3835787"/>
            <a:chExt cx="2340260" cy="2199835"/>
          </a:xfrm>
        </p:grpSpPr>
        <p:cxnSp>
          <p:nvCxnSpPr>
            <p:cNvPr id="69" name="Rechte verbindingslijn 68"/>
            <p:cNvCxnSpPr/>
            <p:nvPr/>
          </p:nvCxnSpPr>
          <p:spPr>
            <a:xfrm>
              <a:off x="3167844" y="4019398"/>
              <a:ext cx="2304256" cy="2016224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kstvak 71"/>
            <p:cNvSpPr txBox="1"/>
            <p:nvPr/>
          </p:nvSpPr>
          <p:spPr>
            <a:xfrm>
              <a:off x="3131840" y="3835787"/>
              <a:ext cx="385042" cy="338554"/>
            </a:xfrm>
            <a:prstGeom prst="rect">
              <a:avLst/>
            </a:prstGeom>
            <a:noFill/>
            <a:ln w="28575">
              <a:solidFill>
                <a:srgbClr val="7030A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nl-NL" sz="1600" dirty="0" err="1" smtClean="0"/>
                <a:t>Q</a:t>
              </a:r>
              <a:r>
                <a:rPr lang="nl-NL" sz="1600" baseline="-25000" dirty="0" err="1" smtClean="0"/>
                <a:t>v</a:t>
              </a:r>
              <a:endParaRPr lang="nl-NL" baseline="-25000" dirty="0"/>
            </a:p>
          </p:txBody>
        </p:sp>
      </p:grpSp>
      <p:grpSp>
        <p:nvGrpSpPr>
          <p:cNvPr id="97" name="Groep 96"/>
          <p:cNvGrpSpPr/>
          <p:nvPr/>
        </p:nvGrpSpPr>
        <p:grpSpPr>
          <a:xfrm>
            <a:off x="3131840" y="4341854"/>
            <a:ext cx="2520280" cy="1486659"/>
            <a:chOff x="3131840" y="4318605"/>
            <a:chExt cx="2520280" cy="1486659"/>
          </a:xfrm>
        </p:grpSpPr>
        <p:cxnSp>
          <p:nvCxnSpPr>
            <p:cNvPr id="71" name="Rechte verbindingslijn 70"/>
            <p:cNvCxnSpPr/>
            <p:nvPr/>
          </p:nvCxnSpPr>
          <p:spPr>
            <a:xfrm flipV="1">
              <a:off x="3131840" y="4581128"/>
              <a:ext cx="2520280" cy="1224136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kstvak 72"/>
            <p:cNvSpPr txBox="1"/>
            <p:nvPr/>
          </p:nvSpPr>
          <p:spPr>
            <a:xfrm>
              <a:off x="5235217" y="4318605"/>
              <a:ext cx="385042" cy="338554"/>
            </a:xfrm>
            <a:prstGeom prst="rect">
              <a:avLst/>
            </a:prstGeom>
            <a:noFill/>
            <a:ln w="28575">
              <a:solidFill>
                <a:srgbClr val="7030A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nl-NL" sz="1600" dirty="0" err="1" smtClean="0"/>
                <a:t>Q</a:t>
              </a:r>
              <a:r>
                <a:rPr lang="nl-NL" sz="1600" baseline="-25000" dirty="0" err="1" smtClean="0"/>
                <a:t>a</a:t>
              </a:r>
              <a:endParaRPr lang="nl-NL" baseline="-25000" dirty="0"/>
            </a:p>
          </p:txBody>
        </p:sp>
      </p:grpSp>
      <p:grpSp>
        <p:nvGrpSpPr>
          <p:cNvPr id="94" name="Groep 93"/>
          <p:cNvGrpSpPr/>
          <p:nvPr/>
        </p:nvGrpSpPr>
        <p:grpSpPr>
          <a:xfrm>
            <a:off x="2345535" y="3861048"/>
            <a:ext cx="3574260" cy="2889612"/>
            <a:chOff x="2345535" y="3861048"/>
            <a:chExt cx="3574260" cy="2889612"/>
          </a:xfrm>
        </p:grpSpPr>
        <p:cxnSp>
          <p:nvCxnSpPr>
            <p:cNvPr id="67" name="Rechte verbindingslijn 66"/>
            <p:cNvCxnSpPr/>
            <p:nvPr/>
          </p:nvCxnSpPr>
          <p:spPr>
            <a:xfrm>
              <a:off x="2771800" y="6309320"/>
              <a:ext cx="3096344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Rechte verbindingslijn met pijl 85"/>
            <p:cNvCxnSpPr/>
            <p:nvPr/>
          </p:nvCxnSpPr>
          <p:spPr>
            <a:xfrm>
              <a:off x="3851920" y="6381328"/>
              <a:ext cx="201622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Rechte verbindingslijn 64"/>
            <p:cNvCxnSpPr/>
            <p:nvPr/>
          </p:nvCxnSpPr>
          <p:spPr>
            <a:xfrm>
              <a:off x="2771800" y="3861048"/>
              <a:ext cx="0" cy="2448272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4" name="Tekstvak 73"/>
            <p:cNvSpPr txBox="1"/>
            <p:nvPr/>
          </p:nvSpPr>
          <p:spPr>
            <a:xfrm rot="16200000">
              <a:off x="2206165" y="4179232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 smtClean="0"/>
                <a:t>loon</a:t>
              </a:r>
              <a:endParaRPr lang="nl-NL" dirty="0"/>
            </a:p>
          </p:txBody>
        </p:sp>
        <p:cxnSp>
          <p:nvCxnSpPr>
            <p:cNvPr id="84" name="Rechte verbindingslijn met pijl 83"/>
            <p:cNvCxnSpPr/>
            <p:nvPr/>
          </p:nvCxnSpPr>
          <p:spPr>
            <a:xfrm flipV="1">
              <a:off x="2657936" y="3951899"/>
              <a:ext cx="0" cy="8213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7" name="Tekstvak 86"/>
            <p:cNvSpPr txBox="1"/>
            <p:nvPr/>
          </p:nvSpPr>
          <p:spPr>
            <a:xfrm>
              <a:off x="3923928" y="6381328"/>
              <a:ext cx="19958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hoeveelheid arbeid</a:t>
              </a:r>
              <a:endParaRPr lang="nl-NL" dirty="0"/>
            </a:p>
          </p:txBody>
        </p:sp>
      </p:grpSp>
      <p:grpSp>
        <p:nvGrpSpPr>
          <p:cNvPr id="99" name="Groep 98"/>
          <p:cNvGrpSpPr/>
          <p:nvPr/>
        </p:nvGrpSpPr>
        <p:grpSpPr>
          <a:xfrm>
            <a:off x="2411405" y="4968045"/>
            <a:ext cx="2092787" cy="369332"/>
            <a:chOff x="2411405" y="4968045"/>
            <a:chExt cx="2092787" cy="369332"/>
          </a:xfrm>
        </p:grpSpPr>
        <p:sp>
          <p:nvSpPr>
            <p:cNvPr id="89" name="Ovaal 88"/>
            <p:cNvSpPr/>
            <p:nvPr/>
          </p:nvSpPr>
          <p:spPr>
            <a:xfrm>
              <a:off x="4408369" y="5114325"/>
              <a:ext cx="95823" cy="95823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91" name="Rechte verbindingslijn 90"/>
            <p:cNvCxnSpPr/>
            <p:nvPr/>
          </p:nvCxnSpPr>
          <p:spPr>
            <a:xfrm flipH="1" flipV="1">
              <a:off x="2771800" y="5152710"/>
              <a:ext cx="1636569" cy="1"/>
            </a:xfrm>
            <a:prstGeom prst="line">
              <a:avLst/>
            </a:prstGeom>
            <a:ln w="6350"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2" name="Tekstvak 91"/>
            <p:cNvSpPr txBox="1"/>
            <p:nvPr/>
          </p:nvSpPr>
          <p:spPr>
            <a:xfrm>
              <a:off x="2411405" y="4968045"/>
              <a:ext cx="3978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L*</a:t>
              </a:r>
              <a:endParaRPr lang="nl-NL" dirty="0"/>
            </a:p>
          </p:txBody>
        </p:sp>
      </p:grpSp>
      <p:sp>
        <p:nvSpPr>
          <p:cNvPr id="96" name="Tekstvak 95"/>
          <p:cNvSpPr txBox="1"/>
          <p:nvPr/>
        </p:nvSpPr>
        <p:spPr>
          <a:xfrm>
            <a:off x="6228184" y="4921757"/>
            <a:ext cx="2736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Vraaglijn daalt:</a:t>
            </a:r>
            <a:endParaRPr lang="nl-NL" dirty="0" smtClean="0"/>
          </a:p>
          <a:p>
            <a:r>
              <a:rPr lang="nl-NL" dirty="0"/>
              <a:t>h</a:t>
            </a:r>
            <a:r>
              <a:rPr lang="nl-NL" dirty="0" smtClean="0"/>
              <a:t>oe lager het loon, hoe aantrekkelijker arbeid voor bedrijven wordt, hoe hoger de vraag naar arbeid</a:t>
            </a:r>
            <a:endParaRPr lang="nl-NL" dirty="0"/>
          </a:p>
        </p:txBody>
      </p:sp>
      <p:sp>
        <p:nvSpPr>
          <p:cNvPr id="98" name="Tekstvak 97"/>
          <p:cNvSpPr txBox="1"/>
          <p:nvPr/>
        </p:nvSpPr>
        <p:spPr>
          <a:xfrm>
            <a:off x="6228184" y="3010554"/>
            <a:ext cx="2736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Aanbodlijn stijgt:</a:t>
            </a:r>
            <a:endParaRPr lang="nl-NL" dirty="0" smtClean="0"/>
          </a:p>
          <a:p>
            <a:r>
              <a:rPr lang="nl-NL" dirty="0" smtClean="0"/>
              <a:t>hoe  hoger het loon, des te aantrekkelijker het is om je aan te bieden als arbeidskracht</a:t>
            </a:r>
            <a:endParaRPr lang="nl-NL" dirty="0"/>
          </a:p>
        </p:txBody>
      </p:sp>
      <p:cxnSp>
        <p:nvCxnSpPr>
          <p:cNvPr id="100" name="Rechte verbindingslijn 99"/>
          <p:cNvCxnSpPr/>
          <p:nvPr/>
        </p:nvCxnSpPr>
        <p:spPr>
          <a:xfrm>
            <a:off x="-35496" y="2861942"/>
            <a:ext cx="9144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504013"/>
      </p:ext>
    </p:extLst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  <p:bldP spid="37" grpId="0"/>
      <p:bldP spid="96" grpId="0"/>
      <p:bldP spid="9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3466232" y="3140968"/>
            <a:ext cx="2232248" cy="9361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Werkloosheid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611560" y="1556792"/>
            <a:ext cx="2376264" cy="9361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Seizoenwerkloosheid</a:t>
            </a: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611560" y="4475449"/>
            <a:ext cx="2232248" cy="9361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Conjunctuur</a:t>
            </a:r>
          </a:p>
          <a:p>
            <a:pPr algn="ctr"/>
            <a:r>
              <a:rPr lang="nl-NL" dirty="0" smtClean="0"/>
              <a:t>werkloosheid</a:t>
            </a:r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6244119" y="1556792"/>
            <a:ext cx="2232248" cy="9361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Frictiewerkloosheid</a:t>
            </a:r>
            <a:endParaRPr lang="nl-NL" dirty="0"/>
          </a:p>
        </p:txBody>
      </p:sp>
      <p:sp>
        <p:nvSpPr>
          <p:cNvPr id="8" name="Rechthoek 7"/>
          <p:cNvSpPr/>
          <p:nvPr/>
        </p:nvSpPr>
        <p:spPr>
          <a:xfrm>
            <a:off x="6244119" y="4653136"/>
            <a:ext cx="2232248" cy="9361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Structuur</a:t>
            </a:r>
          </a:p>
          <a:p>
            <a:pPr algn="ctr"/>
            <a:r>
              <a:rPr lang="nl-NL" dirty="0" smtClean="0"/>
              <a:t>werkloosheid</a:t>
            </a:r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3466232" y="5589240"/>
            <a:ext cx="2232248" cy="9361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Verborgen</a:t>
            </a:r>
          </a:p>
          <a:p>
            <a:pPr algn="ctr"/>
            <a:r>
              <a:rPr lang="nl-NL" dirty="0" smtClean="0"/>
              <a:t>werkloosheid</a:t>
            </a:r>
            <a:endParaRPr lang="nl-NL" dirty="0"/>
          </a:p>
        </p:txBody>
      </p:sp>
      <p:sp>
        <p:nvSpPr>
          <p:cNvPr id="14" name="Gebogen pijl 13"/>
          <p:cNvSpPr/>
          <p:nvPr/>
        </p:nvSpPr>
        <p:spPr>
          <a:xfrm>
            <a:off x="5076056" y="1844824"/>
            <a:ext cx="936104" cy="108012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5" name="Gebogen pijl 14"/>
          <p:cNvSpPr/>
          <p:nvPr/>
        </p:nvSpPr>
        <p:spPr>
          <a:xfrm flipV="1">
            <a:off x="5076056" y="4293096"/>
            <a:ext cx="936104" cy="1118457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6" name="Gebogen pijl 15"/>
          <p:cNvSpPr/>
          <p:nvPr/>
        </p:nvSpPr>
        <p:spPr>
          <a:xfrm flipH="1">
            <a:off x="3203848" y="1844824"/>
            <a:ext cx="1008112" cy="108012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7" name="Gebogen pijl 16"/>
          <p:cNvSpPr/>
          <p:nvPr/>
        </p:nvSpPr>
        <p:spPr>
          <a:xfrm flipH="1" flipV="1">
            <a:off x="3203848" y="4293096"/>
            <a:ext cx="864096" cy="1118457"/>
          </a:xfrm>
          <a:prstGeom prst="bentArrow">
            <a:avLst/>
          </a:prstGeom>
          <a:scene3d>
            <a:camera prst="orthographicFront">
              <a:rot lat="0" lon="21299997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8" name="Rechthoek 17"/>
          <p:cNvSpPr/>
          <p:nvPr/>
        </p:nvSpPr>
        <p:spPr>
          <a:xfrm>
            <a:off x="1262002" y="404664"/>
            <a:ext cx="69012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nl-NL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Soorten werkloosheid</a:t>
            </a:r>
            <a:endParaRPr lang="nl-NL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59154128"/>
      </p:ext>
    </p:extLst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al 2"/>
          <p:cNvSpPr/>
          <p:nvPr/>
        </p:nvSpPr>
        <p:spPr>
          <a:xfrm>
            <a:off x="1331640" y="5157192"/>
            <a:ext cx="2952328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Bestedingen</a:t>
            </a:r>
          </a:p>
          <a:p>
            <a:pPr algn="ctr"/>
            <a:r>
              <a:rPr lang="nl-NL" dirty="0" smtClean="0"/>
              <a:t>(effectieve vraag)</a:t>
            </a:r>
          </a:p>
          <a:p>
            <a:pPr algn="ctr"/>
            <a:r>
              <a:rPr lang="nl-NL" dirty="0" smtClean="0"/>
              <a:t>700 </a:t>
            </a:r>
            <a:r>
              <a:rPr lang="nl-NL" dirty="0" err="1" smtClean="0"/>
              <a:t>mld</a:t>
            </a:r>
            <a:endParaRPr lang="nl-NL" dirty="0"/>
          </a:p>
        </p:txBody>
      </p:sp>
      <p:sp>
        <p:nvSpPr>
          <p:cNvPr id="4" name="Ovaal 3"/>
          <p:cNvSpPr/>
          <p:nvPr/>
        </p:nvSpPr>
        <p:spPr>
          <a:xfrm>
            <a:off x="5702791" y="2996952"/>
            <a:ext cx="2916312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Maximale</a:t>
            </a:r>
          </a:p>
          <a:p>
            <a:pPr algn="ctr"/>
            <a:r>
              <a:rPr lang="nl-NL" dirty="0" smtClean="0"/>
              <a:t>Werkgelegenheid</a:t>
            </a:r>
          </a:p>
          <a:p>
            <a:pPr algn="ctr"/>
            <a:r>
              <a:rPr lang="nl-NL" dirty="0" smtClean="0"/>
              <a:t>7,5 </a:t>
            </a:r>
            <a:r>
              <a:rPr lang="nl-NL" dirty="0" err="1" smtClean="0"/>
              <a:t>mln</a:t>
            </a:r>
            <a:endParaRPr lang="nl-NL" dirty="0"/>
          </a:p>
        </p:txBody>
      </p:sp>
      <p:sp>
        <p:nvSpPr>
          <p:cNvPr id="6" name="Ovaal 5"/>
          <p:cNvSpPr/>
          <p:nvPr/>
        </p:nvSpPr>
        <p:spPr>
          <a:xfrm>
            <a:off x="5686016" y="5157192"/>
            <a:ext cx="2918431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Werkgelegenheid</a:t>
            </a:r>
          </a:p>
          <a:p>
            <a:pPr algn="ctr"/>
            <a:r>
              <a:rPr lang="nl-NL" dirty="0" smtClean="0"/>
              <a:t>7 </a:t>
            </a:r>
            <a:r>
              <a:rPr lang="nl-NL" dirty="0" err="1" smtClean="0"/>
              <a:t>m;n</a:t>
            </a:r>
            <a:endParaRPr lang="nl-NL" dirty="0"/>
          </a:p>
        </p:txBody>
      </p:sp>
      <p:sp>
        <p:nvSpPr>
          <p:cNvPr id="7" name="Ovaal 6"/>
          <p:cNvSpPr/>
          <p:nvPr/>
        </p:nvSpPr>
        <p:spPr>
          <a:xfrm>
            <a:off x="1475656" y="3005302"/>
            <a:ext cx="2952328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Productie</a:t>
            </a:r>
          </a:p>
          <a:p>
            <a:pPr algn="ctr"/>
            <a:r>
              <a:rPr lang="nl-NL" dirty="0" smtClean="0"/>
              <a:t>Capaciteit</a:t>
            </a:r>
          </a:p>
          <a:p>
            <a:pPr algn="ctr"/>
            <a:r>
              <a:rPr lang="nl-NL" dirty="0" smtClean="0"/>
              <a:t>750 </a:t>
            </a:r>
            <a:r>
              <a:rPr lang="nl-NL" dirty="0" err="1" smtClean="0"/>
              <a:t>mld</a:t>
            </a:r>
            <a:endParaRPr lang="nl-NL" dirty="0"/>
          </a:p>
        </p:txBody>
      </p:sp>
      <p:sp>
        <p:nvSpPr>
          <p:cNvPr id="8" name="Ovaal 7"/>
          <p:cNvSpPr/>
          <p:nvPr/>
        </p:nvSpPr>
        <p:spPr>
          <a:xfrm>
            <a:off x="5686015" y="953108"/>
            <a:ext cx="2918431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Beroepsbevolking</a:t>
            </a:r>
          </a:p>
          <a:p>
            <a:pPr algn="ctr"/>
            <a:r>
              <a:rPr lang="nl-NL" dirty="0" smtClean="0"/>
              <a:t>8,2 </a:t>
            </a:r>
            <a:r>
              <a:rPr lang="nl-NL" dirty="0" err="1" smtClean="0"/>
              <a:t>mln</a:t>
            </a:r>
            <a:endParaRPr lang="nl-NL" dirty="0"/>
          </a:p>
        </p:txBody>
      </p:sp>
      <p:sp>
        <p:nvSpPr>
          <p:cNvPr id="10" name="Rechthoek 9"/>
          <p:cNvSpPr/>
          <p:nvPr/>
        </p:nvSpPr>
        <p:spPr>
          <a:xfrm>
            <a:off x="4427984" y="3753036"/>
            <a:ext cx="1258031" cy="108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4303419" y="5825740"/>
            <a:ext cx="1394857" cy="108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2941813" y="447249"/>
            <a:ext cx="4104456" cy="3600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bg1"/>
                </a:solidFill>
              </a:rPr>
              <a:t>Totale werkloosheid 1,2 </a:t>
            </a:r>
            <a:r>
              <a:rPr lang="nl-NL" dirty="0" err="1" smtClean="0">
                <a:solidFill>
                  <a:schemeClr val="bg1"/>
                </a:solidFill>
              </a:rPr>
              <a:t>mln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4" name="Rechthoek 13"/>
          <p:cNvSpPr/>
          <p:nvPr/>
        </p:nvSpPr>
        <p:spPr>
          <a:xfrm>
            <a:off x="3071704" y="4653136"/>
            <a:ext cx="4104456" cy="3600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bg1"/>
                </a:solidFill>
              </a:rPr>
              <a:t>Conjunctuurwerkloosheid 0,5 </a:t>
            </a:r>
            <a:r>
              <a:rPr lang="nl-NL" dirty="0" err="1" smtClean="0">
                <a:solidFill>
                  <a:schemeClr val="bg1"/>
                </a:solidFill>
              </a:rPr>
              <a:t>mln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5" name="Rechthoek 14"/>
          <p:cNvSpPr/>
          <p:nvPr/>
        </p:nvSpPr>
        <p:spPr>
          <a:xfrm>
            <a:off x="3004771" y="2535695"/>
            <a:ext cx="4104456" cy="3600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bg1"/>
                </a:solidFill>
              </a:rPr>
              <a:t>Structuurwerkloosheid 0,7 </a:t>
            </a:r>
            <a:r>
              <a:rPr lang="nl-NL" dirty="0" err="1" smtClean="0">
                <a:solidFill>
                  <a:schemeClr val="bg1"/>
                </a:solidFill>
              </a:rPr>
              <a:t>mln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293230"/>
      </p:ext>
    </p:extLst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  <p:bldP spid="13" grpId="0" animBg="1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r>
              <a:rPr lang="nl-NL" sz="3000" dirty="0" smtClean="0"/>
              <a:t>komen tot stand via onderhandeling</a:t>
            </a:r>
          </a:p>
          <a:p>
            <a:pPr lvl="1"/>
            <a:r>
              <a:rPr lang="nl-NL" sz="2800" dirty="0"/>
              <a:t>Lonen </a:t>
            </a:r>
            <a:r>
              <a:rPr lang="nl-NL" sz="2600" dirty="0" smtClean="0"/>
              <a:t>individueel; tussen werkgever en werknemers</a:t>
            </a:r>
          </a:p>
          <a:p>
            <a:pPr lvl="1"/>
            <a:r>
              <a:rPr lang="nl-NL" sz="2600" dirty="0" smtClean="0"/>
              <a:t>collectief (CAO); tussen werkgevers(organisaties) en </a:t>
            </a:r>
            <a:r>
              <a:rPr lang="nl-NL" sz="2600" b="1" i="1" dirty="0" smtClean="0"/>
              <a:t>vakbonden</a:t>
            </a:r>
          </a:p>
          <a:p>
            <a:r>
              <a:rPr lang="nl-NL" sz="3000" dirty="0" smtClean="0"/>
              <a:t>Uitkomst onderhandeling is afhankelijk van sterkte onderhandelingspositie:</a:t>
            </a:r>
          </a:p>
          <a:p>
            <a:pPr lvl="1"/>
            <a:r>
              <a:rPr lang="nl-NL" sz="2600" dirty="0"/>
              <a:t>a</a:t>
            </a:r>
            <a:r>
              <a:rPr lang="nl-NL" sz="2600" dirty="0" smtClean="0"/>
              <a:t>ls werkgevers moeite hebben om geschikt personeel te vinden, gaan de lonen flink omhoog </a:t>
            </a:r>
            <a:br>
              <a:rPr lang="nl-NL" sz="2600" dirty="0" smtClean="0"/>
            </a:br>
            <a:r>
              <a:rPr lang="nl-NL" sz="2600" dirty="0" smtClean="0"/>
              <a:t>(werknemers sterke onderhandelingspositie)</a:t>
            </a:r>
          </a:p>
          <a:p>
            <a:pPr lvl="1"/>
            <a:r>
              <a:rPr lang="nl-NL" sz="2600" dirty="0"/>
              <a:t>a</a:t>
            </a:r>
            <a:r>
              <a:rPr lang="nl-NL" sz="2600" dirty="0" smtClean="0"/>
              <a:t>ls de werkloosheid fors omhoog gaat, gaan de lonen niet/nauwelijks omhoog</a:t>
            </a:r>
            <a:br>
              <a:rPr lang="nl-NL" sz="2600" dirty="0" smtClean="0"/>
            </a:br>
            <a:r>
              <a:rPr lang="nl-NL" sz="2600" dirty="0" smtClean="0"/>
              <a:t>(werkgevers sterke onderhandelingspositie)</a:t>
            </a:r>
            <a:endParaRPr lang="nl-NL" sz="26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0422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Onderhandeling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73847531"/>
      </p:ext>
    </p:extLst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0479"/>
            <a:ext cx="8229600" cy="125272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Ruime arbeidsmarkt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6563072" cy="5257800"/>
          </a:xfrm>
        </p:spPr>
        <p:txBody>
          <a:bodyPr>
            <a:normAutofit/>
          </a:bodyPr>
          <a:lstStyle/>
          <a:p>
            <a:r>
              <a:rPr lang="nl-NL" dirty="0" smtClean="0"/>
              <a:t>Relatief veel aanbod van arbeid</a:t>
            </a:r>
          </a:p>
          <a:p>
            <a:r>
              <a:rPr lang="nl-NL" dirty="0" smtClean="0"/>
              <a:t>Dus een hoge(re) werkloosheid</a:t>
            </a:r>
          </a:p>
          <a:p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Onderhandelingspositie</a:t>
            </a:r>
            <a:br>
              <a:rPr lang="nl-NL" dirty="0" smtClean="0"/>
            </a:br>
            <a:r>
              <a:rPr lang="nl-NL" dirty="0" smtClean="0"/>
              <a:t>werknemers zwak</a:t>
            </a:r>
            <a:endParaRPr lang="nl-NL" dirty="0"/>
          </a:p>
          <a:p>
            <a:endParaRPr lang="nl-NL" dirty="0" smtClean="0"/>
          </a:p>
          <a:p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Relatief lage loonstijgingen</a:t>
            </a:r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sz="quarter" idx="14"/>
          </p:nvPr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48"/>
          <a:stretch/>
        </p:blipFill>
        <p:spPr>
          <a:xfrm>
            <a:off x="6734626" y="2719380"/>
            <a:ext cx="1718417" cy="2124079"/>
          </a:xfrm>
        </p:spPr>
      </p:pic>
      <p:pic>
        <p:nvPicPr>
          <p:cNvPr id="6" name="Tijdelijke aanduiding voor inhoud 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320"/>
          <a:stretch/>
        </p:blipFill>
        <p:spPr>
          <a:xfrm>
            <a:off x="5364088" y="2636912"/>
            <a:ext cx="1309974" cy="2153112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5292080" y="4869160"/>
            <a:ext cx="178516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smtClean="0"/>
              <a:t>aanbod</a:t>
            </a:r>
          </a:p>
          <a:p>
            <a:r>
              <a:rPr lang="nl-NL" sz="1600" dirty="0" smtClean="0"/>
              <a:t>(beroepsbevolking)</a:t>
            </a:r>
            <a:endParaRPr lang="nl-NL" sz="1600" dirty="0"/>
          </a:p>
        </p:txBody>
      </p:sp>
      <p:sp>
        <p:nvSpPr>
          <p:cNvPr id="8" name="Tekstvak 7"/>
          <p:cNvSpPr txBox="1"/>
          <p:nvPr/>
        </p:nvSpPr>
        <p:spPr>
          <a:xfrm>
            <a:off x="7452320" y="4862252"/>
            <a:ext cx="11848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smtClean="0"/>
              <a:t>vraag</a:t>
            </a:r>
            <a:br>
              <a:rPr lang="nl-NL" sz="2800" b="1" dirty="0" smtClean="0"/>
            </a:br>
            <a:r>
              <a:rPr lang="nl-NL" sz="1600" dirty="0" smtClean="0"/>
              <a:t>(werkgever)</a:t>
            </a:r>
            <a:endParaRPr lang="nl-NL" sz="1600" dirty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5709786"/>
            <a:ext cx="1318523" cy="1148214"/>
          </a:xfrm>
          <a:prstGeom prst="rect">
            <a:avLst/>
          </a:prstGeom>
        </p:spPr>
      </p:pic>
      <p:grpSp>
        <p:nvGrpSpPr>
          <p:cNvPr id="13" name="Groep 12"/>
          <p:cNvGrpSpPr/>
          <p:nvPr/>
        </p:nvGrpSpPr>
        <p:grpSpPr>
          <a:xfrm>
            <a:off x="6813775" y="5778795"/>
            <a:ext cx="1275623" cy="918328"/>
            <a:chOff x="6813775" y="5778795"/>
            <a:chExt cx="1275623" cy="918328"/>
          </a:xfrm>
        </p:grpSpPr>
        <p:sp>
          <p:nvSpPr>
            <p:cNvPr id="10" name="Tekstvak 9"/>
            <p:cNvSpPr txBox="1"/>
            <p:nvPr/>
          </p:nvSpPr>
          <p:spPr>
            <a:xfrm>
              <a:off x="6813775" y="6093296"/>
              <a:ext cx="38985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3200" dirty="0"/>
                <a:t>+</a:t>
              </a:r>
              <a:endParaRPr lang="nl-NL" dirty="0"/>
            </a:p>
          </p:txBody>
        </p:sp>
        <p:pic>
          <p:nvPicPr>
            <p:cNvPr id="11" name="Afbeelding 10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710" b="19973"/>
            <a:stretch/>
          </p:blipFill>
          <p:spPr>
            <a:xfrm rot="3010180">
              <a:off x="7095560" y="5957836"/>
              <a:ext cx="902368" cy="544286"/>
            </a:xfrm>
            <a:prstGeom prst="rect">
              <a:avLst/>
            </a:prstGeom>
          </p:spPr>
        </p:pic>
        <p:pic>
          <p:nvPicPr>
            <p:cNvPr id="12" name="Afbeelding 1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710" b="19973"/>
            <a:stretch/>
          </p:blipFill>
          <p:spPr>
            <a:xfrm rot="4891773">
              <a:off x="7366071" y="5973796"/>
              <a:ext cx="902368" cy="5442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09176155"/>
      </p:ext>
    </p:extLst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25272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Krappe arbeidsmarkt</a:t>
            </a:r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6563072" cy="5257800"/>
          </a:xfrm>
        </p:spPr>
        <p:txBody>
          <a:bodyPr>
            <a:normAutofit/>
          </a:bodyPr>
          <a:lstStyle/>
          <a:p>
            <a:r>
              <a:rPr lang="nl-NL" dirty="0" smtClean="0"/>
              <a:t>Relatief veel vraag naar arbeid</a:t>
            </a:r>
          </a:p>
          <a:p>
            <a:r>
              <a:rPr lang="nl-NL" dirty="0" smtClean="0"/>
              <a:t>Dus (relatief) veel </a:t>
            </a:r>
            <a:br>
              <a:rPr lang="nl-NL" dirty="0" smtClean="0"/>
            </a:br>
            <a:r>
              <a:rPr lang="nl-NL" dirty="0" smtClean="0"/>
              <a:t>openstaande vacatures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Onderhandelingspositie</a:t>
            </a:r>
            <a:br>
              <a:rPr lang="nl-NL" dirty="0" smtClean="0"/>
            </a:br>
            <a:r>
              <a:rPr lang="nl-NL" dirty="0" smtClean="0"/>
              <a:t>werknemers sterk</a:t>
            </a:r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Relatief hoge loonstijgingen</a:t>
            </a:r>
            <a:endParaRPr lang="nl-NL" dirty="0"/>
          </a:p>
        </p:txBody>
      </p:sp>
      <p:pic>
        <p:nvPicPr>
          <p:cNvPr id="7" name="Tijdelijke aanduiding voor inhoud 4"/>
          <p:cNvPicPr>
            <a:picLocks noGrp="1" noChangeAspect="1"/>
          </p:cNvPicPr>
          <p:nvPr>
            <p:ph sz="quarter" idx="14"/>
          </p:nvPr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48"/>
          <a:stretch/>
        </p:blipFill>
        <p:spPr>
          <a:xfrm>
            <a:off x="6958039" y="2719380"/>
            <a:ext cx="1718417" cy="2124079"/>
          </a:xfrm>
        </p:spPr>
      </p:pic>
      <p:pic>
        <p:nvPicPr>
          <p:cNvPr id="8" name="Tijdelijke aanduiding voor inhoud 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320"/>
          <a:stretch/>
        </p:blipFill>
        <p:spPr>
          <a:xfrm>
            <a:off x="5355865" y="2716048"/>
            <a:ext cx="1309974" cy="2153112"/>
          </a:xfrm>
          <a:prstGeom prst="rect">
            <a:avLst/>
          </a:prstGeom>
        </p:spPr>
      </p:pic>
      <p:sp>
        <p:nvSpPr>
          <p:cNvPr id="11" name="Tekstvak 10"/>
          <p:cNvSpPr txBox="1"/>
          <p:nvPr/>
        </p:nvSpPr>
        <p:spPr>
          <a:xfrm>
            <a:off x="5292080" y="4869160"/>
            <a:ext cx="178516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smtClean="0"/>
              <a:t>aanbod</a:t>
            </a:r>
          </a:p>
          <a:p>
            <a:r>
              <a:rPr lang="nl-NL" sz="1600" dirty="0" smtClean="0"/>
              <a:t>(beroepsbevolking)</a:t>
            </a:r>
            <a:endParaRPr lang="nl-NL" sz="1600" dirty="0"/>
          </a:p>
        </p:txBody>
      </p:sp>
      <p:sp>
        <p:nvSpPr>
          <p:cNvPr id="12" name="Tekstvak 11"/>
          <p:cNvSpPr txBox="1"/>
          <p:nvPr/>
        </p:nvSpPr>
        <p:spPr>
          <a:xfrm>
            <a:off x="7452320" y="4862252"/>
            <a:ext cx="11848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smtClean="0"/>
              <a:t>vraag</a:t>
            </a:r>
            <a:br>
              <a:rPr lang="nl-NL" sz="2800" b="1" dirty="0" smtClean="0"/>
            </a:br>
            <a:r>
              <a:rPr lang="nl-NL" sz="1600" dirty="0" smtClean="0"/>
              <a:t>(werkgever)</a:t>
            </a:r>
            <a:endParaRPr lang="nl-NL" sz="1600" dirty="0"/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5709786"/>
            <a:ext cx="1318523" cy="1148214"/>
          </a:xfrm>
          <a:prstGeom prst="rect">
            <a:avLst/>
          </a:prstGeom>
        </p:spPr>
      </p:pic>
      <p:grpSp>
        <p:nvGrpSpPr>
          <p:cNvPr id="19" name="Groep 18"/>
          <p:cNvGrpSpPr/>
          <p:nvPr/>
        </p:nvGrpSpPr>
        <p:grpSpPr>
          <a:xfrm>
            <a:off x="6813775" y="5709786"/>
            <a:ext cx="1729417" cy="1070812"/>
            <a:chOff x="6813775" y="5709786"/>
            <a:chExt cx="1729417" cy="1070812"/>
          </a:xfrm>
        </p:grpSpPr>
        <p:sp>
          <p:nvSpPr>
            <p:cNvPr id="15" name="Tekstvak 14"/>
            <p:cNvSpPr txBox="1"/>
            <p:nvPr/>
          </p:nvSpPr>
          <p:spPr>
            <a:xfrm>
              <a:off x="6813775" y="6093296"/>
              <a:ext cx="38985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3200" dirty="0"/>
                <a:t>+</a:t>
              </a:r>
              <a:endParaRPr lang="nl-NL" dirty="0"/>
            </a:p>
          </p:txBody>
        </p:sp>
        <p:pic>
          <p:nvPicPr>
            <p:cNvPr id="18" name="Afbeelding 17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07968" y="5709786"/>
              <a:ext cx="1435224" cy="10708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89563571"/>
      </p:ext>
    </p:extLst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800" dirty="0" smtClean="0"/>
              <a:t>Enkele belangrijke factoren die de ruimte op de arbeidsmarkt beïnvloeden:</a:t>
            </a:r>
          </a:p>
          <a:p>
            <a:pPr lvl="2"/>
            <a:r>
              <a:rPr lang="nl-NL" dirty="0" smtClean="0"/>
              <a:t>aan de vraagkant</a:t>
            </a:r>
          </a:p>
          <a:p>
            <a:pPr lvl="3"/>
            <a:r>
              <a:rPr lang="nl-NL" sz="1800" dirty="0" smtClean="0"/>
              <a:t>Economische groei / Bestedingen</a:t>
            </a:r>
          </a:p>
          <a:p>
            <a:pPr lvl="3"/>
            <a:r>
              <a:rPr lang="nl-NL" sz="1800" dirty="0" smtClean="0"/>
              <a:t>Concurrentiepositie (loonkosten per product)</a:t>
            </a:r>
          </a:p>
          <a:p>
            <a:pPr lvl="3"/>
            <a:r>
              <a:rPr lang="nl-NL" sz="1800" dirty="0" smtClean="0"/>
              <a:t>(diepte) investeringen</a:t>
            </a:r>
          </a:p>
          <a:p>
            <a:pPr lvl="1"/>
            <a:r>
              <a:rPr lang="nl-NL" sz="2400" dirty="0"/>
              <a:t>a</a:t>
            </a:r>
            <a:r>
              <a:rPr lang="nl-NL" sz="2400" dirty="0" smtClean="0"/>
              <a:t>an de aanbodkant</a:t>
            </a:r>
          </a:p>
          <a:p>
            <a:pPr lvl="2"/>
            <a:r>
              <a:rPr lang="nl-NL" sz="2000" dirty="0" smtClean="0"/>
              <a:t>Verschil nettoloon / uitkering</a:t>
            </a:r>
          </a:p>
          <a:p>
            <a:pPr lvl="2"/>
            <a:r>
              <a:rPr lang="nl-NL" sz="2000" dirty="0" smtClean="0"/>
              <a:t>Kosten kinderopvang &amp; maatschappelijke opvatting over tweeverdieners</a:t>
            </a:r>
          </a:p>
          <a:p>
            <a:pPr lvl="2"/>
            <a:endParaRPr lang="nl-NL" sz="2000" dirty="0" smtClean="0"/>
          </a:p>
          <a:p>
            <a:pPr lvl="1"/>
            <a:endParaRPr lang="nl-NL" sz="24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25272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Ruimte op de arbeidsmarkt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7436908"/>
      </p:ext>
    </p:extLst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1530" y="0"/>
            <a:ext cx="8012918" cy="105273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nl-NL" dirty="0" smtClean="0"/>
              <a:t>Economische groei / Bestedingen</a:t>
            </a:r>
            <a:endParaRPr lang="nl-NL" dirty="0"/>
          </a:p>
        </p:txBody>
      </p:sp>
      <p:sp>
        <p:nvSpPr>
          <p:cNvPr id="4" name="Afgeronde rechthoek 3"/>
          <p:cNvSpPr/>
          <p:nvPr/>
        </p:nvSpPr>
        <p:spPr>
          <a:xfrm>
            <a:off x="2267744" y="3140968"/>
            <a:ext cx="1728192" cy="57606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BESTEDINGEN</a:t>
            </a:r>
            <a:endParaRPr lang="nl-NL" b="1" dirty="0"/>
          </a:p>
        </p:txBody>
      </p:sp>
      <p:sp>
        <p:nvSpPr>
          <p:cNvPr id="5" name="Afgeronde rechthoek 4"/>
          <p:cNvSpPr/>
          <p:nvPr/>
        </p:nvSpPr>
        <p:spPr>
          <a:xfrm>
            <a:off x="4716016" y="3140968"/>
            <a:ext cx="1728192" cy="5760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PRODUCTIE</a:t>
            </a:r>
            <a:endParaRPr lang="nl-NL" b="1" dirty="0"/>
          </a:p>
        </p:txBody>
      </p:sp>
      <p:sp>
        <p:nvSpPr>
          <p:cNvPr id="6" name="Afgeronde rechthoek 5"/>
          <p:cNvSpPr/>
          <p:nvPr/>
        </p:nvSpPr>
        <p:spPr>
          <a:xfrm>
            <a:off x="7092280" y="3140968"/>
            <a:ext cx="1728192" cy="5760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err="1" smtClean="0"/>
              <a:t>Q</a:t>
            </a:r>
            <a:r>
              <a:rPr lang="nl-NL" b="1" baseline="-25000" dirty="0" err="1" smtClean="0"/>
              <a:t>v</a:t>
            </a:r>
            <a:r>
              <a:rPr lang="nl-NL" b="1" dirty="0" smtClean="0"/>
              <a:t>  Arbeid</a:t>
            </a:r>
            <a:endParaRPr lang="nl-NL" b="1" dirty="0"/>
          </a:p>
        </p:txBody>
      </p:sp>
      <p:cxnSp>
        <p:nvCxnSpPr>
          <p:cNvPr id="8" name="Rechte verbindingslijn met pijl 7"/>
          <p:cNvCxnSpPr>
            <a:stCxn id="4" idx="3"/>
            <a:endCxn id="5" idx="1"/>
          </p:cNvCxnSpPr>
          <p:nvPr/>
        </p:nvCxnSpPr>
        <p:spPr>
          <a:xfrm>
            <a:off x="3995936" y="342900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/>
          <p:cNvCxnSpPr>
            <a:stCxn id="5" idx="3"/>
            <a:endCxn id="6" idx="1"/>
          </p:cNvCxnSpPr>
          <p:nvPr/>
        </p:nvCxnSpPr>
        <p:spPr>
          <a:xfrm>
            <a:off x="6444208" y="342900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Tekstvak 10"/>
          <p:cNvSpPr txBox="1"/>
          <p:nvPr/>
        </p:nvSpPr>
        <p:spPr>
          <a:xfrm>
            <a:off x="2691340" y="3717032"/>
            <a:ext cx="80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stijgen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5301451" y="3717032"/>
            <a:ext cx="638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stijgt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7677715" y="3717032"/>
            <a:ext cx="638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stijgt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4139952" y="3429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+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6588224" y="3429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+</a:t>
            </a:r>
            <a:endParaRPr lang="nl-NL" dirty="0"/>
          </a:p>
        </p:txBody>
      </p:sp>
      <p:sp>
        <p:nvSpPr>
          <p:cNvPr id="17" name="Afgeronde rechthoek 16"/>
          <p:cNvSpPr/>
          <p:nvPr/>
        </p:nvSpPr>
        <p:spPr>
          <a:xfrm>
            <a:off x="35226" y="2204864"/>
            <a:ext cx="1728192" cy="5760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consumenten</a:t>
            </a:r>
          </a:p>
          <a:p>
            <a:pPr algn="ctr"/>
            <a:r>
              <a:rPr lang="nl-NL" b="1" dirty="0" smtClean="0"/>
              <a:t>vertrouwen</a:t>
            </a:r>
            <a:endParaRPr lang="nl-NL" b="1" dirty="0"/>
          </a:p>
        </p:txBody>
      </p:sp>
      <p:sp>
        <p:nvSpPr>
          <p:cNvPr id="18" name="Afgeronde rechthoek 17"/>
          <p:cNvSpPr/>
          <p:nvPr/>
        </p:nvSpPr>
        <p:spPr>
          <a:xfrm>
            <a:off x="35496" y="3140968"/>
            <a:ext cx="1728192" cy="5760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r</a:t>
            </a:r>
            <a:r>
              <a:rPr lang="nl-NL" b="1" dirty="0" smtClean="0"/>
              <a:t>ente </a:t>
            </a:r>
            <a:br>
              <a:rPr lang="nl-NL" b="1" dirty="0" smtClean="0"/>
            </a:br>
            <a:r>
              <a:rPr lang="nl-NL" b="1" dirty="0" smtClean="0"/>
              <a:t>(op leningen)</a:t>
            </a:r>
            <a:endParaRPr lang="nl-NL" b="1" dirty="0"/>
          </a:p>
        </p:txBody>
      </p:sp>
      <p:sp>
        <p:nvSpPr>
          <p:cNvPr id="19" name="Afgeronde rechthoek 18"/>
          <p:cNvSpPr/>
          <p:nvPr/>
        </p:nvSpPr>
        <p:spPr>
          <a:xfrm>
            <a:off x="35496" y="4005064"/>
            <a:ext cx="1728192" cy="5760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lagere belastingen</a:t>
            </a:r>
            <a:endParaRPr lang="nl-NL" b="1" dirty="0"/>
          </a:p>
        </p:txBody>
      </p:sp>
      <p:cxnSp>
        <p:nvCxnSpPr>
          <p:cNvPr id="16" name="Rechte verbindingslijn met pijl 15"/>
          <p:cNvCxnSpPr/>
          <p:nvPr/>
        </p:nvCxnSpPr>
        <p:spPr>
          <a:xfrm>
            <a:off x="1763688" y="2492896"/>
            <a:ext cx="36004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met pijl 20"/>
          <p:cNvCxnSpPr/>
          <p:nvPr/>
        </p:nvCxnSpPr>
        <p:spPr>
          <a:xfrm>
            <a:off x="1763688" y="3429000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met pijl 23"/>
          <p:cNvCxnSpPr/>
          <p:nvPr/>
        </p:nvCxnSpPr>
        <p:spPr>
          <a:xfrm flipV="1">
            <a:off x="1943708" y="3901698"/>
            <a:ext cx="324036" cy="3913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kstvak 24"/>
          <p:cNvSpPr txBox="1"/>
          <p:nvPr/>
        </p:nvSpPr>
        <p:spPr>
          <a:xfrm>
            <a:off x="1943708" y="2492896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41157987"/>
      </p:ext>
    </p:extLst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1" grpId="0"/>
      <p:bldP spid="12" grpId="0"/>
      <p:bldP spid="13" grpId="0"/>
      <p:bldP spid="17" grpId="0" animBg="1"/>
      <p:bldP spid="18" grpId="0" animBg="1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9789"/>
            <a:ext cx="8229600" cy="125272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Concurrentiepositie</a:t>
            </a:r>
            <a:endParaRPr lang="nl-NL" dirty="0"/>
          </a:p>
        </p:txBody>
      </p:sp>
      <p:sp>
        <p:nvSpPr>
          <p:cNvPr id="5" name="Afgeronde rechthoek 4"/>
          <p:cNvSpPr/>
          <p:nvPr/>
        </p:nvSpPr>
        <p:spPr>
          <a:xfrm>
            <a:off x="4922669" y="2607884"/>
            <a:ext cx="1800200" cy="57606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 smtClean="0"/>
              <a:t>CONCURRENTIE-POSITIE</a:t>
            </a:r>
            <a:endParaRPr lang="nl-NL" sz="1600" b="1" dirty="0"/>
          </a:p>
        </p:txBody>
      </p:sp>
      <p:sp>
        <p:nvSpPr>
          <p:cNvPr id="10" name="Tekstvak 9"/>
          <p:cNvSpPr txBox="1"/>
          <p:nvPr/>
        </p:nvSpPr>
        <p:spPr>
          <a:xfrm>
            <a:off x="5148064" y="3140968"/>
            <a:ext cx="1342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verslechterd</a:t>
            </a:r>
            <a:endParaRPr lang="nl-NL" dirty="0"/>
          </a:p>
        </p:txBody>
      </p:sp>
      <p:grpSp>
        <p:nvGrpSpPr>
          <p:cNvPr id="45" name="Groep 44"/>
          <p:cNvGrpSpPr/>
          <p:nvPr/>
        </p:nvGrpSpPr>
        <p:grpSpPr>
          <a:xfrm>
            <a:off x="107504" y="2896478"/>
            <a:ext cx="2520280" cy="1324610"/>
            <a:chOff x="107504" y="2896478"/>
            <a:chExt cx="2520280" cy="1324610"/>
          </a:xfrm>
        </p:grpSpPr>
        <p:sp>
          <p:nvSpPr>
            <p:cNvPr id="3" name="Afgeronde rechthoek 2"/>
            <p:cNvSpPr/>
            <p:nvPr/>
          </p:nvSpPr>
          <p:spPr>
            <a:xfrm>
              <a:off x="107504" y="3284984"/>
              <a:ext cx="1728192" cy="57606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600" b="1" dirty="0" smtClean="0"/>
                <a:t>ARBEIDS-PRODUCTIVITEIT</a:t>
              </a:r>
              <a:endParaRPr lang="nl-NL" b="1" dirty="0"/>
            </a:p>
          </p:txBody>
        </p:sp>
        <p:cxnSp>
          <p:nvCxnSpPr>
            <p:cNvPr id="6" name="Rechte verbindingslijn met pijl 5"/>
            <p:cNvCxnSpPr>
              <a:stCxn id="3" idx="3"/>
              <a:endCxn id="4" idx="1"/>
            </p:cNvCxnSpPr>
            <p:nvPr/>
          </p:nvCxnSpPr>
          <p:spPr>
            <a:xfrm flipV="1">
              <a:off x="1835696" y="2896478"/>
              <a:ext cx="792088" cy="67653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kstvak 7"/>
            <p:cNvSpPr txBox="1"/>
            <p:nvPr/>
          </p:nvSpPr>
          <p:spPr>
            <a:xfrm>
              <a:off x="531100" y="3851756"/>
              <a:ext cx="6575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daalt</a:t>
              </a:r>
              <a:endParaRPr lang="nl-NL" dirty="0"/>
            </a:p>
          </p:txBody>
        </p:sp>
        <p:sp>
          <p:nvSpPr>
            <p:cNvPr id="11" name="Tekstvak 10"/>
            <p:cNvSpPr txBox="1"/>
            <p:nvPr/>
          </p:nvSpPr>
          <p:spPr>
            <a:xfrm>
              <a:off x="2123728" y="3203684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-</a:t>
              </a:r>
              <a:endParaRPr lang="nl-NL" dirty="0"/>
            </a:p>
          </p:txBody>
        </p:sp>
      </p:grpSp>
      <p:grpSp>
        <p:nvGrpSpPr>
          <p:cNvPr id="43" name="Groep 42"/>
          <p:cNvGrpSpPr/>
          <p:nvPr/>
        </p:nvGrpSpPr>
        <p:grpSpPr>
          <a:xfrm>
            <a:off x="2627784" y="2608446"/>
            <a:ext cx="2294885" cy="901854"/>
            <a:chOff x="2627784" y="2608446"/>
            <a:chExt cx="2294885" cy="901854"/>
          </a:xfrm>
        </p:grpSpPr>
        <p:sp>
          <p:nvSpPr>
            <p:cNvPr id="4" name="Afgeronde rechthoek 3"/>
            <p:cNvSpPr/>
            <p:nvPr/>
          </p:nvSpPr>
          <p:spPr>
            <a:xfrm>
              <a:off x="2627784" y="2608446"/>
              <a:ext cx="1728192" cy="576064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600" b="1" dirty="0" smtClean="0"/>
                <a:t>LOONKOSTEN</a:t>
              </a:r>
              <a:br>
                <a:rPr lang="nl-NL" sz="1600" b="1" dirty="0" smtClean="0"/>
              </a:br>
              <a:r>
                <a:rPr lang="nl-NL" sz="1600" b="1" dirty="0" smtClean="0"/>
                <a:t>PER PRODUCT</a:t>
              </a:r>
              <a:endParaRPr lang="nl-NL" sz="1600" b="1" dirty="0"/>
            </a:p>
          </p:txBody>
        </p:sp>
        <p:cxnSp>
          <p:nvCxnSpPr>
            <p:cNvPr id="7" name="Rechte verbindingslijn met pijl 6"/>
            <p:cNvCxnSpPr>
              <a:stCxn id="4" idx="3"/>
              <a:endCxn id="5" idx="1"/>
            </p:cNvCxnSpPr>
            <p:nvPr/>
          </p:nvCxnSpPr>
          <p:spPr>
            <a:xfrm flipV="1">
              <a:off x="4355976" y="2895916"/>
              <a:ext cx="566693" cy="56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kstvak 8"/>
            <p:cNvSpPr txBox="1"/>
            <p:nvPr/>
          </p:nvSpPr>
          <p:spPr>
            <a:xfrm>
              <a:off x="3103374" y="3140968"/>
              <a:ext cx="80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stijgen</a:t>
              </a:r>
              <a:endParaRPr lang="nl-NL" dirty="0"/>
            </a:p>
          </p:txBody>
        </p:sp>
        <p:sp>
          <p:nvSpPr>
            <p:cNvPr id="12" name="Tekstvak 11"/>
            <p:cNvSpPr txBox="1"/>
            <p:nvPr/>
          </p:nvSpPr>
          <p:spPr>
            <a:xfrm>
              <a:off x="4457012" y="2901138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-</a:t>
              </a:r>
              <a:endParaRPr lang="nl-NL" dirty="0"/>
            </a:p>
          </p:txBody>
        </p:sp>
      </p:grpSp>
      <p:sp>
        <p:nvSpPr>
          <p:cNvPr id="17" name="Afgeronde rechthoek 16"/>
          <p:cNvSpPr/>
          <p:nvPr/>
        </p:nvSpPr>
        <p:spPr>
          <a:xfrm>
            <a:off x="7236296" y="2608446"/>
            <a:ext cx="1728192" cy="5760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EXPORT</a:t>
            </a:r>
            <a:endParaRPr lang="nl-NL" b="1" dirty="0"/>
          </a:p>
        </p:txBody>
      </p:sp>
      <p:sp>
        <p:nvSpPr>
          <p:cNvPr id="18" name="Afgeronde rechthoek 17"/>
          <p:cNvSpPr/>
          <p:nvPr/>
        </p:nvSpPr>
        <p:spPr>
          <a:xfrm>
            <a:off x="7236296" y="3789040"/>
            <a:ext cx="1728192" cy="5760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PRODUCTIE</a:t>
            </a:r>
            <a:endParaRPr lang="nl-NL" b="1" dirty="0"/>
          </a:p>
        </p:txBody>
      </p:sp>
      <p:sp>
        <p:nvSpPr>
          <p:cNvPr id="22" name="Afgeronde rechthoek 21"/>
          <p:cNvSpPr/>
          <p:nvPr/>
        </p:nvSpPr>
        <p:spPr>
          <a:xfrm>
            <a:off x="7236296" y="5013176"/>
            <a:ext cx="1728192" cy="5760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err="1" smtClean="0"/>
              <a:t>Q</a:t>
            </a:r>
            <a:r>
              <a:rPr lang="nl-NL" b="1" baseline="-25000" dirty="0" err="1" smtClean="0"/>
              <a:t>v</a:t>
            </a:r>
            <a:r>
              <a:rPr lang="nl-NL" b="1" dirty="0" smtClean="0"/>
              <a:t>  Arbeid</a:t>
            </a:r>
            <a:endParaRPr lang="nl-NL" b="1" dirty="0"/>
          </a:p>
        </p:txBody>
      </p:sp>
      <p:cxnSp>
        <p:nvCxnSpPr>
          <p:cNvPr id="25" name="Rechte verbindingslijn met pijl 24"/>
          <p:cNvCxnSpPr>
            <a:stCxn id="5" idx="3"/>
            <a:endCxn id="17" idx="1"/>
          </p:cNvCxnSpPr>
          <p:nvPr/>
        </p:nvCxnSpPr>
        <p:spPr>
          <a:xfrm>
            <a:off x="6722869" y="2895916"/>
            <a:ext cx="513427" cy="5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met pijl 26"/>
          <p:cNvCxnSpPr>
            <a:stCxn id="17" idx="2"/>
            <a:endCxn id="18" idx="0"/>
          </p:cNvCxnSpPr>
          <p:nvPr/>
        </p:nvCxnSpPr>
        <p:spPr>
          <a:xfrm>
            <a:off x="8100392" y="3184510"/>
            <a:ext cx="0" cy="6045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met pijl 28"/>
          <p:cNvCxnSpPr>
            <a:stCxn id="18" idx="2"/>
            <a:endCxn id="22" idx="0"/>
          </p:cNvCxnSpPr>
          <p:nvPr/>
        </p:nvCxnSpPr>
        <p:spPr>
          <a:xfrm>
            <a:off x="8100392" y="4365104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44" name="Groep 43"/>
          <p:cNvGrpSpPr/>
          <p:nvPr/>
        </p:nvGrpSpPr>
        <p:grpSpPr>
          <a:xfrm>
            <a:off x="107504" y="1628800"/>
            <a:ext cx="2520280" cy="1267678"/>
            <a:chOff x="107504" y="1628800"/>
            <a:chExt cx="2520280" cy="1267678"/>
          </a:xfrm>
        </p:grpSpPr>
        <p:sp>
          <p:nvSpPr>
            <p:cNvPr id="30" name="Afgeronde rechthoek 29"/>
            <p:cNvSpPr/>
            <p:nvPr/>
          </p:nvSpPr>
          <p:spPr>
            <a:xfrm>
              <a:off x="107504" y="1628800"/>
              <a:ext cx="1728192" cy="57606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 smtClean="0"/>
                <a:t>LOONKOSTEN</a:t>
              </a:r>
              <a:endParaRPr lang="nl-NL" b="1" dirty="0"/>
            </a:p>
          </p:txBody>
        </p:sp>
        <p:cxnSp>
          <p:nvCxnSpPr>
            <p:cNvPr id="33" name="Rechte verbindingslijn met pijl 32"/>
            <p:cNvCxnSpPr>
              <a:stCxn id="30" idx="3"/>
              <a:endCxn id="4" idx="1"/>
            </p:cNvCxnSpPr>
            <p:nvPr/>
          </p:nvCxnSpPr>
          <p:spPr>
            <a:xfrm>
              <a:off x="1835696" y="1916832"/>
              <a:ext cx="792088" cy="97964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kstvak 33"/>
            <p:cNvSpPr txBox="1"/>
            <p:nvPr/>
          </p:nvSpPr>
          <p:spPr>
            <a:xfrm>
              <a:off x="2195736" y="2132856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+</a:t>
              </a:r>
              <a:endParaRPr lang="nl-NL" dirty="0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611560" y="2195572"/>
              <a:ext cx="80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stijgen</a:t>
              </a:r>
              <a:endParaRPr lang="nl-NL" dirty="0"/>
            </a:p>
          </p:txBody>
        </p:sp>
      </p:grpSp>
      <p:sp>
        <p:nvSpPr>
          <p:cNvPr id="37" name="Tekstvak 36"/>
          <p:cNvSpPr txBox="1"/>
          <p:nvPr/>
        </p:nvSpPr>
        <p:spPr>
          <a:xfrm>
            <a:off x="8307964" y="3140968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daalt</a:t>
            </a:r>
            <a:endParaRPr lang="nl-NL" dirty="0"/>
          </a:p>
        </p:txBody>
      </p:sp>
      <p:sp>
        <p:nvSpPr>
          <p:cNvPr id="38" name="Tekstvak 37"/>
          <p:cNvSpPr txBox="1"/>
          <p:nvPr/>
        </p:nvSpPr>
        <p:spPr>
          <a:xfrm>
            <a:off x="8316416" y="4355812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daalt</a:t>
            </a:r>
            <a:endParaRPr lang="nl-NL" dirty="0"/>
          </a:p>
        </p:txBody>
      </p:sp>
      <p:sp>
        <p:nvSpPr>
          <p:cNvPr id="39" name="Tekstvak 38"/>
          <p:cNvSpPr txBox="1"/>
          <p:nvPr/>
        </p:nvSpPr>
        <p:spPr>
          <a:xfrm>
            <a:off x="8316416" y="5579948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daalt</a:t>
            </a:r>
            <a:endParaRPr lang="nl-NL" dirty="0"/>
          </a:p>
        </p:txBody>
      </p:sp>
      <p:sp>
        <p:nvSpPr>
          <p:cNvPr id="40" name="Tekstvak 39"/>
          <p:cNvSpPr txBox="1"/>
          <p:nvPr/>
        </p:nvSpPr>
        <p:spPr>
          <a:xfrm>
            <a:off x="6820664" y="290113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+</a:t>
            </a:r>
            <a:endParaRPr lang="nl-NL" dirty="0"/>
          </a:p>
        </p:txBody>
      </p:sp>
      <p:sp>
        <p:nvSpPr>
          <p:cNvPr id="41" name="Tekstvak 40"/>
          <p:cNvSpPr txBox="1"/>
          <p:nvPr/>
        </p:nvSpPr>
        <p:spPr>
          <a:xfrm>
            <a:off x="7829338" y="32129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+</a:t>
            </a:r>
            <a:endParaRPr lang="nl-NL" dirty="0"/>
          </a:p>
        </p:txBody>
      </p:sp>
      <p:sp>
        <p:nvSpPr>
          <p:cNvPr id="42" name="Tekstvak 41"/>
          <p:cNvSpPr txBox="1"/>
          <p:nvPr/>
        </p:nvSpPr>
        <p:spPr>
          <a:xfrm>
            <a:off x="7826874" y="44568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+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70801856"/>
      </p:ext>
    </p:extLst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7" grpId="0" animBg="1"/>
      <p:bldP spid="18" grpId="0" animBg="1"/>
      <p:bldP spid="2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25272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Investeringen</a:t>
            </a:r>
            <a:endParaRPr lang="nl-NL" dirty="0"/>
          </a:p>
        </p:txBody>
      </p:sp>
      <p:grpSp>
        <p:nvGrpSpPr>
          <p:cNvPr id="71" name="Groep 70"/>
          <p:cNvGrpSpPr/>
          <p:nvPr/>
        </p:nvGrpSpPr>
        <p:grpSpPr>
          <a:xfrm>
            <a:off x="251520" y="1556792"/>
            <a:ext cx="8725018" cy="950618"/>
            <a:chOff x="251520" y="1556792"/>
            <a:chExt cx="8725018" cy="950618"/>
          </a:xfrm>
        </p:grpSpPr>
        <p:sp>
          <p:nvSpPr>
            <p:cNvPr id="4" name="Afgeronde rechthoek 3"/>
            <p:cNvSpPr/>
            <p:nvPr/>
          </p:nvSpPr>
          <p:spPr>
            <a:xfrm>
              <a:off x="2639834" y="1562014"/>
              <a:ext cx="1728192" cy="57606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 smtClean="0"/>
                <a:t>BESTEDINGEN</a:t>
              </a:r>
              <a:endParaRPr lang="nl-NL" b="1" dirty="0"/>
            </a:p>
          </p:txBody>
        </p:sp>
        <p:sp>
          <p:nvSpPr>
            <p:cNvPr id="5" name="Afgeronde rechthoek 4"/>
            <p:cNvSpPr/>
            <p:nvPr/>
          </p:nvSpPr>
          <p:spPr>
            <a:xfrm>
              <a:off x="5016098" y="1562014"/>
              <a:ext cx="1728192" cy="57606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 smtClean="0"/>
                <a:t>PRODUCTIE</a:t>
              </a:r>
              <a:endParaRPr lang="nl-NL" b="1" dirty="0"/>
            </a:p>
          </p:txBody>
        </p:sp>
        <p:sp>
          <p:nvSpPr>
            <p:cNvPr id="6" name="Afgeronde rechthoek 5"/>
            <p:cNvSpPr/>
            <p:nvPr/>
          </p:nvSpPr>
          <p:spPr>
            <a:xfrm>
              <a:off x="7248346" y="1562014"/>
              <a:ext cx="1728192" cy="57606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 err="1" smtClean="0"/>
                <a:t>Q</a:t>
              </a:r>
              <a:r>
                <a:rPr lang="nl-NL" b="1" baseline="-25000" dirty="0" err="1" smtClean="0"/>
                <a:t>v</a:t>
              </a:r>
              <a:r>
                <a:rPr lang="nl-NL" b="1" dirty="0" smtClean="0"/>
                <a:t>  Arbeid</a:t>
              </a:r>
              <a:endParaRPr lang="nl-NL" b="1" dirty="0"/>
            </a:p>
          </p:txBody>
        </p:sp>
        <p:cxnSp>
          <p:nvCxnSpPr>
            <p:cNvPr id="7" name="Rechte verbindingslijn met pijl 6"/>
            <p:cNvCxnSpPr>
              <a:stCxn id="4" idx="3"/>
              <a:endCxn id="5" idx="1"/>
            </p:cNvCxnSpPr>
            <p:nvPr/>
          </p:nvCxnSpPr>
          <p:spPr>
            <a:xfrm>
              <a:off x="4368026" y="1850046"/>
              <a:ext cx="64807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met pijl 7"/>
            <p:cNvCxnSpPr>
              <a:stCxn id="5" idx="3"/>
              <a:endCxn id="6" idx="1"/>
            </p:cNvCxnSpPr>
            <p:nvPr/>
          </p:nvCxnSpPr>
          <p:spPr>
            <a:xfrm>
              <a:off x="6744290" y="1850046"/>
              <a:ext cx="50405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kstvak 8"/>
            <p:cNvSpPr txBox="1"/>
            <p:nvPr/>
          </p:nvSpPr>
          <p:spPr>
            <a:xfrm>
              <a:off x="3063430" y="2138078"/>
              <a:ext cx="80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stijgen</a:t>
              </a:r>
              <a:endParaRPr lang="nl-NL" dirty="0"/>
            </a:p>
          </p:txBody>
        </p:sp>
        <p:sp>
          <p:nvSpPr>
            <p:cNvPr id="10" name="Tekstvak 9"/>
            <p:cNvSpPr txBox="1"/>
            <p:nvPr/>
          </p:nvSpPr>
          <p:spPr>
            <a:xfrm>
              <a:off x="5601533" y="2138078"/>
              <a:ext cx="6387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stijgt</a:t>
              </a:r>
              <a:endParaRPr lang="nl-NL" dirty="0"/>
            </a:p>
          </p:txBody>
        </p:sp>
        <p:sp>
          <p:nvSpPr>
            <p:cNvPr id="11" name="Tekstvak 10"/>
            <p:cNvSpPr txBox="1"/>
            <p:nvPr/>
          </p:nvSpPr>
          <p:spPr>
            <a:xfrm>
              <a:off x="7833781" y="2138078"/>
              <a:ext cx="6387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stijgt</a:t>
              </a:r>
              <a:endParaRPr lang="nl-NL" dirty="0"/>
            </a:p>
          </p:txBody>
        </p:sp>
        <p:sp>
          <p:nvSpPr>
            <p:cNvPr id="12" name="Tekstvak 11"/>
            <p:cNvSpPr txBox="1"/>
            <p:nvPr/>
          </p:nvSpPr>
          <p:spPr>
            <a:xfrm>
              <a:off x="4499992" y="1850046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+</a:t>
              </a:r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6804248" y="1850046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+</a:t>
              </a:r>
              <a:endParaRPr lang="nl-NL" dirty="0"/>
            </a:p>
          </p:txBody>
        </p:sp>
        <p:sp>
          <p:nvSpPr>
            <p:cNvPr id="14" name="Afgeronde rechthoek 13"/>
            <p:cNvSpPr/>
            <p:nvPr/>
          </p:nvSpPr>
          <p:spPr>
            <a:xfrm>
              <a:off x="251520" y="1556792"/>
              <a:ext cx="1728192" cy="57606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 smtClean="0"/>
                <a:t>INVESTERING</a:t>
              </a:r>
              <a:endParaRPr lang="nl-NL" b="1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675116" y="2132856"/>
              <a:ext cx="80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stijgen</a:t>
              </a:r>
              <a:endParaRPr lang="nl-NL" dirty="0"/>
            </a:p>
          </p:txBody>
        </p:sp>
        <p:sp>
          <p:nvSpPr>
            <p:cNvPr id="16" name="Tekstvak 15"/>
            <p:cNvSpPr txBox="1"/>
            <p:nvPr/>
          </p:nvSpPr>
          <p:spPr>
            <a:xfrm>
              <a:off x="2123728" y="185933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+</a:t>
              </a:r>
              <a:endParaRPr lang="nl-NL" dirty="0"/>
            </a:p>
          </p:txBody>
        </p:sp>
        <p:cxnSp>
          <p:nvCxnSpPr>
            <p:cNvPr id="20" name="Rechte verbindingslijn met pijl 19"/>
            <p:cNvCxnSpPr>
              <a:stCxn id="14" idx="3"/>
              <a:endCxn id="4" idx="1"/>
            </p:cNvCxnSpPr>
            <p:nvPr/>
          </p:nvCxnSpPr>
          <p:spPr>
            <a:xfrm>
              <a:off x="1979712" y="1844824"/>
              <a:ext cx="660122" cy="522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ep 72"/>
          <p:cNvGrpSpPr/>
          <p:nvPr/>
        </p:nvGrpSpPr>
        <p:grpSpPr>
          <a:xfrm>
            <a:off x="3995936" y="3722254"/>
            <a:ext cx="4599141" cy="1593468"/>
            <a:chOff x="3995936" y="3722254"/>
            <a:chExt cx="4599141" cy="1593468"/>
          </a:xfrm>
        </p:grpSpPr>
        <p:sp>
          <p:nvSpPr>
            <p:cNvPr id="38" name="Afgeronde rechthoek 37"/>
            <p:cNvSpPr/>
            <p:nvPr/>
          </p:nvSpPr>
          <p:spPr>
            <a:xfrm>
              <a:off x="3995936" y="4379618"/>
              <a:ext cx="1728192" cy="57606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600" b="1" dirty="0" smtClean="0"/>
                <a:t>CONCURRENTIE-POSITIE</a:t>
              </a:r>
              <a:endParaRPr lang="nl-NL" b="1" dirty="0"/>
            </a:p>
          </p:txBody>
        </p:sp>
        <p:sp>
          <p:nvSpPr>
            <p:cNvPr id="39" name="Afgeronde rechthoek 38"/>
            <p:cNvSpPr/>
            <p:nvPr/>
          </p:nvSpPr>
          <p:spPr>
            <a:xfrm>
              <a:off x="6228184" y="4379618"/>
              <a:ext cx="1728192" cy="57606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 err="1" smtClean="0"/>
                <a:t>Q</a:t>
              </a:r>
              <a:r>
                <a:rPr lang="nl-NL" b="1" baseline="-25000" dirty="0" err="1" smtClean="0"/>
                <a:t>v</a:t>
              </a:r>
              <a:r>
                <a:rPr lang="nl-NL" b="1" dirty="0" smtClean="0"/>
                <a:t>  Arbeid</a:t>
              </a:r>
              <a:endParaRPr lang="nl-NL" b="1" dirty="0"/>
            </a:p>
          </p:txBody>
        </p:sp>
        <p:cxnSp>
          <p:nvCxnSpPr>
            <p:cNvPr id="41" name="Rechte verbindingslijn met pijl 40"/>
            <p:cNvCxnSpPr>
              <a:stCxn id="23" idx="2"/>
              <a:endCxn id="38" idx="0"/>
            </p:cNvCxnSpPr>
            <p:nvPr/>
          </p:nvCxnSpPr>
          <p:spPr>
            <a:xfrm>
              <a:off x="4860032" y="3722254"/>
              <a:ext cx="0" cy="65736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echte verbindingslijn met pijl 42"/>
            <p:cNvCxnSpPr>
              <a:stCxn id="38" idx="3"/>
              <a:endCxn id="39" idx="1"/>
            </p:cNvCxnSpPr>
            <p:nvPr/>
          </p:nvCxnSpPr>
          <p:spPr>
            <a:xfrm>
              <a:off x="5724128" y="4667650"/>
              <a:ext cx="50405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kstvak 43"/>
            <p:cNvSpPr txBox="1"/>
            <p:nvPr/>
          </p:nvSpPr>
          <p:spPr>
            <a:xfrm>
              <a:off x="7956376" y="4482984"/>
              <a:ext cx="6387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stijgt</a:t>
              </a:r>
              <a:endParaRPr lang="nl-NL" dirty="0"/>
            </a:p>
          </p:txBody>
        </p:sp>
        <p:sp>
          <p:nvSpPr>
            <p:cNvPr id="45" name="Tekstvak 44"/>
            <p:cNvSpPr txBox="1"/>
            <p:nvPr/>
          </p:nvSpPr>
          <p:spPr>
            <a:xfrm>
              <a:off x="4860032" y="379426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+</a:t>
              </a:r>
              <a:endParaRPr lang="nl-NL" dirty="0"/>
            </a:p>
          </p:txBody>
        </p:sp>
        <p:sp>
          <p:nvSpPr>
            <p:cNvPr id="46" name="Tekstvak 45"/>
            <p:cNvSpPr txBox="1"/>
            <p:nvPr/>
          </p:nvSpPr>
          <p:spPr>
            <a:xfrm>
              <a:off x="4370933" y="4946390"/>
              <a:ext cx="1106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verbeterd</a:t>
              </a:r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5724128" y="465835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+</a:t>
              </a:r>
              <a:endParaRPr lang="nl-NL" dirty="0"/>
            </a:p>
          </p:txBody>
        </p:sp>
        <p:sp>
          <p:nvSpPr>
            <p:cNvPr id="51" name="Tekstvak 50"/>
            <p:cNvSpPr txBox="1"/>
            <p:nvPr/>
          </p:nvSpPr>
          <p:spPr>
            <a:xfrm>
              <a:off x="6228184" y="4921423"/>
              <a:ext cx="197195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 smtClean="0"/>
                <a:t>meer afzet in buitenland</a:t>
              </a:r>
              <a:endParaRPr lang="nl-NL" sz="1400" dirty="0"/>
            </a:p>
          </p:txBody>
        </p:sp>
      </p:grpSp>
      <p:grpSp>
        <p:nvGrpSpPr>
          <p:cNvPr id="72" name="Groep 71"/>
          <p:cNvGrpSpPr/>
          <p:nvPr/>
        </p:nvGrpSpPr>
        <p:grpSpPr>
          <a:xfrm>
            <a:off x="-12050" y="2708920"/>
            <a:ext cx="9120554" cy="1382666"/>
            <a:chOff x="-12050" y="2708920"/>
            <a:chExt cx="9120554" cy="1382666"/>
          </a:xfrm>
        </p:grpSpPr>
        <p:sp>
          <p:nvSpPr>
            <p:cNvPr id="23" name="Afgeronde rechthoek 22"/>
            <p:cNvSpPr/>
            <p:nvPr/>
          </p:nvSpPr>
          <p:spPr>
            <a:xfrm>
              <a:off x="3995936" y="3146190"/>
              <a:ext cx="1728192" cy="57606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600" b="1" dirty="0" smtClean="0"/>
                <a:t>ARBEIDS-PRODUCTIVITEIT</a:t>
              </a:r>
              <a:endParaRPr lang="nl-NL" b="1" dirty="0"/>
            </a:p>
          </p:txBody>
        </p:sp>
        <p:sp>
          <p:nvSpPr>
            <p:cNvPr id="24" name="Afgeronde rechthoek 23"/>
            <p:cNvSpPr/>
            <p:nvPr/>
          </p:nvSpPr>
          <p:spPr>
            <a:xfrm>
              <a:off x="6228184" y="3146190"/>
              <a:ext cx="1728192" cy="57606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 err="1" smtClean="0"/>
                <a:t>Q</a:t>
              </a:r>
              <a:r>
                <a:rPr lang="nl-NL" b="1" baseline="-25000" dirty="0" err="1" smtClean="0"/>
                <a:t>v</a:t>
              </a:r>
              <a:r>
                <a:rPr lang="nl-NL" b="1" dirty="0" smtClean="0"/>
                <a:t>  Arbeid</a:t>
              </a:r>
              <a:endParaRPr lang="nl-NL" b="1" dirty="0"/>
            </a:p>
          </p:txBody>
        </p:sp>
        <p:cxnSp>
          <p:nvCxnSpPr>
            <p:cNvPr id="25" name="Rechte verbindingslijn met pijl 24"/>
            <p:cNvCxnSpPr>
              <a:stCxn id="32" idx="3"/>
              <a:endCxn id="23" idx="1"/>
            </p:cNvCxnSpPr>
            <p:nvPr/>
          </p:nvCxnSpPr>
          <p:spPr>
            <a:xfrm>
              <a:off x="1967662" y="3429000"/>
              <a:ext cx="2028274" cy="522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6" name="Rechte verbindingslijn met pijl 25"/>
            <p:cNvCxnSpPr>
              <a:stCxn id="23" idx="3"/>
              <a:endCxn id="24" idx="1"/>
            </p:cNvCxnSpPr>
            <p:nvPr/>
          </p:nvCxnSpPr>
          <p:spPr>
            <a:xfrm>
              <a:off x="5724128" y="3434222"/>
              <a:ext cx="50405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kstvak 27"/>
            <p:cNvSpPr txBox="1"/>
            <p:nvPr/>
          </p:nvSpPr>
          <p:spPr>
            <a:xfrm>
              <a:off x="4077315" y="3722254"/>
              <a:ext cx="6387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stijgt</a:t>
              </a:r>
              <a:endParaRPr lang="nl-NL" dirty="0"/>
            </a:p>
          </p:txBody>
        </p:sp>
        <p:sp>
          <p:nvSpPr>
            <p:cNvPr id="29" name="Tekstvak 28"/>
            <p:cNvSpPr txBox="1"/>
            <p:nvPr/>
          </p:nvSpPr>
          <p:spPr>
            <a:xfrm>
              <a:off x="7956376" y="3250426"/>
              <a:ext cx="6575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daalt</a:t>
              </a:r>
              <a:endParaRPr lang="nl-NL" dirty="0"/>
            </a:p>
          </p:txBody>
        </p:sp>
        <p:sp>
          <p:nvSpPr>
            <p:cNvPr id="31" name="Tekstvak 30"/>
            <p:cNvSpPr txBox="1"/>
            <p:nvPr/>
          </p:nvSpPr>
          <p:spPr>
            <a:xfrm>
              <a:off x="5724128" y="3434222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-</a:t>
              </a:r>
              <a:endParaRPr lang="nl-NL" dirty="0"/>
            </a:p>
          </p:txBody>
        </p:sp>
        <p:sp>
          <p:nvSpPr>
            <p:cNvPr id="32" name="Afgeronde rechthoek 31"/>
            <p:cNvSpPr/>
            <p:nvPr/>
          </p:nvSpPr>
          <p:spPr>
            <a:xfrm>
              <a:off x="239470" y="3140968"/>
              <a:ext cx="1728192" cy="57606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 smtClean="0"/>
                <a:t>INVESTERING</a:t>
              </a:r>
              <a:endParaRPr lang="nl-NL" b="1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663066" y="3717032"/>
              <a:ext cx="80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stijgen</a:t>
              </a:r>
              <a:endParaRPr lang="nl-NL" dirty="0"/>
            </a:p>
          </p:txBody>
        </p:sp>
        <p:sp>
          <p:nvSpPr>
            <p:cNvPr id="22" name="Afgeronde rechthoek 21"/>
            <p:cNvSpPr/>
            <p:nvPr/>
          </p:nvSpPr>
          <p:spPr>
            <a:xfrm>
              <a:off x="2267457" y="2994622"/>
              <a:ext cx="1296431" cy="88094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600" b="1" dirty="0" smtClean="0"/>
                <a:t>Kapitaal vervangt Arbeid</a:t>
              </a:r>
              <a:endParaRPr lang="nl-NL" sz="1600" b="1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6186294" y="3697287"/>
              <a:ext cx="292221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/>
                <a:t>m</a:t>
              </a:r>
              <a:r>
                <a:rPr lang="nl-NL" sz="1400" dirty="0" smtClean="0"/>
                <a:t>inder mensen voor zelfde productie</a:t>
              </a:r>
              <a:endParaRPr lang="nl-NL" sz="1400" dirty="0"/>
            </a:p>
          </p:txBody>
        </p:sp>
        <p:cxnSp>
          <p:nvCxnSpPr>
            <p:cNvPr id="69" name="Rechte verbindingslijn 68"/>
            <p:cNvCxnSpPr/>
            <p:nvPr/>
          </p:nvCxnSpPr>
          <p:spPr>
            <a:xfrm>
              <a:off x="-12050" y="2708920"/>
              <a:ext cx="912055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ep 73"/>
          <p:cNvGrpSpPr/>
          <p:nvPr/>
        </p:nvGrpSpPr>
        <p:grpSpPr>
          <a:xfrm>
            <a:off x="-36512" y="5373216"/>
            <a:ext cx="9120554" cy="1368152"/>
            <a:chOff x="-36512" y="5373216"/>
            <a:chExt cx="9120554" cy="1368152"/>
          </a:xfrm>
        </p:grpSpPr>
        <p:sp>
          <p:nvSpPr>
            <p:cNvPr id="53" name="Afgeronde rechthoek 52"/>
            <p:cNvSpPr/>
            <p:nvPr/>
          </p:nvSpPr>
          <p:spPr>
            <a:xfrm>
              <a:off x="2639834" y="5795972"/>
              <a:ext cx="1728192" cy="57606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600" b="1" dirty="0" smtClean="0"/>
                <a:t>PRODUCTIE-CAPACITEIT</a:t>
              </a:r>
              <a:endParaRPr lang="nl-NL" b="1" dirty="0"/>
            </a:p>
          </p:txBody>
        </p:sp>
        <p:sp>
          <p:nvSpPr>
            <p:cNvPr id="54" name="Afgeronde rechthoek 53"/>
            <p:cNvSpPr/>
            <p:nvPr/>
          </p:nvSpPr>
          <p:spPr>
            <a:xfrm>
              <a:off x="5016098" y="5795972"/>
              <a:ext cx="3960440" cy="57606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 smtClean="0"/>
                <a:t>voorkomt toekomstig (structureel) tekort aan arbeidsplaatsen</a:t>
              </a:r>
              <a:endParaRPr lang="nl-NL" b="1" dirty="0"/>
            </a:p>
          </p:txBody>
        </p:sp>
        <p:cxnSp>
          <p:nvCxnSpPr>
            <p:cNvPr id="56" name="Rechte verbindingslijn met pijl 55"/>
            <p:cNvCxnSpPr>
              <a:stCxn id="53" idx="3"/>
              <a:endCxn id="54" idx="1"/>
            </p:cNvCxnSpPr>
            <p:nvPr/>
          </p:nvCxnSpPr>
          <p:spPr>
            <a:xfrm>
              <a:off x="4368026" y="6084004"/>
              <a:ext cx="64807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kstvak 57"/>
            <p:cNvSpPr txBox="1"/>
            <p:nvPr/>
          </p:nvSpPr>
          <p:spPr>
            <a:xfrm>
              <a:off x="3063430" y="6372036"/>
              <a:ext cx="6387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stijgt</a:t>
              </a:r>
              <a:endParaRPr lang="nl-NL" dirty="0"/>
            </a:p>
          </p:txBody>
        </p:sp>
        <p:sp>
          <p:nvSpPr>
            <p:cNvPr id="61" name="Tekstvak 60"/>
            <p:cNvSpPr txBox="1"/>
            <p:nvPr/>
          </p:nvSpPr>
          <p:spPr>
            <a:xfrm>
              <a:off x="4499992" y="6084004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+</a:t>
              </a:r>
              <a:endParaRPr lang="nl-NL" dirty="0"/>
            </a:p>
          </p:txBody>
        </p:sp>
        <p:sp>
          <p:nvSpPr>
            <p:cNvPr id="63" name="Afgeronde rechthoek 62"/>
            <p:cNvSpPr/>
            <p:nvPr/>
          </p:nvSpPr>
          <p:spPr>
            <a:xfrm>
              <a:off x="251520" y="5790750"/>
              <a:ext cx="1728192" cy="57606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 smtClean="0"/>
                <a:t>INVESTERING</a:t>
              </a:r>
              <a:endParaRPr lang="nl-NL" b="1" dirty="0"/>
            </a:p>
          </p:txBody>
        </p:sp>
        <p:sp>
          <p:nvSpPr>
            <p:cNvPr id="64" name="Tekstvak 63"/>
            <p:cNvSpPr txBox="1"/>
            <p:nvPr/>
          </p:nvSpPr>
          <p:spPr>
            <a:xfrm>
              <a:off x="675116" y="6366814"/>
              <a:ext cx="80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stijgen</a:t>
              </a:r>
              <a:endParaRPr lang="nl-NL" dirty="0"/>
            </a:p>
          </p:txBody>
        </p:sp>
        <p:sp>
          <p:nvSpPr>
            <p:cNvPr id="65" name="Tekstvak 64"/>
            <p:cNvSpPr txBox="1"/>
            <p:nvPr/>
          </p:nvSpPr>
          <p:spPr>
            <a:xfrm>
              <a:off x="2123728" y="6093296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+</a:t>
              </a:r>
              <a:endParaRPr lang="nl-NL" dirty="0"/>
            </a:p>
          </p:txBody>
        </p:sp>
        <p:cxnSp>
          <p:nvCxnSpPr>
            <p:cNvPr id="66" name="Rechte verbindingslijn met pijl 65"/>
            <p:cNvCxnSpPr>
              <a:stCxn id="63" idx="3"/>
              <a:endCxn id="53" idx="1"/>
            </p:cNvCxnSpPr>
            <p:nvPr/>
          </p:nvCxnSpPr>
          <p:spPr>
            <a:xfrm>
              <a:off x="1979712" y="6078782"/>
              <a:ext cx="660122" cy="522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Rechte verbindingslijn 69"/>
            <p:cNvCxnSpPr/>
            <p:nvPr/>
          </p:nvCxnSpPr>
          <p:spPr>
            <a:xfrm>
              <a:off x="-36512" y="5373216"/>
              <a:ext cx="912055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10003279"/>
      </p:ext>
    </p:extLst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25272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Via de aanbodkant</a:t>
            </a:r>
            <a:endParaRPr lang="nl-NL" dirty="0"/>
          </a:p>
        </p:txBody>
      </p:sp>
      <p:sp>
        <p:nvSpPr>
          <p:cNvPr id="5" name="Afgeronde rechthoek 4"/>
          <p:cNvSpPr/>
          <p:nvPr/>
        </p:nvSpPr>
        <p:spPr>
          <a:xfrm>
            <a:off x="3059832" y="3212977"/>
            <a:ext cx="1872208" cy="72008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Werken aantrekkelijker</a:t>
            </a:r>
            <a:endParaRPr lang="nl-NL" b="1" dirty="0"/>
          </a:p>
        </p:txBody>
      </p:sp>
      <p:grpSp>
        <p:nvGrpSpPr>
          <p:cNvPr id="39" name="Groep 38"/>
          <p:cNvGrpSpPr/>
          <p:nvPr/>
        </p:nvGrpSpPr>
        <p:grpSpPr>
          <a:xfrm>
            <a:off x="179512" y="2996952"/>
            <a:ext cx="2880320" cy="1152128"/>
            <a:chOff x="179512" y="2996952"/>
            <a:chExt cx="2880320" cy="1152128"/>
          </a:xfrm>
        </p:grpSpPr>
        <p:sp>
          <p:nvSpPr>
            <p:cNvPr id="4" name="Afgeronde rechthoek 3"/>
            <p:cNvSpPr/>
            <p:nvPr/>
          </p:nvSpPr>
          <p:spPr>
            <a:xfrm>
              <a:off x="179512" y="2996952"/>
              <a:ext cx="2160240" cy="115212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 smtClean="0"/>
                <a:t>KOSTEN KINDEROPVANG verlagen</a:t>
              </a:r>
              <a:endParaRPr lang="nl-NL" sz="2000" b="1" dirty="0"/>
            </a:p>
          </p:txBody>
        </p:sp>
        <p:cxnSp>
          <p:nvCxnSpPr>
            <p:cNvPr id="6" name="Rechte verbindingslijn met pijl 5"/>
            <p:cNvCxnSpPr>
              <a:stCxn id="4" idx="3"/>
              <a:endCxn id="5" idx="1"/>
            </p:cNvCxnSpPr>
            <p:nvPr/>
          </p:nvCxnSpPr>
          <p:spPr>
            <a:xfrm>
              <a:off x="2339752" y="3573016"/>
              <a:ext cx="720080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ep 37"/>
          <p:cNvGrpSpPr/>
          <p:nvPr/>
        </p:nvGrpSpPr>
        <p:grpSpPr>
          <a:xfrm>
            <a:off x="179512" y="1484784"/>
            <a:ext cx="2808312" cy="1944216"/>
            <a:chOff x="179512" y="1484784"/>
            <a:chExt cx="2808312" cy="1944216"/>
          </a:xfrm>
        </p:grpSpPr>
        <p:sp>
          <p:nvSpPr>
            <p:cNvPr id="11" name="Afgeronde rechthoek 10"/>
            <p:cNvSpPr/>
            <p:nvPr/>
          </p:nvSpPr>
          <p:spPr>
            <a:xfrm>
              <a:off x="179512" y="1484784"/>
              <a:ext cx="1872208" cy="108012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/>
                <a:t>UITKERING </a:t>
              </a:r>
              <a:r>
                <a:rPr lang="nl-NL" b="1" dirty="0" smtClean="0"/>
                <a:t>verlagen t.o.v</a:t>
              </a:r>
              <a:r>
                <a:rPr lang="nl-NL" b="1" dirty="0"/>
                <a:t>.</a:t>
              </a:r>
              <a:br>
                <a:rPr lang="nl-NL" b="1" dirty="0"/>
              </a:br>
              <a:r>
                <a:rPr lang="nl-NL" b="1" dirty="0"/>
                <a:t>LOON</a:t>
              </a:r>
            </a:p>
          </p:txBody>
        </p:sp>
        <p:cxnSp>
          <p:nvCxnSpPr>
            <p:cNvPr id="12" name="Rechte verbindingslijn met pijl 11"/>
            <p:cNvCxnSpPr>
              <a:stCxn id="11" idx="3"/>
            </p:cNvCxnSpPr>
            <p:nvPr/>
          </p:nvCxnSpPr>
          <p:spPr>
            <a:xfrm>
              <a:off x="2051720" y="2024844"/>
              <a:ext cx="936104" cy="140415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Afgeronde rechthoek 25"/>
          <p:cNvSpPr/>
          <p:nvPr/>
        </p:nvSpPr>
        <p:spPr>
          <a:xfrm>
            <a:off x="7236296" y="3212976"/>
            <a:ext cx="1728192" cy="73321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err="1" smtClean="0"/>
              <a:t>Q</a:t>
            </a:r>
            <a:r>
              <a:rPr lang="nl-NL" b="1" baseline="-25000" dirty="0" err="1" smtClean="0"/>
              <a:t>a</a:t>
            </a:r>
            <a:r>
              <a:rPr lang="nl-NL" b="1" dirty="0" smtClean="0"/>
              <a:t>  Arbeid stijgt</a:t>
            </a:r>
            <a:endParaRPr lang="nl-NL" b="1" dirty="0"/>
          </a:p>
        </p:txBody>
      </p:sp>
      <p:cxnSp>
        <p:nvCxnSpPr>
          <p:cNvPr id="27" name="Rechte verbindingslijn met pijl 26"/>
          <p:cNvCxnSpPr>
            <a:stCxn id="5" idx="3"/>
            <a:endCxn id="26" idx="1"/>
          </p:cNvCxnSpPr>
          <p:nvPr/>
        </p:nvCxnSpPr>
        <p:spPr>
          <a:xfrm>
            <a:off x="4932040" y="3573017"/>
            <a:ext cx="2304256" cy="656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40" name="Groep 39"/>
          <p:cNvGrpSpPr/>
          <p:nvPr/>
        </p:nvGrpSpPr>
        <p:grpSpPr>
          <a:xfrm>
            <a:off x="179512" y="3717032"/>
            <a:ext cx="2808312" cy="2088232"/>
            <a:chOff x="179512" y="3717032"/>
            <a:chExt cx="2808312" cy="2088232"/>
          </a:xfrm>
        </p:grpSpPr>
        <p:sp>
          <p:nvSpPr>
            <p:cNvPr id="31" name="Afgeronde rechthoek 30"/>
            <p:cNvSpPr/>
            <p:nvPr/>
          </p:nvSpPr>
          <p:spPr>
            <a:xfrm>
              <a:off x="179512" y="4653136"/>
              <a:ext cx="1872208" cy="115212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 smtClean="0"/>
                <a:t>Arbeidskorting (</a:t>
              </a:r>
              <a:r>
                <a:rPr lang="nl-NL" b="1" dirty="0" err="1" smtClean="0"/>
                <a:t>ink</a:t>
              </a:r>
              <a:r>
                <a:rPr lang="nl-NL" b="1" dirty="0" smtClean="0"/>
                <a:t>.)belasting verhogen</a:t>
              </a:r>
            </a:p>
          </p:txBody>
        </p:sp>
        <p:cxnSp>
          <p:nvCxnSpPr>
            <p:cNvPr id="33" name="Rechte verbindingslijn met pijl 32"/>
            <p:cNvCxnSpPr>
              <a:stCxn id="31" idx="3"/>
            </p:cNvCxnSpPr>
            <p:nvPr/>
          </p:nvCxnSpPr>
          <p:spPr>
            <a:xfrm flipV="1">
              <a:off x="2051720" y="3717032"/>
              <a:ext cx="936104" cy="151216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Afgeronde rechthoek 36"/>
          <p:cNvSpPr/>
          <p:nvPr/>
        </p:nvSpPr>
        <p:spPr>
          <a:xfrm>
            <a:off x="5119036" y="3271032"/>
            <a:ext cx="1756658" cy="57606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 smtClean="0"/>
              <a:t>Participatiegraad </a:t>
            </a:r>
            <a:r>
              <a:rPr lang="nl-NL" sz="1600" dirty="0" smtClean="0"/>
              <a:t>stijgt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57421647"/>
      </p:ext>
    </p:extLst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6" grpId="0" animBg="1"/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1979712" y="3212976"/>
            <a:ext cx="5616624" cy="14401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/>
          <p:cNvSpPr txBox="1"/>
          <p:nvPr/>
        </p:nvSpPr>
        <p:spPr>
          <a:xfrm>
            <a:off x="1979712" y="5445224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Bevolking (17 miljoen)</a:t>
            </a:r>
            <a:endParaRPr lang="nl-NL" dirty="0"/>
          </a:p>
        </p:txBody>
      </p:sp>
      <p:sp>
        <p:nvSpPr>
          <p:cNvPr id="8" name="Rechthoek 7"/>
          <p:cNvSpPr/>
          <p:nvPr/>
        </p:nvSpPr>
        <p:spPr>
          <a:xfrm>
            <a:off x="1979712" y="3212976"/>
            <a:ext cx="1080120" cy="14401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&lt; 15</a:t>
            </a:r>
          </a:p>
          <a:p>
            <a:pPr algn="ctr"/>
            <a:r>
              <a:rPr lang="nl-NL" dirty="0" smtClean="0">
                <a:solidFill>
                  <a:schemeClr val="tx1"/>
                </a:solidFill>
              </a:rPr>
              <a:t>2 </a:t>
            </a:r>
            <a:r>
              <a:rPr lang="nl-NL" dirty="0" err="1" smtClean="0">
                <a:solidFill>
                  <a:schemeClr val="tx1"/>
                </a:solidFill>
              </a:rPr>
              <a:t>mln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6816436" y="3212976"/>
            <a:ext cx="775855" cy="14401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&gt; 67</a:t>
            </a:r>
          </a:p>
          <a:p>
            <a:pPr algn="ctr"/>
            <a:r>
              <a:rPr lang="nl-NL" dirty="0" smtClean="0">
                <a:solidFill>
                  <a:schemeClr val="tx1"/>
                </a:solidFill>
              </a:rPr>
              <a:t>1,5 </a:t>
            </a:r>
            <a:r>
              <a:rPr lang="nl-NL" dirty="0" err="1" smtClean="0">
                <a:solidFill>
                  <a:schemeClr val="tx1"/>
                </a:solidFill>
              </a:rPr>
              <a:t>mln</a:t>
            </a:r>
            <a:endParaRPr lang="nl-NL" dirty="0" smtClean="0">
              <a:solidFill>
                <a:schemeClr val="tx1"/>
              </a:solidFill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3059832" y="3212976"/>
            <a:ext cx="792088" cy="14401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Wil niet</a:t>
            </a:r>
          </a:p>
          <a:p>
            <a:pPr algn="ctr"/>
            <a:r>
              <a:rPr lang="nl-NL" dirty="0" smtClean="0">
                <a:solidFill>
                  <a:schemeClr val="tx1"/>
                </a:solidFill>
              </a:rPr>
              <a:t>1,5</a:t>
            </a:r>
          </a:p>
          <a:p>
            <a:pPr algn="ctr"/>
            <a:r>
              <a:rPr lang="nl-NL" dirty="0" err="1" smtClean="0">
                <a:solidFill>
                  <a:schemeClr val="tx1"/>
                </a:solidFill>
              </a:rPr>
              <a:t>mln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3851920" y="3212976"/>
            <a:ext cx="609244" cy="14401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 smtClean="0">
                <a:solidFill>
                  <a:schemeClr val="tx1"/>
                </a:solidFill>
              </a:rPr>
              <a:t>Kan niet</a:t>
            </a:r>
          </a:p>
          <a:p>
            <a:pPr algn="ctr"/>
            <a:r>
              <a:rPr lang="nl-NL" sz="1600" dirty="0" smtClean="0">
                <a:solidFill>
                  <a:schemeClr val="tx1"/>
                </a:solidFill>
              </a:rPr>
              <a:t>1 , 2</a:t>
            </a:r>
          </a:p>
          <a:p>
            <a:pPr algn="ctr"/>
            <a:r>
              <a:rPr lang="nl-NL" sz="1600" dirty="0" err="1" smtClean="0">
                <a:solidFill>
                  <a:schemeClr val="tx1"/>
                </a:solidFill>
              </a:rPr>
              <a:t>mln</a:t>
            </a:r>
            <a:endParaRPr lang="nl-NL" sz="1600" dirty="0">
              <a:solidFill>
                <a:schemeClr val="tx1"/>
              </a:solidFill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4405745" y="3212976"/>
            <a:ext cx="474643" cy="14401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U</a:t>
            </a:r>
          </a:p>
          <a:p>
            <a:pPr algn="ctr"/>
            <a:r>
              <a:rPr lang="nl-NL" sz="1400" dirty="0" smtClean="0"/>
              <a:t>0,5</a:t>
            </a:r>
          </a:p>
          <a:p>
            <a:pPr algn="ctr"/>
            <a:r>
              <a:rPr lang="nl-NL" sz="1400" dirty="0" err="1" smtClean="0"/>
              <a:t>mln</a:t>
            </a:r>
            <a:endParaRPr lang="nl-NL" sz="1400" dirty="0" smtClean="0"/>
          </a:p>
          <a:p>
            <a:pPr algn="ctr"/>
            <a:endParaRPr lang="nl-NL" dirty="0"/>
          </a:p>
        </p:txBody>
      </p:sp>
      <p:sp>
        <p:nvSpPr>
          <p:cNvPr id="14" name="Rechthoek 13"/>
          <p:cNvSpPr/>
          <p:nvPr/>
        </p:nvSpPr>
        <p:spPr>
          <a:xfrm>
            <a:off x="4880388" y="3212976"/>
            <a:ext cx="1936048" cy="14401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Werkgelegenheid</a:t>
            </a:r>
          </a:p>
          <a:p>
            <a:pPr algn="ctr"/>
            <a:r>
              <a:rPr lang="nl-NL" dirty="0" smtClean="0"/>
              <a:t>Av</a:t>
            </a:r>
          </a:p>
          <a:p>
            <a:pPr algn="ctr"/>
            <a:r>
              <a:rPr lang="nl-NL" dirty="0" smtClean="0"/>
              <a:t>10,3 </a:t>
            </a:r>
            <a:r>
              <a:rPr lang="nl-NL" dirty="0" err="1" smtClean="0"/>
              <a:t>mln</a:t>
            </a:r>
            <a:endParaRPr lang="nl-NL" dirty="0"/>
          </a:p>
        </p:txBody>
      </p:sp>
      <p:sp>
        <p:nvSpPr>
          <p:cNvPr id="16" name="PIJL-LINKS en -RECHTS 15"/>
          <p:cNvSpPr/>
          <p:nvPr/>
        </p:nvSpPr>
        <p:spPr>
          <a:xfrm>
            <a:off x="4427984" y="2420888"/>
            <a:ext cx="2313710" cy="576064"/>
          </a:xfrm>
          <a:prstGeom prst="left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Beroepsbevolking</a:t>
            </a:r>
            <a:endParaRPr lang="nl-NL" dirty="0"/>
          </a:p>
        </p:txBody>
      </p:sp>
      <p:sp>
        <p:nvSpPr>
          <p:cNvPr id="18" name="PIJL-LINKS en -RECHTS 17"/>
          <p:cNvSpPr/>
          <p:nvPr/>
        </p:nvSpPr>
        <p:spPr>
          <a:xfrm>
            <a:off x="3059832" y="1772816"/>
            <a:ext cx="3728895" cy="520436"/>
          </a:xfrm>
          <a:prstGeom prst="left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Potentiële beroepsbevolking</a:t>
            </a:r>
            <a:endParaRPr lang="nl-NL" dirty="0"/>
          </a:p>
        </p:txBody>
      </p:sp>
      <p:sp>
        <p:nvSpPr>
          <p:cNvPr id="2" name="Tekstvak 1"/>
          <p:cNvSpPr txBox="1"/>
          <p:nvPr/>
        </p:nvSpPr>
        <p:spPr>
          <a:xfrm>
            <a:off x="1259632" y="692696"/>
            <a:ext cx="6984776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Tot de beroepsbevolking hoort iedereen tussen de 15 en 67 jaar die bereid is en in staat is minimaal 12 uur per week te werken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998206683"/>
      </p:ext>
    </p:extLst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6" grpId="0" animBg="1"/>
      <p:bldP spid="18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1560" y="1556792"/>
            <a:ext cx="8352928" cy="4569371"/>
          </a:xfrm>
        </p:spPr>
        <p:txBody>
          <a:bodyPr>
            <a:noAutofit/>
          </a:bodyPr>
          <a:lstStyle/>
          <a:p>
            <a:r>
              <a:rPr lang="nl-NL" sz="2800" dirty="0" smtClean="0"/>
              <a:t>Verborgen versus geregistreerde werkloosheid</a:t>
            </a:r>
          </a:p>
          <a:p>
            <a:r>
              <a:rPr lang="nl-NL" sz="2800" dirty="0" smtClean="0"/>
              <a:t>Geregistreerde werkloosheid =</a:t>
            </a:r>
          </a:p>
          <a:p>
            <a:r>
              <a:rPr lang="nl-NL" sz="2800" dirty="0" smtClean="0"/>
              <a:t>1. seizoenwerkloosheid (seizoen gecorrigeerd)</a:t>
            </a:r>
          </a:p>
          <a:p>
            <a:r>
              <a:rPr lang="nl-NL" sz="2800" dirty="0" smtClean="0"/>
              <a:t>2. frictiewerkloosheid</a:t>
            </a:r>
          </a:p>
          <a:p>
            <a:r>
              <a:rPr lang="nl-NL" sz="2800" dirty="0" smtClean="0"/>
              <a:t>3. conjunctuurwerkloosheid</a:t>
            </a:r>
          </a:p>
          <a:p>
            <a:r>
              <a:rPr lang="nl-NL" sz="2800" dirty="0" smtClean="0"/>
              <a:t>4. structuurwerkloosheid</a:t>
            </a:r>
          </a:p>
          <a:p>
            <a:r>
              <a:rPr lang="nl-NL" sz="2800" dirty="0" smtClean="0"/>
              <a:t>I/A-ratio = </a:t>
            </a:r>
            <a:r>
              <a:rPr lang="nl-NL" sz="2800" baseline="30000" dirty="0" smtClean="0"/>
              <a:t>(17-10.3)</a:t>
            </a:r>
            <a:r>
              <a:rPr lang="nl-NL" sz="2800" dirty="0" smtClean="0"/>
              <a:t>/</a:t>
            </a:r>
            <a:r>
              <a:rPr lang="nl-NL" sz="2800" baseline="-25000" dirty="0" smtClean="0"/>
              <a:t>10,3</a:t>
            </a:r>
            <a:r>
              <a:rPr lang="nl-NL" sz="2800" dirty="0" smtClean="0"/>
              <a:t> =</a:t>
            </a:r>
            <a:r>
              <a:rPr lang="nl-NL" sz="2800" dirty="0"/>
              <a:t>0,65 en deeltijdwerk (P/A-ratio) </a:t>
            </a:r>
          </a:p>
          <a:p>
            <a:r>
              <a:rPr lang="nl-NL" sz="2800" dirty="0" smtClean="0"/>
              <a:t>Ontmoedigingseffect en aanzuigeffect</a:t>
            </a:r>
          </a:p>
          <a:p>
            <a:r>
              <a:rPr lang="nl-NL" sz="2800" dirty="0" smtClean="0"/>
              <a:t>Formele sector versus informele sector</a:t>
            </a:r>
            <a:endParaRPr lang="nl-NL" sz="2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r>
              <a:rPr lang="nl-NL" dirty="0" smtClean="0"/>
              <a:t>Werkloosheid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0071460"/>
      </p:ext>
    </p:extLst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2800" dirty="0" smtClean="0"/>
              <a:t>Model gaat uit van volkomen concurrentie:</a:t>
            </a:r>
          </a:p>
          <a:p>
            <a:pPr lvl="1"/>
            <a:r>
              <a:rPr lang="nl-NL" dirty="0" smtClean="0"/>
              <a:t> homogeen product, </a:t>
            </a:r>
          </a:p>
          <a:p>
            <a:pPr lvl="1"/>
            <a:r>
              <a:rPr lang="nl-NL" dirty="0" smtClean="0"/>
              <a:t>volledige informatie en</a:t>
            </a:r>
          </a:p>
          <a:p>
            <a:pPr lvl="1"/>
            <a:r>
              <a:rPr lang="nl-NL" dirty="0" smtClean="0"/>
              <a:t>een onzichtbaar prijsmechanisme: vraag en aanbod leiden tot een evenwichtsprijs, het loon</a:t>
            </a:r>
            <a:endParaRPr lang="nl-NL" dirty="0"/>
          </a:p>
          <a:p>
            <a:r>
              <a:rPr lang="nl-NL" sz="2800" dirty="0" smtClean="0"/>
              <a:t>In werkelijkheid:</a:t>
            </a:r>
          </a:p>
          <a:p>
            <a:pPr lvl="1"/>
            <a:r>
              <a:rPr lang="nl-NL" dirty="0" smtClean="0"/>
              <a:t>is arbeid een heterogeen product</a:t>
            </a:r>
          </a:p>
          <a:p>
            <a:pPr lvl="1"/>
            <a:r>
              <a:rPr lang="nl-NL" dirty="0" smtClean="0"/>
              <a:t>is er informatie-ongelijkheid</a:t>
            </a:r>
          </a:p>
          <a:p>
            <a:pPr lvl="1"/>
            <a:r>
              <a:rPr lang="nl-NL" dirty="0" smtClean="0"/>
              <a:t>komt loon tot stand via onderhandeling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Model </a:t>
            </a:r>
            <a:r>
              <a:rPr lang="nl-NL" dirty="0" err="1" smtClean="0"/>
              <a:t>vs</a:t>
            </a:r>
            <a:r>
              <a:rPr lang="nl-NL" dirty="0" smtClean="0"/>
              <a:t> Werkelijkheid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2376676"/>
      </p:ext>
    </p:extLst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8424"/>
          </a:xfrm>
        </p:spPr>
        <p:txBody>
          <a:bodyPr>
            <a:noAutofit/>
          </a:bodyPr>
          <a:lstStyle/>
          <a:p>
            <a:pPr algn="l"/>
            <a:r>
              <a:rPr lang="nl-NL" sz="3000" dirty="0" smtClean="0"/>
              <a:t>Deeltijdwerk: verhouding tussen werkgelegenheid in personen en in arbeidsjaren</a:t>
            </a:r>
            <a:endParaRPr lang="nl-NL" sz="300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3"/>
          </p:nvPr>
        </p:nvSpPr>
        <p:spPr>
          <a:xfrm>
            <a:off x="676655" y="1196752"/>
            <a:ext cx="3822192" cy="5400600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14"/>
          </p:nvPr>
        </p:nvSpPr>
        <p:spPr>
          <a:xfrm>
            <a:off x="4499992" y="2780928"/>
            <a:ext cx="3822192" cy="3447288"/>
          </a:xfrm>
        </p:spPr>
        <p:txBody>
          <a:bodyPr/>
          <a:lstStyle/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3771900" cy="5589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052736"/>
            <a:ext cx="3771900" cy="5805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hoek 5"/>
          <p:cNvSpPr/>
          <p:nvPr/>
        </p:nvSpPr>
        <p:spPr>
          <a:xfrm>
            <a:off x="4239444" y="3789040"/>
            <a:ext cx="908620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 smtClean="0"/>
              <a:t>2009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002926998"/>
      </p:ext>
    </p:extLst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/>
          </a:bodyPr>
          <a:lstStyle/>
          <a:p>
            <a:r>
              <a:rPr lang="nl-NL" dirty="0" smtClean="0"/>
              <a:t>Deeltijdarbeid veroorzaakt het verschil </a:t>
            </a:r>
            <a:r>
              <a:rPr lang="nl-NL" dirty="0"/>
              <a:t>tussen de werkgelegenheid/werkloosheid uitgedrukt in personen en de werkgelegenheid/werkloosheid uitgedrukt in arbeidsjaren (= voltijdbanen). </a:t>
            </a:r>
            <a:endParaRPr lang="nl-NL" dirty="0" smtClean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</a:t>
            </a:r>
            <a:r>
              <a:rPr lang="nl-NL" dirty="0"/>
              <a:t>               </a:t>
            </a:r>
            <a:r>
              <a:rPr lang="nl-NL" sz="2000" dirty="0"/>
              <a:t> </a:t>
            </a:r>
            <a:r>
              <a:rPr lang="nl-NL" sz="2000" dirty="0" smtClean="0"/>
              <a:t>personen </a:t>
            </a:r>
            <a:r>
              <a:rPr lang="nl-NL" sz="2000" dirty="0"/>
              <a:t>met een deeltijdbaan of volledige </a:t>
            </a:r>
            <a:r>
              <a:rPr lang="nl-NL" sz="2000" dirty="0" smtClean="0"/>
              <a:t>baan</a:t>
            </a:r>
          </a:p>
          <a:p>
            <a:pPr marL="0" indent="0">
              <a:buNone/>
            </a:pPr>
            <a:r>
              <a:rPr lang="nl-NL" dirty="0" smtClean="0"/>
              <a:t>p/a-ratio </a:t>
            </a:r>
            <a:r>
              <a:rPr lang="nl-NL" dirty="0"/>
              <a:t>= </a:t>
            </a:r>
            <a:r>
              <a:rPr lang="nl-NL" dirty="0" smtClean="0"/>
              <a:t>-----------------------------------------------------------------------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                                    </a:t>
            </a:r>
            <a:r>
              <a:rPr lang="nl-NL" dirty="0" smtClean="0"/>
              <a:t>totaal </a:t>
            </a:r>
            <a:r>
              <a:rPr lang="nl-NL" dirty="0"/>
              <a:t>aantal arbeidsjaren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/>
          <a:lstStyle/>
          <a:p>
            <a:r>
              <a:rPr lang="nl-NL" dirty="0" smtClean="0"/>
              <a:t>Deeltijdwerk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9119547"/>
      </p:ext>
    </p:extLst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24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Banen en arbeidsvolume in jaren 2012</a:t>
            </a:r>
            <a:endParaRPr lang="nl-N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285875"/>
            <a:ext cx="4608512" cy="557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3877331"/>
      </p:ext>
    </p:extLst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 lnSpcReduction="10000"/>
          </a:bodyPr>
          <a:lstStyle/>
          <a:p>
            <a:r>
              <a:rPr lang="nl-NL" b="1" dirty="0"/>
              <a:t>Participatiegraad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De participatiegraad (deelnemingsgraad of deelnemingspercentage) geeft aan hoeveel procent van de bevolking van 15 tot 65 jaar (= de potentiële beroepsbevolking) werkt of wil werken en wordt als volgt berekend:</a:t>
            </a:r>
            <a:br>
              <a:rPr lang="nl-NL" dirty="0"/>
            </a:br>
            <a:r>
              <a:rPr lang="nl-NL" dirty="0"/>
              <a:t>                                             beroepsbevolking </a:t>
            </a:r>
            <a:br>
              <a:rPr lang="nl-NL" dirty="0"/>
            </a:br>
            <a:r>
              <a:rPr lang="nl-NL" dirty="0"/>
              <a:t>participatiegraad = </a:t>
            </a:r>
            <a:r>
              <a:rPr lang="nl-NL" dirty="0" smtClean="0"/>
              <a:t>----------------------------------------------</a:t>
            </a:r>
            <a:r>
              <a:rPr lang="nl-NL" dirty="0"/>
              <a:t> × 100%</a:t>
            </a:r>
            <a:br>
              <a:rPr lang="nl-NL" dirty="0"/>
            </a:br>
            <a:r>
              <a:rPr lang="nl-NL" dirty="0"/>
              <a:t>                                  potentiële beroepsbevolking </a:t>
            </a:r>
            <a:br>
              <a:rPr lang="nl-NL" dirty="0"/>
            </a:br>
            <a:endParaRPr lang="nl-NL" dirty="0" smtClean="0"/>
          </a:p>
          <a:p>
            <a:r>
              <a:rPr lang="nl-NL" dirty="0" smtClean="0"/>
              <a:t>De </a:t>
            </a:r>
            <a:r>
              <a:rPr lang="nl-NL" dirty="0"/>
              <a:t>beroepsbevolking bestaat uit werkende (zelfstandigen en werknemers) en werkelozen.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8545317"/>
      </p:ext>
    </p:extLst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0479"/>
            <a:ext cx="8229600" cy="107444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Arbeidsmarkt in vogelvlucht</a:t>
            </a:r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9099" y="1988840"/>
            <a:ext cx="6555269" cy="422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9910337"/>
      </p:ext>
    </p:extLst>
  </p:cSld>
  <p:clrMapOvr>
    <a:masterClrMapping/>
  </p:clrMapOvr>
  <p:transition xmlns:p14="http://schemas.microsoft.com/office/powerpoint/2010/main" spd="slow">
    <p:push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</TotalTime>
  <Words>580</Words>
  <Application>Microsoft Macintosh PowerPoint</Application>
  <PresentationFormat>Diavoorstelling (4:3)</PresentationFormat>
  <Paragraphs>213</Paragraphs>
  <Slides>19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0" baseType="lpstr">
      <vt:lpstr>Golfvorm</vt:lpstr>
      <vt:lpstr>Arbeidsmarkt</vt:lpstr>
      <vt:lpstr>PowerPoint-presentatie</vt:lpstr>
      <vt:lpstr>Werkloosheid</vt:lpstr>
      <vt:lpstr>Model vs Werkelijkheid</vt:lpstr>
      <vt:lpstr>Deeltijdwerk: verhouding tussen werkgelegenheid in personen en in arbeidsjaren</vt:lpstr>
      <vt:lpstr>Deeltijdwerk</vt:lpstr>
      <vt:lpstr>Banen en arbeidsvolume in jaren 2012</vt:lpstr>
      <vt:lpstr>PowerPoint-presentatie</vt:lpstr>
      <vt:lpstr>Arbeidsmarkt in vogelvlucht</vt:lpstr>
      <vt:lpstr>PowerPoint-presentatie</vt:lpstr>
      <vt:lpstr>PowerPoint-presentatie</vt:lpstr>
      <vt:lpstr>Onderhandeling</vt:lpstr>
      <vt:lpstr>Ruime arbeidsmarkt</vt:lpstr>
      <vt:lpstr>Krappe arbeidsmarkt</vt:lpstr>
      <vt:lpstr>Ruimte op de arbeidsmarkt</vt:lpstr>
      <vt:lpstr>Economische groei / Bestedingen</vt:lpstr>
      <vt:lpstr>Concurrentiepositie</vt:lpstr>
      <vt:lpstr>Investeringen</vt:lpstr>
      <vt:lpstr>Via de aanbodkant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</dc:creator>
  <cp:lastModifiedBy>Hans Vermeulen</cp:lastModifiedBy>
  <cp:revision>78</cp:revision>
  <dcterms:created xsi:type="dcterms:W3CDTF">2011-03-04T12:30:40Z</dcterms:created>
  <dcterms:modified xsi:type="dcterms:W3CDTF">2016-03-18T14:08:46Z</dcterms:modified>
</cp:coreProperties>
</file>