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40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52509-E32C-F941-86C8-7BD9504620EA}" type="datetimeFigureOut">
              <a:rPr lang="nl-NL" smtClean="0"/>
              <a:t>08-11-17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6BC1D-3028-074C-A9CF-268497A4F3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925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B66F9-39D3-4E74-84A6-0205668FBDC3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8513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BC1D-3028-074C-A9CF-268497A4F32F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5637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08-11-17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08-11-17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08-11-17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08-11-17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08-11-17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08-11-17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08-11-17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08-11-17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08-11-17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08-11-17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08-11-17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08-11-17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Het prijsmechanisme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Hoe komen producten tot stand?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427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5" y="1340768"/>
            <a:ext cx="2671812" cy="273630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9" y="1340768"/>
            <a:ext cx="2914374" cy="259228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8144" y="1340768"/>
            <a:ext cx="2767980" cy="2667492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2339752" y="332656"/>
            <a:ext cx="5112568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Marktevenwicht meestal van korte duur in verband met verschuiving vraag- en aanbodlijn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3275856" y="429309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Aanbod stijgt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6300192" y="42930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Vraag daalt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616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800" dirty="0" err="1" smtClean="0"/>
              <a:t>Milton</a:t>
            </a:r>
            <a:r>
              <a:rPr lang="nl-NL" sz="2800" dirty="0" smtClean="0"/>
              <a:t> Friedman </a:t>
            </a:r>
            <a:r>
              <a:rPr lang="nl-NL" sz="2000" dirty="0" smtClean="0"/>
              <a:t>(Amerikaans econoom) </a:t>
            </a:r>
            <a:br>
              <a:rPr lang="nl-NL" sz="2000" dirty="0" smtClean="0"/>
            </a:br>
            <a:r>
              <a:rPr lang="nl-NL" sz="2800" dirty="0" smtClean="0"/>
              <a:t>m.b.v. een potlood.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voorbeeld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412776"/>
            <a:ext cx="24384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938455" flipV="1">
            <a:off x="7043566" y="2436283"/>
            <a:ext cx="1703624" cy="1277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39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Productiefactoren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23528" y="2558114"/>
            <a:ext cx="1152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Hout</a:t>
            </a:r>
          </a:p>
          <a:p>
            <a:r>
              <a:rPr lang="nl-NL" dirty="0" smtClean="0"/>
              <a:t>Grafiet</a:t>
            </a:r>
          </a:p>
          <a:p>
            <a:r>
              <a:rPr lang="nl-NL" dirty="0" smtClean="0"/>
              <a:t>IJzererts</a:t>
            </a:r>
          </a:p>
          <a:p>
            <a:r>
              <a:rPr lang="nl-NL" dirty="0" smtClean="0"/>
              <a:t>Aardolie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323528" y="1124744"/>
            <a:ext cx="3160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Mensen die…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bomen hakken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werken in de mijn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werken in de potloodfabriek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23528" y="3975857"/>
            <a:ext cx="19257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Graafmachines</a:t>
            </a:r>
          </a:p>
          <a:p>
            <a:r>
              <a:rPr lang="nl-NL" dirty="0" smtClean="0"/>
              <a:t>Motorzagen</a:t>
            </a:r>
          </a:p>
          <a:p>
            <a:r>
              <a:rPr lang="nl-NL" dirty="0" smtClean="0"/>
              <a:t>‘Potloodmachines’</a:t>
            </a:r>
          </a:p>
          <a:p>
            <a:r>
              <a:rPr lang="nl-NL" dirty="0" smtClean="0"/>
              <a:t>Enz..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251520" y="5445224"/>
            <a:ext cx="18221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Ondernemers die</a:t>
            </a:r>
            <a:br>
              <a:rPr lang="nl-NL" dirty="0" smtClean="0"/>
            </a:br>
            <a:r>
              <a:rPr lang="nl-NL" dirty="0" smtClean="0"/>
              <a:t>een bedrijf willen</a:t>
            </a:r>
            <a:br>
              <a:rPr lang="nl-NL" dirty="0" smtClean="0"/>
            </a:br>
            <a:r>
              <a:rPr lang="nl-NL" dirty="0" smtClean="0"/>
              <a:t>beginnen 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4231603" y="154024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ARBEID</a:t>
            </a:r>
            <a:endParaRPr lang="nl-NL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4181301" y="2973612"/>
            <a:ext cx="1003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NATUUR</a:t>
            </a:r>
            <a:endParaRPr lang="nl-NL" b="1" dirty="0"/>
          </a:p>
        </p:txBody>
      </p:sp>
      <p:sp>
        <p:nvSpPr>
          <p:cNvPr id="10" name="Tekstvak 9"/>
          <p:cNvSpPr txBox="1"/>
          <p:nvPr/>
        </p:nvSpPr>
        <p:spPr>
          <a:xfrm>
            <a:off x="4129268" y="4381858"/>
            <a:ext cx="1107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KAPITAAL</a:t>
            </a:r>
            <a:endParaRPr lang="nl-NL" b="1" dirty="0"/>
          </a:p>
        </p:txBody>
      </p:sp>
      <p:sp>
        <p:nvSpPr>
          <p:cNvPr id="11" name="Tekstvak 10"/>
          <p:cNvSpPr txBox="1"/>
          <p:nvPr/>
        </p:nvSpPr>
        <p:spPr>
          <a:xfrm>
            <a:off x="3569886" y="5722223"/>
            <a:ext cx="2226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ONDERNEMERSCHAP</a:t>
            </a:r>
            <a:endParaRPr lang="nl-NL" b="1" dirty="0"/>
          </a:p>
        </p:txBody>
      </p:sp>
      <p:sp>
        <p:nvSpPr>
          <p:cNvPr id="12" name="Tekstvak 11"/>
          <p:cNvSpPr txBox="1"/>
          <p:nvPr/>
        </p:nvSpPr>
        <p:spPr>
          <a:xfrm>
            <a:off x="3529233" y="6393422"/>
            <a:ext cx="2307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C00000"/>
                </a:solidFill>
              </a:rPr>
              <a:t>PRODUCTIEFACTOREN</a:t>
            </a:r>
            <a:endParaRPr lang="nl-NL" b="1" dirty="0">
              <a:solidFill>
                <a:srgbClr val="C00000"/>
              </a:solidFill>
            </a:endParaRPr>
          </a:p>
        </p:txBody>
      </p:sp>
      <p:sp>
        <p:nvSpPr>
          <p:cNvPr id="13" name="Rechteraccolade 12"/>
          <p:cNvSpPr/>
          <p:nvPr/>
        </p:nvSpPr>
        <p:spPr>
          <a:xfrm>
            <a:off x="3275856" y="1124744"/>
            <a:ext cx="312073" cy="120032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eraccolade 13"/>
          <p:cNvSpPr/>
          <p:nvPr/>
        </p:nvSpPr>
        <p:spPr>
          <a:xfrm>
            <a:off x="3308528" y="2650826"/>
            <a:ext cx="312073" cy="1014903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eraccolade 14"/>
          <p:cNvSpPr/>
          <p:nvPr/>
        </p:nvSpPr>
        <p:spPr>
          <a:xfrm>
            <a:off x="3308527" y="4047864"/>
            <a:ext cx="312073" cy="1037320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eraccolade 15"/>
          <p:cNvSpPr/>
          <p:nvPr/>
        </p:nvSpPr>
        <p:spPr>
          <a:xfrm>
            <a:off x="3275856" y="5469031"/>
            <a:ext cx="312073" cy="912297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6660232" y="6393422"/>
            <a:ext cx="20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C00000"/>
                </a:solidFill>
              </a:rPr>
              <a:t>PRIMAIR INKOMEN</a:t>
            </a:r>
            <a:endParaRPr lang="nl-NL" b="1" dirty="0">
              <a:solidFill>
                <a:srgbClr val="C00000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7083585" y="1052736"/>
            <a:ext cx="1188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C00000"/>
                </a:solidFill>
              </a:rPr>
              <a:t>BELONING</a:t>
            </a:r>
            <a:endParaRPr lang="nl-NL" b="1" dirty="0">
              <a:solidFill>
                <a:srgbClr val="C00000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7376518" y="1539352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loon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7322273" y="2973611"/>
            <a:ext cx="71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pacht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7055212" y="4381858"/>
            <a:ext cx="1245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huur, rente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7279473" y="5722223"/>
            <a:ext cx="688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winst</a:t>
            </a:r>
            <a:endParaRPr lang="nl-NL" dirty="0"/>
          </a:p>
        </p:txBody>
      </p:sp>
      <p:cxnSp>
        <p:nvCxnSpPr>
          <p:cNvPr id="25" name="Rechte verbindingslijn met pijl 24"/>
          <p:cNvCxnSpPr>
            <a:stCxn id="8" idx="3"/>
            <a:endCxn id="19" idx="1"/>
          </p:cNvCxnSpPr>
          <p:nvPr/>
        </p:nvCxnSpPr>
        <p:spPr>
          <a:xfrm flipV="1">
            <a:off x="5134414" y="1724018"/>
            <a:ext cx="2242104" cy="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>
            <a:stCxn id="9" idx="3"/>
            <a:endCxn id="20" idx="1"/>
          </p:cNvCxnSpPr>
          <p:nvPr/>
        </p:nvCxnSpPr>
        <p:spPr>
          <a:xfrm flipV="1">
            <a:off x="5184717" y="3158277"/>
            <a:ext cx="213755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>
            <a:stCxn id="10" idx="3"/>
            <a:endCxn id="22" idx="1"/>
          </p:cNvCxnSpPr>
          <p:nvPr/>
        </p:nvCxnSpPr>
        <p:spPr>
          <a:xfrm>
            <a:off x="5236751" y="4566524"/>
            <a:ext cx="181846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" name="Rechte verbindingslijn met pijl 30"/>
          <p:cNvCxnSpPr>
            <a:stCxn id="11" idx="3"/>
            <a:endCxn id="23" idx="1"/>
          </p:cNvCxnSpPr>
          <p:nvPr/>
        </p:nvCxnSpPr>
        <p:spPr>
          <a:xfrm>
            <a:off x="5796136" y="5906889"/>
            <a:ext cx="14833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564904"/>
            <a:ext cx="762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124744"/>
            <a:ext cx="762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4014192"/>
            <a:ext cx="762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5335389"/>
            <a:ext cx="762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265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nl-NL" dirty="0" smtClean="0"/>
              <a:t>Adam Smith (±1770)</a:t>
            </a:r>
            <a:br>
              <a:rPr lang="nl-NL" dirty="0" smtClean="0"/>
            </a:br>
            <a:r>
              <a:rPr lang="nl-NL" sz="2400" dirty="0" smtClean="0"/>
              <a:t>‘Als iedereen zijn eigenbelang nastreeft, zullen alle inspanningen, als geleid door een onzichtbare hand, aan de gehele samenleving ten goede komen’</a:t>
            </a:r>
          </a:p>
          <a:p>
            <a:r>
              <a:rPr lang="nl-NL" sz="2800" dirty="0" smtClean="0"/>
              <a:t>Eigenbelang = inkomen verdienen, status, enz..</a:t>
            </a:r>
          </a:p>
          <a:p>
            <a:endParaRPr lang="nl-NL" sz="2800" dirty="0"/>
          </a:p>
          <a:p>
            <a:r>
              <a:rPr lang="nl-NL" sz="2800" b="1" dirty="0" smtClean="0"/>
              <a:t>PRIJS</a:t>
            </a:r>
            <a:r>
              <a:rPr lang="nl-NL" sz="2800" dirty="0" smtClean="0"/>
              <a:t> stuurt de inspanningen</a:t>
            </a:r>
          </a:p>
          <a:p>
            <a:endParaRPr lang="nl-NL" sz="2800" dirty="0"/>
          </a:p>
          <a:p>
            <a:pPr marL="0" indent="0" algn="ctr">
              <a:buNone/>
            </a:pPr>
            <a:r>
              <a:rPr lang="nl-NL" sz="2800" dirty="0" smtClean="0"/>
              <a:t>Maar hoe komt die prijs tot stand?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Prijsmechanisme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625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5805264"/>
            <a:ext cx="8229600" cy="919004"/>
          </a:xfrm>
        </p:spPr>
        <p:txBody>
          <a:bodyPr/>
          <a:lstStyle/>
          <a:p>
            <a:pPr marL="0" indent="0" algn="ctr">
              <a:buNone/>
            </a:pPr>
            <a:r>
              <a:rPr lang="nl-NL" sz="2800" dirty="0" smtClean="0"/>
              <a:t>Als de prijs daalt, neemt de vraag toe.</a:t>
            </a:r>
          </a:p>
          <a:p>
            <a:pPr marL="0" indent="0" algn="ctr">
              <a:buNone/>
            </a:pPr>
            <a:r>
              <a:rPr lang="nl-NL" sz="2000" dirty="0" smtClean="0"/>
              <a:t>voor het (reken)gemak maken we daar een rechte lijn van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vraagfunctie</a:t>
            </a:r>
            <a:endParaRPr lang="nl-NL" baseline="-25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brightnessContrast bright="11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392" y="415062"/>
            <a:ext cx="2007097" cy="1338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kstvak 39"/>
          <p:cNvSpPr txBox="1"/>
          <p:nvPr/>
        </p:nvSpPr>
        <p:spPr>
          <a:xfrm>
            <a:off x="6125130" y="1830836"/>
            <a:ext cx="2007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Bij een prijs van € 40.000</a:t>
            </a:r>
            <a:endParaRPr lang="nl-NL" sz="1400" dirty="0"/>
          </a:p>
        </p:txBody>
      </p:sp>
      <p:sp>
        <p:nvSpPr>
          <p:cNvPr id="42" name="Tekstvak 41"/>
          <p:cNvSpPr txBox="1"/>
          <p:nvPr/>
        </p:nvSpPr>
        <p:spPr>
          <a:xfrm>
            <a:off x="6277530" y="2041103"/>
            <a:ext cx="28335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zijn slechts een paar mensen bereid </a:t>
            </a:r>
          </a:p>
          <a:p>
            <a:r>
              <a:rPr lang="nl-NL" sz="1400" dirty="0" smtClean="0"/>
              <a:t>deze auto te kopen</a:t>
            </a:r>
            <a:endParaRPr lang="nl-NL" sz="1400" dirty="0"/>
          </a:p>
        </p:txBody>
      </p:sp>
      <p:sp>
        <p:nvSpPr>
          <p:cNvPr id="43" name="Tekstvak 42"/>
          <p:cNvSpPr txBox="1"/>
          <p:nvPr/>
        </p:nvSpPr>
        <p:spPr>
          <a:xfrm>
            <a:off x="6113196" y="2564904"/>
            <a:ext cx="2007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Bij een prijs van € 30.000</a:t>
            </a:r>
            <a:endParaRPr lang="nl-NL" sz="1400" dirty="0"/>
          </a:p>
        </p:txBody>
      </p:sp>
      <p:sp>
        <p:nvSpPr>
          <p:cNvPr id="44" name="Tekstvak 43"/>
          <p:cNvSpPr txBox="1"/>
          <p:nvPr/>
        </p:nvSpPr>
        <p:spPr>
          <a:xfrm>
            <a:off x="6265596" y="2775171"/>
            <a:ext cx="25126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zijn al wat meer mensen bereid </a:t>
            </a:r>
          </a:p>
          <a:p>
            <a:r>
              <a:rPr lang="nl-NL" sz="1400" dirty="0" smtClean="0"/>
              <a:t>deze auto te kopen</a:t>
            </a:r>
            <a:endParaRPr lang="nl-NL" sz="1400" dirty="0"/>
          </a:p>
        </p:txBody>
      </p:sp>
      <p:sp>
        <p:nvSpPr>
          <p:cNvPr id="45" name="Tekstvak 44"/>
          <p:cNvSpPr txBox="1"/>
          <p:nvPr/>
        </p:nvSpPr>
        <p:spPr>
          <a:xfrm>
            <a:off x="6127148" y="3631617"/>
            <a:ext cx="2007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Bij een prijs van € 15.000</a:t>
            </a:r>
            <a:endParaRPr lang="nl-NL" sz="1400" dirty="0"/>
          </a:p>
        </p:txBody>
      </p:sp>
      <p:sp>
        <p:nvSpPr>
          <p:cNvPr id="46" name="Tekstvak 45"/>
          <p:cNvSpPr txBox="1"/>
          <p:nvPr/>
        </p:nvSpPr>
        <p:spPr>
          <a:xfrm>
            <a:off x="6279548" y="3841884"/>
            <a:ext cx="2702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zijn veel mensen bereid deze auto </a:t>
            </a:r>
          </a:p>
          <a:p>
            <a:r>
              <a:rPr lang="nl-NL" sz="1400" dirty="0" smtClean="0"/>
              <a:t>te kopen. Een enkeling zelfs 2!</a:t>
            </a:r>
            <a:endParaRPr lang="nl-NL" sz="1400" dirty="0"/>
          </a:p>
        </p:txBody>
      </p:sp>
      <p:sp>
        <p:nvSpPr>
          <p:cNvPr id="47" name="Tekstvak 46"/>
          <p:cNvSpPr txBox="1"/>
          <p:nvPr/>
        </p:nvSpPr>
        <p:spPr>
          <a:xfrm>
            <a:off x="6113196" y="4365104"/>
            <a:ext cx="24639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Als de auto slechts € 5.000 kost</a:t>
            </a:r>
            <a:endParaRPr lang="nl-NL" sz="1400" dirty="0"/>
          </a:p>
        </p:txBody>
      </p:sp>
      <p:sp>
        <p:nvSpPr>
          <p:cNvPr id="48" name="Tekstvak 47"/>
          <p:cNvSpPr txBox="1"/>
          <p:nvPr/>
        </p:nvSpPr>
        <p:spPr>
          <a:xfrm>
            <a:off x="6265596" y="4575371"/>
            <a:ext cx="2408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wordt de vraag naar deze auto</a:t>
            </a:r>
          </a:p>
          <a:p>
            <a:r>
              <a:rPr lang="nl-NL" sz="1400" dirty="0" smtClean="0"/>
              <a:t>héél groot</a:t>
            </a:r>
            <a:endParaRPr lang="nl-NL" sz="1400" dirty="0"/>
          </a:p>
        </p:txBody>
      </p:sp>
      <p:grpSp>
        <p:nvGrpSpPr>
          <p:cNvPr id="53" name="Groep 52"/>
          <p:cNvGrpSpPr/>
          <p:nvPr/>
        </p:nvGrpSpPr>
        <p:grpSpPr>
          <a:xfrm>
            <a:off x="743443" y="1084094"/>
            <a:ext cx="5268717" cy="4514438"/>
            <a:chOff x="743443" y="1084094"/>
            <a:chExt cx="5268717" cy="4514438"/>
          </a:xfrm>
        </p:grpSpPr>
        <p:grpSp>
          <p:nvGrpSpPr>
            <p:cNvPr id="49" name="Groep 48"/>
            <p:cNvGrpSpPr/>
            <p:nvPr/>
          </p:nvGrpSpPr>
          <p:grpSpPr>
            <a:xfrm>
              <a:off x="743443" y="1084094"/>
              <a:ext cx="5268717" cy="4514438"/>
              <a:chOff x="743443" y="1084094"/>
              <a:chExt cx="5268717" cy="4514438"/>
            </a:xfrm>
          </p:grpSpPr>
          <p:grpSp>
            <p:nvGrpSpPr>
              <p:cNvPr id="34" name="Groep 33"/>
              <p:cNvGrpSpPr/>
              <p:nvPr/>
            </p:nvGrpSpPr>
            <p:grpSpPr>
              <a:xfrm>
                <a:off x="743443" y="1084094"/>
                <a:ext cx="5268717" cy="4514438"/>
                <a:chOff x="743443" y="1084094"/>
                <a:chExt cx="5268717" cy="4514438"/>
              </a:xfrm>
            </p:grpSpPr>
            <p:sp>
              <p:nvSpPr>
                <p:cNvPr id="8" name="Tekstvak 7"/>
                <p:cNvSpPr txBox="1"/>
                <p:nvPr/>
              </p:nvSpPr>
              <p:spPr>
                <a:xfrm rot="16200000">
                  <a:off x="552942" y="1756054"/>
                  <a:ext cx="7503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euro’s</a:t>
                  </a:r>
                  <a:endParaRPr lang="nl-NL" dirty="0"/>
                </a:p>
              </p:txBody>
            </p:sp>
            <p:sp>
              <p:nvSpPr>
                <p:cNvPr id="9" name="Tekstvak 8"/>
                <p:cNvSpPr txBox="1"/>
                <p:nvPr/>
              </p:nvSpPr>
              <p:spPr>
                <a:xfrm>
                  <a:off x="2669640" y="1084094"/>
                  <a:ext cx="2462149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Markt voor kleine auto’s</a:t>
                  </a:r>
                  <a:endParaRPr lang="nl-NL" dirty="0"/>
                </a:p>
              </p:txBody>
            </p:sp>
            <p:cxnSp>
              <p:nvCxnSpPr>
                <p:cNvPr id="11" name="Rechte verbindingslijn 10"/>
                <p:cNvCxnSpPr/>
                <p:nvPr/>
              </p:nvCxnSpPr>
              <p:spPr>
                <a:xfrm>
                  <a:off x="1691680" y="162880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Rechte verbindingslijn 11"/>
                <p:cNvCxnSpPr/>
                <p:nvPr/>
              </p:nvCxnSpPr>
              <p:spPr>
                <a:xfrm>
                  <a:off x="1691680" y="198472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echte verbindingslijn 12"/>
                <p:cNvCxnSpPr/>
                <p:nvPr/>
              </p:nvCxnSpPr>
              <p:spPr>
                <a:xfrm>
                  <a:off x="1691680" y="234000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echte verbindingslijn 13"/>
                <p:cNvCxnSpPr/>
                <p:nvPr/>
              </p:nvCxnSpPr>
              <p:spPr>
                <a:xfrm>
                  <a:off x="1691680" y="270004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echte verbindingslijn 14"/>
                <p:cNvCxnSpPr/>
                <p:nvPr/>
              </p:nvCxnSpPr>
              <p:spPr>
                <a:xfrm>
                  <a:off x="1691680" y="306896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echte verbindingslijn 15"/>
                <p:cNvCxnSpPr/>
                <p:nvPr/>
              </p:nvCxnSpPr>
              <p:spPr>
                <a:xfrm>
                  <a:off x="1691680" y="342488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echte verbindingslijn 16"/>
                <p:cNvCxnSpPr/>
                <p:nvPr/>
              </p:nvCxnSpPr>
              <p:spPr>
                <a:xfrm>
                  <a:off x="1691680" y="378016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Rechte verbindingslijn 17"/>
                <p:cNvCxnSpPr/>
                <p:nvPr/>
              </p:nvCxnSpPr>
              <p:spPr>
                <a:xfrm>
                  <a:off x="1691680" y="414496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Rechte verbindingslijn 18"/>
                <p:cNvCxnSpPr/>
                <p:nvPr/>
              </p:nvCxnSpPr>
              <p:spPr>
                <a:xfrm>
                  <a:off x="1691680" y="450912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Rechte verbindingslijn 20"/>
                <p:cNvCxnSpPr/>
                <p:nvPr/>
              </p:nvCxnSpPr>
              <p:spPr>
                <a:xfrm>
                  <a:off x="2402882" y="144931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Rechte verbindingslijn 21"/>
                <p:cNvCxnSpPr/>
                <p:nvPr/>
              </p:nvCxnSpPr>
              <p:spPr>
                <a:xfrm>
                  <a:off x="2051720" y="1445469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Rechte verbindingslijn 22"/>
                <p:cNvCxnSpPr/>
                <p:nvPr/>
              </p:nvCxnSpPr>
              <p:spPr>
                <a:xfrm>
                  <a:off x="3127725" y="1450232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echte verbindingslijn 23"/>
                <p:cNvCxnSpPr/>
                <p:nvPr/>
              </p:nvCxnSpPr>
              <p:spPr>
                <a:xfrm>
                  <a:off x="2771800" y="1449545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Rechte verbindingslijn 24"/>
                <p:cNvCxnSpPr/>
                <p:nvPr/>
              </p:nvCxnSpPr>
              <p:spPr>
                <a:xfrm>
                  <a:off x="3847805" y="1443900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echte verbindingslijn 25"/>
                <p:cNvCxnSpPr/>
                <p:nvPr/>
              </p:nvCxnSpPr>
              <p:spPr>
                <a:xfrm>
                  <a:off x="3491880" y="144482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echte verbindingslijn 26"/>
                <p:cNvCxnSpPr/>
                <p:nvPr/>
              </p:nvCxnSpPr>
              <p:spPr>
                <a:xfrm>
                  <a:off x="4567885" y="144482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Rechte verbindingslijn 27"/>
                <p:cNvCxnSpPr/>
                <p:nvPr/>
              </p:nvCxnSpPr>
              <p:spPr>
                <a:xfrm>
                  <a:off x="4211960" y="143937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Rechte verbindingslijn 28"/>
                <p:cNvCxnSpPr/>
                <p:nvPr/>
              </p:nvCxnSpPr>
              <p:spPr>
                <a:xfrm>
                  <a:off x="5287965" y="1445196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Rechte verbindingslijn 29"/>
                <p:cNvCxnSpPr/>
                <p:nvPr/>
              </p:nvCxnSpPr>
              <p:spPr>
                <a:xfrm>
                  <a:off x="4932040" y="143659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Rechte verbindingslijn 30"/>
                <p:cNvCxnSpPr/>
                <p:nvPr/>
              </p:nvCxnSpPr>
              <p:spPr>
                <a:xfrm>
                  <a:off x="6003282" y="143659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Rechte verbindingslijn 31"/>
                <p:cNvCxnSpPr/>
                <p:nvPr/>
              </p:nvCxnSpPr>
              <p:spPr>
                <a:xfrm>
                  <a:off x="5652120" y="1440667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Rechte verbindingslijn 4"/>
                <p:cNvCxnSpPr/>
                <p:nvPr/>
              </p:nvCxnSpPr>
              <p:spPr>
                <a:xfrm>
                  <a:off x="1691680" y="1268760"/>
                  <a:ext cx="0" cy="360040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Rechte verbindingslijn 6"/>
                <p:cNvCxnSpPr/>
                <p:nvPr/>
              </p:nvCxnSpPr>
              <p:spPr>
                <a:xfrm>
                  <a:off x="1691680" y="4869160"/>
                  <a:ext cx="4320480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3" name="Tekstvak 32"/>
                <p:cNvSpPr txBox="1"/>
                <p:nvPr/>
              </p:nvSpPr>
              <p:spPr>
                <a:xfrm>
                  <a:off x="3563888" y="5229200"/>
                  <a:ext cx="20837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aantal auto’s (x </a:t>
                  </a:r>
                  <a:r>
                    <a:rPr lang="nl-NL" dirty="0" err="1" smtClean="0"/>
                    <a:t>mln</a:t>
                  </a:r>
                  <a:r>
                    <a:rPr lang="nl-NL" dirty="0" smtClean="0"/>
                    <a:t>)</a:t>
                  </a:r>
                  <a:endParaRPr lang="nl-NL" dirty="0"/>
                </a:p>
              </p:txBody>
            </p:sp>
          </p:grpSp>
          <p:sp>
            <p:nvSpPr>
              <p:cNvPr id="35" name="Tekstvak 34"/>
              <p:cNvSpPr txBox="1"/>
              <p:nvPr/>
            </p:nvSpPr>
            <p:spPr>
              <a:xfrm>
                <a:off x="1156317" y="4363980"/>
                <a:ext cx="5950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5.000</a:t>
                </a:r>
                <a:endParaRPr lang="nl-NL" sz="1400" dirty="0"/>
              </a:p>
            </p:txBody>
          </p:sp>
          <p:sp>
            <p:nvSpPr>
              <p:cNvPr id="36" name="Tekstvak 35"/>
              <p:cNvSpPr txBox="1"/>
              <p:nvPr/>
            </p:nvSpPr>
            <p:spPr>
              <a:xfrm>
                <a:off x="1081569" y="4005064"/>
                <a:ext cx="686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10.000</a:t>
                </a:r>
                <a:endParaRPr lang="nl-NL" sz="1400" dirty="0"/>
              </a:p>
            </p:txBody>
          </p:sp>
          <p:sp>
            <p:nvSpPr>
              <p:cNvPr id="37" name="Tekstvak 36"/>
              <p:cNvSpPr txBox="1"/>
              <p:nvPr/>
            </p:nvSpPr>
            <p:spPr>
              <a:xfrm>
                <a:off x="1086588" y="3284984"/>
                <a:ext cx="686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20.000</a:t>
                </a:r>
                <a:endParaRPr lang="nl-NL" sz="1400" dirty="0"/>
              </a:p>
            </p:txBody>
          </p:sp>
          <p:sp>
            <p:nvSpPr>
              <p:cNvPr id="38" name="Tekstvak 37"/>
              <p:cNvSpPr txBox="1"/>
              <p:nvPr/>
            </p:nvSpPr>
            <p:spPr>
              <a:xfrm>
                <a:off x="1086588" y="2564904"/>
                <a:ext cx="686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30.000</a:t>
                </a:r>
                <a:endParaRPr lang="nl-NL" sz="1400" dirty="0"/>
              </a:p>
            </p:txBody>
          </p:sp>
          <p:sp>
            <p:nvSpPr>
              <p:cNvPr id="39" name="Tekstvak 38"/>
              <p:cNvSpPr txBox="1"/>
              <p:nvPr/>
            </p:nvSpPr>
            <p:spPr>
              <a:xfrm>
                <a:off x="1086588" y="1844824"/>
                <a:ext cx="686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40.000</a:t>
                </a:r>
                <a:endParaRPr lang="nl-NL" sz="1400" dirty="0"/>
              </a:p>
            </p:txBody>
          </p:sp>
        </p:grpSp>
        <p:sp>
          <p:nvSpPr>
            <p:cNvPr id="54" name="Tekstvak 53"/>
            <p:cNvSpPr txBox="1"/>
            <p:nvPr/>
          </p:nvSpPr>
          <p:spPr>
            <a:xfrm>
              <a:off x="2262177" y="4883323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4</a:t>
              </a:r>
              <a:endParaRPr lang="nl-NL" sz="1400" dirty="0"/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2990293" y="4869160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8</a:t>
              </a:r>
              <a:endParaRPr lang="nl-NL" sz="1400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3672273" y="488332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12</a:t>
              </a:r>
              <a:endParaRPr lang="nl-NL" sz="1400" dirty="0"/>
            </a:p>
          </p:txBody>
        </p:sp>
        <p:sp>
          <p:nvSpPr>
            <p:cNvPr id="57" name="Tekstvak 56"/>
            <p:cNvSpPr txBox="1"/>
            <p:nvPr/>
          </p:nvSpPr>
          <p:spPr>
            <a:xfrm>
              <a:off x="4392041" y="486916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16</a:t>
              </a:r>
              <a:endParaRPr lang="nl-NL" sz="1400" dirty="0"/>
            </a:p>
          </p:txBody>
        </p:sp>
        <p:sp>
          <p:nvSpPr>
            <p:cNvPr id="58" name="Tekstvak 57"/>
            <p:cNvSpPr txBox="1"/>
            <p:nvPr/>
          </p:nvSpPr>
          <p:spPr>
            <a:xfrm>
              <a:off x="5112121" y="486916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20</a:t>
              </a:r>
              <a:endParaRPr lang="nl-NL" sz="1400" dirty="0"/>
            </a:p>
          </p:txBody>
        </p:sp>
      </p:grpSp>
      <p:sp>
        <p:nvSpPr>
          <p:cNvPr id="41" name="Ovaal 40"/>
          <p:cNvSpPr/>
          <p:nvPr/>
        </p:nvSpPr>
        <p:spPr>
          <a:xfrm>
            <a:off x="1644030" y="1937036"/>
            <a:ext cx="95843" cy="9999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al 49"/>
          <p:cNvSpPr/>
          <p:nvPr/>
        </p:nvSpPr>
        <p:spPr>
          <a:xfrm>
            <a:off x="1648793" y="2651201"/>
            <a:ext cx="95843" cy="9999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al 50"/>
          <p:cNvSpPr/>
          <p:nvPr/>
        </p:nvSpPr>
        <p:spPr>
          <a:xfrm>
            <a:off x="1648813" y="3726558"/>
            <a:ext cx="95843" cy="9999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Ovaal 51"/>
          <p:cNvSpPr/>
          <p:nvPr/>
        </p:nvSpPr>
        <p:spPr>
          <a:xfrm>
            <a:off x="1648793" y="4462079"/>
            <a:ext cx="95843" cy="9999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Vrije vorm 58"/>
          <p:cNvSpPr/>
          <p:nvPr/>
        </p:nvSpPr>
        <p:spPr>
          <a:xfrm>
            <a:off x="1952625" y="1447800"/>
            <a:ext cx="3695700" cy="3057525"/>
          </a:xfrm>
          <a:custGeom>
            <a:avLst/>
            <a:gdLst>
              <a:gd name="connsiteX0" fmla="*/ 3695700 w 3695700"/>
              <a:gd name="connsiteY0" fmla="*/ 3057525 h 3057525"/>
              <a:gd name="connsiteX1" fmla="*/ 1885950 w 3695700"/>
              <a:gd name="connsiteY1" fmla="*/ 2324100 h 3057525"/>
              <a:gd name="connsiteX2" fmla="*/ 438150 w 3695700"/>
              <a:gd name="connsiteY2" fmla="*/ 1238250 h 3057525"/>
              <a:gd name="connsiteX3" fmla="*/ 85725 w 3695700"/>
              <a:gd name="connsiteY3" fmla="*/ 523875 h 3057525"/>
              <a:gd name="connsiteX4" fmla="*/ 0 w 3695700"/>
              <a:gd name="connsiteY4" fmla="*/ 0 h 305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5700" h="3057525">
                <a:moveTo>
                  <a:pt x="3695700" y="3057525"/>
                </a:moveTo>
                <a:cubicBezTo>
                  <a:pt x="3062287" y="2842418"/>
                  <a:pt x="2428875" y="2627312"/>
                  <a:pt x="1885950" y="2324100"/>
                </a:cubicBezTo>
                <a:cubicBezTo>
                  <a:pt x="1343025" y="2020888"/>
                  <a:pt x="738187" y="1538287"/>
                  <a:pt x="438150" y="1238250"/>
                </a:cubicBezTo>
                <a:cubicBezTo>
                  <a:pt x="138113" y="938213"/>
                  <a:pt x="158750" y="730250"/>
                  <a:pt x="85725" y="523875"/>
                </a:cubicBezTo>
                <a:cubicBezTo>
                  <a:pt x="12700" y="317500"/>
                  <a:pt x="6350" y="158750"/>
                  <a:pt x="0" y="0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1" name="Rechte verbindingslijn 60"/>
          <p:cNvCxnSpPr>
            <a:endCxn id="58" idx="0"/>
          </p:cNvCxnSpPr>
          <p:nvPr/>
        </p:nvCxnSpPr>
        <p:spPr>
          <a:xfrm>
            <a:off x="1696734" y="1844824"/>
            <a:ext cx="3599091" cy="302433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14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63" presetClass="path" presetSubtype="0" accel="50000" decel="5000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0.00035 -3.33333E-6 L 0.03889 -3.33333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63" presetClass="path" presetSubtype="0" accel="50000" decel="50000" fill="hold" grpId="1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2.77778E-7 5.55112E-17 L 0.07813 5.55112E-1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2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63" presetClass="path" presetSubtype="0" accel="50000" decel="50000" fill="hold" grpId="1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2.77778E-7 -2.96296E-6 L 0.23663 0.000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23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25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63" presetClass="path" presetSubtype="0" accel="50000" decel="50000" fill="hold" grpId="1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2.77778E-7 -3.7037E-7 L 0.43125 -0.0013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6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2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1" grpId="0" animBg="1"/>
      <p:bldP spid="41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9" grpId="0" animBg="1"/>
      <p:bldP spid="5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5805264"/>
            <a:ext cx="8229600" cy="919004"/>
          </a:xfrm>
        </p:spPr>
        <p:txBody>
          <a:bodyPr/>
          <a:lstStyle/>
          <a:p>
            <a:pPr marL="0" indent="0" algn="ctr">
              <a:buNone/>
            </a:pPr>
            <a:r>
              <a:rPr lang="nl-NL" sz="2800" dirty="0" smtClean="0"/>
              <a:t>Als de prijs stijgt, neemt het aanbod toe.</a:t>
            </a:r>
          </a:p>
          <a:p>
            <a:pPr marL="0" indent="0" algn="ctr">
              <a:buNone/>
            </a:pPr>
            <a:r>
              <a:rPr lang="nl-NL" sz="2000" dirty="0" smtClean="0"/>
              <a:t>voor het gemak hebben we er nu direct een rechte lijn van gemaakt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aanbodfunctie</a:t>
            </a:r>
            <a:endParaRPr lang="nl-NL" baseline="-25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brightnessContrast bright="11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392" y="415062"/>
            <a:ext cx="2007097" cy="1338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kstvak 39"/>
          <p:cNvSpPr txBox="1"/>
          <p:nvPr/>
        </p:nvSpPr>
        <p:spPr>
          <a:xfrm>
            <a:off x="6125130" y="2191457"/>
            <a:ext cx="1412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En voor € 35.000</a:t>
            </a:r>
            <a:endParaRPr lang="nl-NL" sz="1400" dirty="0"/>
          </a:p>
        </p:txBody>
      </p:sp>
      <p:sp>
        <p:nvSpPr>
          <p:cNvPr id="42" name="Tekstvak 41"/>
          <p:cNvSpPr txBox="1"/>
          <p:nvPr/>
        </p:nvSpPr>
        <p:spPr>
          <a:xfrm>
            <a:off x="6277530" y="2401724"/>
            <a:ext cx="2558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zijn er zeer veel bedrijven bereid</a:t>
            </a:r>
            <a:br>
              <a:rPr lang="nl-NL" sz="1400" dirty="0" smtClean="0"/>
            </a:br>
            <a:r>
              <a:rPr lang="nl-NL" sz="1400" dirty="0" smtClean="0"/>
              <a:t>om de auto te maken</a:t>
            </a:r>
            <a:endParaRPr lang="nl-NL" sz="1400" dirty="0"/>
          </a:p>
        </p:txBody>
      </p:sp>
      <p:sp>
        <p:nvSpPr>
          <p:cNvPr id="43" name="Tekstvak 42"/>
          <p:cNvSpPr txBox="1"/>
          <p:nvPr/>
        </p:nvSpPr>
        <p:spPr>
          <a:xfrm>
            <a:off x="6113196" y="2911537"/>
            <a:ext cx="2007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Bij een prijs van € 25.000</a:t>
            </a:r>
            <a:endParaRPr lang="nl-NL" sz="1400" dirty="0"/>
          </a:p>
        </p:txBody>
      </p:sp>
      <p:sp>
        <p:nvSpPr>
          <p:cNvPr id="44" name="Tekstvak 43"/>
          <p:cNvSpPr txBox="1"/>
          <p:nvPr/>
        </p:nvSpPr>
        <p:spPr>
          <a:xfrm>
            <a:off x="6265596" y="3121804"/>
            <a:ext cx="2482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zijn veel meer bedrijven bereid </a:t>
            </a:r>
          </a:p>
          <a:p>
            <a:r>
              <a:rPr lang="nl-NL" sz="1400" dirty="0" smtClean="0"/>
              <a:t>deze auto te verkopen</a:t>
            </a:r>
            <a:endParaRPr lang="nl-NL" sz="1400" dirty="0"/>
          </a:p>
        </p:txBody>
      </p:sp>
      <p:sp>
        <p:nvSpPr>
          <p:cNvPr id="45" name="Tekstvak 44"/>
          <p:cNvSpPr txBox="1"/>
          <p:nvPr/>
        </p:nvSpPr>
        <p:spPr>
          <a:xfrm>
            <a:off x="6127148" y="3631617"/>
            <a:ext cx="2007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Bij een prijs van € 15.000</a:t>
            </a:r>
            <a:endParaRPr lang="nl-NL" sz="1400" dirty="0"/>
          </a:p>
        </p:txBody>
      </p:sp>
      <p:sp>
        <p:nvSpPr>
          <p:cNvPr id="46" name="Tekstvak 45"/>
          <p:cNvSpPr txBox="1"/>
          <p:nvPr/>
        </p:nvSpPr>
        <p:spPr>
          <a:xfrm>
            <a:off x="6279548" y="3841884"/>
            <a:ext cx="2732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Zijn enkele bedrijven bereid deze </a:t>
            </a:r>
          </a:p>
          <a:p>
            <a:r>
              <a:rPr lang="nl-NL" sz="1400" dirty="0" smtClean="0"/>
              <a:t>auto te verkopen</a:t>
            </a:r>
            <a:endParaRPr lang="nl-NL" sz="1400" dirty="0"/>
          </a:p>
        </p:txBody>
      </p:sp>
      <p:sp>
        <p:nvSpPr>
          <p:cNvPr id="47" name="Tekstvak 46"/>
          <p:cNvSpPr txBox="1"/>
          <p:nvPr/>
        </p:nvSpPr>
        <p:spPr>
          <a:xfrm>
            <a:off x="6113196" y="4365104"/>
            <a:ext cx="23172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Voor een bedrag van € 5.000</a:t>
            </a:r>
            <a:endParaRPr lang="nl-NL" sz="1400" dirty="0"/>
          </a:p>
        </p:txBody>
      </p:sp>
      <p:sp>
        <p:nvSpPr>
          <p:cNvPr id="48" name="Tekstvak 47"/>
          <p:cNvSpPr txBox="1"/>
          <p:nvPr/>
        </p:nvSpPr>
        <p:spPr>
          <a:xfrm>
            <a:off x="6265596" y="4575371"/>
            <a:ext cx="2760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is geen enkel bedrijf bereid de auto</a:t>
            </a:r>
          </a:p>
          <a:p>
            <a:r>
              <a:rPr lang="nl-NL" sz="1400" dirty="0" smtClean="0"/>
              <a:t>te maken/verkopen</a:t>
            </a:r>
            <a:endParaRPr lang="nl-NL" sz="1400" dirty="0"/>
          </a:p>
        </p:txBody>
      </p:sp>
      <p:grpSp>
        <p:nvGrpSpPr>
          <p:cNvPr id="53" name="Groep 52"/>
          <p:cNvGrpSpPr/>
          <p:nvPr/>
        </p:nvGrpSpPr>
        <p:grpSpPr>
          <a:xfrm>
            <a:off x="743443" y="1084094"/>
            <a:ext cx="5268717" cy="4514438"/>
            <a:chOff x="743443" y="1084094"/>
            <a:chExt cx="5268717" cy="4514438"/>
          </a:xfrm>
        </p:grpSpPr>
        <p:grpSp>
          <p:nvGrpSpPr>
            <p:cNvPr id="49" name="Groep 48"/>
            <p:cNvGrpSpPr/>
            <p:nvPr/>
          </p:nvGrpSpPr>
          <p:grpSpPr>
            <a:xfrm>
              <a:off x="743443" y="1084094"/>
              <a:ext cx="5268717" cy="4514438"/>
              <a:chOff x="743443" y="1084094"/>
              <a:chExt cx="5268717" cy="4514438"/>
            </a:xfrm>
          </p:grpSpPr>
          <p:grpSp>
            <p:nvGrpSpPr>
              <p:cNvPr id="34" name="Groep 33"/>
              <p:cNvGrpSpPr/>
              <p:nvPr/>
            </p:nvGrpSpPr>
            <p:grpSpPr>
              <a:xfrm>
                <a:off x="743443" y="1084094"/>
                <a:ext cx="5268717" cy="4514438"/>
                <a:chOff x="743443" y="1084094"/>
                <a:chExt cx="5268717" cy="4514438"/>
              </a:xfrm>
            </p:grpSpPr>
            <p:sp>
              <p:nvSpPr>
                <p:cNvPr id="8" name="Tekstvak 7"/>
                <p:cNvSpPr txBox="1"/>
                <p:nvPr/>
              </p:nvSpPr>
              <p:spPr>
                <a:xfrm rot="16200000">
                  <a:off x="552942" y="1756054"/>
                  <a:ext cx="7503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euro’s</a:t>
                  </a:r>
                  <a:endParaRPr lang="nl-NL" dirty="0"/>
                </a:p>
              </p:txBody>
            </p:sp>
            <p:sp>
              <p:nvSpPr>
                <p:cNvPr id="9" name="Tekstvak 8"/>
                <p:cNvSpPr txBox="1"/>
                <p:nvPr/>
              </p:nvSpPr>
              <p:spPr>
                <a:xfrm>
                  <a:off x="2669640" y="1084094"/>
                  <a:ext cx="2462149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Markt voor kleine auto’s</a:t>
                  </a:r>
                  <a:endParaRPr lang="nl-NL" dirty="0"/>
                </a:p>
              </p:txBody>
            </p:sp>
            <p:cxnSp>
              <p:nvCxnSpPr>
                <p:cNvPr id="11" name="Rechte verbindingslijn 10"/>
                <p:cNvCxnSpPr/>
                <p:nvPr/>
              </p:nvCxnSpPr>
              <p:spPr>
                <a:xfrm>
                  <a:off x="1691680" y="162880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Rechte verbindingslijn 11"/>
                <p:cNvCxnSpPr/>
                <p:nvPr/>
              </p:nvCxnSpPr>
              <p:spPr>
                <a:xfrm>
                  <a:off x="1691680" y="198472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echte verbindingslijn 12"/>
                <p:cNvCxnSpPr/>
                <p:nvPr/>
              </p:nvCxnSpPr>
              <p:spPr>
                <a:xfrm>
                  <a:off x="1691680" y="234000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echte verbindingslijn 13"/>
                <p:cNvCxnSpPr/>
                <p:nvPr/>
              </p:nvCxnSpPr>
              <p:spPr>
                <a:xfrm>
                  <a:off x="1691680" y="270004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echte verbindingslijn 14"/>
                <p:cNvCxnSpPr/>
                <p:nvPr/>
              </p:nvCxnSpPr>
              <p:spPr>
                <a:xfrm>
                  <a:off x="1691680" y="306896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echte verbindingslijn 15"/>
                <p:cNvCxnSpPr/>
                <p:nvPr/>
              </p:nvCxnSpPr>
              <p:spPr>
                <a:xfrm>
                  <a:off x="1691680" y="342488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echte verbindingslijn 16"/>
                <p:cNvCxnSpPr/>
                <p:nvPr/>
              </p:nvCxnSpPr>
              <p:spPr>
                <a:xfrm>
                  <a:off x="1691680" y="378016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Rechte verbindingslijn 17"/>
                <p:cNvCxnSpPr/>
                <p:nvPr/>
              </p:nvCxnSpPr>
              <p:spPr>
                <a:xfrm>
                  <a:off x="1691680" y="414496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Rechte verbindingslijn 18"/>
                <p:cNvCxnSpPr/>
                <p:nvPr/>
              </p:nvCxnSpPr>
              <p:spPr>
                <a:xfrm>
                  <a:off x="1691680" y="450912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Rechte verbindingslijn 20"/>
                <p:cNvCxnSpPr/>
                <p:nvPr/>
              </p:nvCxnSpPr>
              <p:spPr>
                <a:xfrm>
                  <a:off x="2402882" y="144931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Rechte verbindingslijn 21"/>
                <p:cNvCxnSpPr/>
                <p:nvPr/>
              </p:nvCxnSpPr>
              <p:spPr>
                <a:xfrm>
                  <a:off x="2051720" y="1445469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Rechte verbindingslijn 22"/>
                <p:cNvCxnSpPr/>
                <p:nvPr/>
              </p:nvCxnSpPr>
              <p:spPr>
                <a:xfrm>
                  <a:off x="3127725" y="1450232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echte verbindingslijn 23"/>
                <p:cNvCxnSpPr/>
                <p:nvPr/>
              </p:nvCxnSpPr>
              <p:spPr>
                <a:xfrm>
                  <a:off x="2771800" y="1449545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Rechte verbindingslijn 24"/>
                <p:cNvCxnSpPr/>
                <p:nvPr/>
              </p:nvCxnSpPr>
              <p:spPr>
                <a:xfrm>
                  <a:off x="3847805" y="1443900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echte verbindingslijn 25"/>
                <p:cNvCxnSpPr/>
                <p:nvPr/>
              </p:nvCxnSpPr>
              <p:spPr>
                <a:xfrm>
                  <a:off x="3491880" y="144482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echte verbindingslijn 26"/>
                <p:cNvCxnSpPr/>
                <p:nvPr/>
              </p:nvCxnSpPr>
              <p:spPr>
                <a:xfrm>
                  <a:off x="4567885" y="144482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Rechte verbindingslijn 27"/>
                <p:cNvCxnSpPr/>
                <p:nvPr/>
              </p:nvCxnSpPr>
              <p:spPr>
                <a:xfrm>
                  <a:off x="4211960" y="143937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Rechte verbindingslijn 28"/>
                <p:cNvCxnSpPr/>
                <p:nvPr/>
              </p:nvCxnSpPr>
              <p:spPr>
                <a:xfrm>
                  <a:off x="5287965" y="1445196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Rechte verbindingslijn 29"/>
                <p:cNvCxnSpPr/>
                <p:nvPr/>
              </p:nvCxnSpPr>
              <p:spPr>
                <a:xfrm>
                  <a:off x="4932040" y="143659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Rechte verbindingslijn 30"/>
                <p:cNvCxnSpPr/>
                <p:nvPr/>
              </p:nvCxnSpPr>
              <p:spPr>
                <a:xfrm>
                  <a:off x="6003282" y="143659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Rechte verbindingslijn 31"/>
                <p:cNvCxnSpPr/>
                <p:nvPr/>
              </p:nvCxnSpPr>
              <p:spPr>
                <a:xfrm>
                  <a:off x="5652120" y="1440667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Rechte verbindingslijn 4"/>
                <p:cNvCxnSpPr/>
                <p:nvPr/>
              </p:nvCxnSpPr>
              <p:spPr>
                <a:xfrm>
                  <a:off x="1691680" y="1268760"/>
                  <a:ext cx="0" cy="360040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Rechte verbindingslijn 6"/>
                <p:cNvCxnSpPr/>
                <p:nvPr/>
              </p:nvCxnSpPr>
              <p:spPr>
                <a:xfrm>
                  <a:off x="1691680" y="4869160"/>
                  <a:ext cx="4320480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3" name="Tekstvak 32"/>
                <p:cNvSpPr txBox="1"/>
                <p:nvPr/>
              </p:nvSpPr>
              <p:spPr>
                <a:xfrm>
                  <a:off x="3563888" y="5229200"/>
                  <a:ext cx="20837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aantal auto’s (x </a:t>
                  </a:r>
                  <a:r>
                    <a:rPr lang="nl-NL" dirty="0" err="1" smtClean="0"/>
                    <a:t>mln</a:t>
                  </a:r>
                  <a:r>
                    <a:rPr lang="nl-NL" dirty="0" smtClean="0"/>
                    <a:t>)</a:t>
                  </a:r>
                  <a:endParaRPr lang="nl-NL" dirty="0"/>
                </a:p>
              </p:txBody>
            </p:sp>
          </p:grpSp>
          <p:sp>
            <p:nvSpPr>
              <p:cNvPr id="35" name="Tekstvak 34"/>
              <p:cNvSpPr txBox="1"/>
              <p:nvPr/>
            </p:nvSpPr>
            <p:spPr>
              <a:xfrm>
                <a:off x="1156317" y="4363980"/>
                <a:ext cx="5950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5.000</a:t>
                </a:r>
                <a:endParaRPr lang="nl-NL" sz="1400" dirty="0"/>
              </a:p>
            </p:txBody>
          </p:sp>
          <p:sp>
            <p:nvSpPr>
              <p:cNvPr id="36" name="Tekstvak 35"/>
              <p:cNvSpPr txBox="1"/>
              <p:nvPr/>
            </p:nvSpPr>
            <p:spPr>
              <a:xfrm>
                <a:off x="1081569" y="4005064"/>
                <a:ext cx="686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10.000</a:t>
                </a:r>
                <a:endParaRPr lang="nl-NL" sz="1400" dirty="0"/>
              </a:p>
            </p:txBody>
          </p:sp>
          <p:sp>
            <p:nvSpPr>
              <p:cNvPr id="37" name="Tekstvak 36"/>
              <p:cNvSpPr txBox="1"/>
              <p:nvPr/>
            </p:nvSpPr>
            <p:spPr>
              <a:xfrm>
                <a:off x="1086588" y="3284984"/>
                <a:ext cx="686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20.000</a:t>
                </a:r>
                <a:endParaRPr lang="nl-NL" sz="1400" dirty="0"/>
              </a:p>
            </p:txBody>
          </p:sp>
          <p:sp>
            <p:nvSpPr>
              <p:cNvPr id="38" name="Tekstvak 37"/>
              <p:cNvSpPr txBox="1"/>
              <p:nvPr/>
            </p:nvSpPr>
            <p:spPr>
              <a:xfrm>
                <a:off x="1086588" y="2564904"/>
                <a:ext cx="686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30.000</a:t>
                </a:r>
                <a:endParaRPr lang="nl-NL" sz="1400" dirty="0"/>
              </a:p>
            </p:txBody>
          </p:sp>
          <p:sp>
            <p:nvSpPr>
              <p:cNvPr id="39" name="Tekstvak 38"/>
              <p:cNvSpPr txBox="1"/>
              <p:nvPr/>
            </p:nvSpPr>
            <p:spPr>
              <a:xfrm>
                <a:off x="1086588" y="1844824"/>
                <a:ext cx="686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40.000</a:t>
                </a:r>
                <a:endParaRPr lang="nl-NL" sz="1400" dirty="0"/>
              </a:p>
            </p:txBody>
          </p:sp>
        </p:grpSp>
        <p:sp>
          <p:nvSpPr>
            <p:cNvPr id="54" name="Tekstvak 53"/>
            <p:cNvSpPr txBox="1"/>
            <p:nvPr/>
          </p:nvSpPr>
          <p:spPr>
            <a:xfrm>
              <a:off x="2262177" y="4883323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4</a:t>
              </a:r>
              <a:endParaRPr lang="nl-NL" sz="1400" dirty="0"/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2990293" y="4869160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8</a:t>
              </a:r>
              <a:endParaRPr lang="nl-NL" sz="1400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3672273" y="488332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12</a:t>
              </a:r>
              <a:endParaRPr lang="nl-NL" sz="1400" dirty="0"/>
            </a:p>
          </p:txBody>
        </p:sp>
        <p:sp>
          <p:nvSpPr>
            <p:cNvPr id="57" name="Tekstvak 56"/>
            <p:cNvSpPr txBox="1"/>
            <p:nvPr/>
          </p:nvSpPr>
          <p:spPr>
            <a:xfrm>
              <a:off x="4392041" y="486916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16</a:t>
              </a:r>
              <a:endParaRPr lang="nl-NL" sz="1400" dirty="0"/>
            </a:p>
          </p:txBody>
        </p:sp>
        <p:sp>
          <p:nvSpPr>
            <p:cNvPr id="58" name="Tekstvak 57"/>
            <p:cNvSpPr txBox="1"/>
            <p:nvPr/>
          </p:nvSpPr>
          <p:spPr>
            <a:xfrm>
              <a:off x="5112121" y="486916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20</a:t>
              </a:r>
              <a:endParaRPr lang="nl-NL" sz="1400" dirty="0"/>
            </a:p>
          </p:txBody>
        </p:sp>
      </p:grpSp>
      <p:sp>
        <p:nvSpPr>
          <p:cNvPr id="41" name="Ovaal 40"/>
          <p:cNvSpPr/>
          <p:nvPr/>
        </p:nvSpPr>
        <p:spPr>
          <a:xfrm>
            <a:off x="1644030" y="2301841"/>
            <a:ext cx="95843" cy="9999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al 49"/>
          <p:cNvSpPr/>
          <p:nvPr/>
        </p:nvSpPr>
        <p:spPr>
          <a:xfrm>
            <a:off x="1648793" y="2996952"/>
            <a:ext cx="95843" cy="9999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al 50"/>
          <p:cNvSpPr/>
          <p:nvPr/>
        </p:nvSpPr>
        <p:spPr>
          <a:xfrm>
            <a:off x="1648813" y="3726558"/>
            <a:ext cx="95843" cy="9999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Ovaal 51"/>
          <p:cNvSpPr/>
          <p:nvPr/>
        </p:nvSpPr>
        <p:spPr>
          <a:xfrm>
            <a:off x="1648793" y="4462079"/>
            <a:ext cx="95843" cy="9999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 flipV="1">
            <a:off x="1690688" y="2340003"/>
            <a:ext cx="4312594" cy="217008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02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63" presetClass="path" presetSubtype="0" accel="50000" decel="50000" fill="hold" grpId="1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2.77778E-7 -2.96296E-6 L 0.15642 -0.0006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2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63" presetClass="path" presetSubtype="0" accel="50000" decel="50000" fill="hold" grpId="1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2.77778E-7 0.00278 L 0.31563 0.0027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2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63" presetClass="path" presetSubtype="0" accel="50000" decel="5000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0.00035 -4.07407E-6 L 0.46962 -0.0006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5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25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0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1" grpId="0" animBg="1"/>
      <p:bldP spid="41" grpId="1" animBg="1"/>
      <p:bldP spid="50" grpId="0" animBg="1"/>
      <p:bldP spid="50" grpId="1" animBg="1"/>
      <p:bldP spid="51" grpId="0" animBg="1"/>
      <p:bldP spid="51" grpId="1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5805264"/>
            <a:ext cx="8229600" cy="919004"/>
          </a:xfrm>
        </p:spPr>
        <p:txBody>
          <a:bodyPr/>
          <a:lstStyle/>
          <a:p>
            <a:pPr marL="0" indent="0" algn="ctr">
              <a:buNone/>
            </a:pPr>
            <a:r>
              <a:rPr lang="nl-NL" sz="2800" dirty="0" smtClean="0"/>
              <a:t>Dit prijsmechanisme stuurt dus vraag en aanbod,</a:t>
            </a:r>
          </a:p>
          <a:p>
            <a:pPr marL="0" indent="0" algn="ctr">
              <a:buNone/>
            </a:pPr>
            <a:r>
              <a:rPr lang="nl-NL" sz="2000" dirty="0" smtClean="0"/>
              <a:t>het proces is voor niemand zichtbaar, vandaar ‘de onzichtbare hand’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evenwichtsprijs</a:t>
            </a:r>
            <a:endParaRPr lang="nl-NL" baseline="-25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brightnessContrast bright="11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392" y="415062"/>
            <a:ext cx="2007097" cy="1338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kstvak 39"/>
          <p:cNvSpPr txBox="1"/>
          <p:nvPr/>
        </p:nvSpPr>
        <p:spPr>
          <a:xfrm>
            <a:off x="6125130" y="3364459"/>
            <a:ext cx="2813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Vraag en Aanbod ‘vinden elkaar’ bij </a:t>
            </a:r>
            <a:br>
              <a:rPr lang="nl-NL" sz="1400" dirty="0" smtClean="0"/>
            </a:br>
            <a:r>
              <a:rPr lang="nl-NL" sz="1400" dirty="0" smtClean="0"/>
              <a:t>(ongeveer) € 18.500</a:t>
            </a:r>
          </a:p>
        </p:txBody>
      </p:sp>
      <p:grpSp>
        <p:nvGrpSpPr>
          <p:cNvPr id="53" name="Groep 52"/>
          <p:cNvGrpSpPr/>
          <p:nvPr/>
        </p:nvGrpSpPr>
        <p:grpSpPr>
          <a:xfrm>
            <a:off x="743443" y="1084094"/>
            <a:ext cx="5268717" cy="4514438"/>
            <a:chOff x="743443" y="1084094"/>
            <a:chExt cx="5268717" cy="4514438"/>
          </a:xfrm>
        </p:grpSpPr>
        <p:grpSp>
          <p:nvGrpSpPr>
            <p:cNvPr id="49" name="Groep 48"/>
            <p:cNvGrpSpPr/>
            <p:nvPr/>
          </p:nvGrpSpPr>
          <p:grpSpPr>
            <a:xfrm>
              <a:off x="743443" y="1084094"/>
              <a:ext cx="5268717" cy="4514438"/>
              <a:chOff x="743443" y="1084094"/>
              <a:chExt cx="5268717" cy="4514438"/>
            </a:xfrm>
          </p:grpSpPr>
          <p:grpSp>
            <p:nvGrpSpPr>
              <p:cNvPr id="34" name="Groep 33"/>
              <p:cNvGrpSpPr/>
              <p:nvPr/>
            </p:nvGrpSpPr>
            <p:grpSpPr>
              <a:xfrm>
                <a:off x="743443" y="1084094"/>
                <a:ext cx="5268717" cy="4514438"/>
                <a:chOff x="743443" y="1084094"/>
                <a:chExt cx="5268717" cy="4514438"/>
              </a:xfrm>
            </p:grpSpPr>
            <p:sp>
              <p:nvSpPr>
                <p:cNvPr id="8" name="Tekstvak 7"/>
                <p:cNvSpPr txBox="1"/>
                <p:nvPr/>
              </p:nvSpPr>
              <p:spPr>
                <a:xfrm rot="16200000">
                  <a:off x="552942" y="1756054"/>
                  <a:ext cx="7503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euro’s</a:t>
                  </a:r>
                  <a:endParaRPr lang="nl-NL" dirty="0"/>
                </a:p>
              </p:txBody>
            </p:sp>
            <p:sp>
              <p:nvSpPr>
                <p:cNvPr id="9" name="Tekstvak 8"/>
                <p:cNvSpPr txBox="1"/>
                <p:nvPr/>
              </p:nvSpPr>
              <p:spPr>
                <a:xfrm>
                  <a:off x="2669640" y="1084094"/>
                  <a:ext cx="2462149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Markt voor kleine auto’s</a:t>
                  </a:r>
                  <a:endParaRPr lang="nl-NL" dirty="0"/>
                </a:p>
              </p:txBody>
            </p:sp>
            <p:cxnSp>
              <p:nvCxnSpPr>
                <p:cNvPr id="11" name="Rechte verbindingslijn 10"/>
                <p:cNvCxnSpPr/>
                <p:nvPr/>
              </p:nvCxnSpPr>
              <p:spPr>
                <a:xfrm>
                  <a:off x="1691680" y="162880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Rechte verbindingslijn 11"/>
                <p:cNvCxnSpPr/>
                <p:nvPr/>
              </p:nvCxnSpPr>
              <p:spPr>
                <a:xfrm>
                  <a:off x="1691680" y="198472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echte verbindingslijn 12"/>
                <p:cNvCxnSpPr/>
                <p:nvPr/>
              </p:nvCxnSpPr>
              <p:spPr>
                <a:xfrm>
                  <a:off x="1691680" y="234000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echte verbindingslijn 13"/>
                <p:cNvCxnSpPr/>
                <p:nvPr/>
              </p:nvCxnSpPr>
              <p:spPr>
                <a:xfrm>
                  <a:off x="1691680" y="270004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echte verbindingslijn 14"/>
                <p:cNvCxnSpPr/>
                <p:nvPr/>
              </p:nvCxnSpPr>
              <p:spPr>
                <a:xfrm>
                  <a:off x="1691680" y="306896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echte verbindingslijn 15"/>
                <p:cNvCxnSpPr/>
                <p:nvPr/>
              </p:nvCxnSpPr>
              <p:spPr>
                <a:xfrm>
                  <a:off x="1691680" y="342488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echte verbindingslijn 16"/>
                <p:cNvCxnSpPr/>
                <p:nvPr/>
              </p:nvCxnSpPr>
              <p:spPr>
                <a:xfrm>
                  <a:off x="1691680" y="378016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Rechte verbindingslijn 17"/>
                <p:cNvCxnSpPr/>
                <p:nvPr/>
              </p:nvCxnSpPr>
              <p:spPr>
                <a:xfrm>
                  <a:off x="1691680" y="414496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Rechte verbindingslijn 18"/>
                <p:cNvCxnSpPr/>
                <p:nvPr/>
              </p:nvCxnSpPr>
              <p:spPr>
                <a:xfrm>
                  <a:off x="1691680" y="450912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Rechte verbindingslijn 20"/>
                <p:cNvCxnSpPr/>
                <p:nvPr/>
              </p:nvCxnSpPr>
              <p:spPr>
                <a:xfrm>
                  <a:off x="2402882" y="144931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Rechte verbindingslijn 21"/>
                <p:cNvCxnSpPr/>
                <p:nvPr/>
              </p:nvCxnSpPr>
              <p:spPr>
                <a:xfrm>
                  <a:off x="2051720" y="1445469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Rechte verbindingslijn 22"/>
                <p:cNvCxnSpPr/>
                <p:nvPr/>
              </p:nvCxnSpPr>
              <p:spPr>
                <a:xfrm>
                  <a:off x="3127725" y="1450232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echte verbindingslijn 23"/>
                <p:cNvCxnSpPr/>
                <p:nvPr/>
              </p:nvCxnSpPr>
              <p:spPr>
                <a:xfrm>
                  <a:off x="2771800" y="1449545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Rechte verbindingslijn 24"/>
                <p:cNvCxnSpPr/>
                <p:nvPr/>
              </p:nvCxnSpPr>
              <p:spPr>
                <a:xfrm>
                  <a:off x="3847805" y="1443900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echte verbindingslijn 25"/>
                <p:cNvCxnSpPr/>
                <p:nvPr/>
              </p:nvCxnSpPr>
              <p:spPr>
                <a:xfrm>
                  <a:off x="3491880" y="144482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echte verbindingslijn 26"/>
                <p:cNvCxnSpPr/>
                <p:nvPr/>
              </p:nvCxnSpPr>
              <p:spPr>
                <a:xfrm>
                  <a:off x="4567885" y="144482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Rechte verbindingslijn 27"/>
                <p:cNvCxnSpPr/>
                <p:nvPr/>
              </p:nvCxnSpPr>
              <p:spPr>
                <a:xfrm>
                  <a:off x="4211960" y="143937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Rechte verbindingslijn 28"/>
                <p:cNvCxnSpPr/>
                <p:nvPr/>
              </p:nvCxnSpPr>
              <p:spPr>
                <a:xfrm>
                  <a:off x="5287965" y="1445196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Rechte verbindingslijn 29"/>
                <p:cNvCxnSpPr/>
                <p:nvPr/>
              </p:nvCxnSpPr>
              <p:spPr>
                <a:xfrm>
                  <a:off x="4932040" y="143659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Rechte verbindingslijn 30"/>
                <p:cNvCxnSpPr/>
                <p:nvPr/>
              </p:nvCxnSpPr>
              <p:spPr>
                <a:xfrm>
                  <a:off x="6003282" y="143659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Rechte verbindingslijn 31"/>
                <p:cNvCxnSpPr/>
                <p:nvPr/>
              </p:nvCxnSpPr>
              <p:spPr>
                <a:xfrm>
                  <a:off x="5652120" y="1440667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Rechte verbindingslijn 4"/>
                <p:cNvCxnSpPr/>
                <p:nvPr/>
              </p:nvCxnSpPr>
              <p:spPr>
                <a:xfrm>
                  <a:off x="1691680" y="1268760"/>
                  <a:ext cx="0" cy="360040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Rechte verbindingslijn 6"/>
                <p:cNvCxnSpPr/>
                <p:nvPr/>
              </p:nvCxnSpPr>
              <p:spPr>
                <a:xfrm>
                  <a:off x="1691680" y="4869160"/>
                  <a:ext cx="4320480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3" name="Tekstvak 32"/>
                <p:cNvSpPr txBox="1"/>
                <p:nvPr/>
              </p:nvSpPr>
              <p:spPr>
                <a:xfrm>
                  <a:off x="3563888" y="5229200"/>
                  <a:ext cx="20837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aantal auto’s (x </a:t>
                  </a:r>
                  <a:r>
                    <a:rPr lang="nl-NL" dirty="0" err="1" smtClean="0"/>
                    <a:t>mln</a:t>
                  </a:r>
                  <a:r>
                    <a:rPr lang="nl-NL" dirty="0" smtClean="0"/>
                    <a:t>)</a:t>
                  </a:r>
                  <a:endParaRPr lang="nl-NL" dirty="0"/>
                </a:p>
              </p:txBody>
            </p:sp>
          </p:grpSp>
          <p:sp>
            <p:nvSpPr>
              <p:cNvPr id="35" name="Tekstvak 34"/>
              <p:cNvSpPr txBox="1"/>
              <p:nvPr/>
            </p:nvSpPr>
            <p:spPr>
              <a:xfrm>
                <a:off x="1156317" y="4363980"/>
                <a:ext cx="5950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5.000</a:t>
                </a:r>
                <a:endParaRPr lang="nl-NL" sz="1400" dirty="0"/>
              </a:p>
            </p:txBody>
          </p:sp>
          <p:sp>
            <p:nvSpPr>
              <p:cNvPr id="36" name="Tekstvak 35"/>
              <p:cNvSpPr txBox="1"/>
              <p:nvPr/>
            </p:nvSpPr>
            <p:spPr>
              <a:xfrm>
                <a:off x="1081569" y="4005064"/>
                <a:ext cx="686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10.000</a:t>
                </a:r>
                <a:endParaRPr lang="nl-NL" sz="1400" dirty="0"/>
              </a:p>
            </p:txBody>
          </p:sp>
          <p:sp>
            <p:nvSpPr>
              <p:cNvPr id="37" name="Tekstvak 36"/>
              <p:cNvSpPr txBox="1"/>
              <p:nvPr/>
            </p:nvSpPr>
            <p:spPr>
              <a:xfrm>
                <a:off x="1086588" y="3284984"/>
                <a:ext cx="686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20.000</a:t>
                </a:r>
                <a:endParaRPr lang="nl-NL" sz="1400" dirty="0"/>
              </a:p>
            </p:txBody>
          </p:sp>
          <p:sp>
            <p:nvSpPr>
              <p:cNvPr id="38" name="Tekstvak 37"/>
              <p:cNvSpPr txBox="1"/>
              <p:nvPr/>
            </p:nvSpPr>
            <p:spPr>
              <a:xfrm>
                <a:off x="1086588" y="2564904"/>
                <a:ext cx="686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30.000</a:t>
                </a:r>
                <a:endParaRPr lang="nl-NL" sz="1400" dirty="0"/>
              </a:p>
            </p:txBody>
          </p:sp>
          <p:sp>
            <p:nvSpPr>
              <p:cNvPr id="39" name="Tekstvak 38"/>
              <p:cNvSpPr txBox="1"/>
              <p:nvPr/>
            </p:nvSpPr>
            <p:spPr>
              <a:xfrm>
                <a:off x="1086588" y="1844824"/>
                <a:ext cx="686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 smtClean="0"/>
                  <a:t>40.000</a:t>
                </a:r>
                <a:endParaRPr lang="nl-NL" sz="1400" dirty="0"/>
              </a:p>
            </p:txBody>
          </p:sp>
        </p:grpSp>
        <p:sp>
          <p:nvSpPr>
            <p:cNvPr id="54" name="Tekstvak 53"/>
            <p:cNvSpPr txBox="1"/>
            <p:nvPr/>
          </p:nvSpPr>
          <p:spPr>
            <a:xfrm>
              <a:off x="2262177" y="4883323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4</a:t>
              </a:r>
              <a:endParaRPr lang="nl-NL" sz="1400" dirty="0"/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2990293" y="4869160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8</a:t>
              </a:r>
              <a:endParaRPr lang="nl-NL" sz="1400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3672273" y="488332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12</a:t>
              </a:r>
              <a:endParaRPr lang="nl-NL" sz="1400" dirty="0"/>
            </a:p>
          </p:txBody>
        </p:sp>
        <p:sp>
          <p:nvSpPr>
            <p:cNvPr id="57" name="Tekstvak 56"/>
            <p:cNvSpPr txBox="1"/>
            <p:nvPr/>
          </p:nvSpPr>
          <p:spPr>
            <a:xfrm>
              <a:off x="4392041" y="486916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16</a:t>
              </a:r>
              <a:endParaRPr lang="nl-NL" sz="1400" dirty="0"/>
            </a:p>
          </p:txBody>
        </p:sp>
        <p:sp>
          <p:nvSpPr>
            <p:cNvPr id="58" name="Tekstvak 57"/>
            <p:cNvSpPr txBox="1"/>
            <p:nvPr/>
          </p:nvSpPr>
          <p:spPr>
            <a:xfrm>
              <a:off x="5112121" y="486916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20</a:t>
              </a:r>
              <a:endParaRPr lang="nl-NL" sz="1400" dirty="0"/>
            </a:p>
          </p:txBody>
        </p:sp>
      </p:grpSp>
      <p:cxnSp>
        <p:nvCxnSpPr>
          <p:cNvPr id="6" name="Rechte verbindingslijn 5"/>
          <p:cNvCxnSpPr/>
          <p:nvPr/>
        </p:nvCxnSpPr>
        <p:spPr>
          <a:xfrm flipV="1">
            <a:off x="1690688" y="2340003"/>
            <a:ext cx="4312594" cy="217008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1696734" y="1844824"/>
            <a:ext cx="3599091" cy="302433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Afgeronde rechthoek 19"/>
          <p:cNvSpPr/>
          <p:nvPr/>
        </p:nvSpPr>
        <p:spPr>
          <a:xfrm>
            <a:off x="2051719" y="1844824"/>
            <a:ext cx="486495" cy="30777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sp>
        <p:nvSpPr>
          <p:cNvPr id="62" name="Afgeronde rechthoek 61"/>
          <p:cNvSpPr/>
          <p:nvPr/>
        </p:nvSpPr>
        <p:spPr>
          <a:xfrm>
            <a:off x="5453657" y="2636912"/>
            <a:ext cx="486495" cy="30777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sp>
        <p:nvSpPr>
          <p:cNvPr id="61" name="Ovaal 60"/>
          <p:cNvSpPr/>
          <p:nvPr/>
        </p:nvSpPr>
        <p:spPr>
          <a:xfrm>
            <a:off x="3609790" y="3434410"/>
            <a:ext cx="144016" cy="16787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24" name="Rechte verbindingslijn 1023"/>
          <p:cNvCxnSpPr/>
          <p:nvPr/>
        </p:nvCxnSpPr>
        <p:spPr>
          <a:xfrm flipH="1" flipV="1">
            <a:off x="1690688" y="3522887"/>
            <a:ext cx="1928812" cy="13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28" name="Rechte verbindingslijn 1027"/>
          <p:cNvCxnSpPr/>
          <p:nvPr/>
        </p:nvCxnSpPr>
        <p:spPr>
          <a:xfrm flipV="1">
            <a:off x="3672273" y="3602286"/>
            <a:ext cx="0" cy="1263680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9" name="Tekstvak 68"/>
          <p:cNvSpPr txBox="1"/>
          <p:nvPr/>
        </p:nvSpPr>
        <p:spPr>
          <a:xfrm>
            <a:off x="1653346" y="3370709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rgbClr val="C00000"/>
                </a:solidFill>
              </a:rPr>
              <a:t>18.500</a:t>
            </a:r>
            <a:endParaRPr lang="nl-NL" sz="1400" dirty="0">
              <a:solidFill>
                <a:srgbClr val="C00000"/>
              </a:solidFill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6131793" y="2348880"/>
            <a:ext cx="297940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00" dirty="0" smtClean="0"/>
              <a:t>Zouden producenten tóch € 30.000 </a:t>
            </a:r>
            <a:br>
              <a:rPr lang="nl-NL" sz="1300" dirty="0" smtClean="0"/>
            </a:br>
            <a:r>
              <a:rPr lang="nl-NL" sz="1300" dirty="0" smtClean="0"/>
              <a:t>vragen, ontstaat er een </a:t>
            </a:r>
            <a:r>
              <a:rPr lang="nl-NL" sz="1300" b="1" dirty="0" smtClean="0"/>
              <a:t>aanbodoverschot</a:t>
            </a:r>
          </a:p>
        </p:txBody>
      </p:sp>
      <p:cxnSp>
        <p:nvCxnSpPr>
          <p:cNvPr id="1030" name="Rechte verbindingslijn met pijl 1029"/>
          <p:cNvCxnSpPr/>
          <p:nvPr/>
        </p:nvCxnSpPr>
        <p:spPr>
          <a:xfrm>
            <a:off x="2771800" y="2700042"/>
            <a:ext cx="2448272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3" name="Tekstvak 72"/>
          <p:cNvSpPr txBox="1"/>
          <p:nvPr/>
        </p:nvSpPr>
        <p:spPr>
          <a:xfrm>
            <a:off x="6131793" y="2787208"/>
            <a:ext cx="26984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00" dirty="0" smtClean="0"/>
              <a:t>Om de auto’s kwijt te raken, moeten</a:t>
            </a:r>
            <a:br>
              <a:rPr lang="nl-NL" sz="1300" dirty="0" smtClean="0"/>
            </a:br>
            <a:r>
              <a:rPr lang="nl-NL" sz="1300" dirty="0" smtClean="0"/>
              <a:t>de producenten hun prijs laten dalen</a:t>
            </a:r>
            <a:endParaRPr lang="nl-NL" sz="1300" b="1" dirty="0" smtClean="0"/>
          </a:p>
        </p:txBody>
      </p:sp>
      <p:sp>
        <p:nvSpPr>
          <p:cNvPr id="1031" name="PIJL-OMLAAG 1030"/>
          <p:cNvSpPr/>
          <p:nvPr/>
        </p:nvSpPr>
        <p:spPr>
          <a:xfrm>
            <a:off x="3629025" y="2739583"/>
            <a:ext cx="134306" cy="64392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Tekstvak 74"/>
          <p:cNvSpPr txBox="1"/>
          <p:nvPr/>
        </p:nvSpPr>
        <p:spPr>
          <a:xfrm>
            <a:off x="6129099" y="4010397"/>
            <a:ext cx="285334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00" dirty="0" smtClean="0"/>
              <a:t>Zouden producenten € 10.000 </a:t>
            </a:r>
            <a:br>
              <a:rPr lang="nl-NL" sz="1300" dirty="0" smtClean="0"/>
            </a:br>
            <a:r>
              <a:rPr lang="nl-NL" sz="1300" dirty="0" smtClean="0"/>
              <a:t>vragen, ontstaat er een </a:t>
            </a:r>
            <a:r>
              <a:rPr lang="nl-NL" sz="1300" b="1" dirty="0" smtClean="0"/>
              <a:t>vraagoverschot</a:t>
            </a:r>
          </a:p>
        </p:txBody>
      </p:sp>
      <p:sp>
        <p:nvSpPr>
          <p:cNvPr id="76" name="Tekstvak 75"/>
          <p:cNvSpPr txBox="1"/>
          <p:nvPr/>
        </p:nvSpPr>
        <p:spPr>
          <a:xfrm>
            <a:off x="6129099" y="4448725"/>
            <a:ext cx="242053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00" dirty="0" smtClean="0"/>
              <a:t>Consumenten overbieden elkaar,</a:t>
            </a:r>
            <a:br>
              <a:rPr lang="nl-NL" sz="1300" dirty="0" smtClean="0"/>
            </a:br>
            <a:r>
              <a:rPr lang="nl-NL" sz="1300" dirty="0" smtClean="0"/>
              <a:t>waardoor de prijs gaat stijgen</a:t>
            </a:r>
            <a:endParaRPr lang="nl-NL" sz="1300" b="1" dirty="0" smtClean="0"/>
          </a:p>
        </p:txBody>
      </p:sp>
      <p:cxnSp>
        <p:nvCxnSpPr>
          <p:cNvPr id="1033" name="Rechte verbindingslijn met pijl 1032"/>
          <p:cNvCxnSpPr/>
          <p:nvPr/>
        </p:nvCxnSpPr>
        <p:spPr>
          <a:xfrm>
            <a:off x="2524894" y="4144965"/>
            <a:ext cx="1853827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34" name="PIJL-OMHOOG 1033"/>
          <p:cNvSpPr/>
          <p:nvPr/>
        </p:nvSpPr>
        <p:spPr>
          <a:xfrm>
            <a:off x="3619500" y="3657599"/>
            <a:ext cx="114300" cy="438261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264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uiExpand="1" build="p"/>
      <p:bldP spid="40" grpId="0"/>
      <p:bldP spid="20" grpId="0" animBg="1"/>
      <p:bldP spid="62" grpId="0" animBg="1"/>
      <p:bldP spid="61" grpId="0" animBg="1"/>
      <p:bldP spid="69" grpId="0"/>
      <p:bldP spid="70" grpId="0"/>
      <p:bldP spid="70" grpId="1"/>
      <p:bldP spid="73" grpId="0"/>
      <p:bldP spid="73" grpId="1"/>
      <p:bldP spid="1031" grpId="0" animBg="1"/>
      <p:bldP spid="1031" grpId="1" animBg="1"/>
      <p:bldP spid="75" grpId="0"/>
      <p:bldP spid="75" grpId="1"/>
      <p:bldP spid="76" grpId="0"/>
      <p:bldP spid="76" grpId="1"/>
      <p:bldP spid="1034" grpId="0" animBg="1"/>
      <p:bldP spid="103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259632" y="26064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Verschuiving langs en van de prijsafzetlijn (vraaglijn)     P = </a:t>
            </a:r>
            <a:r>
              <a:rPr lang="nl-NL" sz="2000" dirty="0" err="1" smtClean="0"/>
              <a:t>aQ</a:t>
            </a:r>
            <a:r>
              <a:rPr lang="nl-NL" sz="2000" dirty="0" smtClean="0"/>
              <a:t> + b</a:t>
            </a:r>
            <a:endParaRPr lang="nl-NL" sz="2000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1979712" y="1412776"/>
            <a:ext cx="0" cy="1944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1979712" y="3356992"/>
            <a:ext cx="2079848" cy="83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5220072" y="3356992"/>
            <a:ext cx="20162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20072" y="1412776"/>
            <a:ext cx="0" cy="1944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1547664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788024" y="14127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7164288" y="35730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Q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3779912" y="35730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Q</a:t>
            </a:r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1979712" y="2060848"/>
            <a:ext cx="1800200" cy="1296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5364088" y="1772816"/>
            <a:ext cx="1584176" cy="1296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5220072" y="2420888"/>
            <a:ext cx="1152128" cy="936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al 19"/>
          <p:cNvSpPr/>
          <p:nvPr/>
        </p:nvSpPr>
        <p:spPr>
          <a:xfrm>
            <a:off x="2483768" y="242088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5508104" y="263691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3" name="Rechte verbindingslijn 22"/>
          <p:cNvCxnSpPr/>
          <p:nvPr/>
        </p:nvCxnSpPr>
        <p:spPr>
          <a:xfrm>
            <a:off x="2555776" y="2420888"/>
            <a:ext cx="0" cy="936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>
            <a:stCxn id="21" idx="0"/>
          </p:cNvCxnSpPr>
          <p:nvPr/>
        </p:nvCxnSpPr>
        <p:spPr>
          <a:xfrm>
            <a:off x="5580112" y="2636912"/>
            <a:ext cx="1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kstvak 28"/>
          <p:cNvSpPr txBox="1"/>
          <p:nvPr/>
        </p:nvSpPr>
        <p:spPr>
          <a:xfrm>
            <a:off x="2411760" y="342900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            		                               B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3203848" y="25649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5940152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5364088" y="22768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</p:txBody>
      </p:sp>
      <p:cxnSp>
        <p:nvCxnSpPr>
          <p:cNvPr id="42" name="Rechte verbindingslijn met pijl 41"/>
          <p:cNvCxnSpPr/>
          <p:nvPr/>
        </p:nvCxnSpPr>
        <p:spPr>
          <a:xfrm flipH="1">
            <a:off x="2843808" y="692696"/>
            <a:ext cx="936104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met pijl 43"/>
          <p:cNvCxnSpPr/>
          <p:nvPr/>
        </p:nvCxnSpPr>
        <p:spPr>
          <a:xfrm>
            <a:off x="4788024" y="620688"/>
            <a:ext cx="1224136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kstvak 47"/>
          <p:cNvSpPr txBox="1"/>
          <p:nvPr/>
        </p:nvSpPr>
        <p:spPr>
          <a:xfrm>
            <a:off x="1245940" y="3963928"/>
            <a:ext cx="7560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Oorzaken van een verschuiving van de prijsafzetlijn (vraaglijn) naar rechts:</a:t>
            </a:r>
          </a:p>
          <a:p>
            <a:pPr marL="342900" indent="-342900">
              <a:buAutoNum type="arabicPeriod"/>
            </a:pPr>
            <a:r>
              <a:rPr lang="nl-NL" dirty="0" smtClean="0"/>
              <a:t>stijging van het inkomen </a:t>
            </a:r>
            <a:r>
              <a:rPr lang="nl-NL" b="1" i="1" dirty="0" smtClean="0"/>
              <a:t>(bij een gelijke prijs) kun je meer kopen)</a:t>
            </a:r>
          </a:p>
          <a:p>
            <a:pPr marL="342900" indent="-342900">
              <a:buAutoNum type="arabicPeriod"/>
            </a:pPr>
            <a:r>
              <a:rPr lang="nl-NL" dirty="0" smtClean="0"/>
              <a:t>Daling van de prijs van complementaire goederen</a:t>
            </a:r>
          </a:p>
          <a:p>
            <a:pPr marL="342900" indent="-342900">
              <a:buAutoNum type="arabicPeriod"/>
            </a:pPr>
            <a:r>
              <a:rPr lang="nl-NL" dirty="0" smtClean="0"/>
              <a:t>Stijging van de prijs van concurrerende goederen (substitutiegoederen)</a:t>
            </a:r>
          </a:p>
          <a:p>
            <a:pPr marL="342900" indent="-342900">
              <a:buAutoNum type="arabicPeriod"/>
            </a:pPr>
            <a:r>
              <a:rPr lang="nl-NL" dirty="0" smtClean="0"/>
              <a:t>Daling van belasting- en sociale premietarieven</a:t>
            </a:r>
          </a:p>
          <a:p>
            <a:pPr marL="342900" indent="-342900">
              <a:buAutoNum type="arabicPeriod"/>
            </a:pPr>
            <a:r>
              <a:rPr lang="nl-NL" dirty="0" smtClean="0"/>
              <a:t>Toename van het aantal consumenten</a:t>
            </a:r>
          </a:p>
          <a:p>
            <a:pPr marL="342900" indent="-342900">
              <a:buAutoNum type="arabicPeriod"/>
            </a:pPr>
            <a:r>
              <a:rPr lang="nl-NL" dirty="0" smtClean="0"/>
              <a:t>Meer in de mode</a:t>
            </a:r>
          </a:p>
          <a:p>
            <a:endParaRPr lang="nl-NL" dirty="0" smtClean="0"/>
          </a:p>
          <a:p>
            <a:r>
              <a:rPr lang="nl-NL" dirty="0" smtClean="0"/>
              <a:t>Verschuiving langs de prijsafzetlijn als de prijs zelf verandert.</a:t>
            </a:r>
            <a:endParaRPr lang="nl-NL" dirty="0"/>
          </a:p>
        </p:txBody>
      </p:sp>
      <p:sp>
        <p:nvSpPr>
          <p:cNvPr id="49" name="Pijl links 48"/>
          <p:cNvSpPr/>
          <p:nvPr/>
        </p:nvSpPr>
        <p:spPr>
          <a:xfrm>
            <a:off x="6084168" y="2780928"/>
            <a:ext cx="576064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" name="Rechte verbindingslijn 8"/>
          <p:cNvCxnSpPr/>
          <p:nvPr/>
        </p:nvCxnSpPr>
        <p:spPr>
          <a:xfrm>
            <a:off x="5220072" y="2664882"/>
            <a:ext cx="12961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5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07407E-6 L 0.07882 0.0736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1" y="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5.55112E-17 L 0.10243 5.55112E-17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0" grpId="0" animBg="1"/>
      <p:bldP spid="21" grpId="0" animBg="1"/>
      <p:bldP spid="29" grpId="0"/>
      <p:bldP spid="30" grpId="0"/>
      <p:bldP spid="31" grpId="0"/>
      <p:bldP spid="32" grpId="0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143129" y="149196"/>
            <a:ext cx="5755817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Verschuiving van of langs de aanbodlijn</a:t>
            </a:r>
            <a:endParaRPr lang="nl-NL" sz="2400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2143125" y="1289964"/>
            <a:ext cx="600075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070025" y="1289964"/>
            <a:ext cx="0" cy="537109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2143125" y="643220"/>
            <a:ext cx="600075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Langs					    Van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2143129" y="1583878"/>
            <a:ext cx="1518557" cy="1200328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Als de prijs zelf verandert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5241475" y="1583874"/>
            <a:ext cx="3902525" cy="4924425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marL="179388" indent="-179388"/>
            <a:r>
              <a:rPr lang="nl-NL" sz="2000" dirty="0" smtClean="0"/>
              <a:t>* Als de kosten toe- of afnemen (de winst verandert)</a:t>
            </a:r>
          </a:p>
          <a:p>
            <a:pPr marL="179388" indent="-179388"/>
            <a:r>
              <a:rPr lang="nl-NL" sz="2000" dirty="0" smtClean="0"/>
              <a:t>* Bij een toename van het aantal producenten</a:t>
            </a:r>
          </a:p>
          <a:p>
            <a:pPr marL="179388" indent="-179388"/>
            <a:r>
              <a:rPr lang="nl-NL" sz="2000" dirty="0" smtClean="0"/>
              <a:t>* Bij een verandering van de arbeidsproductiviteit</a:t>
            </a:r>
          </a:p>
          <a:p>
            <a:pPr marL="179388" indent="-179388"/>
            <a:r>
              <a:rPr lang="nl-NL" sz="2000" dirty="0" smtClean="0"/>
              <a:t>* Bij mechanisatie, automatisering en robotisering</a:t>
            </a:r>
          </a:p>
          <a:p>
            <a:pPr marL="179388" indent="-179388"/>
            <a:r>
              <a:rPr lang="nl-NL" sz="2000" dirty="0" smtClean="0"/>
              <a:t>* Bij een verandering van de rente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sz="2000" dirty="0" smtClean="0"/>
              <a:t>Conclusie: verandering van de winst is in feite de belangrijkste reden voor een verschuiving van de lijn zelf</a:t>
            </a:r>
            <a:endParaRPr lang="nl-NL" sz="2000" dirty="0"/>
          </a:p>
        </p:txBody>
      </p:sp>
      <p:cxnSp>
        <p:nvCxnSpPr>
          <p:cNvPr id="11" name="Rechte verbindingslijn 10"/>
          <p:cNvCxnSpPr/>
          <p:nvPr/>
        </p:nvCxnSpPr>
        <p:spPr>
          <a:xfrm flipH="1">
            <a:off x="1005840" y="3169920"/>
            <a:ext cx="7620" cy="26009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V="1">
            <a:off x="1005840" y="5770880"/>
            <a:ext cx="2141220" cy="101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555625" y="2865123"/>
            <a:ext cx="800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2143125" y="6014723"/>
            <a:ext cx="1518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Hoeveelheid</a:t>
            </a:r>
            <a:endParaRPr lang="nl-NL" dirty="0"/>
          </a:p>
        </p:txBody>
      </p:sp>
      <p:cxnSp>
        <p:nvCxnSpPr>
          <p:cNvPr id="17" name="Rechte verbindingslijn 16"/>
          <p:cNvCxnSpPr/>
          <p:nvPr/>
        </p:nvCxnSpPr>
        <p:spPr>
          <a:xfrm flipV="1">
            <a:off x="1013460" y="3352800"/>
            <a:ext cx="1817146" cy="180190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2939415" y="2888069"/>
            <a:ext cx="1330959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P = </a:t>
            </a:r>
            <a:r>
              <a:rPr lang="nl-NL" dirty="0" err="1" smtClean="0"/>
              <a:t>aQ</a:t>
            </a:r>
            <a:r>
              <a:rPr lang="nl-NL" dirty="0" smtClean="0"/>
              <a:t> + b</a:t>
            </a:r>
            <a:endParaRPr lang="nl-NL" dirty="0"/>
          </a:p>
        </p:txBody>
      </p:sp>
      <p:sp>
        <p:nvSpPr>
          <p:cNvPr id="19" name="Ovaal 18"/>
          <p:cNvSpPr/>
          <p:nvPr/>
        </p:nvSpPr>
        <p:spPr>
          <a:xfrm>
            <a:off x="1405218" y="4670612"/>
            <a:ext cx="80682" cy="129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PIJL-RECHTS 39"/>
          <p:cNvSpPr/>
          <p:nvPr/>
        </p:nvSpPr>
        <p:spPr>
          <a:xfrm>
            <a:off x="2017062" y="4253753"/>
            <a:ext cx="362959" cy="1837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" name="Rechte verbindingslijn 4"/>
          <p:cNvCxnSpPr/>
          <p:nvPr/>
        </p:nvCxnSpPr>
        <p:spPr>
          <a:xfrm flipV="1">
            <a:off x="1485900" y="3569110"/>
            <a:ext cx="1788242" cy="175505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26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7.40741E-7 L 0.07631 -0.0993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5" y="-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 animBg="1"/>
      <p:bldP spid="19" grpId="0" animBg="1"/>
      <p:bldP spid="4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200</TotalTime>
  <Words>548</Words>
  <Application>Microsoft Macintosh PowerPoint</Application>
  <PresentationFormat>Diavoorstelling (4:3)</PresentationFormat>
  <Paragraphs>153</Paragraphs>
  <Slides>10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Golfvorm</vt:lpstr>
      <vt:lpstr>Het prijsmechanisme</vt:lpstr>
      <vt:lpstr>Een voorbeeld</vt:lpstr>
      <vt:lpstr>Productiefactoren</vt:lpstr>
      <vt:lpstr>Prijsmechanisme</vt:lpstr>
      <vt:lpstr>De vraagfunctie</vt:lpstr>
      <vt:lpstr>De aanbodfunctie</vt:lpstr>
      <vt:lpstr>De evenwichtsprijs</vt:lpstr>
      <vt:lpstr>PowerPoint-presentatie</vt:lpstr>
      <vt:lpstr>PowerPoint-presentatie</vt:lpstr>
      <vt:lpstr>PowerPoint-presentatie</vt:lpstr>
    </vt:vector>
  </TitlesOfParts>
  <Company>Krimpenerwaard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prijsmechanisme</dc:title>
  <dc:creator>Blm</dc:creator>
  <cp:lastModifiedBy>Hans Vermeulen</cp:lastModifiedBy>
  <cp:revision>26</cp:revision>
  <dcterms:created xsi:type="dcterms:W3CDTF">2011-10-03T11:55:22Z</dcterms:created>
  <dcterms:modified xsi:type="dcterms:W3CDTF">2017-11-08T07:47:17Z</dcterms:modified>
</cp:coreProperties>
</file>