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handoutMasterIdLst>
    <p:handoutMasterId r:id="rId15"/>
  </p:handoutMasterIdLst>
  <p:sldIdLst>
    <p:sldId id="256" r:id="rId2"/>
    <p:sldId id="296" r:id="rId3"/>
    <p:sldId id="257" r:id="rId4"/>
    <p:sldId id="258" r:id="rId5"/>
    <p:sldId id="259" r:id="rId6"/>
    <p:sldId id="293" r:id="rId7"/>
    <p:sldId id="288" r:id="rId8"/>
    <p:sldId id="294" r:id="rId9"/>
    <p:sldId id="295" r:id="rId10"/>
    <p:sldId id="281" r:id="rId11"/>
    <p:sldId id="282" r:id="rId12"/>
    <p:sldId id="283" r:id="rId13"/>
    <p:sldId id="287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192" y="-80"/>
      </p:cViewPr>
      <p:guideLst>
        <p:guide orient="horz" pos="220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9CB95F-F439-4F38-B9B7-CC7B30E951A4}" type="datetimeFigureOut">
              <a:rPr lang="nl-NL" smtClean="0"/>
              <a:t>03-02-17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DAB84-38A2-4C9D-B0DA-6248037E02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5787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03-02-17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03-02-17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03-02-17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03-02-17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03-02-17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03-02-17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03-02-17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03-02-17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03-02-17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03-02-17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03-02-17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03-02-17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3190917" y="1403484"/>
            <a:ext cx="3672408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De internationale handel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1696244" y="2339588"/>
            <a:ext cx="4824536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Internationale handel leidt tot specialisatie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1696244" y="2852936"/>
            <a:ext cx="5540052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Specialisatie zorgt weer voor welvaartswinst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827584" y="3573016"/>
            <a:ext cx="1368152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Klimaat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5309677" y="4308803"/>
            <a:ext cx="1836204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Infrastructuur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5308713" y="3438493"/>
            <a:ext cx="1584176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Geografische ligging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2891171" y="4309645"/>
            <a:ext cx="1728192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Scholingsgraad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831539" y="4154013"/>
            <a:ext cx="1368152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Stand techniek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2675147" y="3573016"/>
            <a:ext cx="2160240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Bodemgesteldheid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902" y="1124744"/>
            <a:ext cx="1644774" cy="1644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24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571500" y="214313"/>
            <a:ext cx="7168852" cy="51117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 kern="1200">
                <a:solidFill>
                  <a:srgbClr val="8A00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8A0000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8A0000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8A0000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8A0000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8A0000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8A0000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8A0000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8A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nl-NL" dirty="0" smtClean="0"/>
              <a:t>	Is nu ook de welvaart gestegen?</a:t>
            </a:r>
            <a:endParaRPr lang="nl-NL" dirty="0"/>
          </a:p>
        </p:txBody>
      </p:sp>
      <p:graphicFrame>
        <p:nvGraphicFramePr>
          <p:cNvPr id="3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7615488"/>
              </p:ext>
            </p:extLst>
          </p:nvPr>
        </p:nvGraphicFramePr>
        <p:xfrm>
          <a:off x="407213" y="908720"/>
          <a:ext cx="8229600" cy="1393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23135">
                <a:tc>
                  <a:txBody>
                    <a:bodyPr/>
                    <a:lstStyle/>
                    <a:p>
                      <a:r>
                        <a:rPr lang="nl-N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Uren arbeid per eenheid product</a:t>
                      </a:r>
                      <a:endParaRPr lang="nl-N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Nederland</a:t>
                      </a:r>
                      <a:endParaRPr lang="nl-N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China</a:t>
                      </a:r>
                      <a:endParaRPr lang="nl-N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64029">
                <a:tc>
                  <a:txBody>
                    <a:bodyPr/>
                    <a:lstStyle/>
                    <a:p>
                      <a:r>
                        <a:rPr lang="nl-N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Plastic</a:t>
                      </a:r>
                      <a:r>
                        <a:rPr lang="nl-NL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badeendjes</a:t>
                      </a:r>
                      <a:endParaRPr lang="nl-NL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nl-N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nl-N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64029">
                <a:tc>
                  <a:txBody>
                    <a:bodyPr/>
                    <a:lstStyle/>
                    <a:p>
                      <a:r>
                        <a:rPr lang="nl-N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Tomaten</a:t>
                      </a:r>
                      <a:endParaRPr lang="nl-N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nl-N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nl-N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037883"/>
              </p:ext>
            </p:extLst>
          </p:nvPr>
        </p:nvGraphicFramePr>
        <p:xfrm>
          <a:off x="457200" y="2492896"/>
          <a:ext cx="8229600" cy="1112520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Autarkie</a:t>
                      </a:r>
                      <a:endParaRPr lang="nl-NL" sz="1800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Nederland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China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Totaal</a:t>
                      </a:r>
                      <a:endParaRPr lang="nl-NL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Plastic</a:t>
                      </a:r>
                      <a:r>
                        <a:rPr lang="nl-NL" sz="1800" baseline="0" dirty="0" smtClean="0"/>
                        <a:t> </a:t>
                      </a:r>
                      <a:r>
                        <a:rPr lang="nl-NL" sz="1800" baseline="0" dirty="0" err="1" smtClean="0"/>
                        <a:t>badeendjes</a:t>
                      </a:r>
                      <a:endParaRPr lang="nl-NL" sz="18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100.000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 smtClean="0"/>
                        <a:t>2 mln.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2,1 mln.</a:t>
                      </a:r>
                      <a:endParaRPr lang="nl-NL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Tomaten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 smtClean="0"/>
                        <a:t>50.000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 smtClean="0"/>
                        <a:t>500.000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550.000</a:t>
                      </a:r>
                      <a:endParaRPr lang="nl-NL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9323209"/>
              </p:ext>
            </p:extLst>
          </p:nvPr>
        </p:nvGraphicFramePr>
        <p:xfrm>
          <a:off x="416228" y="3717032"/>
          <a:ext cx="8229600" cy="1112520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Specialisatie</a:t>
                      </a:r>
                      <a:endParaRPr lang="nl-NL" sz="18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Nederland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China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Totaal</a:t>
                      </a:r>
                      <a:endParaRPr lang="nl-NL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Plastic</a:t>
                      </a:r>
                      <a:r>
                        <a:rPr lang="nl-NL" sz="1800" baseline="0" dirty="0" smtClean="0"/>
                        <a:t> </a:t>
                      </a:r>
                      <a:r>
                        <a:rPr lang="nl-NL" sz="1800" baseline="0" dirty="0" err="1" smtClean="0"/>
                        <a:t>badeendjes</a:t>
                      </a:r>
                      <a:endParaRPr lang="nl-NL" sz="18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0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 smtClean="0"/>
                        <a:t>2,1 </a:t>
                      </a:r>
                      <a:r>
                        <a:rPr lang="nl-NL" sz="1800" dirty="0" err="1" smtClean="0"/>
                        <a:t>mln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2,1 mln.</a:t>
                      </a:r>
                      <a:endParaRPr lang="nl-NL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Tomaten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 smtClean="0"/>
                        <a:t>100.000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 smtClean="0"/>
                        <a:t>475.000</a:t>
                      </a:r>
                      <a:endParaRPr lang="nl-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/>
                        <a:t>575.000</a:t>
                      </a:r>
                      <a:endParaRPr lang="nl-NL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407213" y="5013176"/>
            <a:ext cx="8229600" cy="165618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2000" dirty="0" smtClean="0"/>
              <a:t>Naast eenzelfde hoeveelheid </a:t>
            </a:r>
            <a:r>
              <a:rPr lang="nl-NL" sz="2000" dirty="0" err="1" smtClean="0"/>
              <a:t>badeendjes</a:t>
            </a:r>
            <a:r>
              <a:rPr lang="nl-NL" sz="2000" dirty="0" smtClean="0"/>
              <a:t> </a:t>
            </a:r>
          </a:p>
          <a:p>
            <a:pPr marL="0" indent="0">
              <a:buFont typeface="Arial" charset="0"/>
              <a:buNone/>
            </a:pPr>
            <a:r>
              <a:rPr lang="nl-NL" sz="2000" dirty="0" smtClean="0"/>
              <a:t>Kunnen nu meer tomaten geproduceerd worden</a:t>
            </a:r>
          </a:p>
          <a:p>
            <a:pPr marL="0" indent="0">
              <a:buFont typeface="Arial" charset="0"/>
              <a:buNone/>
            </a:pPr>
            <a:r>
              <a:rPr lang="nl-NL" sz="2000" dirty="0" smtClean="0"/>
              <a:t>Met eenzelfde hoeveelheid arbeid, meer producten (goedkoper!)</a:t>
            </a:r>
            <a:endParaRPr lang="nl-NL" sz="2000" dirty="0"/>
          </a:p>
          <a:p>
            <a:pPr marL="0" indent="0">
              <a:buFont typeface="Arial" charset="0"/>
              <a:buNone/>
            </a:pPr>
            <a:r>
              <a:rPr lang="nl-NL" sz="2800" b="1" dirty="0" smtClean="0"/>
              <a:t>De totale welvaart is dus toegenomen!</a:t>
            </a:r>
          </a:p>
        </p:txBody>
      </p:sp>
    </p:spTree>
    <p:extLst>
      <p:ext uri="{BB962C8B-B14F-4D97-AF65-F5344CB8AC3E}">
        <p14:creationId xmlns:p14="http://schemas.microsoft.com/office/powerpoint/2010/main" val="1179931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72067" y="2780928"/>
            <a:ext cx="7408333" cy="360040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sz="2400" dirty="0" smtClean="0"/>
              <a:t>Maar tegen welke ruilverhouding wordt er geruild?</a:t>
            </a:r>
          </a:p>
          <a:p>
            <a:pPr marL="0" indent="0">
              <a:buNone/>
            </a:pPr>
            <a:r>
              <a:rPr lang="nl-NL" sz="2400" dirty="0" smtClean="0"/>
              <a:t>Wie krijgt de (</a:t>
            </a:r>
            <a:r>
              <a:rPr lang="nl-NL" sz="2400" dirty="0" err="1" smtClean="0"/>
              <a:t>welvaarts</a:t>
            </a:r>
            <a:r>
              <a:rPr lang="nl-NL" sz="2400" dirty="0" smtClean="0"/>
              <a:t>)winst van de specialisatie?</a:t>
            </a:r>
          </a:p>
          <a:p>
            <a:pPr marL="0" indent="0">
              <a:buNone/>
            </a:pPr>
            <a:endParaRPr lang="nl-NL" sz="1050" dirty="0"/>
          </a:p>
          <a:p>
            <a:pPr marL="0" indent="0">
              <a:buNone/>
            </a:pPr>
            <a:r>
              <a:rPr lang="nl-NL" sz="2400" dirty="0" smtClean="0"/>
              <a:t>Daarvoor moeten we weer naar de opofferingskosten per land kijken.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sz="2400" dirty="0" smtClean="0"/>
              <a:t>Nederland wil graag </a:t>
            </a:r>
            <a:r>
              <a:rPr lang="nl-NL" sz="2400" dirty="0" err="1" smtClean="0"/>
              <a:t>badeendjes</a:t>
            </a:r>
            <a:r>
              <a:rPr lang="nl-NL" sz="2400" dirty="0" smtClean="0"/>
              <a:t> hebben.</a:t>
            </a:r>
          </a:p>
          <a:p>
            <a:pPr lvl="1">
              <a:buFont typeface="Wingdings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Als ze die zelf maken, moeten ze daar 0,5 eenheid tomaat voor offeren</a:t>
            </a:r>
          </a:p>
          <a:p>
            <a:pPr lvl="2">
              <a:buFont typeface="Wingdings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Dat is dus het maximale dat Nederland wil betalen!</a:t>
            </a:r>
          </a:p>
          <a:p>
            <a:pPr lvl="1">
              <a:buFont typeface="Wingdings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China kan per eenheid </a:t>
            </a:r>
            <a:r>
              <a:rPr lang="nl-NL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badeendje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zelf 0,25 eenheid tomaat maken</a:t>
            </a:r>
          </a:p>
          <a:p>
            <a:pPr lvl="2">
              <a:buFont typeface="Wingdings" pitchFamily="2" charset="2"/>
              <a:buChar char="Ø"/>
            </a:pP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Dat wil China dus minimaal krijgen voor de </a:t>
            </a:r>
            <a:r>
              <a:rPr lang="nl-NL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badeendjes</a:t>
            </a:r>
            <a:r>
              <a:rPr lang="nl-NL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>
              <a:buNone/>
            </a:pPr>
            <a:r>
              <a:rPr lang="nl-NL" sz="2200" dirty="0" smtClean="0"/>
              <a:t>Eén eenheid </a:t>
            </a:r>
            <a:r>
              <a:rPr lang="nl-NL" sz="2200" dirty="0" err="1" smtClean="0"/>
              <a:t>badeendjes</a:t>
            </a:r>
            <a:r>
              <a:rPr lang="nl-NL" sz="2200" dirty="0" smtClean="0"/>
              <a:t> zal dus tussen de 0,25 en 0,5 eenheid tomaat gaan kosten.</a:t>
            </a:r>
            <a:endParaRPr lang="nl-NL" sz="22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l-NL" dirty="0" smtClean="0"/>
              <a:t>Ruilen: tegen welke prijs?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8268489"/>
              </p:ext>
            </p:extLst>
          </p:nvPr>
        </p:nvGraphicFramePr>
        <p:xfrm>
          <a:off x="457200" y="1268760"/>
          <a:ext cx="8229600" cy="1102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32048">
                <a:tc>
                  <a:txBody>
                    <a:bodyPr/>
                    <a:lstStyle/>
                    <a:p>
                      <a:r>
                        <a:rPr lang="nl-N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Opofferingskosten</a:t>
                      </a:r>
                      <a:endParaRPr lang="nl-N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Nederland</a:t>
                      </a:r>
                      <a:endParaRPr lang="nl-N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China</a:t>
                      </a:r>
                      <a:endParaRPr lang="nl-N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nl-N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Plastic</a:t>
                      </a:r>
                      <a:r>
                        <a:rPr lang="nl-NL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badeendjes</a:t>
                      </a:r>
                      <a:endParaRPr lang="nl-NL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nl-N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0,25</a:t>
                      </a:r>
                      <a:endParaRPr lang="nl-N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nl-N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Tomaten</a:t>
                      </a:r>
                      <a:endParaRPr lang="nl-N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nl-N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l-N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3915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Aft>
                <a:spcPts val="1200"/>
              </a:spcAft>
            </a:pPr>
            <a:r>
              <a:rPr lang="nl-NL" sz="2400" dirty="0" smtClean="0"/>
              <a:t>In de moderne economie zien we dat de welvaartswinst van de handel vooral naar de rijken gaat (die hebben de beste onderhandelingspositie).</a:t>
            </a:r>
          </a:p>
          <a:p>
            <a:pPr>
              <a:spcAft>
                <a:spcPts val="1200"/>
              </a:spcAft>
            </a:pPr>
            <a:r>
              <a:rPr lang="nl-NL" sz="2400" dirty="0" smtClean="0"/>
              <a:t>Als een land voordeel heeft van handel, wil dat nog niet zeggen dat iedereen in het land er voordeel van heeft.</a:t>
            </a:r>
          </a:p>
          <a:p>
            <a:pPr>
              <a:spcAft>
                <a:spcPts val="1200"/>
              </a:spcAft>
            </a:pPr>
            <a:r>
              <a:rPr lang="nl-NL" sz="2400" dirty="0" smtClean="0"/>
              <a:t>Door (internationale) arbeidsverdeling verdwijnen gehele sectoren in een land. Mensen verliezen hun baan en moeten (tenminste) omscholen.</a:t>
            </a:r>
          </a:p>
          <a:p>
            <a:pPr>
              <a:spcAft>
                <a:spcPts val="1200"/>
              </a:spcAft>
            </a:pPr>
            <a:endParaRPr lang="nl-NL" sz="24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werkelijkheid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07008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nl-NL" dirty="0" smtClean="0"/>
              <a:t>Landen die economische </a:t>
            </a:r>
            <a:r>
              <a:rPr lang="nl-NL" dirty="0"/>
              <a:t>relaties onderhouden met andere landen hebben een </a:t>
            </a:r>
            <a:r>
              <a:rPr lang="nl-NL" b="1" dirty="0"/>
              <a:t>open economie</a:t>
            </a:r>
            <a:r>
              <a:rPr lang="nl-NL" dirty="0" smtClean="0"/>
              <a:t>.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Landen met een gesloten economie bestaan niet.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De mate van openheid kan sterk </a:t>
            </a:r>
            <a:r>
              <a:rPr lang="nl-NL" dirty="0" err="1" smtClean="0"/>
              <a:t>varieren</a:t>
            </a:r>
            <a:endParaRPr lang="nl-NL" dirty="0" smtClean="0"/>
          </a:p>
          <a:p>
            <a:pPr>
              <a:buFont typeface="Arial" charset="0"/>
              <a:buChar char="•"/>
            </a:pPr>
            <a:r>
              <a:rPr lang="nl-NL" dirty="0" smtClean="0"/>
              <a:t>De mate van openheid meten we met de export- en importquote (handelsquote = e + m)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Open of gesloten economie</a:t>
            </a:r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304" y="4293096"/>
            <a:ext cx="55530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5445224"/>
            <a:ext cx="5514975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9632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echte verbindingslijn 4"/>
          <p:cNvCxnSpPr/>
          <p:nvPr/>
        </p:nvCxnSpPr>
        <p:spPr>
          <a:xfrm>
            <a:off x="1605216" y="1834680"/>
            <a:ext cx="17640" cy="29107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1605216" y="4745471"/>
            <a:ext cx="33339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1605216" y="2293350"/>
            <a:ext cx="2663601" cy="24521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 flipV="1">
            <a:off x="1605216" y="1834680"/>
            <a:ext cx="2081490" cy="24344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H="1">
            <a:off x="1605216" y="3157767"/>
            <a:ext cx="917267" cy="1764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kstvak 13"/>
          <p:cNvSpPr txBox="1"/>
          <p:nvPr/>
        </p:nvSpPr>
        <p:spPr>
          <a:xfrm>
            <a:off x="1190682" y="1430066"/>
            <a:ext cx="829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3404470" y="5080653"/>
            <a:ext cx="1993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Hoeveelheid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1887452" y="2293350"/>
            <a:ext cx="899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Vraag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3404470" y="2293350"/>
            <a:ext cx="1217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Aanbod</a:t>
            </a:r>
            <a:endParaRPr lang="nl-NL" dirty="0"/>
          </a:p>
        </p:txBody>
      </p:sp>
      <p:cxnSp>
        <p:nvCxnSpPr>
          <p:cNvPr id="19" name="Rechte verbindingslijn 18"/>
          <p:cNvCxnSpPr/>
          <p:nvPr/>
        </p:nvCxnSpPr>
        <p:spPr>
          <a:xfrm>
            <a:off x="1605216" y="3563514"/>
            <a:ext cx="266360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kstvak 19"/>
          <p:cNvSpPr txBox="1"/>
          <p:nvPr/>
        </p:nvSpPr>
        <p:spPr>
          <a:xfrm>
            <a:off x="3686705" y="3572901"/>
            <a:ext cx="1252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P-wereld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1190682" y="2990742"/>
            <a:ext cx="29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</a:t>
            </a:r>
            <a:endParaRPr lang="nl-NL" dirty="0"/>
          </a:p>
        </p:txBody>
      </p:sp>
      <p:cxnSp>
        <p:nvCxnSpPr>
          <p:cNvPr id="22" name="Rechte verbindingslijn 21"/>
          <p:cNvCxnSpPr/>
          <p:nvPr/>
        </p:nvCxnSpPr>
        <p:spPr>
          <a:xfrm>
            <a:off x="5199828" y="1792276"/>
            <a:ext cx="17640" cy="29107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>
            <a:off x="5199828" y="4703067"/>
            <a:ext cx="33339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>
            <a:off x="5199828" y="2250946"/>
            <a:ext cx="2663601" cy="24521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 flipV="1">
            <a:off x="5199828" y="1792276"/>
            <a:ext cx="2081490" cy="24344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 flipH="1">
            <a:off x="5199828" y="3115363"/>
            <a:ext cx="917267" cy="1764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kstvak 26"/>
          <p:cNvSpPr txBox="1"/>
          <p:nvPr/>
        </p:nvSpPr>
        <p:spPr>
          <a:xfrm>
            <a:off x="4785294" y="1387662"/>
            <a:ext cx="829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28" name="Tekstvak 27"/>
          <p:cNvSpPr txBox="1"/>
          <p:nvPr/>
        </p:nvSpPr>
        <p:spPr>
          <a:xfrm>
            <a:off x="6999082" y="5038249"/>
            <a:ext cx="1993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Hoeveelheid</a:t>
            </a:r>
            <a:endParaRPr lang="nl-NL" dirty="0"/>
          </a:p>
        </p:txBody>
      </p:sp>
      <p:sp>
        <p:nvSpPr>
          <p:cNvPr id="29" name="Tekstvak 28"/>
          <p:cNvSpPr txBox="1"/>
          <p:nvPr/>
        </p:nvSpPr>
        <p:spPr>
          <a:xfrm>
            <a:off x="5482064" y="2250946"/>
            <a:ext cx="899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Vraag</a:t>
            </a:r>
            <a:endParaRPr lang="nl-NL" dirty="0"/>
          </a:p>
        </p:txBody>
      </p:sp>
      <p:sp>
        <p:nvSpPr>
          <p:cNvPr id="30" name="Tekstvak 29"/>
          <p:cNvSpPr txBox="1"/>
          <p:nvPr/>
        </p:nvSpPr>
        <p:spPr>
          <a:xfrm>
            <a:off x="6999082" y="1387662"/>
            <a:ext cx="153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Binnenlands</a:t>
            </a:r>
          </a:p>
          <a:p>
            <a:r>
              <a:rPr lang="nl-NL" dirty="0" smtClean="0"/>
              <a:t>Aanbod</a:t>
            </a:r>
            <a:endParaRPr lang="nl-NL" dirty="0"/>
          </a:p>
        </p:txBody>
      </p:sp>
      <p:sp>
        <p:nvSpPr>
          <p:cNvPr id="31" name="Tekstvak 30"/>
          <p:cNvSpPr txBox="1"/>
          <p:nvPr/>
        </p:nvSpPr>
        <p:spPr>
          <a:xfrm>
            <a:off x="7281317" y="3530497"/>
            <a:ext cx="1252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P-wereld</a:t>
            </a:r>
            <a:endParaRPr lang="nl-NL" dirty="0"/>
          </a:p>
        </p:txBody>
      </p:sp>
      <p:sp>
        <p:nvSpPr>
          <p:cNvPr id="32" name="Tekstvak 31"/>
          <p:cNvSpPr txBox="1"/>
          <p:nvPr/>
        </p:nvSpPr>
        <p:spPr>
          <a:xfrm>
            <a:off x="4785294" y="2948338"/>
            <a:ext cx="29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</a:t>
            </a:r>
            <a:endParaRPr lang="nl-NL" dirty="0"/>
          </a:p>
        </p:txBody>
      </p:sp>
      <p:sp>
        <p:nvSpPr>
          <p:cNvPr id="33" name="Tekstvak 32"/>
          <p:cNvSpPr txBox="1"/>
          <p:nvPr/>
        </p:nvSpPr>
        <p:spPr>
          <a:xfrm>
            <a:off x="2293166" y="5662812"/>
            <a:ext cx="5923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Gesloten economie				Open economie</a:t>
            </a:r>
            <a:endParaRPr lang="nl-NL" dirty="0"/>
          </a:p>
        </p:txBody>
      </p:sp>
      <p:cxnSp>
        <p:nvCxnSpPr>
          <p:cNvPr id="35" name="Rechte verbindingslijn 34"/>
          <p:cNvCxnSpPr/>
          <p:nvPr/>
        </p:nvCxnSpPr>
        <p:spPr>
          <a:xfrm>
            <a:off x="5199828" y="3563514"/>
            <a:ext cx="266360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 flipV="1">
            <a:off x="6117095" y="2853010"/>
            <a:ext cx="1164222" cy="13208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kstvak 37"/>
          <p:cNvSpPr txBox="1"/>
          <p:nvPr/>
        </p:nvSpPr>
        <p:spPr>
          <a:xfrm>
            <a:off x="7281318" y="2620278"/>
            <a:ext cx="1415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Totale aanbod</a:t>
            </a:r>
            <a:endParaRPr lang="nl-NL" dirty="0"/>
          </a:p>
        </p:txBody>
      </p:sp>
      <p:cxnSp>
        <p:nvCxnSpPr>
          <p:cNvPr id="40" name="Rechte verbindingslijn 39"/>
          <p:cNvCxnSpPr/>
          <p:nvPr/>
        </p:nvCxnSpPr>
        <p:spPr>
          <a:xfrm>
            <a:off x="5709948" y="3572901"/>
            <a:ext cx="0" cy="14653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>
            <a:off x="6632542" y="3572901"/>
            <a:ext cx="0" cy="14653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Pijl links en rechts 42"/>
          <p:cNvSpPr/>
          <p:nvPr/>
        </p:nvSpPr>
        <p:spPr>
          <a:xfrm>
            <a:off x="5669744" y="5038249"/>
            <a:ext cx="962798" cy="201175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Tekstvak 43"/>
          <p:cNvSpPr txBox="1"/>
          <p:nvPr/>
        </p:nvSpPr>
        <p:spPr>
          <a:xfrm>
            <a:off x="5669744" y="5222915"/>
            <a:ext cx="894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Import</a:t>
            </a:r>
            <a:endParaRPr lang="nl-NL" dirty="0"/>
          </a:p>
        </p:txBody>
      </p:sp>
      <p:sp>
        <p:nvSpPr>
          <p:cNvPr id="45" name="Rechthoekige driehoek 44"/>
          <p:cNvSpPr/>
          <p:nvPr/>
        </p:nvSpPr>
        <p:spPr>
          <a:xfrm>
            <a:off x="5217468" y="2293350"/>
            <a:ext cx="1364618" cy="1237147"/>
          </a:xfrm>
          <a:prstGeom prst="rtTriangle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Rechthoekige driehoek 45"/>
          <p:cNvSpPr/>
          <p:nvPr/>
        </p:nvSpPr>
        <p:spPr>
          <a:xfrm>
            <a:off x="1622856" y="2293350"/>
            <a:ext cx="899627" cy="822013"/>
          </a:xfrm>
          <a:prstGeom prst="rt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2" name="Rechte verbindingslijn 51"/>
          <p:cNvCxnSpPr/>
          <p:nvPr/>
        </p:nvCxnSpPr>
        <p:spPr>
          <a:xfrm flipV="1">
            <a:off x="1622856" y="3266609"/>
            <a:ext cx="899627" cy="1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54"/>
          <p:cNvCxnSpPr/>
          <p:nvPr/>
        </p:nvCxnSpPr>
        <p:spPr>
          <a:xfrm flipV="1">
            <a:off x="1622856" y="3266610"/>
            <a:ext cx="899627" cy="907222"/>
          </a:xfrm>
          <a:prstGeom prst="line">
            <a:avLst/>
          </a:prstGeom>
          <a:ln w="762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Rechte verbindingslijn 57"/>
          <p:cNvCxnSpPr/>
          <p:nvPr/>
        </p:nvCxnSpPr>
        <p:spPr>
          <a:xfrm flipV="1">
            <a:off x="1622856" y="3266609"/>
            <a:ext cx="0" cy="907223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Rechte verbindingslijn 60"/>
          <p:cNvCxnSpPr/>
          <p:nvPr/>
        </p:nvCxnSpPr>
        <p:spPr>
          <a:xfrm flipV="1">
            <a:off x="5164548" y="3572901"/>
            <a:ext cx="545400" cy="600931"/>
          </a:xfrm>
          <a:prstGeom prst="line">
            <a:avLst/>
          </a:prstGeom>
          <a:ln w="762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Rechte verbindingslijn 62"/>
          <p:cNvCxnSpPr/>
          <p:nvPr/>
        </p:nvCxnSpPr>
        <p:spPr>
          <a:xfrm>
            <a:off x="5219930" y="3563515"/>
            <a:ext cx="490018" cy="9386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Rechte verbindingslijn 64"/>
          <p:cNvCxnSpPr/>
          <p:nvPr/>
        </p:nvCxnSpPr>
        <p:spPr>
          <a:xfrm flipV="1">
            <a:off x="5164548" y="3578914"/>
            <a:ext cx="35280" cy="647842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237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20" grpId="0"/>
      <p:bldP spid="21" grpId="0"/>
      <p:bldP spid="27" grpId="0"/>
      <p:bldP spid="28" grpId="0"/>
      <p:bldP spid="29" grpId="0"/>
      <p:bldP spid="30" grpId="0"/>
      <p:bldP spid="31" grpId="0"/>
      <p:bldP spid="31" grpId="1"/>
      <p:bldP spid="32" grpId="0"/>
      <p:bldP spid="33" grpId="0"/>
      <p:bldP spid="38" grpId="0"/>
      <p:bldP spid="43" grpId="0" animBg="1"/>
      <p:bldP spid="44" grpId="0"/>
      <p:bldP spid="45" grpId="0" animBg="1"/>
      <p:bldP spid="4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Voordelen uitbuiten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>
          <a:xfrm>
            <a:off x="611560" y="1556792"/>
            <a:ext cx="3822192" cy="639762"/>
          </a:xfrm>
        </p:spPr>
        <p:txBody>
          <a:bodyPr/>
          <a:lstStyle/>
          <a:p>
            <a:r>
              <a:rPr lang="nl-NL" dirty="0" smtClean="0"/>
              <a:t>China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>
          <a:xfrm>
            <a:off x="899592" y="2276872"/>
            <a:ext cx="4040188" cy="2436302"/>
          </a:xfrm>
        </p:spPr>
        <p:txBody>
          <a:bodyPr/>
          <a:lstStyle/>
          <a:p>
            <a:pPr marL="265113" indent="-265113">
              <a:buNone/>
              <a:tabLst>
                <a:tab pos="265113" algn="l"/>
              </a:tabLst>
            </a:pPr>
            <a:r>
              <a:rPr lang="nl-NL" sz="2000" dirty="0" smtClean="0"/>
              <a:t>+	Grote </a:t>
            </a:r>
            <a:r>
              <a:rPr lang="nl-NL" sz="2000" dirty="0"/>
              <a:t>hoeveelheid goedkope </a:t>
            </a:r>
            <a:r>
              <a:rPr lang="nl-NL" sz="2000" dirty="0" smtClean="0"/>
              <a:t>arbeidskrachten</a:t>
            </a:r>
          </a:p>
          <a:p>
            <a:pPr marL="265113" indent="-265113">
              <a:buNone/>
              <a:tabLst>
                <a:tab pos="265113" algn="l"/>
              </a:tabLst>
            </a:pPr>
            <a:r>
              <a:rPr lang="nl-NL" sz="2000" dirty="0" smtClean="0"/>
              <a:t>+	Enorm potentieel afzetgebied (inwoners China/India)</a:t>
            </a:r>
          </a:p>
          <a:p>
            <a:pPr marL="0" indent="0">
              <a:buNone/>
              <a:tabLst>
                <a:tab pos="265113" algn="l"/>
              </a:tabLst>
            </a:pPr>
            <a:r>
              <a:rPr lang="nl-NL" sz="2000" dirty="0" smtClean="0"/>
              <a:t>-	Laag opleidingsniveau</a:t>
            </a:r>
          </a:p>
          <a:p>
            <a:pPr marL="0" indent="0">
              <a:buNone/>
              <a:tabLst>
                <a:tab pos="265113" algn="l"/>
              </a:tabLst>
            </a:pPr>
            <a:r>
              <a:rPr lang="nl-NL" sz="2000" dirty="0" smtClean="0"/>
              <a:t>-	Van oorsprong isolationistisch</a:t>
            </a:r>
          </a:p>
          <a:p>
            <a:pPr>
              <a:buFontTx/>
              <a:buChar char="-"/>
              <a:tabLst>
                <a:tab pos="265113" algn="l"/>
              </a:tabLst>
            </a:pPr>
            <a:endParaRPr lang="nl-NL" sz="2000" dirty="0"/>
          </a:p>
          <a:p>
            <a:pPr marL="265113" indent="-265113">
              <a:buNone/>
              <a:tabLst>
                <a:tab pos="265113" algn="l"/>
              </a:tabLst>
            </a:pPr>
            <a:endParaRPr lang="nl-NL" sz="2000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3"/>
          </p:nvPr>
        </p:nvSpPr>
        <p:spPr>
          <a:xfrm>
            <a:off x="4651769" y="1556792"/>
            <a:ext cx="3822192" cy="639762"/>
          </a:xfrm>
        </p:spPr>
        <p:txBody>
          <a:bodyPr/>
          <a:lstStyle/>
          <a:p>
            <a:r>
              <a:rPr lang="nl-NL" dirty="0" smtClean="0"/>
              <a:t>Europa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>
          <a:xfrm>
            <a:off x="4788024" y="2276872"/>
            <a:ext cx="4041775" cy="2436302"/>
          </a:xfrm>
        </p:spPr>
        <p:txBody>
          <a:bodyPr/>
          <a:lstStyle/>
          <a:p>
            <a:pPr marL="265113" indent="-265113">
              <a:buNone/>
            </a:pPr>
            <a:r>
              <a:rPr lang="nl-NL" sz="2000" dirty="0" smtClean="0"/>
              <a:t>+	Hoog gemiddeld </a:t>
            </a:r>
            <a:r>
              <a:rPr lang="nl-NL" sz="2000" dirty="0" err="1" smtClean="0"/>
              <a:t>opleidings-niveau</a:t>
            </a:r>
            <a:endParaRPr lang="nl-NL" sz="2000" dirty="0" smtClean="0"/>
          </a:p>
          <a:p>
            <a:pPr marL="265113" indent="-265113">
              <a:buNone/>
            </a:pPr>
            <a:r>
              <a:rPr lang="nl-NL" sz="2000" dirty="0" smtClean="0"/>
              <a:t>+	Grote koopkracht bevolking</a:t>
            </a:r>
          </a:p>
          <a:p>
            <a:pPr marL="265113" indent="-265113">
              <a:buNone/>
            </a:pPr>
            <a:r>
              <a:rPr lang="nl-NL" sz="2000" dirty="0" smtClean="0"/>
              <a:t>-	Relatief weinig natuurlijke hulpbronnen</a:t>
            </a:r>
          </a:p>
          <a:p>
            <a:pPr marL="265113" indent="-265113">
              <a:buNone/>
            </a:pPr>
            <a:r>
              <a:rPr lang="nl-NL" sz="2000" dirty="0" smtClean="0"/>
              <a:t>-	Dure arbeidskrachten</a:t>
            </a:r>
            <a:endParaRPr lang="nl-NL" sz="2000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1026" name="Picture 2" descr="http://www.kennislink.nl/upload/190225_962_1204291460546-China_manufacturing_2005_snipsho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581128"/>
            <a:ext cx="3096344" cy="2064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581128"/>
            <a:ext cx="1965506" cy="2064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072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uiExpand="1" build="p"/>
      <p:bldP spid="6" grpId="0" build="p"/>
      <p:bldP spid="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Wie gaat zich nu waarin specialiseren?</a:t>
            </a:r>
          </a:p>
          <a:p>
            <a:endParaRPr lang="nl-NL" dirty="0" smtClean="0"/>
          </a:p>
          <a:p>
            <a:pPr lvl="1"/>
            <a:r>
              <a:rPr lang="nl-NL" dirty="0" smtClean="0"/>
              <a:t>Absolute kostenvoordelen</a:t>
            </a:r>
            <a:br>
              <a:rPr lang="nl-NL" dirty="0" smtClean="0"/>
            </a:br>
            <a:r>
              <a:rPr lang="nl-NL" sz="2000" dirty="0" smtClean="0"/>
              <a:t>wanneer een land een bepaald product goedkoper kan produceren</a:t>
            </a:r>
          </a:p>
          <a:p>
            <a:pPr lvl="1"/>
            <a:endParaRPr lang="nl-NL" sz="2000" dirty="0"/>
          </a:p>
          <a:p>
            <a:pPr lvl="1"/>
            <a:endParaRPr lang="nl-NL" dirty="0" smtClean="0"/>
          </a:p>
          <a:p>
            <a:pPr lvl="1"/>
            <a:r>
              <a:rPr lang="nl-NL" dirty="0" smtClean="0"/>
              <a:t>Relatieve (comparatief) kostenvoordelen</a:t>
            </a:r>
            <a:br>
              <a:rPr lang="nl-NL" dirty="0" smtClean="0"/>
            </a:br>
            <a:r>
              <a:rPr lang="nl-NL" sz="2000" dirty="0" smtClean="0"/>
              <a:t>wanneer een land álle producten goedkoper kan produceren</a:t>
            </a:r>
          </a:p>
          <a:p>
            <a:pPr marL="712788" lvl="1" indent="0">
              <a:buNone/>
            </a:pPr>
            <a:r>
              <a:rPr lang="nl-NL" sz="2000" dirty="0" smtClean="0"/>
              <a:t>dan heeft het nog steeds in 1 product het grootste voordeel (relatief kostenvoordeel)</a:t>
            </a:r>
            <a:endParaRPr lang="nl-NL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Specialiseren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7738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800" dirty="0" smtClean="0"/>
              <a:t>De theorie gaat uit van:</a:t>
            </a:r>
          </a:p>
          <a:p>
            <a:pPr lvl="1"/>
            <a:r>
              <a:rPr lang="nl-NL" sz="2000" dirty="0" smtClean="0"/>
              <a:t>2 landen</a:t>
            </a:r>
          </a:p>
          <a:p>
            <a:pPr lvl="1"/>
            <a:r>
              <a:rPr lang="nl-NL" sz="2000" dirty="0" smtClean="0"/>
              <a:t>2 producten</a:t>
            </a:r>
          </a:p>
          <a:p>
            <a:pPr lvl="1"/>
            <a:r>
              <a:rPr lang="nl-NL" sz="2000" dirty="0" smtClean="0"/>
              <a:t>uitsluitend arbeid (lees: eenheden productiefactor) nodig voor productie</a:t>
            </a:r>
          </a:p>
          <a:p>
            <a:pPr lvl="1"/>
            <a:r>
              <a:rPr lang="nl-NL" sz="2000" dirty="0" smtClean="0"/>
              <a:t>geen transportkosten en andere handelsbelemmeringen</a:t>
            </a:r>
          </a:p>
          <a:p>
            <a:endParaRPr lang="nl-NL" sz="2800" dirty="0"/>
          </a:p>
          <a:p>
            <a:pPr marL="539750" indent="-539750">
              <a:buNone/>
            </a:pPr>
            <a:r>
              <a:rPr lang="nl-NL" sz="2800" dirty="0" smtClean="0">
                <a:sym typeface="Wingdings" pitchFamily="2" charset="2"/>
              </a:rPr>
              <a:t>	</a:t>
            </a:r>
            <a:r>
              <a:rPr lang="nl-NL" sz="2400" dirty="0" smtClean="0">
                <a:sym typeface="Wingdings" pitchFamily="2" charset="2"/>
              </a:rPr>
              <a:t>Dus zeer theoretisch in de basis (maar daarmee is de conclusie niet per definitie onzin)</a:t>
            </a:r>
            <a:endParaRPr lang="nl-NL" sz="24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Comparatief kostenvoordeel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958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555776" y="332656"/>
            <a:ext cx="4680520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Comparatief kostenvoordeel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164201"/>
              </p:ext>
            </p:extLst>
          </p:nvPr>
        </p:nvGraphicFramePr>
        <p:xfrm>
          <a:off x="1524000" y="980728"/>
          <a:ext cx="60960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Uren arbeid per eenheid product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Nederland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China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Plastic </a:t>
                      </a:r>
                    </a:p>
                    <a:p>
                      <a:pPr algn="ctr"/>
                      <a:r>
                        <a:rPr lang="nl-NL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badeendjes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Tomaten</a:t>
                      </a:r>
                    </a:p>
                    <a:p>
                      <a:pPr algn="ctr"/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kstvak 5"/>
          <p:cNvSpPr txBox="1"/>
          <p:nvPr/>
        </p:nvSpPr>
        <p:spPr>
          <a:xfrm>
            <a:off x="1403648" y="3075057"/>
            <a:ext cx="6336704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Nederland heeft dus voor beide producten meer arbeid nodig dan China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1403648" y="3782943"/>
            <a:ext cx="6336704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Waar is China nu relatief het beste in?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403648" y="4233738"/>
            <a:ext cx="6912768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We kijken daarvoor naar de opofferingskosten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e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9775"/>
              </p:ext>
            </p:extLst>
          </p:nvPr>
        </p:nvGraphicFramePr>
        <p:xfrm>
          <a:off x="1524000" y="4869160"/>
          <a:ext cx="60960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Opofferings-kosten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Nederland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China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Plastic</a:t>
                      </a:r>
                    </a:p>
                    <a:p>
                      <a:pPr algn="ctr"/>
                      <a:r>
                        <a:rPr lang="nl-NL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badeendjes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Tomaten</a:t>
                      </a:r>
                    </a:p>
                    <a:p>
                      <a:pPr algn="ctr"/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65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555776" y="101823"/>
            <a:ext cx="4680520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Opofferingskosten (offer)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482187"/>
              </p:ext>
            </p:extLst>
          </p:nvPr>
        </p:nvGraphicFramePr>
        <p:xfrm>
          <a:off x="1524000" y="604462"/>
          <a:ext cx="60960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Uren arbeid per eenheid product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Nederland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China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Plastic </a:t>
                      </a:r>
                    </a:p>
                    <a:p>
                      <a:pPr algn="ctr"/>
                      <a:r>
                        <a:rPr lang="nl-NL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badeendjes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Tomaten</a:t>
                      </a:r>
                    </a:p>
                    <a:p>
                      <a:pPr algn="ctr"/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kstvak 5"/>
          <p:cNvSpPr txBox="1"/>
          <p:nvPr/>
        </p:nvSpPr>
        <p:spPr>
          <a:xfrm>
            <a:off x="539552" y="2564904"/>
            <a:ext cx="8208912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Wanneer we in Nederland plastic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badeendjes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willen produceren zijn daar 25 uur voor nodig = 0,5 eenheid tomaat (Offer)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539552" y="3244334"/>
            <a:ext cx="8208912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Voor de tomaten hebben we 50 uur nodig = 2 eenheden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badeendjes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(offer)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36870" y="3798332"/>
            <a:ext cx="8208912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China heeft voor de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badeendjes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10 uur nodig = 0,25 eenheid tomaat (offer)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e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065774"/>
              </p:ext>
            </p:extLst>
          </p:nvPr>
        </p:nvGraphicFramePr>
        <p:xfrm>
          <a:off x="1524000" y="4869160"/>
          <a:ext cx="60960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Opofferings-kosten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Nederland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China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Plastic</a:t>
                      </a:r>
                    </a:p>
                    <a:p>
                      <a:pPr algn="ctr"/>
                      <a:r>
                        <a:rPr lang="nl-NL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badeendjes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O,25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Tomaten</a:t>
                      </a:r>
                    </a:p>
                    <a:p>
                      <a:pPr algn="ctr"/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kstvak 9"/>
          <p:cNvSpPr txBox="1"/>
          <p:nvPr/>
        </p:nvSpPr>
        <p:spPr>
          <a:xfrm>
            <a:off x="539552" y="4285842"/>
            <a:ext cx="8208912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China heeft voor de tomaten 40 uur nodig =  4 eenheden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badeendjes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(offer)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4283968" y="5517232"/>
            <a:ext cx="612068" cy="360040"/>
          </a:xfrm>
          <a:prstGeom prst="rect">
            <a:avLst/>
          </a:prstGeom>
          <a:solidFill>
            <a:schemeClr val="accent5">
              <a:alpha val="8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4283968" y="6189724"/>
            <a:ext cx="612068" cy="360040"/>
          </a:xfrm>
          <a:prstGeom prst="rect">
            <a:avLst/>
          </a:prstGeom>
          <a:solidFill>
            <a:schemeClr val="accent5">
              <a:alpha val="7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6228184" y="5517232"/>
            <a:ext cx="612068" cy="360040"/>
          </a:xfrm>
          <a:prstGeom prst="rect">
            <a:avLst/>
          </a:prstGeom>
          <a:solidFill>
            <a:schemeClr val="accent5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6228184" y="6182072"/>
            <a:ext cx="612068" cy="360040"/>
          </a:xfrm>
          <a:prstGeom prst="rect">
            <a:avLst/>
          </a:prstGeom>
          <a:solidFill>
            <a:schemeClr val="accent5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749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555776" y="101823"/>
            <a:ext cx="4680520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Autarkie (gesloten economie)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543236"/>
              </p:ext>
            </p:extLst>
          </p:nvPr>
        </p:nvGraphicFramePr>
        <p:xfrm>
          <a:off x="352017" y="652371"/>
          <a:ext cx="862730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9307"/>
                <a:gridCol w="2138391"/>
                <a:gridCol w="2359604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Uren arbeid per eenheid product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Nederland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China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Plastic </a:t>
                      </a:r>
                      <a:r>
                        <a:rPr lang="nl-NL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badeendjes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Tomaten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kstvak 5"/>
          <p:cNvSpPr txBox="1"/>
          <p:nvPr/>
        </p:nvSpPr>
        <p:spPr>
          <a:xfrm>
            <a:off x="352017" y="3211677"/>
            <a:ext cx="864095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Geen specialisatie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352017" y="3717032"/>
            <a:ext cx="8640959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Nederland heeft 5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mln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eenheden arbeid en China heeft 40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mln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eenheden arbeid.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Zonder handel verdelen de landen hun arbeid 50/50 over de productie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e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220450"/>
              </p:ext>
            </p:extLst>
          </p:nvPr>
        </p:nvGraphicFramePr>
        <p:xfrm>
          <a:off x="323528" y="1771856"/>
          <a:ext cx="8669448" cy="1245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2032"/>
                <a:gridCol w="2112794"/>
                <a:gridCol w="2414622"/>
              </a:tblGrid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Opofferings-kosten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Nederland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China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Plastic </a:t>
                      </a:r>
                      <a:r>
                        <a:rPr lang="nl-NL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badeendjes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O,25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Tomaten 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07457"/>
              </p:ext>
            </p:extLst>
          </p:nvPr>
        </p:nvGraphicFramePr>
        <p:xfrm>
          <a:off x="352015" y="4725144"/>
          <a:ext cx="8627304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6826"/>
                <a:gridCol w="2156826"/>
                <a:gridCol w="2156826"/>
                <a:gridCol w="2156826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Autarkie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Nederland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China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Totaal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Plastic </a:t>
                      </a:r>
                      <a:r>
                        <a:rPr lang="nl-NL" dirty="0" err="1" smtClean="0"/>
                        <a:t>badeendjes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2,5 </a:t>
                      </a:r>
                      <a:r>
                        <a:rPr lang="nl-NL" dirty="0" err="1" smtClean="0"/>
                        <a:t>mln</a:t>
                      </a:r>
                      <a:r>
                        <a:rPr lang="nl-NL" dirty="0" smtClean="0"/>
                        <a:t> / 25 = </a:t>
                      </a:r>
                    </a:p>
                    <a:p>
                      <a:pPr algn="ctr"/>
                      <a:r>
                        <a:rPr lang="nl-NL" dirty="0" smtClean="0"/>
                        <a:t>100.000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20 </a:t>
                      </a:r>
                      <a:r>
                        <a:rPr lang="nl-NL" dirty="0" err="1" smtClean="0"/>
                        <a:t>mln</a:t>
                      </a:r>
                      <a:r>
                        <a:rPr lang="nl-NL" dirty="0" smtClean="0"/>
                        <a:t> / 10 =</a:t>
                      </a:r>
                    </a:p>
                    <a:p>
                      <a:pPr algn="ctr"/>
                      <a:r>
                        <a:rPr lang="nl-NL" dirty="0" smtClean="0"/>
                        <a:t>2 </a:t>
                      </a:r>
                      <a:r>
                        <a:rPr lang="nl-NL" dirty="0" err="1" smtClean="0"/>
                        <a:t>mln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2,1 </a:t>
                      </a:r>
                      <a:r>
                        <a:rPr lang="nl-NL" dirty="0" err="1" smtClean="0"/>
                        <a:t>mln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Tomaten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2,5 </a:t>
                      </a:r>
                      <a:r>
                        <a:rPr lang="nl-NL" dirty="0" err="1" smtClean="0"/>
                        <a:t>mln</a:t>
                      </a:r>
                      <a:r>
                        <a:rPr lang="nl-NL" dirty="0" smtClean="0"/>
                        <a:t> / 50 =</a:t>
                      </a:r>
                    </a:p>
                    <a:p>
                      <a:pPr algn="ctr"/>
                      <a:r>
                        <a:rPr lang="nl-NL" dirty="0" smtClean="0"/>
                        <a:t>50.000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20 </a:t>
                      </a:r>
                      <a:r>
                        <a:rPr lang="nl-NL" dirty="0" err="1" smtClean="0"/>
                        <a:t>mln</a:t>
                      </a:r>
                      <a:r>
                        <a:rPr lang="nl-NL" dirty="0" smtClean="0"/>
                        <a:t> / 40 =</a:t>
                      </a:r>
                      <a:r>
                        <a:rPr lang="nl-NL" baseline="0" dirty="0" smtClean="0"/>
                        <a:t> </a:t>
                      </a:r>
                    </a:p>
                    <a:p>
                      <a:pPr algn="ctr"/>
                      <a:r>
                        <a:rPr lang="nl-NL" baseline="0" dirty="0" smtClean="0"/>
                        <a:t>500.000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550.000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hthoek 10"/>
          <p:cNvSpPr/>
          <p:nvPr/>
        </p:nvSpPr>
        <p:spPr>
          <a:xfrm>
            <a:off x="2843808" y="5200747"/>
            <a:ext cx="1512168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4872078" y="5877272"/>
            <a:ext cx="1512168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7165415" y="5877272"/>
            <a:ext cx="1512168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7165415" y="5167098"/>
            <a:ext cx="1512168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>
            <a:off x="4896036" y="5209964"/>
            <a:ext cx="1512168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/>
          <p:cNvSpPr/>
          <p:nvPr/>
        </p:nvSpPr>
        <p:spPr>
          <a:xfrm>
            <a:off x="2818723" y="5877272"/>
            <a:ext cx="1512168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8417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555776" y="101823"/>
            <a:ext cx="4680520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Specialisatie (open economie)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91832"/>
              </p:ext>
            </p:extLst>
          </p:nvPr>
        </p:nvGraphicFramePr>
        <p:xfrm>
          <a:off x="352017" y="652371"/>
          <a:ext cx="862730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9307"/>
                <a:gridCol w="2138391"/>
                <a:gridCol w="2359604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Uren arbeid per eenheid product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Nederland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China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Plastic </a:t>
                      </a:r>
                      <a:r>
                        <a:rPr lang="nl-NL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badeendjes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Tomaten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kstvak 5"/>
          <p:cNvSpPr txBox="1"/>
          <p:nvPr/>
        </p:nvSpPr>
        <p:spPr>
          <a:xfrm>
            <a:off x="374419" y="3063688"/>
            <a:ext cx="864095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Specialisatie: product produceren in het land met de laagste opofferingskosten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355961" y="3433020"/>
            <a:ext cx="864095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Vanwege het verschil in omvang is 100%  specialisatie niet mogelijk.</a:t>
            </a:r>
          </a:p>
        </p:txBody>
      </p:sp>
      <p:graphicFrame>
        <p:nvGraphicFramePr>
          <p:cNvPr id="9" name="Tabe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51412"/>
              </p:ext>
            </p:extLst>
          </p:nvPr>
        </p:nvGraphicFramePr>
        <p:xfrm>
          <a:off x="323528" y="1771856"/>
          <a:ext cx="8669448" cy="1245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2032"/>
                <a:gridCol w="2112794"/>
                <a:gridCol w="2414622"/>
              </a:tblGrid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Opofferings-kosten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Nederland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China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Plastic </a:t>
                      </a:r>
                      <a:r>
                        <a:rPr lang="nl-NL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badeendjes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O,25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Tomaten 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810984"/>
              </p:ext>
            </p:extLst>
          </p:nvPr>
        </p:nvGraphicFramePr>
        <p:xfrm>
          <a:off x="352015" y="4725144"/>
          <a:ext cx="8627304" cy="137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6826"/>
                <a:gridCol w="2156826"/>
                <a:gridCol w="2156826"/>
                <a:gridCol w="2156826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Autarkie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Nederland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China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Totaal</a:t>
                      </a:r>
                      <a:endParaRPr lang="nl-NL" dirty="0"/>
                    </a:p>
                  </a:txBody>
                  <a:tcPr/>
                </a:tc>
              </a:tr>
              <a:tr h="349240">
                <a:tc>
                  <a:txBody>
                    <a:bodyPr/>
                    <a:lstStyle/>
                    <a:p>
                      <a:r>
                        <a:rPr lang="nl-NL" dirty="0" smtClean="0"/>
                        <a:t>Plastic </a:t>
                      </a:r>
                      <a:r>
                        <a:rPr lang="nl-NL" dirty="0" err="1" smtClean="0"/>
                        <a:t>badeendjes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2,1 </a:t>
                      </a:r>
                      <a:r>
                        <a:rPr lang="nl-NL" dirty="0" err="1" smtClean="0"/>
                        <a:t>mln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2,1 </a:t>
                      </a:r>
                      <a:r>
                        <a:rPr lang="nl-NL" dirty="0" err="1" smtClean="0"/>
                        <a:t>mln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Tomaten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5 </a:t>
                      </a:r>
                      <a:r>
                        <a:rPr lang="nl-NL" dirty="0" err="1" smtClean="0"/>
                        <a:t>mln</a:t>
                      </a:r>
                      <a:r>
                        <a:rPr lang="nl-NL" dirty="0" smtClean="0"/>
                        <a:t> / 50 =</a:t>
                      </a:r>
                    </a:p>
                    <a:p>
                      <a:pPr algn="ctr"/>
                      <a:r>
                        <a:rPr lang="nl-NL" dirty="0" smtClean="0"/>
                        <a:t>100.000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19 </a:t>
                      </a:r>
                      <a:r>
                        <a:rPr lang="nl-NL" dirty="0" err="1" smtClean="0"/>
                        <a:t>mln</a:t>
                      </a:r>
                      <a:r>
                        <a:rPr lang="nl-NL" dirty="0" smtClean="0"/>
                        <a:t> / 40 =</a:t>
                      </a:r>
                      <a:r>
                        <a:rPr lang="nl-NL" baseline="0" dirty="0" smtClean="0"/>
                        <a:t> </a:t>
                      </a:r>
                    </a:p>
                    <a:p>
                      <a:pPr algn="ctr"/>
                      <a:r>
                        <a:rPr lang="nl-NL" baseline="0" dirty="0" smtClean="0"/>
                        <a:t>475.000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575.000</a:t>
                      </a:r>
                    </a:p>
                    <a:p>
                      <a:pPr algn="ctr"/>
                      <a:r>
                        <a:rPr lang="nl-NL" dirty="0" smtClean="0"/>
                        <a:t>(was 500.000)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kstvak 7"/>
          <p:cNvSpPr txBox="1"/>
          <p:nvPr/>
        </p:nvSpPr>
        <p:spPr>
          <a:xfrm>
            <a:off x="374419" y="3802352"/>
            <a:ext cx="864095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We nemen aan dat de wereld genoeg heeft aan 2,1 miljoen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badeendjes</a:t>
            </a: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2771800" y="5445224"/>
            <a:ext cx="151216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4896036" y="5445224"/>
            <a:ext cx="15481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7092280" y="5445224"/>
            <a:ext cx="158417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1708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2" grpId="0" animBg="1"/>
      <p:bldP spid="11" grpId="0" animBg="1"/>
      <p:bldP spid="1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379</TotalTime>
  <Words>740</Words>
  <Application>Microsoft Macintosh PowerPoint</Application>
  <PresentationFormat>Diavoorstelling (4:3)</PresentationFormat>
  <Paragraphs>240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Golfvorm</vt:lpstr>
      <vt:lpstr>PowerPoint-presentatie</vt:lpstr>
      <vt:lpstr>PowerPoint-presentatie</vt:lpstr>
      <vt:lpstr>Voordelen uitbuiten</vt:lpstr>
      <vt:lpstr>Specialiseren</vt:lpstr>
      <vt:lpstr>Comparatief kostenvoordeel</vt:lpstr>
      <vt:lpstr>PowerPoint-presentatie</vt:lpstr>
      <vt:lpstr>PowerPoint-presentatie</vt:lpstr>
      <vt:lpstr>PowerPoint-presentatie</vt:lpstr>
      <vt:lpstr>PowerPoint-presentatie</vt:lpstr>
      <vt:lpstr>PowerPoint-presentatie</vt:lpstr>
      <vt:lpstr>Ruilen: tegen welke prijs?</vt:lpstr>
      <vt:lpstr>De werkelijkheid</vt:lpstr>
      <vt:lpstr>Open of gesloten economie</vt:lpstr>
    </vt:vector>
  </TitlesOfParts>
  <Company>Krimpenerwaard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Comparatieve kosten</dc:title>
  <dc:creator>Blm</dc:creator>
  <cp:lastModifiedBy>Hans Vermeulen</cp:lastModifiedBy>
  <cp:revision>36</cp:revision>
  <cp:lastPrinted>2015-01-21T20:18:41Z</cp:lastPrinted>
  <dcterms:created xsi:type="dcterms:W3CDTF">2012-09-05T10:22:37Z</dcterms:created>
  <dcterms:modified xsi:type="dcterms:W3CDTF">2017-02-03T11:09:05Z</dcterms:modified>
</cp:coreProperties>
</file>