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87" r:id="rId2"/>
    <p:sldId id="274" r:id="rId3"/>
    <p:sldId id="275" r:id="rId4"/>
    <p:sldId id="276" r:id="rId5"/>
    <p:sldId id="277" r:id="rId6"/>
    <p:sldId id="279" r:id="rId7"/>
    <p:sldId id="278" r:id="rId8"/>
    <p:sldId id="286" r:id="rId9"/>
    <p:sldId id="266" r:id="rId10"/>
    <p:sldId id="281" r:id="rId11"/>
    <p:sldId id="283" r:id="rId12"/>
    <p:sldId id="284" r:id="rId13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B39663-2D40-45C5-98F6-545AB874563E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A4EB5D-EFFD-401C-A5C4-98EDBE86D9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29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AE53-EEE3-4543-9B0D-AC775D22CA71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0E8C-0A9E-4176-B0E3-08939D5992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0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8E68-C883-47FC-804D-8E73DC53A2F4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588E-FAB1-4948-BE98-AED306D3FD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82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C0BE-FCE3-4266-9AE3-1C0AAFF98005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196B-73F3-4879-88DF-C77F7B125F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3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815E-2E1A-493F-A549-CEFA94963243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0306-3B3A-410C-8E14-7355C048A5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6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A248-9C42-4041-B280-D428FDCEDCFE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4605-AF89-4324-A8C1-A18F23A9AF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7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79EE-D292-4548-892A-7890CDEBC4C8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5FF8-1AF0-4D55-AB0D-A2FE8348AB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44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8E71-5D98-43B4-ADEE-7B4812EB4F2F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C007-4CA5-48B4-80E2-9B692A8846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29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CC49-23D2-435F-965F-F1A8502F20F0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613F-4A41-4AF8-9DDA-CC3BEEB440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32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DAA7-4663-425B-A860-B7E5E42237AB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2179-C367-4930-93CE-6DD4813ACB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66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40F9-F960-4275-A7CE-6FAF614EA7A2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5CAC-07B7-4917-808E-1D2E6F5C73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52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7147-231D-46DC-8988-D11C5B6939BF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EB21-8933-4454-957F-DF8DC2A72B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6E81D8-EF6B-45A5-A996-AD85EBFB7CF5}" type="datetimeFigureOut">
              <a:rPr lang="nl-NL"/>
              <a:pPr>
                <a:defRPr/>
              </a:pPr>
              <a:t>08-02-16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8F705E-D50E-4F2A-9941-0F52FC233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71" r:id="rId8"/>
    <p:sldLayoutId id="2147483772" r:id="rId9"/>
    <p:sldLayoutId id="2147483763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Landen die economische </a:t>
            </a:r>
            <a:r>
              <a:rPr lang="nl-NL" dirty="0"/>
              <a:t>relaties onderhouden met andere landen hebben een </a:t>
            </a:r>
            <a:r>
              <a:rPr lang="nl-NL" b="1" dirty="0"/>
              <a:t>open economie</a:t>
            </a:r>
            <a:r>
              <a:rPr lang="nl-NL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Landen met een gesloten economie bestaan niet.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De mate van openheid kan sterk </a:t>
            </a:r>
            <a:r>
              <a:rPr lang="nl-NL" dirty="0" err="1" smtClean="0"/>
              <a:t>varieren</a:t>
            </a: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De mate van openheid meten we met de export- en importquote (handelsquote = e + m)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Open of gesloten economie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04" y="4293096"/>
            <a:ext cx="5553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45224"/>
            <a:ext cx="55149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nl-NL" altLang="nl-NL" dirty="0" smtClean="0"/>
              <a:t>Wisselkoers en betalingsbalans</a:t>
            </a:r>
          </a:p>
        </p:txBody>
      </p:sp>
      <p:sp>
        <p:nvSpPr>
          <p:cNvPr id="4" name="Rechthoek 3"/>
          <p:cNvSpPr/>
          <p:nvPr/>
        </p:nvSpPr>
        <p:spPr>
          <a:xfrm>
            <a:off x="971550" y="3933825"/>
            <a:ext cx="75612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11638" y="4151313"/>
            <a:ext cx="914400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971550" y="3141663"/>
            <a:ext cx="20161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Lopende rekening</a:t>
            </a:r>
          </a:p>
          <a:p>
            <a:pPr>
              <a:defRPr/>
            </a:pPr>
            <a:r>
              <a:rPr lang="nl-NL" sz="1400" dirty="0"/>
              <a:t>Ontvangsten (export)</a:t>
            </a:r>
          </a:p>
        </p:txBody>
      </p:sp>
      <p:sp>
        <p:nvSpPr>
          <p:cNvPr id="7" name="Rechthoek 6"/>
          <p:cNvSpPr/>
          <p:nvPr/>
        </p:nvSpPr>
        <p:spPr>
          <a:xfrm>
            <a:off x="6443663" y="3141663"/>
            <a:ext cx="2089150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Lopende rekening</a:t>
            </a:r>
          </a:p>
          <a:p>
            <a:pPr algn="ctr">
              <a:defRPr/>
            </a:pPr>
            <a:r>
              <a:rPr lang="nl-NL" sz="1400" dirty="0"/>
              <a:t>Uitgaven (import)</a:t>
            </a:r>
          </a:p>
        </p:txBody>
      </p:sp>
      <p:sp>
        <p:nvSpPr>
          <p:cNvPr id="8" name="Rechthoek 7"/>
          <p:cNvSpPr/>
          <p:nvPr/>
        </p:nvSpPr>
        <p:spPr>
          <a:xfrm>
            <a:off x="3097213" y="3141663"/>
            <a:ext cx="13303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Financiële Rek</a:t>
            </a:r>
          </a:p>
          <a:p>
            <a:pPr algn="ctr">
              <a:defRPr/>
            </a:pPr>
            <a:r>
              <a:rPr lang="nl-NL" sz="1400" dirty="0"/>
              <a:t>kapitaalimport</a:t>
            </a:r>
          </a:p>
        </p:txBody>
      </p:sp>
      <p:sp>
        <p:nvSpPr>
          <p:cNvPr id="9" name="Rechthoek 8"/>
          <p:cNvSpPr/>
          <p:nvPr/>
        </p:nvSpPr>
        <p:spPr>
          <a:xfrm>
            <a:off x="4867275" y="3141663"/>
            <a:ext cx="14906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Financiële rek</a:t>
            </a:r>
          </a:p>
          <a:p>
            <a:pPr algn="ctr">
              <a:defRPr/>
            </a:pPr>
            <a:r>
              <a:rPr lang="nl-NL" sz="1400" dirty="0"/>
              <a:t>kapitaalexport</a:t>
            </a:r>
          </a:p>
        </p:txBody>
      </p:sp>
      <p:sp>
        <p:nvSpPr>
          <p:cNvPr id="15" name="Rechthoek 14"/>
          <p:cNvSpPr/>
          <p:nvPr/>
        </p:nvSpPr>
        <p:spPr>
          <a:xfrm>
            <a:off x="890673" y="4798731"/>
            <a:ext cx="3313113" cy="21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Ontvangsten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139072" y="4800319"/>
            <a:ext cx="33115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Uitgaven</a:t>
            </a:r>
          </a:p>
        </p:txBody>
      </p:sp>
      <p:sp>
        <p:nvSpPr>
          <p:cNvPr id="21" name="Rechthoek 20"/>
          <p:cNvSpPr/>
          <p:nvPr/>
        </p:nvSpPr>
        <p:spPr>
          <a:xfrm>
            <a:off x="2616200" y="1340768"/>
            <a:ext cx="41052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Wisselkoers land A stijgt</a:t>
            </a:r>
          </a:p>
        </p:txBody>
      </p:sp>
      <p:sp>
        <p:nvSpPr>
          <p:cNvPr id="22" name="Rechthoek 21"/>
          <p:cNvSpPr/>
          <p:nvPr/>
        </p:nvSpPr>
        <p:spPr>
          <a:xfrm>
            <a:off x="2259477" y="1972495"/>
            <a:ext cx="4867502" cy="303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Prijzen in land A stijgen voor buitenlanders</a:t>
            </a:r>
          </a:p>
        </p:txBody>
      </p:sp>
      <p:sp>
        <p:nvSpPr>
          <p:cNvPr id="23" name="PIJL-OMLAAG 22"/>
          <p:cNvSpPr/>
          <p:nvPr/>
        </p:nvSpPr>
        <p:spPr>
          <a:xfrm>
            <a:off x="4500563" y="1685158"/>
            <a:ext cx="43180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PIJL-OMLAAG 23"/>
          <p:cNvSpPr/>
          <p:nvPr/>
        </p:nvSpPr>
        <p:spPr>
          <a:xfrm>
            <a:off x="1763712" y="5033938"/>
            <a:ext cx="431800" cy="729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PIJL-OMLAAG 24"/>
          <p:cNvSpPr/>
          <p:nvPr/>
        </p:nvSpPr>
        <p:spPr>
          <a:xfrm rot="10800000">
            <a:off x="6695178" y="4164635"/>
            <a:ext cx="431801" cy="635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PIJL-OMLAAG 1"/>
          <p:cNvSpPr/>
          <p:nvPr/>
        </p:nvSpPr>
        <p:spPr>
          <a:xfrm rot="3787165">
            <a:off x="2916763" y="1854857"/>
            <a:ext cx="260309" cy="1633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OMLAAG 25"/>
          <p:cNvSpPr/>
          <p:nvPr/>
        </p:nvSpPr>
        <p:spPr>
          <a:xfrm rot="18046313" flipH="1">
            <a:off x="6387806" y="1977868"/>
            <a:ext cx="309105" cy="142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2259477" y="6021288"/>
            <a:ext cx="410527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Daling betalingsbalans saldo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nl-NL" altLang="nl-NL" dirty="0" smtClean="0"/>
              <a:t>Rente en betalingsbalans</a:t>
            </a:r>
          </a:p>
        </p:txBody>
      </p:sp>
      <p:sp>
        <p:nvSpPr>
          <p:cNvPr id="4" name="Rechthoek 3"/>
          <p:cNvSpPr/>
          <p:nvPr/>
        </p:nvSpPr>
        <p:spPr>
          <a:xfrm>
            <a:off x="971550" y="3933825"/>
            <a:ext cx="75612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11638" y="4151313"/>
            <a:ext cx="914400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971550" y="3141663"/>
            <a:ext cx="20161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Lopende rekening</a:t>
            </a:r>
          </a:p>
          <a:p>
            <a:pPr>
              <a:defRPr/>
            </a:pPr>
            <a:r>
              <a:rPr lang="nl-NL" sz="1400" dirty="0"/>
              <a:t>Ontvangsten (export)</a:t>
            </a:r>
          </a:p>
        </p:txBody>
      </p:sp>
      <p:sp>
        <p:nvSpPr>
          <p:cNvPr id="7" name="Rechthoek 6"/>
          <p:cNvSpPr/>
          <p:nvPr/>
        </p:nvSpPr>
        <p:spPr>
          <a:xfrm>
            <a:off x="6443663" y="3141663"/>
            <a:ext cx="2089150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Lopende rekening</a:t>
            </a:r>
          </a:p>
          <a:p>
            <a:pPr algn="ctr">
              <a:defRPr/>
            </a:pPr>
            <a:r>
              <a:rPr lang="nl-NL" sz="1400" dirty="0"/>
              <a:t>Uitgaven (import)</a:t>
            </a:r>
          </a:p>
        </p:txBody>
      </p:sp>
      <p:sp>
        <p:nvSpPr>
          <p:cNvPr id="8" name="Rechthoek 7"/>
          <p:cNvSpPr/>
          <p:nvPr/>
        </p:nvSpPr>
        <p:spPr>
          <a:xfrm>
            <a:off x="3097213" y="3141663"/>
            <a:ext cx="13303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Financiële Rek</a:t>
            </a:r>
          </a:p>
          <a:p>
            <a:pPr algn="ctr">
              <a:defRPr/>
            </a:pPr>
            <a:r>
              <a:rPr lang="nl-NL" sz="1400" dirty="0"/>
              <a:t>kapitaalimport</a:t>
            </a:r>
          </a:p>
        </p:txBody>
      </p:sp>
      <p:sp>
        <p:nvSpPr>
          <p:cNvPr id="9" name="Rechthoek 8"/>
          <p:cNvSpPr/>
          <p:nvPr/>
        </p:nvSpPr>
        <p:spPr>
          <a:xfrm>
            <a:off x="4867275" y="3141663"/>
            <a:ext cx="14906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Financiële rek</a:t>
            </a:r>
          </a:p>
          <a:p>
            <a:pPr algn="ctr">
              <a:defRPr/>
            </a:pPr>
            <a:r>
              <a:rPr lang="nl-NL" sz="1400" dirty="0"/>
              <a:t>kapitaalexport</a:t>
            </a:r>
          </a:p>
        </p:txBody>
      </p:sp>
      <p:sp>
        <p:nvSpPr>
          <p:cNvPr id="10" name="Rechthoek 9"/>
          <p:cNvSpPr/>
          <p:nvPr/>
        </p:nvSpPr>
        <p:spPr>
          <a:xfrm>
            <a:off x="2627313" y="1773238"/>
            <a:ext cx="41052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Rente stijgt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627313" y="2276475"/>
            <a:ext cx="41052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Land aantrekkelijker voor beleggers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54332" y="5516511"/>
            <a:ext cx="3313113" cy="21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Ontvangsten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367710" y="5516511"/>
            <a:ext cx="33115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Uitgaven</a:t>
            </a:r>
          </a:p>
        </p:txBody>
      </p:sp>
      <p:sp>
        <p:nvSpPr>
          <p:cNvPr id="14" name="PIJL-OMLAAG 13"/>
          <p:cNvSpPr/>
          <p:nvPr/>
        </p:nvSpPr>
        <p:spPr>
          <a:xfrm>
            <a:off x="4427538" y="1989138"/>
            <a:ext cx="32385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PIJL-OMLAAG 21"/>
          <p:cNvSpPr/>
          <p:nvPr/>
        </p:nvSpPr>
        <p:spPr>
          <a:xfrm rot="3787165" flipH="1">
            <a:off x="3885051" y="2288418"/>
            <a:ext cx="308558" cy="1085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OMLAAG 24"/>
          <p:cNvSpPr/>
          <p:nvPr/>
        </p:nvSpPr>
        <p:spPr>
          <a:xfrm rot="18046313" flipH="1">
            <a:off x="5181511" y="2372105"/>
            <a:ext cx="372398" cy="94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6461651" y="5732411"/>
            <a:ext cx="435248" cy="648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OMLAAG 25"/>
          <p:cNvSpPr/>
          <p:nvPr/>
        </p:nvSpPr>
        <p:spPr>
          <a:xfrm rot="10800000">
            <a:off x="2293264" y="4798219"/>
            <a:ext cx="334049" cy="718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2159000" y="6381328"/>
            <a:ext cx="410527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Stijging betalingsbalans saldo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22" grpId="0" animBg="1"/>
      <p:bldP spid="25" grpId="0" animBg="1"/>
      <p:bldP spid="3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nl-NL" altLang="nl-NL" sz="3600" dirty="0" smtClean="0"/>
              <a:t>Economische groei en betalingsbalans</a:t>
            </a:r>
          </a:p>
        </p:txBody>
      </p:sp>
      <p:sp>
        <p:nvSpPr>
          <p:cNvPr id="4" name="Rechthoek 3"/>
          <p:cNvSpPr/>
          <p:nvPr/>
        </p:nvSpPr>
        <p:spPr>
          <a:xfrm>
            <a:off x="971550" y="3933825"/>
            <a:ext cx="75612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11638" y="4151313"/>
            <a:ext cx="914400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971550" y="3141663"/>
            <a:ext cx="20161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Lopende rekening</a:t>
            </a:r>
          </a:p>
          <a:p>
            <a:pPr>
              <a:defRPr/>
            </a:pPr>
            <a:r>
              <a:rPr lang="nl-NL" sz="1400" dirty="0"/>
              <a:t>Ontvangsten (export)</a:t>
            </a:r>
          </a:p>
        </p:txBody>
      </p:sp>
      <p:sp>
        <p:nvSpPr>
          <p:cNvPr id="7" name="Rechthoek 6"/>
          <p:cNvSpPr/>
          <p:nvPr/>
        </p:nvSpPr>
        <p:spPr>
          <a:xfrm>
            <a:off x="6443663" y="3141663"/>
            <a:ext cx="2089150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Lopende rekening</a:t>
            </a:r>
          </a:p>
          <a:p>
            <a:pPr algn="ctr">
              <a:defRPr/>
            </a:pPr>
            <a:r>
              <a:rPr lang="nl-NL" sz="1400" dirty="0"/>
              <a:t>Uitgaven (import)</a:t>
            </a:r>
          </a:p>
        </p:txBody>
      </p:sp>
      <p:sp>
        <p:nvSpPr>
          <p:cNvPr id="8" name="Rechthoek 7"/>
          <p:cNvSpPr/>
          <p:nvPr/>
        </p:nvSpPr>
        <p:spPr>
          <a:xfrm>
            <a:off x="3097213" y="3141663"/>
            <a:ext cx="13303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Financiële Rek</a:t>
            </a:r>
          </a:p>
          <a:p>
            <a:pPr algn="ctr">
              <a:defRPr/>
            </a:pPr>
            <a:r>
              <a:rPr lang="nl-NL" sz="1400" dirty="0"/>
              <a:t>kapitaalimport</a:t>
            </a:r>
          </a:p>
        </p:txBody>
      </p:sp>
      <p:sp>
        <p:nvSpPr>
          <p:cNvPr id="9" name="Rechthoek 8"/>
          <p:cNvSpPr/>
          <p:nvPr/>
        </p:nvSpPr>
        <p:spPr>
          <a:xfrm>
            <a:off x="4867275" y="3141663"/>
            <a:ext cx="14906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Financiële rek</a:t>
            </a:r>
          </a:p>
          <a:p>
            <a:pPr algn="ctr">
              <a:defRPr/>
            </a:pPr>
            <a:r>
              <a:rPr lang="nl-NL" sz="1400" dirty="0"/>
              <a:t>kapitaalexport</a:t>
            </a:r>
          </a:p>
        </p:txBody>
      </p:sp>
      <p:sp>
        <p:nvSpPr>
          <p:cNvPr id="10" name="Rechthoek 9"/>
          <p:cNvSpPr/>
          <p:nvPr/>
        </p:nvSpPr>
        <p:spPr>
          <a:xfrm>
            <a:off x="2040703" y="1268462"/>
            <a:ext cx="4968876" cy="36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Relatief sterke economische groei in land A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547664" y="2159000"/>
            <a:ext cx="6624736" cy="356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Meer </a:t>
            </a:r>
            <a:r>
              <a:rPr lang="nl-NL" b="1" i="1" dirty="0"/>
              <a:t>import</a:t>
            </a:r>
            <a:r>
              <a:rPr lang="nl-NL" dirty="0"/>
              <a:t> door land A en aantrekkelijker voor beleggers</a:t>
            </a:r>
          </a:p>
        </p:txBody>
      </p:sp>
      <p:sp>
        <p:nvSpPr>
          <p:cNvPr id="15" name="Rechthoek 14"/>
          <p:cNvSpPr/>
          <p:nvPr/>
        </p:nvSpPr>
        <p:spPr>
          <a:xfrm>
            <a:off x="827088" y="5661248"/>
            <a:ext cx="3313113" cy="21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Ontvangsten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436096" y="5662836"/>
            <a:ext cx="33115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Uitgaven</a:t>
            </a:r>
          </a:p>
        </p:txBody>
      </p:sp>
      <p:sp>
        <p:nvSpPr>
          <p:cNvPr id="19" name="PIJL-OMLAAG 18"/>
          <p:cNvSpPr/>
          <p:nvPr/>
        </p:nvSpPr>
        <p:spPr>
          <a:xfrm rot="18321502">
            <a:off x="6647231" y="2410530"/>
            <a:ext cx="203715" cy="893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" name="PIJL-OMLAAG 19"/>
          <p:cNvSpPr/>
          <p:nvPr/>
        </p:nvSpPr>
        <p:spPr>
          <a:xfrm>
            <a:off x="4455880" y="1740336"/>
            <a:ext cx="293687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39750" y="3867150"/>
            <a:ext cx="287338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?</a:t>
            </a:r>
          </a:p>
        </p:txBody>
      </p:sp>
      <p:sp>
        <p:nvSpPr>
          <p:cNvPr id="23" name="PIJL-OMLAAG 22"/>
          <p:cNvSpPr/>
          <p:nvPr/>
        </p:nvSpPr>
        <p:spPr>
          <a:xfrm rot="3080871">
            <a:off x="3976211" y="2455946"/>
            <a:ext cx="205337" cy="745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PIJL-OMLAAG 23"/>
          <p:cNvSpPr/>
          <p:nvPr/>
        </p:nvSpPr>
        <p:spPr>
          <a:xfrm rot="10800000">
            <a:off x="2293263" y="4798218"/>
            <a:ext cx="334049" cy="863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OMLAAG 24"/>
          <p:cNvSpPr/>
          <p:nvPr/>
        </p:nvSpPr>
        <p:spPr>
          <a:xfrm rot="10800000">
            <a:off x="7009580" y="4798218"/>
            <a:ext cx="334049" cy="864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2293262" y="6201308"/>
            <a:ext cx="410527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Betalingsbalans saldo  ??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843808" y="476671"/>
            <a:ext cx="439248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 smtClean="0"/>
              <a:t>De betalingsbalans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1619672" y="1700808"/>
            <a:ext cx="662473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altLang="nl-NL" dirty="0" smtClean="0"/>
              <a:t>Een systematisch overzicht van alle economische transacties van een land met het buitenland gedurende één jaar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519917"/>
            <a:ext cx="4246612" cy="25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19917"/>
            <a:ext cx="2286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kromde PIJL-OMLAAG 5"/>
          <p:cNvSpPr/>
          <p:nvPr/>
        </p:nvSpPr>
        <p:spPr>
          <a:xfrm>
            <a:off x="2627784" y="3429000"/>
            <a:ext cx="259228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Gekromde PIJL-OMLAAG 6"/>
          <p:cNvSpPr/>
          <p:nvPr/>
        </p:nvSpPr>
        <p:spPr>
          <a:xfrm>
            <a:off x="2195736" y="4437111"/>
            <a:ext cx="4176464" cy="5760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>
            <a:off x="1619672" y="3212976"/>
            <a:ext cx="5760640" cy="12241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Gekromde PIJL-OMLAAG 12"/>
          <p:cNvSpPr/>
          <p:nvPr/>
        </p:nvSpPr>
        <p:spPr>
          <a:xfrm rot="10800000">
            <a:off x="1259632" y="4643503"/>
            <a:ext cx="5760640" cy="12343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Gekromde PIJL-OMLAAG 13"/>
          <p:cNvSpPr/>
          <p:nvPr/>
        </p:nvSpPr>
        <p:spPr>
          <a:xfrm rot="10800000">
            <a:off x="2218564" y="4079172"/>
            <a:ext cx="2713476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187450" y="1046163"/>
            <a:ext cx="7129463" cy="649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Goederenrekening		      Uitgaven</a:t>
            </a:r>
          </a:p>
        </p:txBody>
      </p:sp>
      <p:sp>
        <p:nvSpPr>
          <p:cNvPr id="5" name="Rechthoek 4"/>
          <p:cNvSpPr/>
          <p:nvPr/>
        </p:nvSpPr>
        <p:spPr>
          <a:xfrm>
            <a:off x="1209675" y="2016125"/>
            <a:ext cx="712946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Dienstenrekening		     Uitgaven</a:t>
            </a:r>
          </a:p>
        </p:txBody>
      </p:sp>
      <p:sp>
        <p:nvSpPr>
          <p:cNvPr id="6" name="Rechthoek 5"/>
          <p:cNvSpPr/>
          <p:nvPr/>
        </p:nvSpPr>
        <p:spPr>
          <a:xfrm>
            <a:off x="1209675" y="2997200"/>
            <a:ext cx="7129463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Inkomensrekening		     Uitgaven</a:t>
            </a:r>
          </a:p>
          <a:p>
            <a:pPr>
              <a:defRPr/>
            </a:pPr>
            <a:r>
              <a:rPr lang="nl-NL" dirty="0"/>
              <a:t>		           ( + Inkomensoverdrachten)</a:t>
            </a:r>
          </a:p>
        </p:txBody>
      </p:sp>
      <p:sp>
        <p:nvSpPr>
          <p:cNvPr id="7" name="Rechthoek 6"/>
          <p:cNvSpPr/>
          <p:nvPr/>
        </p:nvSpPr>
        <p:spPr>
          <a:xfrm>
            <a:off x="1200150" y="4005263"/>
            <a:ext cx="712787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Lopende rekening		     Uitgaven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185863" y="4941888"/>
            <a:ext cx="7127875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Financiële rekening	     Uitgaven</a:t>
            </a:r>
          </a:p>
        </p:txBody>
      </p:sp>
      <p:sp>
        <p:nvSpPr>
          <p:cNvPr id="9" name="Rechthoek 8"/>
          <p:cNvSpPr/>
          <p:nvPr/>
        </p:nvSpPr>
        <p:spPr>
          <a:xfrm>
            <a:off x="1185863" y="5876925"/>
            <a:ext cx="712787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   Totale rekening		     Uitgaven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3203575" y="1046163"/>
            <a:ext cx="73025" cy="547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443663" y="1046163"/>
            <a:ext cx="0" cy="547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1209675" y="3786188"/>
            <a:ext cx="7129463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92213" y="5653088"/>
            <a:ext cx="7134225" cy="68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228" name="Tekstvak 17"/>
          <p:cNvSpPr txBox="1">
            <a:spLocks noChangeArrowheads="1"/>
          </p:cNvSpPr>
          <p:nvPr/>
        </p:nvSpPr>
        <p:spPr bwMode="auto">
          <a:xfrm>
            <a:off x="8459788" y="364490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+</a:t>
            </a:r>
          </a:p>
        </p:txBody>
      </p:sp>
      <p:sp>
        <p:nvSpPr>
          <p:cNvPr id="9229" name="Tekstvak 18"/>
          <p:cNvSpPr txBox="1">
            <a:spLocks noChangeArrowheads="1"/>
          </p:cNvSpPr>
          <p:nvPr/>
        </p:nvSpPr>
        <p:spPr bwMode="auto">
          <a:xfrm>
            <a:off x="8459788" y="5534025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+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843808" y="184283"/>
            <a:ext cx="439248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 smtClean="0"/>
              <a:t>De betalingsbalans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/>
          <a:lstStyle/>
          <a:p>
            <a:r>
              <a:rPr lang="nl-NL" altLang="nl-NL" smtClean="0"/>
              <a:t>Betalingsbalans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24744"/>
            <a:ext cx="6768752" cy="5327650"/>
          </a:xfrm>
        </p:spPr>
        <p:txBody>
          <a:bodyPr/>
          <a:lstStyle/>
          <a:p>
            <a:r>
              <a:rPr lang="nl-NL" altLang="nl-NL" dirty="0" smtClean="0"/>
              <a:t>Balance of </a:t>
            </a:r>
            <a:r>
              <a:rPr lang="nl-NL" altLang="nl-NL" dirty="0" err="1" smtClean="0"/>
              <a:t>payments</a:t>
            </a:r>
            <a:endParaRPr lang="nl-NL" altLang="nl-NL" dirty="0" smtClean="0"/>
          </a:p>
          <a:p>
            <a:r>
              <a:rPr lang="nl-NL" altLang="nl-NL" dirty="0" smtClean="0"/>
              <a:t>Geen echte balans (2 redenen)</a:t>
            </a:r>
          </a:p>
          <a:p>
            <a:r>
              <a:rPr lang="nl-NL" altLang="nl-NL" dirty="0" smtClean="0"/>
              <a:t>Transactiebasis (CBS) / kasbasis (DNB)</a:t>
            </a:r>
          </a:p>
          <a:p>
            <a:r>
              <a:rPr lang="nl-NL" altLang="nl-NL" dirty="0" smtClean="0"/>
              <a:t>Verschillen ontstaan door kredietverlening</a:t>
            </a:r>
          </a:p>
          <a:p>
            <a:r>
              <a:rPr lang="nl-NL" altLang="nl-NL" dirty="0" smtClean="0"/>
              <a:t>Leverancierskrediet en afnemerskrediet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Lopende rekening bevat lopende zaken: waarvoor het geld als betaalmiddel dient</a:t>
            </a:r>
          </a:p>
          <a:p>
            <a:r>
              <a:rPr lang="nl-NL" altLang="nl-NL" dirty="0" smtClean="0"/>
              <a:t>Op de financiële rekening is geld geen betaalmiddel maar verdient men geld met het geld: belegging, investering, kredietverlening of schenkt ment het weg (ontwikkelingshulp = </a:t>
            </a:r>
            <a:r>
              <a:rPr lang="nl-NL" altLang="nl-NL" i="1" dirty="0" smtClean="0"/>
              <a:t>vermogens</a:t>
            </a:r>
            <a:r>
              <a:rPr lang="nl-NL" altLang="nl-NL" dirty="0" smtClean="0"/>
              <a:t>opdracht)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30243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2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576064"/>
          </a:xfrm>
        </p:spPr>
        <p:txBody>
          <a:bodyPr/>
          <a:lstStyle/>
          <a:p>
            <a:r>
              <a:rPr lang="nl-NL" altLang="nl-NL" dirty="0" smtClean="0"/>
              <a:t>Voorbeelden van transacties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87624" y="1124744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1 </a:t>
            </a:r>
            <a:r>
              <a:rPr lang="pt-BR" dirty="0" err="1"/>
              <a:t>Hoogovens</a:t>
            </a:r>
            <a:r>
              <a:rPr lang="pt-BR" dirty="0"/>
              <a:t> </a:t>
            </a:r>
            <a:r>
              <a:rPr lang="pt-BR" dirty="0" err="1"/>
              <a:t>voert</a:t>
            </a:r>
            <a:r>
              <a:rPr lang="pt-BR" dirty="0"/>
              <a:t> </a:t>
            </a:r>
            <a:r>
              <a:rPr lang="pt-BR" dirty="0" err="1"/>
              <a:t>ijzererts</a:t>
            </a:r>
            <a:r>
              <a:rPr lang="pt-BR" dirty="0"/>
              <a:t> in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87624" y="1556792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2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onderneming</a:t>
            </a:r>
            <a:r>
              <a:rPr lang="pt-BR" dirty="0"/>
              <a:t> </a:t>
            </a:r>
            <a:r>
              <a:rPr lang="pt-BR" dirty="0" err="1"/>
              <a:t>bouwt</a:t>
            </a:r>
            <a:r>
              <a:rPr lang="pt-BR" dirty="0"/>
              <a:t>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haven</a:t>
            </a:r>
            <a:r>
              <a:rPr lang="pt-BR" dirty="0"/>
              <a:t> in </a:t>
            </a:r>
            <a:r>
              <a:rPr lang="pt-BR" dirty="0" err="1"/>
              <a:t>Saoedi</a:t>
            </a:r>
            <a:r>
              <a:rPr lang="pt-BR" dirty="0"/>
              <a:t> </a:t>
            </a:r>
            <a:r>
              <a:rPr lang="pt-BR" dirty="0" err="1"/>
              <a:t>Arabie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187624" y="2060848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nl-NL" dirty="0"/>
              <a:t>3 Het ABP (belegger) </a:t>
            </a:r>
            <a:r>
              <a:rPr lang="pt-BR" dirty="0" err="1"/>
              <a:t>ontvangt</a:t>
            </a:r>
            <a:r>
              <a:rPr lang="pt-BR" dirty="0"/>
              <a:t> </a:t>
            </a:r>
            <a:r>
              <a:rPr lang="pt-BR" dirty="0" err="1"/>
              <a:t>dividend</a:t>
            </a:r>
            <a:r>
              <a:rPr lang="pt-BR" dirty="0"/>
              <a:t> van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Duits</a:t>
            </a:r>
            <a:r>
              <a:rPr lang="pt-BR" dirty="0"/>
              <a:t> </a:t>
            </a:r>
            <a:r>
              <a:rPr lang="pt-BR" dirty="0" err="1"/>
              <a:t>bedrijf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187624" y="2564904"/>
            <a:ext cx="7488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4 </a:t>
            </a:r>
            <a:r>
              <a:rPr lang="pt-BR" dirty="0" err="1"/>
              <a:t>Nederland</a:t>
            </a:r>
            <a:r>
              <a:rPr lang="pt-BR" dirty="0"/>
              <a:t> </a:t>
            </a:r>
            <a:r>
              <a:rPr lang="pt-BR" dirty="0" err="1"/>
              <a:t>schenk</a:t>
            </a:r>
            <a:r>
              <a:rPr lang="pt-BR" dirty="0"/>
              <a:t> </a:t>
            </a:r>
            <a:r>
              <a:rPr lang="pt-BR" dirty="0" err="1"/>
              <a:t>Kameroen</a:t>
            </a:r>
            <a:r>
              <a:rPr lang="pt-BR" dirty="0"/>
              <a:t> € 2 </a:t>
            </a:r>
            <a:r>
              <a:rPr lang="pt-BR" dirty="0" err="1"/>
              <a:t>miljoen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187624" y="3068960"/>
            <a:ext cx="7488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5 </a:t>
            </a:r>
            <a:r>
              <a:rPr lang="pt-BR" dirty="0" err="1"/>
              <a:t>Kameroen</a:t>
            </a:r>
            <a:r>
              <a:rPr lang="pt-BR" dirty="0"/>
              <a:t> </a:t>
            </a:r>
            <a:r>
              <a:rPr lang="pt-BR" dirty="0" err="1"/>
              <a:t>lost</a:t>
            </a:r>
            <a:r>
              <a:rPr lang="pt-BR" dirty="0"/>
              <a:t>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eerder</a:t>
            </a:r>
            <a:r>
              <a:rPr lang="pt-BR" dirty="0"/>
              <a:t> </a:t>
            </a:r>
            <a:r>
              <a:rPr lang="pt-BR" dirty="0" err="1"/>
              <a:t>verstrekte</a:t>
            </a:r>
            <a:r>
              <a:rPr lang="pt-BR" dirty="0"/>
              <a:t> </a:t>
            </a:r>
            <a:r>
              <a:rPr lang="pt-BR" dirty="0" err="1"/>
              <a:t>lening</a:t>
            </a:r>
            <a:r>
              <a:rPr lang="pt-BR" dirty="0"/>
              <a:t> van </a:t>
            </a:r>
            <a:r>
              <a:rPr lang="pt-BR" dirty="0" err="1"/>
              <a:t>Nederland</a:t>
            </a:r>
            <a:r>
              <a:rPr lang="pt-BR" dirty="0"/>
              <a:t> </a:t>
            </a:r>
            <a:r>
              <a:rPr lang="pt-BR" dirty="0" err="1"/>
              <a:t>af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187624" y="3501008"/>
            <a:ext cx="7488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6 </a:t>
            </a:r>
            <a:r>
              <a:rPr lang="pt-BR" dirty="0" err="1"/>
              <a:t>Kameroen</a:t>
            </a:r>
            <a:r>
              <a:rPr lang="pt-BR" dirty="0"/>
              <a:t> </a:t>
            </a:r>
            <a:r>
              <a:rPr lang="pt-BR" dirty="0" err="1"/>
              <a:t>betaalt</a:t>
            </a:r>
            <a:r>
              <a:rPr lang="pt-BR" dirty="0"/>
              <a:t> rente over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lening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187624" y="4005064"/>
            <a:ext cx="74888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nl-NL" dirty="0"/>
              <a:t>7 Poolse</a:t>
            </a:r>
            <a:r>
              <a:rPr lang="pt-BR" dirty="0"/>
              <a:t> </a:t>
            </a:r>
            <a:r>
              <a:rPr lang="pt-BR" dirty="0" err="1"/>
              <a:t>werknemers</a:t>
            </a:r>
            <a:r>
              <a:rPr lang="pt-BR" dirty="0"/>
              <a:t> </a:t>
            </a:r>
            <a:r>
              <a:rPr lang="pt-BR" dirty="0" err="1"/>
              <a:t>sturen</a:t>
            </a:r>
            <a:r>
              <a:rPr lang="pt-BR" dirty="0"/>
              <a:t> </a:t>
            </a:r>
            <a:r>
              <a:rPr lang="pt-BR" dirty="0" err="1"/>
              <a:t>geld</a:t>
            </a:r>
            <a:r>
              <a:rPr lang="pt-BR" dirty="0"/>
              <a:t> </a:t>
            </a:r>
            <a:r>
              <a:rPr lang="pt-BR" dirty="0" err="1"/>
              <a:t>naar</a:t>
            </a:r>
            <a:r>
              <a:rPr lang="pt-BR" dirty="0"/>
              <a:t> </a:t>
            </a:r>
            <a:r>
              <a:rPr lang="pt-BR" dirty="0" err="1"/>
              <a:t>huis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187624" y="5517232"/>
            <a:ext cx="74888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10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Duitser</a:t>
            </a:r>
            <a:r>
              <a:rPr lang="pt-BR" dirty="0"/>
              <a:t> </a:t>
            </a:r>
            <a:r>
              <a:rPr lang="pt-BR" dirty="0" err="1"/>
              <a:t>uit</a:t>
            </a:r>
            <a:r>
              <a:rPr lang="pt-BR" dirty="0"/>
              <a:t> </a:t>
            </a:r>
            <a:r>
              <a:rPr lang="pt-BR" dirty="0" err="1"/>
              <a:t>Gronau</a:t>
            </a:r>
            <a:r>
              <a:rPr lang="pt-BR" dirty="0"/>
              <a:t> </a:t>
            </a:r>
            <a:r>
              <a:rPr lang="pt-BR" dirty="0" err="1"/>
              <a:t>ontvangt</a:t>
            </a:r>
            <a:r>
              <a:rPr lang="pt-BR" dirty="0"/>
              <a:t> </a:t>
            </a:r>
            <a:r>
              <a:rPr lang="pt-BR" dirty="0" err="1"/>
              <a:t>salaris</a:t>
            </a:r>
            <a:r>
              <a:rPr lang="pt-BR" dirty="0"/>
              <a:t> van </a:t>
            </a:r>
            <a:r>
              <a:rPr lang="pt-BR" dirty="0" err="1"/>
              <a:t>het</a:t>
            </a:r>
            <a:r>
              <a:rPr lang="pt-BR" dirty="0"/>
              <a:t> </a:t>
            </a:r>
            <a:r>
              <a:rPr lang="pt-BR" dirty="0" err="1"/>
              <a:t>bedrijf</a:t>
            </a:r>
            <a:r>
              <a:rPr lang="pt-BR" dirty="0"/>
              <a:t> in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     Enschede </a:t>
            </a:r>
            <a:r>
              <a:rPr lang="pt-BR" dirty="0" err="1"/>
              <a:t>waar</a:t>
            </a:r>
            <a:r>
              <a:rPr lang="pt-BR" dirty="0"/>
              <a:t> </a:t>
            </a:r>
            <a:r>
              <a:rPr lang="pt-BR" dirty="0" err="1"/>
              <a:t>hij</a:t>
            </a:r>
            <a:r>
              <a:rPr lang="pt-BR" dirty="0"/>
              <a:t> </a:t>
            </a:r>
            <a:r>
              <a:rPr lang="pt-BR" dirty="0" err="1"/>
              <a:t>werkt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187624" y="5013176"/>
            <a:ext cx="74888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9 </a:t>
            </a:r>
            <a:r>
              <a:rPr lang="pt-BR" dirty="0" err="1"/>
              <a:t>Amerikanen</a:t>
            </a:r>
            <a:r>
              <a:rPr lang="pt-BR" dirty="0"/>
              <a:t> </a:t>
            </a:r>
            <a:r>
              <a:rPr lang="pt-BR" dirty="0" err="1"/>
              <a:t>kopen</a:t>
            </a:r>
            <a:r>
              <a:rPr lang="pt-BR" dirty="0"/>
              <a:t>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bloemen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1187624" y="4509120"/>
            <a:ext cx="74888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8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toeristen</a:t>
            </a:r>
            <a:r>
              <a:rPr lang="pt-BR" dirty="0"/>
              <a:t> </a:t>
            </a:r>
            <a:r>
              <a:rPr lang="pt-BR" dirty="0" err="1"/>
              <a:t>verblijven</a:t>
            </a:r>
            <a:r>
              <a:rPr lang="pt-BR" dirty="0"/>
              <a:t> in </a:t>
            </a:r>
            <a:r>
              <a:rPr lang="pt-BR" dirty="0" err="1"/>
              <a:t>het</a:t>
            </a:r>
            <a:r>
              <a:rPr lang="pt-BR" dirty="0"/>
              <a:t> </a:t>
            </a:r>
            <a:r>
              <a:rPr lang="pt-BR" dirty="0" err="1"/>
              <a:t>buitenland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187450" y="1046163"/>
            <a:ext cx="7129463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Goederenrekening		      Uitgaven</a:t>
            </a:r>
          </a:p>
        </p:txBody>
      </p:sp>
      <p:sp>
        <p:nvSpPr>
          <p:cNvPr id="5" name="Rechthoek 4"/>
          <p:cNvSpPr/>
          <p:nvPr/>
        </p:nvSpPr>
        <p:spPr>
          <a:xfrm>
            <a:off x="1209675" y="2016125"/>
            <a:ext cx="71294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Dienstenrekening		     Uitgaven</a:t>
            </a:r>
          </a:p>
        </p:txBody>
      </p:sp>
      <p:sp>
        <p:nvSpPr>
          <p:cNvPr id="6" name="Rechthoek 5"/>
          <p:cNvSpPr/>
          <p:nvPr/>
        </p:nvSpPr>
        <p:spPr>
          <a:xfrm>
            <a:off x="1209675" y="2997200"/>
            <a:ext cx="71294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Inkomensrekening		     Uitgaven</a:t>
            </a:r>
          </a:p>
          <a:p>
            <a:pPr>
              <a:defRPr/>
            </a:pPr>
            <a:r>
              <a:rPr lang="nl-NL" dirty="0"/>
              <a:t>		           ( + Inkomensoverdrachten)</a:t>
            </a:r>
          </a:p>
        </p:txBody>
      </p:sp>
      <p:sp>
        <p:nvSpPr>
          <p:cNvPr id="7" name="Rechthoek 6"/>
          <p:cNvSpPr/>
          <p:nvPr/>
        </p:nvSpPr>
        <p:spPr>
          <a:xfrm>
            <a:off x="1200150" y="4005263"/>
            <a:ext cx="712787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Lopende rekening		     Uitgaven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185863" y="4941888"/>
            <a:ext cx="712787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Financiële rekening	     Uitgaven</a:t>
            </a:r>
          </a:p>
        </p:txBody>
      </p:sp>
      <p:sp>
        <p:nvSpPr>
          <p:cNvPr id="9" name="Rechthoek 8"/>
          <p:cNvSpPr/>
          <p:nvPr/>
        </p:nvSpPr>
        <p:spPr>
          <a:xfrm>
            <a:off x="1185863" y="5876925"/>
            <a:ext cx="712787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Ontvangsten		   Totale rekening		     Uitgaven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3203575" y="1046163"/>
            <a:ext cx="73025" cy="547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444208" y="1124744"/>
            <a:ext cx="0" cy="547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1209675" y="3786188"/>
            <a:ext cx="7129463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92213" y="5653088"/>
            <a:ext cx="7134225" cy="68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300" name="Tekstvak 17"/>
          <p:cNvSpPr txBox="1">
            <a:spLocks noChangeArrowheads="1"/>
          </p:cNvSpPr>
          <p:nvPr/>
        </p:nvSpPr>
        <p:spPr bwMode="auto">
          <a:xfrm>
            <a:off x="8459788" y="364490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+</a:t>
            </a:r>
          </a:p>
        </p:txBody>
      </p:sp>
      <p:sp>
        <p:nvSpPr>
          <p:cNvPr id="12301" name="Tekstvak 18"/>
          <p:cNvSpPr txBox="1">
            <a:spLocks noChangeArrowheads="1"/>
          </p:cNvSpPr>
          <p:nvPr/>
        </p:nvSpPr>
        <p:spPr bwMode="auto">
          <a:xfrm>
            <a:off x="8459788" y="5534025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+</a:t>
            </a:r>
          </a:p>
        </p:txBody>
      </p:sp>
      <p:sp>
        <p:nvSpPr>
          <p:cNvPr id="12302" name="Tekstvak 1"/>
          <p:cNvSpPr txBox="1">
            <a:spLocks noChangeArrowheads="1"/>
          </p:cNvSpPr>
          <p:nvPr/>
        </p:nvSpPr>
        <p:spPr bwMode="auto">
          <a:xfrm>
            <a:off x="6621130" y="138494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1</a:t>
            </a:r>
          </a:p>
        </p:txBody>
      </p:sp>
      <p:sp>
        <p:nvSpPr>
          <p:cNvPr id="12303" name="Tekstvak 2"/>
          <p:cNvSpPr txBox="1">
            <a:spLocks noChangeArrowheads="1"/>
          </p:cNvSpPr>
          <p:nvPr/>
        </p:nvSpPr>
        <p:spPr bwMode="auto">
          <a:xfrm>
            <a:off x="1333501" y="2339975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2</a:t>
            </a:r>
          </a:p>
        </p:txBody>
      </p:sp>
      <p:sp>
        <p:nvSpPr>
          <p:cNvPr id="12304" name="Tekstvak 11"/>
          <p:cNvSpPr txBox="1">
            <a:spLocks noChangeArrowheads="1"/>
          </p:cNvSpPr>
          <p:nvPr/>
        </p:nvSpPr>
        <p:spPr bwMode="auto">
          <a:xfrm>
            <a:off x="1584325" y="3288481"/>
            <a:ext cx="252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3</a:t>
            </a:r>
          </a:p>
        </p:txBody>
      </p:sp>
      <p:sp>
        <p:nvSpPr>
          <p:cNvPr id="12305" name="Tekstvak 14"/>
          <p:cNvSpPr txBox="1">
            <a:spLocks noChangeArrowheads="1"/>
          </p:cNvSpPr>
          <p:nvPr/>
        </p:nvSpPr>
        <p:spPr bwMode="auto">
          <a:xfrm>
            <a:off x="6732588" y="527470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4</a:t>
            </a:r>
          </a:p>
        </p:txBody>
      </p:sp>
      <p:sp>
        <p:nvSpPr>
          <p:cNvPr id="12306" name="Tekstvak 15"/>
          <p:cNvSpPr txBox="1">
            <a:spLocks noChangeArrowheads="1"/>
          </p:cNvSpPr>
          <p:nvPr/>
        </p:nvSpPr>
        <p:spPr bwMode="auto">
          <a:xfrm>
            <a:off x="1584325" y="5294697"/>
            <a:ext cx="252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5</a:t>
            </a:r>
          </a:p>
        </p:txBody>
      </p:sp>
      <p:sp>
        <p:nvSpPr>
          <p:cNvPr id="12307" name="Tekstvak 19"/>
          <p:cNvSpPr txBox="1">
            <a:spLocks noChangeArrowheads="1"/>
          </p:cNvSpPr>
          <p:nvPr/>
        </p:nvSpPr>
        <p:spPr bwMode="auto">
          <a:xfrm>
            <a:off x="2051050" y="3308350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6</a:t>
            </a:r>
          </a:p>
        </p:txBody>
      </p:sp>
      <p:sp>
        <p:nvSpPr>
          <p:cNvPr id="12308" name="Tekstvak 20"/>
          <p:cNvSpPr txBox="1">
            <a:spLocks noChangeArrowheads="1"/>
          </p:cNvSpPr>
          <p:nvPr/>
        </p:nvSpPr>
        <p:spPr bwMode="auto">
          <a:xfrm>
            <a:off x="6816545" y="3288481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7</a:t>
            </a:r>
          </a:p>
        </p:txBody>
      </p:sp>
      <p:sp>
        <p:nvSpPr>
          <p:cNvPr id="12309" name="Tekstvak 21"/>
          <p:cNvSpPr txBox="1">
            <a:spLocks noChangeArrowheads="1"/>
          </p:cNvSpPr>
          <p:nvPr/>
        </p:nvSpPr>
        <p:spPr bwMode="auto">
          <a:xfrm>
            <a:off x="6678433" y="2382530"/>
            <a:ext cx="27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8</a:t>
            </a:r>
          </a:p>
        </p:txBody>
      </p:sp>
      <p:sp>
        <p:nvSpPr>
          <p:cNvPr id="12310" name="Tekstvak 22"/>
          <p:cNvSpPr txBox="1">
            <a:spLocks noChangeArrowheads="1"/>
          </p:cNvSpPr>
          <p:nvPr/>
        </p:nvSpPr>
        <p:spPr bwMode="auto">
          <a:xfrm>
            <a:off x="1369219" y="1399074"/>
            <a:ext cx="34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9</a:t>
            </a:r>
          </a:p>
        </p:txBody>
      </p:sp>
      <p:sp>
        <p:nvSpPr>
          <p:cNvPr id="12311" name="Tekstvak 23"/>
          <p:cNvSpPr txBox="1">
            <a:spLocks noChangeArrowheads="1"/>
          </p:cNvSpPr>
          <p:nvPr/>
        </p:nvSpPr>
        <p:spPr bwMode="auto">
          <a:xfrm>
            <a:off x="7167563" y="3306762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dirty="0"/>
              <a:t>10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1 </a:t>
            </a:r>
            <a:r>
              <a:rPr lang="pt-BR" dirty="0" err="1"/>
              <a:t>Hoogovens</a:t>
            </a:r>
            <a:r>
              <a:rPr lang="pt-BR" dirty="0"/>
              <a:t> </a:t>
            </a:r>
            <a:r>
              <a:rPr lang="pt-BR" dirty="0" err="1"/>
              <a:t>voert</a:t>
            </a:r>
            <a:r>
              <a:rPr lang="pt-BR" dirty="0"/>
              <a:t> </a:t>
            </a:r>
            <a:r>
              <a:rPr lang="pt-BR" dirty="0" err="1"/>
              <a:t>ijzererts</a:t>
            </a:r>
            <a:r>
              <a:rPr lang="pt-BR" dirty="0"/>
              <a:t> in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2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onderneming</a:t>
            </a:r>
            <a:r>
              <a:rPr lang="pt-BR" dirty="0"/>
              <a:t> </a:t>
            </a:r>
            <a:r>
              <a:rPr lang="pt-BR" dirty="0" err="1"/>
              <a:t>bouwt</a:t>
            </a:r>
            <a:r>
              <a:rPr lang="pt-BR" dirty="0"/>
              <a:t>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haven</a:t>
            </a:r>
            <a:r>
              <a:rPr lang="pt-BR" dirty="0"/>
              <a:t> in </a:t>
            </a:r>
            <a:r>
              <a:rPr lang="pt-BR" dirty="0" err="1"/>
              <a:t>Saoedi</a:t>
            </a:r>
            <a:r>
              <a:rPr lang="pt-BR" dirty="0"/>
              <a:t> </a:t>
            </a:r>
            <a:r>
              <a:rPr lang="pt-BR" dirty="0" err="1"/>
              <a:t>Arabie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nl-NL" dirty="0"/>
              <a:t>3 Het ABP (belegger) </a:t>
            </a:r>
            <a:r>
              <a:rPr lang="pt-BR" dirty="0" err="1"/>
              <a:t>ontvangt</a:t>
            </a:r>
            <a:r>
              <a:rPr lang="pt-BR" dirty="0"/>
              <a:t> </a:t>
            </a:r>
            <a:r>
              <a:rPr lang="pt-BR" dirty="0" err="1"/>
              <a:t>dividend</a:t>
            </a:r>
            <a:r>
              <a:rPr lang="pt-BR" dirty="0"/>
              <a:t> van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Duits</a:t>
            </a:r>
            <a:r>
              <a:rPr lang="pt-BR" dirty="0"/>
              <a:t> </a:t>
            </a:r>
            <a:r>
              <a:rPr lang="pt-BR" dirty="0" err="1"/>
              <a:t>bedrijf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4 </a:t>
            </a:r>
            <a:r>
              <a:rPr lang="pt-BR" dirty="0" err="1"/>
              <a:t>Nederland</a:t>
            </a:r>
            <a:r>
              <a:rPr lang="pt-BR" dirty="0"/>
              <a:t> </a:t>
            </a:r>
            <a:r>
              <a:rPr lang="pt-BR" dirty="0" err="1"/>
              <a:t>schenk</a:t>
            </a:r>
            <a:r>
              <a:rPr lang="pt-BR" dirty="0"/>
              <a:t> </a:t>
            </a:r>
            <a:r>
              <a:rPr lang="pt-BR" dirty="0" err="1"/>
              <a:t>Kameroen</a:t>
            </a:r>
            <a:r>
              <a:rPr lang="pt-BR" dirty="0"/>
              <a:t> € 2 </a:t>
            </a:r>
            <a:r>
              <a:rPr lang="pt-BR" dirty="0" err="1"/>
              <a:t>miljoen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5 </a:t>
            </a:r>
            <a:r>
              <a:rPr lang="pt-BR" dirty="0" err="1"/>
              <a:t>Kameroen</a:t>
            </a:r>
            <a:r>
              <a:rPr lang="pt-BR" dirty="0"/>
              <a:t> </a:t>
            </a:r>
            <a:r>
              <a:rPr lang="pt-BR" dirty="0" err="1"/>
              <a:t>lost</a:t>
            </a:r>
            <a:r>
              <a:rPr lang="pt-BR" dirty="0"/>
              <a:t>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eerder</a:t>
            </a:r>
            <a:r>
              <a:rPr lang="pt-BR" dirty="0"/>
              <a:t> </a:t>
            </a:r>
            <a:r>
              <a:rPr lang="pt-BR" dirty="0" err="1"/>
              <a:t>verstrekte</a:t>
            </a:r>
            <a:r>
              <a:rPr lang="pt-BR" dirty="0"/>
              <a:t> </a:t>
            </a:r>
            <a:r>
              <a:rPr lang="pt-BR" dirty="0" err="1"/>
              <a:t>lening</a:t>
            </a:r>
            <a:r>
              <a:rPr lang="pt-BR" dirty="0"/>
              <a:t> van </a:t>
            </a:r>
            <a:r>
              <a:rPr lang="pt-BR" dirty="0" err="1"/>
              <a:t>Nederland</a:t>
            </a:r>
            <a:r>
              <a:rPr lang="pt-BR" dirty="0"/>
              <a:t> </a:t>
            </a:r>
            <a:r>
              <a:rPr lang="pt-BR" dirty="0" err="1"/>
              <a:t>af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6 </a:t>
            </a:r>
            <a:r>
              <a:rPr lang="pt-BR" dirty="0" err="1"/>
              <a:t>Kameroen</a:t>
            </a:r>
            <a:r>
              <a:rPr lang="pt-BR" dirty="0"/>
              <a:t> </a:t>
            </a:r>
            <a:r>
              <a:rPr lang="pt-BR" dirty="0" err="1"/>
              <a:t>betaalt</a:t>
            </a:r>
            <a:r>
              <a:rPr lang="pt-BR" dirty="0"/>
              <a:t> rente over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lening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nl-NL" dirty="0"/>
              <a:t>7 Poolse</a:t>
            </a:r>
            <a:r>
              <a:rPr lang="pt-BR" dirty="0"/>
              <a:t> </a:t>
            </a:r>
            <a:r>
              <a:rPr lang="pt-BR" dirty="0" err="1"/>
              <a:t>werknemers</a:t>
            </a:r>
            <a:r>
              <a:rPr lang="pt-BR" dirty="0"/>
              <a:t> </a:t>
            </a:r>
            <a:r>
              <a:rPr lang="pt-BR" dirty="0" err="1"/>
              <a:t>sturen</a:t>
            </a:r>
            <a:r>
              <a:rPr lang="pt-BR" dirty="0"/>
              <a:t> </a:t>
            </a:r>
            <a:r>
              <a:rPr lang="pt-BR" dirty="0" err="1"/>
              <a:t>geld</a:t>
            </a:r>
            <a:r>
              <a:rPr lang="pt-BR" dirty="0"/>
              <a:t> </a:t>
            </a:r>
            <a:r>
              <a:rPr lang="pt-BR" dirty="0" err="1"/>
              <a:t>naar</a:t>
            </a:r>
            <a:r>
              <a:rPr lang="pt-BR" dirty="0"/>
              <a:t> </a:t>
            </a:r>
            <a:r>
              <a:rPr lang="pt-BR" dirty="0" err="1"/>
              <a:t>huis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8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toeristen</a:t>
            </a:r>
            <a:r>
              <a:rPr lang="pt-BR" dirty="0"/>
              <a:t> </a:t>
            </a:r>
            <a:r>
              <a:rPr lang="pt-BR" dirty="0" err="1"/>
              <a:t>verblijven</a:t>
            </a:r>
            <a:r>
              <a:rPr lang="pt-BR" dirty="0"/>
              <a:t> in </a:t>
            </a:r>
            <a:r>
              <a:rPr lang="pt-BR" dirty="0" err="1"/>
              <a:t>het</a:t>
            </a:r>
            <a:r>
              <a:rPr lang="pt-BR" dirty="0"/>
              <a:t> </a:t>
            </a:r>
            <a:r>
              <a:rPr lang="pt-BR" dirty="0" err="1"/>
              <a:t>buitenland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1187624" y="332656"/>
            <a:ext cx="74888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9 </a:t>
            </a:r>
            <a:r>
              <a:rPr lang="pt-BR" dirty="0" err="1"/>
              <a:t>Amerikanen</a:t>
            </a:r>
            <a:r>
              <a:rPr lang="pt-BR" dirty="0"/>
              <a:t> </a:t>
            </a:r>
            <a:r>
              <a:rPr lang="pt-BR" dirty="0" err="1"/>
              <a:t>kopen</a:t>
            </a:r>
            <a:r>
              <a:rPr lang="pt-BR" dirty="0"/>
              <a:t> </a:t>
            </a:r>
            <a:r>
              <a:rPr lang="pt-BR" dirty="0" err="1"/>
              <a:t>Nederlandse</a:t>
            </a:r>
            <a:r>
              <a:rPr lang="pt-BR" dirty="0"/>
              <a:t> </a:t>
            </a:r>
            <a:r>
              <a:rPr lang="pt-BR" dirty="0" err="1"/>
              <a:t>bloemen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1187624" y="188640"/>
            <a:ext cx="74888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10 </a:t>
            </a:r>
            <a:r>
              <a:rPr lang="pt-BR" dirty="0" err="1"/>
              <a:t>Een</a:t>
            </a:r>
            <a:r>
              <a:rPr lang="pt-BR" dirty="0"/>
              <a:t> </a:t>
            </a:r>
            <a:r>
              <a:rPr lang="pt-BR" dirty="0" err="1"/>
              <a:t>Duitser</a:t>
            </a:r>
            <a:r>
              <a:rPr lang="pt-BR" dirty="0"/>
              <a:t> </a:t>
            </a:r>
            <a:r>
              <a:rPr lang="pt-BR" dirty="0" err="1"/>
              <a:t>uit</a:t>
            </a:r>
            <a:r>
              <a:rPr lang="pt-BR" dirty="0"/>
              <a:t> </a:t>
            </a:r>
            <a:r>
              <a:rPr lang="pt-BR" dirty="0" err="1"/>
              <a:t>Gronau</a:t>
            </a:r>
            <a:r>
              <a:rPr lang="pt-BR" dirty="0"/>
              <a:t> </a:t>
            </a:r>
            <a:r>
              <a:rPr lang="pt-BR" dirty="0" err="1"/>
              <a:t>ontvangt</a:t>
            </a:r>
            <a:r>
              <a:rPr lang="pt-BR" dirty="0"/>
              <a:t> </a:t>
            </a:r>
            <a:r>
              <a:rPr lang="pt-BR" dirty="0" err="1"/>
              <a:t>salaris</a:t>
            </a:r>
            <a:r>
              <a:rPr lang="pt-BR" dirty="0"/>
              <a:t> van </a:t>
            </a:r>
            <a:r>
              <a:rPr lang="pt-BR" dirty="0" err="1"/>
              <a:t>het</a:t>
            </a:r>
            <a:r>
              <a:rPr lang="pt-BR" dirty="0"/>
              <a:t> </a:t>
            </a:r>
            <a:r>
              <a:rPr lang="pt-BR" dirty="0" err="1"/>
              <a:t>bedrijf</a:t>
            </a:r>
            <a:r>
              <a:rPr lang="pt-BR" dirty="0"/>
              <a:t> in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pt-BR" dirty="0"/>
              <a:t>     Enschede </a:t>
            </a:r>
            <a:r>
              <a:rPr lang="pt-BR" dirty="0" err="1"/>
              <a:t>waar</a:t>
            </a:r>
            <a:r>
              <a:rPr lang="pt-BR" dirty="0"/>
              <a:t> </a:t>
            </a:r>
            <a:r>
              <a:rPr lang="pt-BR" dirty="0" err="1"/>
              <a:t>hij</a:t>
            </a:r>
            <a:r>
              <a:rPr lang="pt-BR" dirty="0"/>
              <a:t> </a:t>
            </a:r>
            <a:r>
              <a:rPr lang="pt-BR" dirty="0" err="1"/>
              <a:t>werkt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inhoud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/>
          <a:lstStyle/>
          <a:p>
            <a:r>
              <a:rPr lang="nl-NL" altLang="nl-NL" dirty="0" smtClean="0"/>
              <a:t>Export van goederen, diensten en productiefactoren leveren ontvangsten  op.  Import van goederen, diensten en productiefactoren vormen uitgaven</a:t>
            </a:r>
          </a:p>
          <a:p>
            <a:r>
              <a:rPr lang="nl-NL" altLang="nl-NL" dirty="0" smtClean="0"/>
              <a:t>Export van kapitaal zijn uitgaven en import van kapitaal zijn ontvangsten.</a:t>
            </a:r>
          </a:p>
        </p:txBody>
      </p:sp>
      <p:sp>
        <p:nvSpPr>
          <p:cNvPr id="13315" name="Titel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714597"/>
          </a:xfrm>
        </p:spPr>
        <p:txBody>
          <a:bodyPr/>
          <a:lstStyle/>
          <a:p>
            <a:r>
              <a:rPr lang="nl-NL" altLang="nl-NL" dirty="0" smtClean="0"/>
              <a:t>Let op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7484"/>
            <a:ext cx="3810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7484"/>
            <a:ext cx="3712829" cy="245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19672" y="476672"/>
            <a:ext cx="6705178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Wat gebeurt er met de liquiditeitenmassa als Nederland geld ontvangt vanuit het buitenland</a:t>
            </a:r>
            <a:endParaRPr lang="nl-NL" sz="2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0" y="1844824"/>
            <a:ext cx="7505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19253" y="4509120"/>
            <a:ext cx="670517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1. De exporteur  zet de dollars om bij zijn bank en ontvangt daarvoor geld (M1 stijgt)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819130" y="5517232"/>
            <a:ext cx="782132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2. De bank ruilt deze dollars om bij de centrale bank en verkrijgt daardoor een groter tegoed bij de centrale bank. De  deviezenreserve  van DNB stijgt</a:t>
            </a:r>
            <a:endParaRPr lang="nl-NL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936104" cy="94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4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790950" y="3789363"/>
            <a:ext cx="1789113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Betalingsbalans</a:t>
            </a:r>
          </a:p>
        </p:txBody>
      </p:sp>
      <p:sp>
        <p:nvSpPr>
          <p:cNvPr id="5" name="Rechthoek 4"/>
          <p:cNvSpPr/>
          <p:nvPr/>
        </p:nvSpPr>
        <p:spPr>
          <a:xfrm>
            <a:off x="5759450" y="2608263"/>
            <a:ext cx="1657350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Structureel Tekort</a:t>
            </a:r>
          </a:p>
        </p:txBody>
      </p:sp>
      <p:sp>
        <p:nvSpPr>
          <p:cNvPr id="6" name="Rechthoek 5"/>
          <p:cNvSpPr/>
          <p:nvPr/>
        </p:nvSpPr>
        <p:spPr>
          <a:xfrm>
            <a:off x="5727700" y="5013325"/>
            <a:ext cx="165735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Structureel Overschot</a:t>
            </a:r>
          </a:p>
        </p:txBody>
      </p:sp>
      <p:sp>
        <p:nvSpPr>
          <p:cNvPr id="7" name="Rechthoek 6"/>
          <p:cNvSpPr/>
          <p:nvPr/>
        </p:nvSpPr>
        <p:spPr>
          <a:xfrm>
            <a:off x="1763713" y="2608263"/>
            <a:ext cx="1655762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Conjuncturele</a:t>
            </a:r>
          </a:p>
          <a:p>
            <a:pPr algn="ctr">
              <a:defRPr/>
            </a:pPr>
            <a:r>
              <a:rPr lang="nl-NL" dirty="0" smtClean="0"/>
              <a:t>Oorzaken (EV)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763713" y="5013325"/>
            <a:ext cx="165576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Structurele oorzaken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1763713" y="3789363"/>
            <a:ext cx="1655762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Monetaire</a:t>
            </a:r>
          </a:p>
          <a:p>
            <a:pPr algn="ctr">
              <a:defRPr/>
            </a:pPr>
            <a:r>
              <a:rPr lang="nl-NL" dirty="0"/>
              <a:t>oorzaken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7667625" y="50133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Geld-schepping</a:t>
            </a:r>
            <a:endParaRPr lang="nl-NL" dirty="0"/>
          </a:p>
          <a:p>
            <a:pPr algn="ctr">
              <a:defRPr/>
            </a:pPr>
            <a:r>
              <a:rPr lang="nl-NL" dirty="0"/>
              <a:t>Inflatie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686675" y="2619375"/>
            <a:ext cx="1206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Schulden-land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5759450" y="3789363"/>
            <a:ext cx="1657350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Materieel evenwicht</a:t>
            </a:r>
          </a:p>
          <a:p>
            <a:pPr algn="ctr">
              <a:defRPr/>
            </a:pPr>
            <a:r>
              <a:rPr lang="nl-NL" dirty="0"/>
              <a:t>Saldo = 0</a:t>
            </a:r>
          </a:p>
        </p:txBody>
      </p:sp>
      <p:sp>
        <p:nvSpPr>
          <p:cNvPr id="13" name="Ovaal 12"/>
          <p:cNvSpPr/>
          <p:nvPr/>
        </p:nvSpPr>
        <p:spPr>
          <a:xfrm>
            <a:off x="611188" y="2492375"/>
            <a:ext cx="5048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E</a:t>
            </a:r>
          </a:p>
        </p:txBody>
      </p:sp>
      <p:sp>
        <p:nvSpPr>
          <p:cNvPr id="14" name="Ovaal 13"/>
          <p:cNvSpPr/>
          <p:nvPr/>
        </p:nvSpPr>
        <p:spPr>
          <a:xfrm>
            <a:off x="611188" y="3111500"/>
            <a:ext cx="504825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M</a:t>
            </a:r>
          </a:p>
        </p:txBody>
      </p:sp>
      <p:sp>
        <p:nvSpPr>
          <p:cNvPr id="15" name="Ovaal 14"/>
          <p:cNvSpPr/>
          <p:nvPr/>
        </p:nvSpPr>
        <p:spPr>
          <a:xfrm>
            <a:off x="646113" y="1844675"/>
            <a:ext cx="5048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O</a:t>
            </a:r>
          </a:p>
        </p:txBody>
      </p:sp>
      <p:sp>
        <p:nvSpPr>
          <p:cNvPr id="16" name="Ovaal 15"/>
          <p:cNvSpPr/>
          <p:nvPr/>
        </p:nvSpPr>
        <p:spPr>
          <a:xfrm>
            <a:off x="1360488" y="1855788"/>
            <a:ext cx="503237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I</a:t>
            </a:r>
          </a:p>
        </p:txBody>
      </p:sp>
      <p:sp>
        <p:nvSpPr>
          <p:cNvPr id="17" name="Ovaal 16"/>
          <p:cNvSpPr/>
          <p:nvPr/>
        </p:nvSpPr>
        <p:spPr>
          <a:xfrm>
            <a:off x="2033588" y="1855788"/>
            <a:ext cx="503237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C</a:t>
            </a:r>
          </a:p>
        </p:txBody>
      </p:sp>
      <p:sp>
        <p:nvSpPr>
          <p:cNvPr id="18" name="Ovaal 17"/>
          <p:cNvSpPr/>
          <p:nvPr/>
        </p:nvSpPr>
        <p:spPr>
          <a:xfrm>
            <a:off x="636588" y="3789363"/>
            <a:ext cx="5048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R</a:t>
            </a:r>
          </a:p>
        </p:txBody>
      </p:sp>
      <p:sp>
        <p:nvSpPr>
          <p:cNvPr id="19" name="Ovaal 18"/>
          <p:cNvSpPr/>
          <p:nvPr/>
        </p:nvSpPr>
        <p:spPr>
          <a:xfrm>
            <a:off x="146050" y="5226050"/>
            <a:ext cx="1504950" cy="58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 dirty="0"/>
              <a:t>Protectie</a:t>
            </a:r>
          </a:p>
        </p:txBody>
      </p:sp>
      <p:sp>
        <p:nvSpPr>
          <p:cNvPr id="20" name="Ovaal 19"/>
          <p:cNvSpPr/>
          <p:nvPr/>
        </p:nvSpPr>
        <p:spPr>
          <a:xfrm>
            <a:off x="501650" y="4340225"/>
            <a:ext cx="723900" cy="67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Wk</a:t>
            </a:r>
            <a:endParaRPr lang="nl-NL" dirty="0"/>
          </a:p>
        </p:txBody>
      </p:sp>
      <p:sp>
        <p:nvSpPr>
          <p:cNvPr id="23" name="PIJL-RECHTS 22"/>
          <p:cNvSpPr/>
          <p:nvPr/>
        </p:nvSpPr>
        <p:spPr>
          <a:xfrm>
            <a:off x="5580063" y="4221163"/>
            <a:ext cx="17938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Gebogen pijl 23"/>
          <p:cNvSpPr/>
          <p:nvPr/>
        </p:nvSpPr>
        <p:spPr>
          <a:xfrm>
            <a:off x="5076825" y="3076575"/>
            <a:ext cx="682625" cy="7127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Gebogen pijl 24"/>
          <p:cNvSpPr/>
          <p:nvPr/>
        </p:nvSpPr>
        <p:spPr>
          <a:xfrm flipV="1">
            <a:off x="5076825" y="4724400"/>
            <a:ext cx="650875" cy="7921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Gebogen pijl 25"/>
          <p:cNvSpPr/>
          <p:nvPr/>
        </p:nvSpPr>
        <p:spPr>
          <a:xfrm rot="5400000">
            <a:off x="3394869" y="3099594"/>
            <a:ext cx="717550" cy="6683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Gebogen pijl 26"/>
          <p:cNvSpPr/>
          <p:nvPr/>
        </p:nvSpPr>
        <p:spPr>
          <a:xfrm rot="5400000" flipH="1">
            <a:off x="3396456" y="4712494"/>
            <a:ext cx="792163" cy="746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-RECHTS 27"/>
          <p:cNvSpPr/>
          <p:nvPr/>
        </p:nvSpPr>
        <p:spPr>
          <a:xfrm>
            <a:off x="5580063" y="4221163"/>
            <a:ext cx="179387" cy="119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250825" y="5949950"/>
            <a:ext cx="1360488" cy="579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Kosten</a:t>
            </a:r>
          </a:p>
        </p:txBody>
      </p:sp>
      <p:cxnSp>
        <p:nvCxnSpPr>
          <p:cNvPr id="31" name="Rechte verbindingslijn 30"/>
          <p:cNvCxnSpPr>
            <a:stCxn id="17" idx="4"/>
          </p:cNvCxnSpPr>
          <p:nvPr/>
        </p:nvCxnSpPr>
        <p:spPr>
          <a:xfrm>
            <a:off x="2284413" y="2287588"/>
            <a:ext cx="0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>
            <a:stCxn id="16" idx="4"/>
          </p:cNvCxnSpPr>
          <p:nvPr/>
        </p:nvCxnSpPr>
        <p:spPr>
          <a:xfrm>
            <a:off x="1611313" y="2287588"/>
            <a:ext cx="152400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15" idx="5"/>
          </p:cNvCxnSpPr>
          <p:nvPr/>
        </p:nvCxnSpPr>
        <p:spPr>
          <a:xfrm>
            <a:off x="1076325" y="2212975"/>
            <a:ext cx="687388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stCxn id="13" idx="6"/>
            <a:endCxn id="7" idx="1"/>
          </p:cNvCxnSpPr>
          <p:nvPr/>
        </p:nvCxnSpPr>
        <p:spPr>
          <a:xfrm>
            <a:off x="1116013" y="2708275"/>
            <a:ext cx="647700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>
            <a:stCxn id="14" idx="6"/>
          </p:cNvCxnSpPr>
          <p:nvPr/>
        </p:nvCxnSpPr>
        <p:spPr>
          <a:xfrm>
            <a:off x="1116013" y="3328988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stCxn id="18" idx="6"/>
          </p:cNvCxnSpPr>
          <p:nvPr/>
        </p:nvCxnSpPr>
        <p:spPr>
          <a:xfrm>
            <a:off x="1141413" y="4005263"/>
            <a:ext cx="62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>
            <a:stCxn id="20" idx="6"/>
          </p:cNvCxnSpPr>
          <p:nvPr/>
        </p:nvCxnSpPr>
        <p:spPr>
          <a:xfrm flipV="1">
            <a:off x="1225550" y="4340225"/>
            <a:ext cx="538163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>
            <a:stCxn id="29" idx="6"/>
          </p:cNvCxnSpPr>
          <p:nvPr/>
        </p:nvCxnSpPr>
        <p:spPr>
          <a:xfrm flipV="1">
            <a:off x="1611313" y="5949950"/>
            <a:ext cx="422275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19" idx="6"/>
            <a:endCxn id="8" idx="1"/>
          </p:cNvCxnSpPr>
          <p:nvPr/>
        </p:nvCxnSpPr>
        <p:spPr>
          <a:xfrm flipV="1">
            <a:off x="1651000" y="5481638"/>
            <a:ext cx="112713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JL-RECHTS 1"/>
          <p:cNvSpPr/>
          <p:nvPr/>
        </p:nvSpPr>
        <p:spPr>
          <a:xfrm>
            <a:off x="3419475" y="4149725"/>
            <a:ext cx="3730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PIJL-RECHTS 2"/>
          <p:cNvSpPr/>
          <p:nvPr/>
        </p:nvSpPr>
        <p:spPr>
          <a:xfrm>
            <a:off x="5580063" y="4149725"/>
            <a:ext cx="179387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" name="PIJL-RECHTS 29"/>
          <p:cNvSpPr/>
          <p:nvPr/>
        </p:nvSpPr>
        <p:spPr>
          <a:xfrm>
            <a:off x="7385050" y="5470525"/>
            <a:ext cx="2825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2" name="PIJL-RECHTS 31"/>
          <p:cNvSpPr/>
          <p:nvPr/>
        </p:nvSpPr>
        <p:spPr>
          <a:xfrm>
            <a:off x="7416800" y="2924175"/>
            <a:ext cx="26987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55" y="308051"/>
            <a:ext cx="4980945" cy="19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452</TotalTime>
  <Words>587</Words>
  <Application>Microsoft Macintosh PowerPoint</Application>
  <PresentationFormat>Diavoorstelling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Golfvorm</vt:lpstr>
      <vt:lpstr>Open of gesloten economie</vt:lpstr>
      <vt:lpstr>PowerPoint-presentatie</vt:lpstr>
      <vt:lpstr>PowerPoint-presentatie</vt:lpstr>
      <vt:lpstr>Betalingsbalans</vt:lpstr>
      <vt:lpstr>Voorbeelden van transacties</vt:lpstr>
      <vt:lpstr>PowerPoint-presentatie</vt:lpstr>
      <vt:lpstr>Let op</vt:lpstr>
      <vt:lpstr>PowerPoint-presentatie</vt:lpstr>
      <vt:lpstr>PowerPoint-presentatie</vt:lpstr>
      <vt:lpstr>Wisselkoers en betalingsbalans</vt:lpstr>
      <vt:lpstr>Rente en betalingsbalans</vt:lpstr>
      <vt:lpstr>Economische groei en betalingsbalans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Vermeulen, H.</dc:creator>
  <cp:lastModifiedBy>Hans Vermeulen</cp:lastModifiedBy>
  <cp:revision>39</cp:revision>
  <cp:lastPrinted>2014-03-03T08:10:23Z</cp:lastPrinted>
  <dcterms:created xsi:type="dcterms:W3CDTF">2014-02-04T13:47:33Z</dcterms:created>
  <dcterms:modified xsi:type="dcterms:W3CDTF">2016-02-08T13:28:38Z</dcterms:modified>
</cp:coreProperties>
</file>