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311" r:id="rId3"/>
    <p:sldId id="314" r:id="rId4"/>
    <p:sldId id="315" r:id="rId5"/>
    <p:sldId id="317" r:id="rId6"/>
    <p:sldId id="318" r:id="rId7"/>
    <p:sldId id="310" r:id="rId8"/>
    <p:sldId id="313" r:id="rId9"/>
    <p:sldId id="261" r:id="rId10"/>
    <p:sldId id="262" r:id="rId11"/>
    <p:sldId id="312" r:id="rId12"/>
    <p:sldId id="265" r:id="rId13"/>
    <p:sldId id="278" r:id="rId14"/>
    <p:sldId id="319" r:id="rId15"/>
  </p:sldIdLst>
  <p:sldSz cx="9144000" cy="6858000" type="screen4x3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54FA9C-6ADE-473B-98B7-937D1ED91626}" type="datetimeFigureOut">
              <a:rPr lang="nl-NL" smtClean="0"/>
              <a:t>12-12-16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9649109-2980-4729-9A20-897C242561C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419872" y="404664"/>
            <a:ext cx="3166346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Geld moet rollen (1) nationaal product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7020272" y="3789040"/>
            <a:ext cx="1296144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Overheid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67544" y="3789040"/>
            <a:ext cx="144016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Buitenland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995936" y="2204864"/>
            <a:ext cx="122413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Gezinnen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995936" y="5517232"/>
            <a:ext cx="1368152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Bedrijven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067944" y="3789040"/>
            <a:ext cx="108012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Banken</a:t>
            </a:r>
            <a:endParaRPr lang="nl-NL" dirty="0"/>
          </a:p>
        </p:txBody>
      </p:sp>
      <p:sp>
        <p:nvSpPr>
          <p:cNvPr id="14" name="Gekromde PIJL-LINKS 13"/>
          <p:cNvSpPr/>
          <p:nvPr/>
        </p:nvSpPr>
        <p:spPr>
          <a:xfrm>
            <a:off x="5508104" y="2420888"/>
            <a:ext cx="792088" cy="34563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kromde PIJL-LINKS 14"/>
          <p:cNvSpPr/>
          <p:nvPr/>
        </p:nvSpPr>
        <p:spPr>
          <a:xfrm rot="10800000">
            <a:off x="2987824" y="2204864"/>
            <a:ext cx="792088" cy="3600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PIJL-LINKS 17"/>
          <p:cNvSpPr/>
          <p:nvPr/>
        </p:nvSpPr>
        <p:spPr>
          <a:xfrm>
            <a:off x="5796136" y="5661248"/>
            <a:ext cx="194421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LINKS 18"/>
          <p:cNvSpPr/>
          <p:nvPr/>
        </p:nvSpPr>
        <p:spPr>
          <a:xfrm rot="5400000">
            <a:off x="683568" y="4797152"/>
            <a:ext cx="144016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LINKS 19"/>
          <p:cNvSpPr/>
          <p:nvPr/>
        </p:nvSpPr>
        <p:spPr>
          <a:xfrm rot="10800000">
            <a:off x="827584" y="5733256"/>
            <a:ext cx="273630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-LINKS 21"/>
          <p:cNvSpPr/>
          <p:nvPr/>
        </p:nvSpPr>
        <p:spPr>
          <a:xfrm rot="16200000">
            <a:off x="7020272" y="29249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IJL-LINKS 22"/>
          <p:cNvSpPr/>
          <p:nvPr/>
        </p:nvSpPr>
        <p:spPr>
          <a:xfrm rot="16200000">
            <a:off x="4031940" y="3032956"/>
            <a:ext cx="115212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LINKS 23"/>
          <p:cNvSpPr/>
          <p:nvPr/>
        </p:nvSpPr>
        <p:spPr>
          <a:xfrm rot="16200000">
            <a:off x="4355976" y="47251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LINKS 24"/>
          <p:cNvSpPr/>
          <p:nvPr/>
        </p:nvSpPr>
        <p:spPr>
          <a:xfrm rot="5400000">
            <a:off x="3707904" y="4725144"/>
            <a:ext cx="122413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/>
          <p:cNvSpPr/>
          <p:nvPr/>
        </p:nvSpPr>
        <p:spPr>
          <a:xfrm rot="10800000">
            <a:off x="1331640" y="5589239"/>
            <a:ext cx="2599108" cy="117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/>
          <p:cNvSpPr/>
          <p:nvPr/>
        </p:nvSpPr>
        <p:spPr>
          <a:xfrm rot="5400000">
            <a:off x="68088" y="4908575"/>
            <a:ext cx="166300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 rot="5400000">
            <a:off x="6836842" y="4908575"/>
            <a:ext cx="166300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 rot="10800000">
            <a:off x="5508102" y="2277686"/>
            <a:ext cx="2156233" cy="1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RECHTS 34"/>
          <p:cNvSpPr/>
          <p:nvPr/>
        </p:nvSpPr>
        <p:spPr>
          <a:xfrm>
            <a:off x="5220072" y="4005064"/>
            <a:ext cx="172819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RECHTS 35"/>
          <p:cNvSpPr/>
          <p:nvPr/>
        </p:nvSpPr>
        <p:spPr>
          <a:xfrm>
            <a:off x="1979712" y="4005064"/>
            <a:ext cx="19442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LINKS 36"/>
          <p:cNvSpPr/>
          <p:nvPr/>
        </p:nvSpPr>
        <p:spPr>
          <a:xfrm>
            <a:off x="1979712" y="3861048"/>
            <a:ext cx="1944216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PIJL-LINKS 37"/>
          <p:cNvSpPr/>
          <p:nvPr/>
        </p:nvSpPr>
        <p:spPr>
          <a:xfrm>
            <a:off x="5220072" y="3861048"/>
            <a:ext cx="172819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2843808" y="2348880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Y</a:t>
            </a:r>
            <a:endParaRPr lang="nl-NL" dirty="0"/>
          </a:p>
        </p:txBody>
      </p:sp>
      <p:sp>
        <p:nvSpPr>
          <p:cNvPr id="41" name="Tekstvak 40"/>
          <p:cNvSpPr txBox="1"/>
          <p:nvPr/>
        </p:nvSpPr>
        <p:spPr>
          <a:xfrm>
            <a:off x="4716016" y="2924944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S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7740352" y="2564904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7812360" y="5157192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45" name="Tekstvak 44"/>
          <p:cNvSpPr txBox="1"/>
          <p:nvPr/>
        </p:nvSpPr>
        <p:spPr>
          <a:xfrm>
            <a:off x="1547664" y="4797152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</a:t>
            </a:r>
            <a:endParaRPr lang="nl-NL" dirty="0"/>
          </a:p>
        </p:txBody>
      </p:sp>
      <p:sp>
        <p:nvSpPr>
          <p:cNvPr id="46" name="Tekstvak 45"/>
          <p:cNvSpPr txBox="1"/>
          <p:nvPr/>
        </p:nvSpPr>
        <p:spPr>
          <a:xfrm>
            <a:off x="5292080" y="4149080"/>
            <a:ext cx="7200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O&gt;B</a:t>
            </a:r>
            <a:endParaRPr lang="nl-NL" dirty="0"/>
          </a:p>
        </p:txBody>
      </p:sp>
      <p:sp>
        <p:nvSpPr>
          <p:cNvPr id="47" name="Tekstvak 46"/>
          <p:cNvSpPr txBox="1"/>
          <p:nvPr/>
        </p:nvSpPr>
        <p:spPr>
          <a:xfrm>
            <a:off x="1979712" y="4149080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M&gt;E</a:t>
            </a:r>
            <a:endParaRPr lang="nl-NL" dirty="0"/>
          </a:p>
        </p:txBody>
      </p:sp>
      <p:sp>
        <p:nvSpPr>
          <p:cNvPr id="48" name="Tekstvak 47"/>
          <p:cNvSpPr txBox="1"/>
          <p:nvPr/>
        </p:nvSpPr>
        <p:spPr>
          <a:xfrm>
            <a:off x="1979712" y="3501008"/>
            <a:ext cx="72008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E&gt;M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5580112" y="3068960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 C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3707904" y="4653136"/>
            <a:ext cx="50405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  A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323528" y="5445224"/>
            <a:ext cx="50405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5076056" y="4581128"/>
            <a:ext cx="50405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Iv</a:t>
            </a:r>
            <a:r>
              <a:rPr lang="nl-NL" dirty="0" smtClean="0"/>
              <a:t> In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5220072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B&gt;O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179512" y="908720"/>
            <a:ext cx="33123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Y = C + S + B</a:t>
            </a:r>
          </a:p>
          <a:p>
            <a:endParaRPr lang="nl-NL" sz="2000" dirty="0" smtClean="0"/>
          </a:p>
          <a:p>
            <a:r>
              <a:rPr lang="nl-NL" sz="2000" dirty="0" smtClean="0"/>
              <a:t>Y + A + M = C + In + </a:t>
            </a:r>
            <a:r>
              <a:rPr lang="nl-NL" sz="2000" dirty="0" err="1" smtClean="0"/>
              <a:t>Iv</a:t>
            </a:r>
            <a:r>
              <a:rPr lang="nl-NL" sz="2000" dirty="0" smtClean="0"/>
              <a:t> + O + E</a:t>
            </a:r>
          </a:p>
          <a:p>
            <a:endParaRPr lang="nl-NL" sz="2000" dirty="0"/>
          </a:p>
          <a:p>
            <a:r>
              <a:rPr lang="nl-NL" sz="2000" dirty="0" smtClean="0"/>
              <a:t>Y = C + In + O + E – M 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539552" y="1556792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 flipV="1">
            <a:off x="2195736" y="1484784"/>
            <a:ext cx="36004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25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2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569399" cy="51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395536" y="2060848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403850" y="3230137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95536" y="4509120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95536" y="5426683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4644008" y="2312876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4580606" y="3504995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4591757" y="4479070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85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27784" y="404664"/>
            <a:ext cx="554461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Bestedingen methode (Cijfers voor </a:t>
            </a:r>
            <a:r>
              <a:rPr lang="nl-NL" dirty="0" err="1"/>
              <a:t>R</a:t>
            </a:r>
            <a:r>
              <a:rPr lang="nl-NL" dirty="0" err="1" smtClean="0"/>
              <a:t>eeland</a:t>
            </a:r>
            <a:r>
              <a:rPr lang="nl-NL" dirty="0" smtClean="0"/>
              <a:t> 2009)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691680" y="43651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Uitvoersaldo (E – M)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691680" y="39330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Totale nationale bestedingen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339752" y="314096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Bruto overheids- investeringen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339752" y="278092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Overheidsconsumptie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691680" y="155679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Bruto investeringen bedrijven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691680" y="119675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Consumptie gezinnen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691680" y="501317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BBP tegen marktprijzen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228184" y="12687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€ 465,64 miljard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228184" y="39330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€ 732,73 miljard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6228184" y="32849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  18,29 miljard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6228184" y="16288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€ 140,60 miljard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228184" y="28529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€ 108,20 miljard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228184" y="43651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  54,65 miljard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6228184" y="50851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€ 787,39miljard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1691680" y="22768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Overheidsbestedingen</a:t>
            </a:r>
            <a:endParaRPr lang="nl-NL" dirty="0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1763688" y="3861048"/>
            <a:ext cx="64087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1763688" y="4869160"/>
            <a:ext cx="64087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1691680" y="54452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Saldo </a:t>
            </a:r>
            <a:r>
              <a:rPr lang="nl-NL" dirty="0" err="1" smtClean="0"/>
              <a:t>Ybl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228184" y="54452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  20,10 miljard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156176" y="60932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  807,49 miljard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1691680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BNP tegen marktprijzen</a:t>
            </a:r>
            <a:endParaRPr lang="nl-NL" dirty="0"/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1763688" y="5949280"/>
            <a:ext cx="64087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8316416" y="357301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+</a:t>
            </a:r>
            <a:endParaRPr lang="nl-NL" sz="2400" dirty="0"/>
          </a:p>
        </p:txBody>
      </p:sp>
      <p:sp>
        <p:nvSpPr>
          <p:cNvPr id="28" name="Tekstvak 27"/>
          <p:cNvSpPr txBox="1"/>
          <p:nvPr/>
        </p:nvSpPr>
        <p:spPr>
          <a:xfrm>
            <a:off x="8316416" y="458112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+</a:t>
            </a:r>
            <a:endParaRPr lang="nl-NL" sz="2400" dirty="0"/>
          </a:p>
        </p:txBody>
      </p:sp>
      <p:sp>
        <p:nvSpPr>
          <p:cNvPr id="29" name="Tekstvak 28"/>
          <p:cNvSpPr txBox="1"/>
          <p:nvPr/>
        </p:nvSpPr>
        <p:spPr>
          <a:xfrm>
            <a:off x="8316416" y="558924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+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814243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18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2381250"/>
            <a:ext cx="51339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2483768" y="980728"/>
            <a:ext cx="4392488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Hoe zou je de inkomens begrippen 1 t/m 4 noemen in onderstaand schema?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4932040" y="24928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BNP (m)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427984" y="29969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BNP (f)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851920" y="3429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NNP (f)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347864" y="3933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NBP (f)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919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72067" y="2060849"/>
            <a:ext cx="5356117" cy="3384375"/>
          </a:xfrm>
        </p:spPr>
        <p:txBody>
          <a:bodyPr>
            <a:normAutofit fontScale="70000" lnSpcReduction="20000"/>
          </a:bodyPr>
          <a:lstStyle/>
          <a:p>
            <a:pPr lvl="2"/>
            <a:r>
              <a:rPr lang="nl-NL" sz="2900" dirty="0"/>
              <a:t>NBP (f) 			</a:t>
            </a:r>
            <a:r>
              <a:rPr lang="nl-NL" sz="2900" b="1" i="1" dirty="0"/>
              <a:t>570</a:t>
            </a:r>
          </a:p>
          <a:p>
            <a:r>
              <a:rPr lang="nl-NL" sz="2900" dirty="0"/>
              <a:t>	A			 45 (4)</a:t>
            </a:r>
          </a:p>
          <a:p>
            <a:r>
              <a:rPr lang="nl-NL" sz="2900" dirty="0"/>
              <a:t>	----------------------------------- +</a:t>
            </a:r>
          </a:p>
          <a:p>
            <a:r>
              <a:rPr lang="nl-NL" sz="2900" dirty="0"/>
              <a:t>	BBP (f)			615 (2)</a:t>
            </a:r>
          </a:p>
          <a:p>
            <a:r>
              <a:rPr lang="nl-NL" sz="2900" dirty="0"/>
              <a:t>	</a:t>
            </a:r>
            <a:r>
              <a:rPr lang="nl-NL" sz="2500" dirty="0"/>
              <a:t>(BTW(b) + BTW(o) </a:t>
            </a:r>
            <a:r>
              <a:rPr lang="nl-NL" sz="2500" dirty="0" smtClean="0"/>
              <a:t>= </a:t>
            </a:r>
            <a:r>
              <a:rPr lang="nl-NL" sz="2500" b="1" i="1" dirty="0" smtClean="0"/>
              <a:t>550   </a:t>
            </a:r>
            <a:r>
              <a:rPr lang="nl-NL" sz="2500" dirty="0" smtClean="0"/>
              <a:t>+   </a:t>
            </a:r>
            <a:r>
              <a:rPr lang="nl-NL" sz="2500" dirty="0"/>
              <a:t>65 (3)</a:t>
            </a:r>
          </a:p>
          <a:p>
            <a:r>
              <a:rPr lang="nl-NL" sz="2900" dirty="0"/>
              <a:t>	P&gt;B en P&lt;S		  </a:t>
            </a:r>
            <a:r>
              <a:rPr lang="nl-NL" sz="2900" b="1" i="1" dirty="0"/>
              <a:t>20</a:t>
            </a:r>
          </a:p>
          <a:p>
            <a:r>
              <a:rPr lang="nl-NL" sz="2900" dirty="0"/>
              <a:t>	----------------------------------- +</a:t>
            </a:r>
          </a:p>
          <a:p>
            <a:r>
              <a:rPr lang="nl-NL" sz="2900" dirty="0"/>
              <a:t>	BBP(m)			635 (1)</a:t>
            </a:r>
          </a:p>
          <a:p>
            <a:r>
              <a:rPr lang="nl-NL" sz="2900" dirty="0"/>
              <a:t>	</a:t>
            </a:r>
            <a:r>
              <a:rPr lang="nl-NL" sz="2900" dirty="0" err="1"/>
              <a:t>Ybl</a:t>
            </a:r>
            <a:r>
              <a:rPr lang="nl-NL" sz="2900" dirty="0"/>
              <a:t>			  </a:t>
            </a:r>
            <a:r>
              <a:rPr lang="nl-NL" sz="2900" b="1" i="1" dirty="0"/>
              <a:t>25</a:t>
            </a:r>
          </a:p>
          <a:p>
            <a:r>
              <a:rPr lang="nl-NL" sz="2900" dirty="0"/>
              <a:t>	------------------------------------ +</a:t>
            </a:r>
          </a:p>
          <a:p>
            <a:r>
              <a:rPr lang="nl-NL" sz="2900" dirty="0"/>
              <a:t>	BNP(m)			</a:t>
            </a:r>
            <a:r>
              <a:rPr lang="nl-NL" sz="2900" b="1" i="1" dirty="0"/>
              <a:t>660</a:t>
            </a:r>
          </a:p>
          <a:p>
            <a:endParaRPr lang="nl-NL" sz="2900" dirty="0"/>
          </a:p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491880" y="5589240"/>
            <a:ext cx="5328592" cy="86177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a</a:t>
            </a:r>
            <a:r>
              <a:rPr lang="nl-NL" dirty="0" smtClean="0"/>
              <a:t> </a:t>
            </a:r>
            <a:r>
              <a:rPr lang="nl-NL" sz="1600" dirty="0" smtClean="0"/>
              <a:t>Bereken het BBP (m)</a:t>
            </a:r>
          </a:p>
          <a:p>
            <a:r>
              <a:rPr lang="nl-NL" sz="1600" dirty="0"/>
              <a:t>b</a:t>
            </a:r>
            <a:r>
              <a:rPr lang="nl-NL" sz="1600" dirty="0" smtClean="0"/>
              <a:t> bereken de bruto toegevoegde waarde van de overheid</a:t>
            </a:r>
          </a:p>
          <a:p>
            <a:r>
              <a:rPr lang="nl-NL" sz="1600" dirty="0"/>
              <a:t>c</a:t>
            </a:r>
            <a:r>
              <a:rPr lang="nl-NL" sz="1600" dirty="0" smtClean="0"/>
              <a:t> Bereken de omvang van de totale afschrijvingen</a:t>
            </a:r>
            <a:endParaRPr lang="nl-NL" sz="1600" dirty="0"/>
          </a:p>
        </p:txBody>
      </p:sp>
      <p:sp>
        <p:nvSpPr>
          <p:cNvPr id="6" name="Tekstvak 5"/>
          <p:cNvSpPr txBox="1"/>
          <p:nvPr/>
        </p:nvSpPr>
        <p:spPr>
          <a:xfrm>
            <a:off x="4211960" y="260648"/>
            <a:ext cx="36004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Bruto toegevoegde waarde bedrijven</a:t>
            </a:r>
          </a:p>
          <a:p>
            <a:r>
              <a:rPr lang="nl-NL" sz="1600" dirty="0" smtClean="0"/>
              <a:t>Bruto nationaal product (marktprijzen)</a:t>
            </a:r>
          </a:p>
          <a:p>
            <a:r>
              <a:rPr lang="nl-NL" sz="1600" dirty="0" smtClean="0"/>
              <a:t>Saldo </a:t>
            </a:r>
            <a:r>
              <a:rPr lang="nl-NL" sz="1600" dirty="0" err="1" smtClean="0"/>
              <a:t>PbPs</a:t>
            </a:r>
            <a:endParaRPr lang="nl-NL" sz="1600" dirty="0" smtClean="0"/>
          </a:p>
          <a:p>
            <a:r>
              <a:rPr lang="nl-NL" sz="1600" dirty="0" smtClean="0"/>
              <a:t>Netto binnenlands product (factor)</a:t>
            </a:r>
          </a:p>
          <a:p>
            <a:r>
              <a:rPr lang="nl-NL" sz="1600" dirty="0" smtClean="0"/>
              <a:t>Saldo </a:t>
            </a:r>
            <a:r>
              <a:rPr lang="nl-NL" sz="1600" dirty="0" err="1" smtClean="0"/>
              <a:t>Ybl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7812360" y="260648"/>
            <a:ext cx="122413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550 </a:t>
            </a:r>
            <a:r>
              <a:rPr lang="nl-NL" sz="1600" dirty="0" err="1" smtClean="0"/>
              <a:t>mld</a:t>
            </a:r>
            <a:endParaRPr lang="nl-NL" sz="1600" dirty="0" smtClean="0"/>
          </a:p>
          <a:p>
            <a:r>
              <a:rPr lang="nl-NL" sz="1600" dirty="0" smtClean="0"/>
              <a:t>660 </a:t>
            </a:r>
            <a:r>
              <a:rPr lang="nl-NL" sz="1600" dirty="0" err="1" smtClean="0"/>
              <a:t>mld</a:t>
            </a:r>
            <a:endParaRPr lang="nl-NL" sz="1600" dirty="0" smtClean="0"/>
          </a:p>
          <a:p>
            <a:r>
              <a:rPr lang="nl-NL" sz="1600" dirty="0"/>
              <a:t> </a:t>
            </a:r>
            <a:r>
              <a:rPr lang="nl-NL" sz="1600" dirty="0" smtClean="0"/>
              <a:t>  20 </a:t>
            </a:r>
            <a:r>
              <a:rPr lang="nl-NL" sz="1600" dirty="0" err="1" smtClean="0"/>
              <a:t>mld</a:t>
            </a:r>
            <a:endParaRPr lang="nl-NL" sz="1600" dirty="0" smtClean="0"/>
          </a:p>
          <a:p>
            <a:r>
              <a:rPr lang="nl-NL" sz="1600" dirty="0" smtClean="0"/>
              <a:t>570 </a:t>
            </a:r>
            <a:r>
              <a:rPr lang="nl-NL" sz="1600" dirty="0" err="1" smtClean="0"/>
              <a:t>mld</a:t>
            </a:r>
            <a:endParaRPr lang="nl-NL" sz="1600" dirty="0" smtClean="0"/>
          </a:p>
          <a:p>
            <a:r>
              <a:rPr lang="nl-NL" sz="1600" dirty="0"/>
              <a:t> </a:t>
            </a:r>
            <a:r>
              <a:rPr lang="nl-NL" sz="1600" dirty="0" smtClean="0"/>
              <a:t>  25 </a:t>
            </a:r>
            <a:r>
              <a:rPr lang="nl-NL" sz="1600" dirty="0" err="1" smtClean="0"/>
              <a:t>mld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203293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chermafbeelding 2016-12-12 om 10.52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551615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339752" y="332656"/>
            <a:ext cx="5112568" cy="461665"/>
          </a:xfrm>
          <a:prstGeom prst="rect">
            <a:avLst/>
          </a:prstGeom>
          <a:solidFill>
            <a:srgbClr val="F79646"/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Samenvatting productiemaatstaven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4313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99792" y="260648"/>
            <a:ext cx="446449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Geld moet rollen (bestedingen)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3635896" y="1700808"/>
            <a:ext cx="259228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Nationale bestedingen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907704" y="2276872"/>
            <a:ext cx="172819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Particuliere</a:t>
            </a:r>
          </a:p>
          <a:p>
            <a:r>
              <a:rPr lang="nl-NL" dirty="0" smtClean="0"/>
              <a:t>bestedingen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228184" y="2276872"/>
            <a:ext cx="1728192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Overheids</a:t>
            </a:r>
            <a:r>
              <a:rPr lang="nl-NL" dirty="0" smtClean="0"/>
              <a:t> bestedingen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11560" y="2996952"/>
            <a:ext cx="172819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Consumptie gezinnen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516676" y="2967113"/>
            <a:ext cx="191942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Bruto </a:t>
            </a:r>
            <a:r>
              <a:rPr lang="nl-NL" dirty="0" err="1" smtClean="0"/>
              <a:t>Investe-ringen</a:t>
            </a:r>
            <a:r>
              <a:rPr lang="nl-NL" dirty="0" smtClean="0"/>
              <a:t> bedrijven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259632" y="4149080"/>
            <a:ext cx="172819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Netto investeringen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4572000" y="5229200"/>
            <a:ext cx="2304256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Netto investeringen</a:t>
            </a:r>
            <a:endParaRPr lang="nl-NL" sz="1600" dirty="0"/>
          </a:p>
        </p:txBody>
      </p:sp>
      <p:sp>
        <p:nvSpPr>
          <p:cNvPr id="10" name="Tekstvak 9"/>
          <p:cNvSpPr txBox="1"/>
          <p:nvPr/>
        </p:nvSpPr>
        <p:spPr>
          <a:xfrm>
            <a:off x="3131840" y="4149080"/>
            <a:ext cx="172819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 smtClean="0"/>
              <a:t>Vervangings</a:t>
            </a:r>
            <a:r>
              <a:rPr lang="nl-NL" dirty="0" smtClean="0"/>
              <a:t> investeringen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7092280" y="5229200"/>
            <a:ext cx="1728192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Vervangings- investeringen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51520" y="5373216"/>
            <a:ext cx="1872208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Uitbreiding investeringen</a:t>
            </a:r>
          </a:p>
          <a:p>
            <a:r>
              <a:rPr lang="nl-NL" dirty="0" smtClean="0"/>
              <a:t>capaciteitseffect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2267744" y="5373216"/>
            <a:ext cx="172819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Voorraad investeringen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948264" y="3068960"/>
            <a:ext cx="2088232" cy="7386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Personele </a:t>
            </a:r>
            <a:r>
              <a:rPr lang="nl-NL" sz="1400" dirty="0" err="1" smtClean="0"/>
              <a:t>overheids</a:t>
            </a:r>
            <a:r>
              <a:rPr lang="nl-NL" sz="1400" dirty="0" smtClean="0"/>
              <a:t> consumptie (salarissen)</a:t>
            </a:r>
          </a:p>
          <a:p>
            <a:r>
              <a:rPr lang="nl-NL" sz="1400" dirty="0" smtClean="0"/>
              <a:t>Materiële consumptie</a:t>
            </a:r>
            <a:endParaRPr lang="nl-NL" sz="1400" dirty="0"/>
          </a:p>
        </p:txBody>
      </p:sp>
      <p:sp>
        <p:nvSpPr>
          <p:cNvPr id="15" name="Tekstvak 14"/>
          <p:cNvSpPr txBox="1"/>
          <p:nvPr/>
        </p:nvSpPr>
        <p:spPr>
          <a:xfrm>
            <a:off x="611560" y="1700808"/>
            <a:ext cx="129614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Export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491880" y="980728"/>
            <a:ext cx="2592288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Totale bestedingen</a:t>
            </a:r>
            <a:endParaRPr lang="nl-NL" dirty="0"/>
          </a:p>
        </p:txBody>
      </p:sp>
      <p:cxnSp>
        <p:nvCxnSpPr>
          <p:cNvPr id="19" name="Rechte verbindingslijn met pijl 18"/>
          <p:cNvCxnSpPr/>
          <p:nvPr/>
        </p:nvCxnSpPr>
        <p:spPr>
          <a:xfrm flipH="1">
            <a:off x="2267744" y="1412776"/>
            <a:ext cx="187220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4932040" y="14127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H="1">
            <a:off x="2123728" y="3645024"/>
            <a:ext cx="165618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met pijl 25"/>
          <p:cNvCxnSpPr/>
          <p:nvPr/>
        </p:nvCxnSpPr>
        <p:spPr>
          <a:xfrm>
            <a:off x="3707904" y="2636912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/>
          <p:nvPr/>
        </p:nvCxnSpPr>
        <p:spPr>
          <a:xfrm flipH="1">
            <a:off x="1331640" y="2636912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>
            <a:off x="4932040" y="2132856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7164288" y="5013176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8028384" y="249289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>
            <a:endCxn id="12" idx="0"/>
          </p:cNvCxnSpPr>
          <p:nvPr/>
        </p:nvCxnSpPr>
        <p:spPr>
          <a:xfrm flipH="1">
            <a:off x="1187624" y="4797152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/>
          <p:nvPr/>
        </p:nvCxnSpPr>
        <p:spPr>
          <a:xfrm>
            <a:off x="4211960" y="36450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met pijl 46"/>
          <p:cNvCxnSpPr/>
          <p:nvPr/>
        </p:nvCxnSpPr>
        <p:spPr>
          <a:xfrm flipH="1">
            <a:off x="6084168" y="5013176"/>
            <a:ext cx="648072" cy="144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6012160" y="4293096"/>
            <a:ext cx="1656184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Bruto investeringen</a:t>
            </a:r>
            <a:endParaRPr lang="nl-NL" dirty="0"/>
          </a:p>
        </p:txBody>
      </p:sp>
      <p:cxnSp>
        <p:nvCxnSpPr>
          <p:cNvPr id="52" name="Rechte verbindingslijn met pijl 51"/>
          <p:cNvCxnSpPr/>
          <p:nvPr/>
        </p:nvCxnSpPr>
        <p:spPr>
          <a:xfrm flipH="1">
            <a:off x="3707904" y="2132856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met pijl 56"/>
          <p:cNvCxnSpPr/>
          <p:nvPr/>
        </p:nvCxnSpPr>
        <p:spPr>
          <a:xfrm>
            <a:off x="6876256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Rechte verbindingslijn met pijl 58"/>
          <p:cNvCxnSpPr>
            <a:endCxn id="13" idx="0"/>
          </p:cNvCxnSpPr>
          <p:nvPr/>
        </p:nvCxnSpPr>
        <p:spPr>
          <a:xfrm>
            <a:off x="2195736" y="4797152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kstvak 31"/>
          <p:cNvSpPr txBox="1"/>
          <p:nvPr/>
        </p:nvSpPr>
        <p:spPr>
          <a:xfrm>
            <a:off x="7020272" y="1916832"/>
            <a:ext cx="1944216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Overdrachtsuitgaven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408358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48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1652588"/>
            <a:ext cx="8559800" cy="429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Berekening nationale inkomen</a:t>
            </a:r>
          </a:p>
        </p:txBody>
      </p:sp>
    </p:spTree>
    <p:extLst>
      <p:ext uri="{BB962C8B-B14F-4D97-AF65-F5344CB8AC3E}">
        <p14:creationId xmlns:p14="http://schemas.microsoft.com/office/powerpoint/2010/main" val="402358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jdelijke aanduiding voor inhoud 1"/>
          <p:cNvSpPr>
            <a:spLocks noGrp="1"/>
          </p:cNvSpPr>
          <p:nvPr>
            <p:ph idx="1"/>
          </p:nvPr>
        </p:nvSpPr>
        <p:spPr>
          <a:xfrm>
            <a:off x="179512" y="1916832"/>
            <a:ext cx="4204518" cy="421005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nl-NL" dirty="0" smtClean="0"/>
              <a:t>Gezinnen verdienen inkomen (Y)</a:t>
            </a:r>
          </a:p>
          <a:p>
            <a:r>
              <a:rPr lang="nl-NL" dirty="0" smtClean="0"/>
              <a:t>Betalen belasting (B)</a:t>
            </a:r>
          </a:p>
          <a:p>
            <a:r>
              <a:rPr lang="nl-NL" dirty="0" smtClean="0"/>
              <a:t>Consumeren (C)</a:t>
            </a:r>
          </a:p>
          <a:p>
            <a:r>
              <a:rPr lang="nl-NL" dirty="0" smtClean="0"/>
              <a:t>En als ze geld overhouden sparen ze (S)</a:t>
            </a:r>
          </a:p>
          <a:p>
            <a:endParaRPr lang="nl-NL" dirty="0" smtClean="0"/>
          </a:p>
          <a:p>
            <a:r>
              <a:rPr lang="nl-NL" dirty="0" smtClean="0"/>
              <a:t>Y = C + S + B</a:t>
            </a:r>
          </a:p>
        </p:txBody>
      </p:sp>
      <p:sp>
        <p:nvSpPr>
          <p:cNvPr id="31746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nl-NL" dirty="0" smtClean="0"/>
              <a:t>Gezinnen en bedrijven</a:t>
            </a:r>
          </a:p>
        </p:txBody>
      </p:sp>
      <p:sp>
        <p:nvSpPr>
          <p:cNvPr id="4" name="Tijdelijke aanduiding voor inhoud 1"/>
          <p:cNvSpPr txBox="1">
            <a:spLocks/>
          </p:cNvSpPr>
          <p:nvPr/>
        </p:nvSpPr>
        <p:spPr>
          <a:xfrm>
            <a:off x="4499992" y="1484784"/>
            <a:ext cx="4392488" cy="50405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NL" dirty="0" smtClean="0"/>
              <a:t>Verdienen door de verkoop van goederen en diensten aan gezinnen, bedrijven, overheid en export (buitenland)</a:t>
            </a:r>
          </a:p>
          <a:p>
            <a:pPr>
              <a:defRPr/>
            </a:pPr>
            <a:r>
              <a:rPr lang="nl-NL" dirty="0" smtClean="0"/>
              <a:t>(C + In + </a:t>
            </a:r>
            <a:r>
              <a:rPr lang="nl-NL" dirty="0" err="1" smtClean="0"/>
              <a:t>Iv</a:t>
            </a:r>
            <a:r>
              <a:rPr lang="nl-NL" dirty="0" smtClean="0"/>
              <a:t> + O + E)</a:t>
            </a:r>
          </a:p>
          <a:p>
            <a:pPr>
              <a:defRPr/>
            </a:pPr>
            <a:endParaRPr lang="nl-NL" dirty="0" smtClean="0"/>
          </a:p>
          <a:p>
            <a:pPr>
              <a:defRPr/>
            </a:pPr>
            <a:r>
              <a:rPr lang="nl-NL" dirty="0" smtClean="0"/>
              <a:t>Bedrijven betalen voor import, productiefactoren en leggen geld opzij voor afschrijvingen</a:t>
            </a:r>
          </a:p>
          <a:p>
            <a:pPr>
              <a:defRPr/>
            </a:pPr>
            <a:r>
              <a:rPr lang="nl-NL" dirty="0" smtClean="0"/>
              <a:t>(Y + M + A)</a:t>
            </a:r>
          </a:p>
          <a:p>
            <a:pPr>
              <a:defRPr/>
            </a:pPr>
            <a:endParaRPr lang="nl-NL" dirty="0" smtClean="0"/>
          </a:p>
          <a:p>
            <a:pPr>
              <a:defRPr/>
            </a:pPr>
            <a:r>
              <a:rPr lang="nl-NL" dirty="0" smtClean="0"/>
              <a:t>C + In + </a:t>
            </a:r>
            <a:r>
              <a:rPr lang="nl-NL" dirty="0" err="1" smtClean="0"/>
              <a:t>Iv</a:t>
            </a:r>
            <a:r>
              <a:rPr lang="nl-NL" dirty="0" smtClean="0"/>
              <a:t> + O + E = Y + M + A</a:t>
            </a:r>
          </a:p>
          <a:p>
            <a:pPr>
              <a:defRPr/>
            </a:pPr>
            <a:r>
              <a:rPr lang="nl-NL" dirty="0" smtClean="0"/>
              <a:t>Omdat </a:t>
            </a:r>
            <a:r>
              <a:rPr lang="nl-NL" dirty="0" err="1" smtClean="0"/>
              <a:t>Iv</a:t>
            </a:r>
            <a:r>
              <a:rPr lang="nl-NL" dirty="0" smtClean="0"/>
              <a:t> = A geldt dat </a:t>
            </a:r>
          </a:p>
          <a:p>
            <a:pPr marL="0" indent="0">
              <a:buNone/>
              <a:defRPr/>
            </a:pPr>
            <a:r>
              <a:rPr lang="nl-NL" dirty="0" smtClean="0"/>
              <a:t>    C + In + O + E = Y + 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74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6050"/>
            <a:ext cx="8632825" cy="4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hthoek 1"/>
          <p:cNvSpPr/>
          <p:nvPr/>
        </p:nvSpPr>
        <p:spPr>
          <a:xfrm>
            <a:off x="323850" y="1412875"/>
            <a:ext cx="4248150" cy="2147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4572000" y="1412875"/>
            <a:ext cx="4321175" cy="2147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23850" y="3573463"/>
            <a:ext cx="2508250" cy="214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2843213" y="3573463"/>
            <a:ext cx="2665412" cy="214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5508625" y="3573463"/>
            <a:ext cx="3384550" cy="214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3203848" y="404664"/>
            <a:ext cx="3312368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Nationale rekeningen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63525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6050"/>
            <a:ext cx="8632825" cy="429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788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344816" cy="642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nl-NL" sz="2400" dirty="0" smtClean="0"/>
              <a:t>Toegevoegde waarde = maatstaf productie/inkomen</a:t>
            </a:r>
            <a:endParaRPr lang="nl-NL" sz="2400" dirty="0"/>
          </a:p>
        </p:txBody>
      </p:sp>
      <p:cxnSp>
        <p:nvCxnSpPr>
          <p:cNvPr id="4" name="Rechte verbindingslijn 3"/>
          <p:cNvCxnSpPr/>
          <p:nvPr/>
        </p:nvCxnSpPr>
        <p:spPr>
          <a:xfrm flipV="1">
            <a:off x="2411760" y="1772816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2411760" y="5589240"/>
            <a:ext cx="504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2411760" y="1988840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2411760" y="3068960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2411760" y="4509120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2411760" y="5013176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2411760" y="5445224"/>
            <a:ext cx="4320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/>
          <p:cNvSpPr/>
          <p:nvPr/>
        </p:nvSpPr>
        <p:spPr>
          <a:xfrm>
            <a:off x="3131840" y="5445224"/>
            <a:ext cx="72008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3851920" y="5013176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4572000" y="4509120"/>
            <a:ext cx="7200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5292080" y="3068960"/>
            <a:ext cx="7200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6012160" y="1988840"/>
            <a:ext cx="7200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4572000" y="544522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5292080" y="5013176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Rechte verbindingslijn 3071"/>
          <p:cNvCxnSpPr/>
          <p:nvPr/>
        </p:nvCxnSpPr>
        <p:spPr>
          <a:xfrm>
            <a:off x="6012160" y="450912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" name="Rechte verbindingslijn 3074"/>
          <p:cNvCxnSpPr/>
          <p:nvPr/>
        </p:nvCxnSpPr>
        <p:spPr>
          <a:xfrm>
            <a:off x="6732240" y="3068960"/>
            <a:ext cx="0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ekstvak 3075"/>
          <p:cNvSpPr txBox="1"/>
          <p:nvPr/>
        </p:nvSpPr>
        <p:spPr>
          <a:xfrm>
            <a:off x="3131840" y="573325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CB           CE          CI           CF         SW</a:t>
            </a:r>
            <a:endParaRPr lang="nl-NL" dirty="0"/>
          </a:p>
        </p:txBody>
      </p:sp>
      <p:sp>
        <p:nvSpPr>
          <p:cNvPr id="3077" name="Rechthoek 3076"/>
          <p:cNvSpPr/>
          <p:nvPr/>
        </p:nvSpPr>
        <p:spPr>
          <a:xfrm>
            <a:off x="3851920" y="5445224"/>
            <a:ext cx="720080" cy="144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8" name="Rechthoek 3077"/>
          <p:cNvSpPr/>
          <p:nvPr/>
        </p:nvSpPr>
        <p:spPr>
          <a:xfrm>
            <a:off x="4572000" y="5013176"/>
            <a:ext cx="72008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9" name="Rechthoek 3078"/>
          <p:cNvSpPr/>
          <p:nvPr/>
        </p:nvSpPr>
        <p:spPr>
          <a:xfrm>
            <a:off x="5292080" y="4509120"/>
            <a:ext cx="720080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80" name="Rechthoek 3079"/>
          <p:cNvSpPr/>
          <p:nvPr/>
        </p:nvSpPr>
        <p:spPr>
          <a:xfrm>
            <a:off x="6012160" y="3068960"/>
            <a:ext cx="720080" cy="25202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084" name="Rechte verbindingslijn 3083"/>
          <p:cNvCxnSpPr/>
          <p:nvPr/>
        </p:nvCxnSpPr>
        <p:spPr>
          <a:xfrm flipV="1">
            <a:off x="3851920" y="5410200"/>
            <a:ext cx="2868920" cy="155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4572000" y="4978504"/>
            <a:ext cx="2160240" cy="346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292080" y="4509472"/>
            <a:ext cx="14401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91" name="Tekstvak 3090"/>
          <p:cNvSpPr txBox="1"/>
          <p:nvPr/>
        </p:nvSpPr>
        <p:spPr>
          <a:xfrm>
            <a:off x="1618185" y="1807488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€ 1,00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1618184" y="288429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€ 0,70</a:t>
            </a:r>
            <a:endParaRPr lang="nl-NL" dirty="0"/>
          </a:p>
        </p:txBody>
      </p:sp>
      <p:sp>
        <p:nvSpPr>
          <p:cNvPr id="55" name="Tekstvak 54"/>
          <p:cNvSpPr txBox="1"/>
          <p:nvPr/>
        </p:nvSpPr>
        <p:spPr>
          <a:xfrm>
            <a:off x="1618183" y="432445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€ 0,30</a:t>
            </a:r>
            <a:endParaRPr lang="nl-NL" dirty="0"/>
          </a:p>
        </p:txBody>
      </p:sp>
      <p:sp>
        <p:nvSpPr>
          <p:cNvPr id="56" name="Tekstvak 55"/>
          <p:cNvSpPr txBox="1"/>
          <p:nvPr/>
        </p:nvSpPr>
        <p:spPr>
          <a:xfrm>
            <a:off x="1618185" y="4811174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€ 0,15</a:t>
            </a:r>
            <a:endParaRPr lang="nl-NL" dirty="0"/>
          </a:p>
        </p:txBody>
      </p:sp>
      <p:sp>
        <p:nvSpPr>
          <p:cNvPr id="57" name="Tekstvak 56"/>
          <p:cNvSpPr txBox="1"/>
          <p:nvPr/>
        </p:nvSpPr>
        <p:spPr>
          <a:xfrm>
            <a:off x="1618182" y="5219908"/>
            <a:ext cx="7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€ 0,02</a:t>
            </a:r>
            <a:endParaRPr lang="nl-NL" dirty="0"/>
          </a:p>
        </p:txBody>
      </p:sp>
      <p:cxnSp>
        <p:nvCxnSpPr>
          <p:cNvPr id="3093" name="Rechte verbindingslijn 3092"/>
          <p:cNvCxnSpPr/>
          <p:nvPr/>
        </p:nvCxnSpPr>
        <p:spPr>
          <a:xfrm>
            <a:off x="4572000" y="5013176"/>
            <a:ext cx="0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5" name="Rechte verbindingslijn 3094"/>
          <p:cNvCxnSpPr/>
          <p:nvPr/>
        </p:nvCxnSpPr>
        <p:spPr>
          <a:xfrm>
            <a:off x="5286380" y="4509472"/>
            <a:ext cx="0" cy="10797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7" name="Rechte verbindingslijn 3096"/>
          <p:cNvCxnSpPr/>
          <p:nvPr/>
        </p:nvCxnSpPr>
        <p:spPr>
          <a:xfrm>
            <a:off x="6012160" y="3068960"/>
            <a:ext cx="0" cy="2520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99" name="Rechte verbindingslijn 3098"/>
          <p:cNvCxnSpPr/>
          <p:nvPr/>
        </p:nvCxnSpPr>
        <p:spPr>
          <a:xfrm>
            <a:off x="6732240" y="3068960"/>
            <a:ext cx="0" cy="25202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Rechthoek 65"/>
          <p:cNvSpPr/>
          <p:nvPr/>
        </p:nvSpPr>
        <p:spPr>
          <a:xfrm>
            <a:off x="1509424" y="6302278"/>
            <a:ext cx="100960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/>
          <p:cNvSpPr/>
          <p:nvPr/>
        </p:nvSpPr>
        <p:spPr>
          <a:xfrm>
            <a:off x="5280819" y="6302278"/>
            <a:ext cx="922764" cy="216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00" name="Tekstvak 3099"/>
          <p:cNvSpPr txBox="1"/>
          <p:nvPr/>
        </p:nvSpPr>
        <p:spPr>
          <a:xfrm>
            <a:off x="2627784" y="6225624"/>
            <a:ext cx="2874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Toegevoegde waarde</a:t>
            </a:r>
            <a:endParaRPr lang="nl-NL" dirty="0"/>
          </a:p>
        </p:txBody>
      </p:sp>
      <p:sp>
        <p:nvSpPr>
          <p:cNvPr id="69" name="Tekstvak 68"/>
          <p:cNvSpPr txBox="1"/>
          <p:nvPr/>
        </p:nvSpPr>
        <p:spPr>
          <a:xfrm>
            <a:off x="6372200" y="621845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Inkoop</a:t>
            </a:r>
            <a:endParaRPr lang="nl-NL" dirty="0"/>
          </a:p>
        </p:txBody>
      </p:sp>
      <p:sp>
        <p:nvSpPr>
          <p:cNvPr id="70" name="Tekstvak 69"/>
          <p:cNvSpPr txBox="1"/>
          <p:nvPr/>
        </p:nvSpPr>
        <p:spPr>
          <a:xfrm>
            <a:off x="7078940" y="2477219"/>
            <a:ext cx="19613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CB = Cacaoboer</a:t>
            </a:r>
          </a:p>
          <a:p>
            <a:r>
              <a:rPr lang="nl-NL" sz="1400" dirty="0" smtClean="0"/>
              <a:t>CE = Cacao-exporteur</a:t>
            </a:r>
          </a:p>
          <a:p>
            <a:r>
              <a:rPr lang="nl-NL" sz="1400" dirty="0" smtClean="0"/>
              <a:t>CI = Cacao-importeur</a:t>
            </a:r>
          </a:p>
          <a:p>
            <a:r>
              <a:rPr lang="nl-NL" sz="1400" dirty="0" smtClean="0"/>
              <a:t>CF = Chocolade fabriek</a:t>
            </a:r>
          </a:p>
          <a:p>
            <a:r>
              <a:rPr lang="nl-NL" sz="1400" dirty="0" smtClean="0"/>
              <a:t>SW = Snoepwinkel</a:t>
            </a:r>
            <a:endParaRPr lang="nl-NL" sz="1400" dirty="0"/>
          </a:p>
        </p:txBody>
      </p:sp>
      <p:sp>
        <p:nvSpPr>
          <p:cNvPr id="71" name="Titel 1"/>
          <p:cNvSpPr txBox="1">
            <a:spLocks/>
          </p:cNvSpPr>
          <p:nvPr/>
        </p:nvSpPr>
        <p:spPr>
          <a:xfrm>
            <a:off x="1115616" y="980728"/>
            <a:ext cx="7571184" cy="76009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 smtClean="0"/>
              <a:t>Beloningen van de productiefactoren + afschrijvingen = bruto binnenlands product (BBP tegen </a:t>
            </a:r>
            <a:r>
              <a:rPr lang="nl-NL" sz="2400" i="1" dirty="0" smtClean="0"/>
              <a:t>factorkosten</a:t>
            </a:r>
            <a:r>
              <a:rPr lang="nl-NL" sz="2400" dirty="0" smtClean="0"/>
              <a:t>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13567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3077" grpId="0" animBg="1"/>
      <p:bldP spid="3078" grpId="0" animBg="1"/>
      <p:bldP spid="3079" grpId="0" animBg="1"/>
      <p:bldP spid="3080" grpId="0" animBg="1"/>
      <p:bldP spid="66" grpId="0" animBg="1"/>
      <p:bldP spid="67" grpId="0" animBg="1"/>
      <p:bldP spid="3100" grpId="0"/>
      <p:bldP spid="69" grpId="0"/>
      <p:bldP spid="70" grpId="0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smtClean="0"/>
              <a:t>Toegevoegde waarde</a:t>
            </a:r>
          </a:p>
        </p:txBody>
      </p:sp>
      <p:sp>
        <p:nvSpPr>
          <p:cNvPr id="4" name="Rechthoek 3"/>
          <p:cNvSpPr/>
          <p:nvPr/>
        </p:nvSpPr>
        <p:spPr>
          <a:xfrm>
            <a:off x="530225" y="3068638"/>
            <a:ext cx="861377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55625" y="3068638"/>
            <a:ext cx="128587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dirty="0"/>
              <a:t>Ingekochte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dirty="0"/>
              <a:t>Grond- en hulpstoffen</a:t>
            </a:r>
          </a:p>
        </p:txBody>
      </p:sp>
      <p:sp>
        <p:nvSpPr>
          <p:cNvPr id="7" name="Rechthoek 6"/>
          <p:cNvSpPr/>
          <p:nvPr/>
        </p:nvSpPr>
        <p:spPr>
          <a:xfrm>
            <a:off x="1835150" y="3068638"/>
            <a:ext cx="1081088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/>
              <a:t>Ingekochte diensten van derden</a:t>
            </a:r>
          </a:p>
        </p:txBody>
      </p:sp>
      <p:sp>
        <p:nvSpPr>
          <p:cNvPr id="8" name="Rechthoek 7"/>
          <p:cNvSpPr/>
          <p:nvPr/>
        </p:nvSpPr>
        <p:spPr>
          <a:xfrm>
            <a:off x="2916238" y="3068638"/>
            <a:ext cx="223202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Beloning voor arbeid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(loon)</a:t>
            </a:r>
          </a:p>
        </p:txBody>
      </p:sp>
      <p:sp>
        <p:nvSpPr>
          <p:cNvPr id="9" name="Rechthoek 8"/>
          <p:cNvSpPr/>
          <p:nvPr/>
        </p:nvSpPr>
        <p:spPr>
          <a:xfrm>
            <a:off x="5222875" y="3068638"/>
            <a:ext cx="800100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/>
              <a:t>Natuur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/>
              <a:t>(pacht)</a:t>
            </a:r>
          </a:p>
        </p:txBody>
      </p:sp>
      <p:sp>
        <p:nvSpPr>
          <p:cNvPr id="10" name="Rechthoek 9"/>
          <p:cNvSpPr/>
          <p:nvPr/>
        </p:nvSpPr>
        <p:spPr>
          <a:xfrm>
            <a:off x="6022975" y="3068638"/>
            <a:ext cx="1458913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Kapitaal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/>
              <a:t>(rente/interest)</a:t>
            </a:r>
          </a:p>
        </p:txBody>
      </p:sp>
      <p:sp>
        <p:nvSpPr>
          <p:cNvPr id="11" name="Rechthoek 10"/>
          <p:cNvSpPr/>
          <p:nvPr/>
        </p:nvSpPr>
        <p:spPr>
          <a:xfrm>
            <a:off x="7380288" y="3068638"/>
            <a:ext cx="1136650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err="1"/>
              <a:t>Onderne-merschap</a:t>
            </a:r>
            <a:r>
              <a:rPr lang="nl-NL" sz="1400" dirty="0"/>
              <a:t> (winst)</a:t>
            </a:r>
          </a:p>
        </p:txBody>
      </p:sp>
      <p:sp>
        <p:nvSpPr>
          <p:cNvPr id="12" name="Rechthoek 11"/>
          <p:cNvSpPr/>
          <p:nvPr/>
        </p:nvSpPr>
        <p:spPr>
          <a:xfrm>
            <a:off x="8435975" y="3068638"/>
            <a:ext cx="70802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A</a:t>
            </a:r>
          </a:p>
        </p:txBody>
      </p:sp>
      <p:sp>
        <p:nvSpPr>
          <p:cNvPr id="14" name="PIJL-LINKS en -RECHTS 13"/>
          <p:cNvSpPr/>
          <p:nvPr/>
        </p:nvSpPr>
        <p:spPr>
          <a:xfrm>
            <a:off x="550863" y="4508500"/>
            <a:ext cx="2365375" cy="215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5" name="PIJL-LINKS en -RECHTS 14"/>
          <p:cNvSpPr/>
          <p:nvPr/>
        </p:nvSpPr>
        <p:spPr>
          <a:xfrm>
            <a:off x="2916238" y="4508500"/>
            <a:ext cx="6227762" cy="215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PIJL-LINKS en -RECHTS 15"/>
          <p:cNvSpPr/>
          <p:nvPr/>
        </p:nvSpPr>
        <p:spPr>
          <a:xfrm>
            <a:off x="2959100" y="5157788"/>
            <a:ext cx="5327650" cy="215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7" name="Tekstvak 16"/>
          <p:cNvSpPr txBox="1">
            <a:spLocks noChangeArrowheads="1"/>
          </p:cNvSpPr>
          <p:nvPr/>
        </p:nvSpPr>
        <p:spPr bwMode="auto">
          <a:xfrm>
            <a:off x="827088" y="4797425"/>
            <a:ext cx="1873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>
                <a:latin typeface="Candara" pitchFamily="34" charset="0"/>
              </a:rPr>
              <a:t>Totale inkoopwaarde</a:t>
            </a:r>
          </a:p>
        </p:txBody>
      </p:sp>
      <p:sp>
        <p:nvSpPr>
          <p:cNvPr id="18" name="Tekstvak 17"/>
          <p:cNvSpPr txBox="1">
            <a:spLocks noChangeArrowheads="1"/>
          </p:cNvSpPr>
          <p:nvPr/>
        </p:nvSpPr>
        <p:spPr bwMode="auto">
          <a:xfrm>
            <a:off x="3275856" y="4630738"/>
            <a:ext cx="5131544" cy="38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dirty="0">
                <a:latin typeface="Candara" pitchFamily="34" charset="0"/>
              </a:rPr>
              <a:t>Bruto toegevoegde </a:t>
            </a:r>
            <a:r>
              <a:rPr lang="nl-NL" dirty="0" smtClean="0">
                <a:latin typeface="Candara" pitchFamily="34" charset="0"/>
              </a:rPr>
              <a:t>waarde (BTW = BBP)</a:t>
            </a:r>
            <a:endParaRPr lang="nl-NL" dirty="0">
              <a:latin typeface="Candara" pitchFamily="34" charset="0"/>
            </a:endParaRPr>
          </a:p>
        </p:txBody>
      </p:sp>
      <p:sp>
        <p:nvSpPr>
          <p:cNvPr id="19" name="Tekstvak 18"/>
          <p:cNvSpPr txBox="1">
            <a:spLocks noChangeArrowheads="1"/>
          </p:cNvSpPr>
          <p:nvPr/>
        </p:nvSpPr>
        <p:spPr bwMode="auto">
          <a:xfrm>
            <a:off x="3131840" y="5373688"/>
            <a:ext cx="5040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dirty="0">
                <a:latin typeface="Candara" pitchFamily="34" charset="0"/>
              </a:rPr>
              <a:t>Netto toegevoegde </a:t>
            </a:r>
            <a:r>
              <a:rPr lang="nl-NL" dirty="0" smtClean="0">
                <a:latin typeface="Candara" pitchFamily="34" charset="0"/>
              </a:rPr>
              <a:t>waarde (NTW = NBP = Y)</a:t>
            </a:r>
            <a:endParaRPr lang="nl-NL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30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652588"/>
            <a:ext cx="707707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nl-NL" sz="3200" dirty="0" smtClean="0"/>
              <a:t>Maar we verdienen ook aan het buitenland saldo inkomens buitenland (</a:t>
            </a:r>
            <a:r>
              <a:rPr lang="nl-NL" sz="3200" dirty="0" err="1" smtClean="0"/>
              <a:t>Ybl</a:t>
            </a:r>
            <a:r>
              <a:rPr lang="nl-NL" sz="3200" dirty="0" smtClean="0"/>
              <a:t>)</a:t>
            </a:r>
            <a:endParaRPr lang="nl-NL" sz="3200" dirty="0"/>
          </a:p>
        </p:txBody>
      </p:sp>
      <p:sp>
        <p:nvSpPr>
          <p:cNvPr id="4" name="Rechthoek 3"/>
          <p:cNvSpPr/>
          <p:nvPr/>
        </p:nvSpPr>
        <p:spPr>
          <a:xfrm>
            <a:off x="1198558" y="4287753"/>
            <a:ext cx="36724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4895904" y="429309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760000" y="4293096"/>
            <a:ext cx="1188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760000" y="3473312"/>
            <a:ext cx="1188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6948264" y="4293096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6948264" y="3474577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6948264" y="2636912"/>
            <a:ext cx="108012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1154373" y="3453938"/>
            <a:ext cx="4580357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1187624" y="2636912"/>
            <a:ext cx="57606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1187624" y="1772816"/>
            <a:ext cx="68407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5445224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Als </a:t>
            </a:r>
            <a:r>
              <a:rPr lang="nl-NL" sz="2800" dirty="0" err="1" smtClean="0"/>
              <a:t>Ybl</a:t>
            </a:r>
            <a:r>
              <a:rPr lang="nl-NL" sz="2800" dirty="0" smtClean="0"/>
              <a:t> &gt; 0 </a:t>
            </a:r>
            <a:r>
              <a:rPr lang="nl-NL" sz="2800" dirty="0" smtClean="0">
                <a:sym typeface="Wingdings" pitchFamily="2" charset="2"/>
              </a:rPr>
              <a:t> BNP &gt; BBP</a:t>
            </a:r>
          </a:p>
          <a:p>
            <a:r>
              <a:rPr lang="nl-NL" sz="2800" dirty="0" smtClean="0">
                <a:sym typeface="Wingdings" pitchFamily="2" charset="2"/>
              </a:rPr>
              <a:t>Als </a:t>
            </a:r>
            <a:r>
              <a:rPr lang="nl-NL" sz="2800" dirty="0" err="1" smtClean="0">
                <a:sym typeface="Wingdings" pitchFamily="2" charset="2"/>
              </a:rPr>
              <a:t>Ybl</a:t>
            </a:r>
            <a:r>
              <a:rPr lang="nl-NL" sz="2800" dirty="0" smtClean="0">
                <a:sym typeface="Wingdings" pitchFamily="2" charset="2"/>
              </a:rPr>
              <a:t> &lt; 0  BNP &lt; BBP</a:t>
            </a:r>
            <a:endParaRPr lang="nl-NL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301208"/>
            <a:ext cx="1256928" cy="1256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IJL-RECHTS 5"/>
          <p:cNvSpPr/>
          <p:nvPr/>
        </p:nvSpPr>
        <p:spPr>
          <a:xfrm>
            <a:off x="6156176" y="5733256"/>
            <a:ext cx="18722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RECHTS 17"/>
          <p:cNvSpPr/>
          <p:nvPr/>
        </p:nvSpPr>
        <p:spPr>
          <a:xfrm rot="10800000">
            <a:off x="6084168" y="5949280"/>
            <a:ext cx="194421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76256" y="537321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latin typeface="Arial" pitchFamily="34" charset="0"/>
                <a:cs typeface="Arial" pitchFamily="34" charset="0"/>
              </a:rPr>
              <a:t>L, H, P, R, W</a:t>
            </a:r>
            <a:endParaRPr lang="nl-NL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876256" y="609329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latin typeface="Arial" pitchFamily="34" charset="0"/>
                <a:cs typeface="Arial" pitchFamily="34" charset="0"/>
              </a:rPr>
              <a:t>L, H, P, R, W</a:t>
            </a:r>
            <a:endParaRPr lang="nl-NL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779912" y="364502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Bruto binnenlands product tegen factorkosten </a:t>
            </a:r>
            <a:endParaRPr lang="nl-NL" sz="1200" dirty="0"/>
          </a:p>
        </p:txBody>
      </p:sp>
      <p:sp>
        <p:nvSpPr>
          <p:cNvPr id="22" name="Tekstvak 21"/>
          <p:cNvSpPr txBox="1"/>
          <p:nvPr/>
        </p:nvSpPr>
        <p:spPr>
          <a:xfrm>
            <a:off x="4788024" y="278092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Bruto binnenlands product tegenmarktprijzen</a:t>
            </a:r>
            <a:endParaRPr lang="nl-NL" sz="1200" dirty="0"/>
          </a:p>
        </p:txBody>
      </p:sp>
      <p:sp>
        <p:nvSpPr>
          <p:cNvPr id="23" name="Tekstvak 22"/>
          <p:cNvSpPr txBox="1"/>
          <p:nvPr/>
        </p:nvSpPr>
        <p:spPr>
          <a:xfrm>
            <a:off x="5724128" y="191683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Bruto nationaal product tegen marktprijzen 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8172400" y="5661248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err="1" smtClean="0">
                <a:latin typeface="Arial" pitchFamily="34" charset="0"/>
                <a:cs typeface="Arial" pitchFamily="34" charset="0"/>
              </a:rPr>
              <a:t>saldoYbl</a:t>
            </a:r>
            <a:endParaRPr lang="nl-NL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641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6" grpId="0" animBg="1"/>
      <p:bldP spid="18" grpId="0" animBg="1"/>
      <p:bldP spid="7" grpId="0"/>
      <p:bldP spid="20" grpId="0"/>
      <p:bldP spid="8" grpId="0"/>
      <p:bldP spid="22" grpId="0"/>
      <p:bldP spid="23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619</TotalTime>
  <Words>576</Words>
  <Application>Microsoft Macintosh PowerPoint</Application>
  <PresentationFormat>Diavoorstelling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Golfvorm</vt:lpstr>
      <vt:lpstr>PowerPoint-presentatie</vt:lpstr>
      <vt:lpstr>PowerPoint-presentatie</vt:lpstr>
      <vt:lpstr>Berekening nationale inkomen</vt:lpstr>
      <vt:lpstr>Gezinnen en bedrijven</vt:lpstr>
      <vt:lpstr>PowerPoint-presentatie</vt:lpstr>
      <vt:lpstr>PowerPoint-presentatie</vt:lpstr>
      <vt:lpstr>Toegevoegde waarde = maatstaf productie/inkomen</vt:lpstr>
      <vt:lpstr>Toegevoegde waarde</vt:lpstr>
      <vt:lpstr>Maar we verdienen ook aan het buitenland saldo inkomens buitenland (Ybl)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Hans Vermeulen</cp:lastModifiedBy>
  <cp:revision>59</cp:revision>
  <cp:lastPrinted>2014-11-10T10:36:24Z</cp:lastPrinted>
  <dcterms:created xsi:type="dcterms:W3CDTF">2013-04-09T14:15:36Z</dcterms:created>
  <dcterms:modified xsi:type="dcterms:W3CDTF">2016-12-12T09:57:07Z</dcterms:modified>
</cp:coreProperties>
</file>