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0" r:id="rId1"/>
  </p:sldMasterIdLst>
  <p:sldIdLst>
    <p:sldId id="256" r:id="rId2"/>
    <p:sldId id="294" r:id="rId3"/>
    <p:sldId id="295" r:id="rId4"/>
    <p:sldId id="279" r:id="rId5"/>
    <p:sldId id="277" r:id="rId6"/>
    <p:sldId id="278" r:id="rId7"/>
    <p:sldId id="292" r:id="rId8"/>
    <p:sldId id="285" r:id="rId9"/>
    <p:sldId id="281" r:id="rId10"/>
    <p:sldId id="297" r:id="rId11"/>
    <p:sldId id="282" r:id="rId12"/>
    <p:sldId id="298" r:id="rId13"/>
    <p:sldId id="293" r:id="rId14"/>
    <p:sldId id="280" r:id="rId15"/>
    <p:sldId id="283" r:id="rId16"/>
    <p:sldId id="286" r:id="rId17"/>
    <p:sldId id="287" r:id="rId18"/>
    <p:sldId id="296" r:id="rId19"/>
    <p:sldId id="288" r:id="rId20"/>
    <p:sldId id="289" r:id="rId21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A3B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52" autoAdjust="0"/>
    <p:restoredTop sz="94660"/>
  </p:normalViewPr>
  <p:slideViewPr>
    <p:cSldViewPr>
      <p:cViewPr>
        <p:scale>
          <a:sx n="66" d="100"/>
          <a:sy n="66" d="100"/>
        </p:scale>
        <p:origin x="-1408" y="-2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E2307-1E40-4E12-8716-25BFDA8E7013}" type="datetime1">
              <a:rPr lang="en-US" smtClean="0"/>
              <a:pPr/>
              <a:t>30-05-17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blinds/>
      </p:transition>
    </mc:Choice>
    <mc:Fallback xmlns="">
      <p:transition spd="slow">
        <p:blinds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FCF5A-EA79-452C-A52C-1A2668C2E7DF}" type="datetime1">
              <a:rPr lang="en-US" smtClean="0"/>
              <a:pPr/>
              <a:t>30-05-17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C4C28-BD4B-4892-9A2D-6E19BD753A9A}" type="datetime1">
              <a:rPr lang="en-US" smtClean="0"/>
              <a:pPr/>
              <a:t>30-05-17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‹nr.›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9D02-426E-46C9-9EE9-0DE1EF8B2838}" type="datetime1">
              <a:rPr lang="en-US" smtClean="0"/>
              <a:pPr/>
              <a:t>30-05-17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blinds/>
      </p:transition>
    </mc:Choice>
    <mc:Fallback xmlns="">
      <p:transition spd="slow">
        <p:blinds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AEBBE-F8B2-42CF-9895-E86A608384EB}" type="datetime1">
              <a:rPr lang="en-US" smtClean="0"/>
              <a:pPr/>
              <a:t>30-05-17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blinds/>
      </p:transition>
    </mc:Choice>
    <mc:Fallback xmlns="">
      <p:transition spd="slow">
        <p:blinds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AA6B6-10E5-4810-BC9F-DA72D8452E73}" type="datetime1">
              <a:rPr lang="en-US" smtClean="0"/>
              <a:pPr/>
              <a:t>30-05-17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blinds/>
      </p:transition>
    </mc:Choice>
    <mc:Fallback xmlns="">
      <p:transition spd="slow">
        <p:blinds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D072-EF12-4AA2-BD71-ABC68B06D0E2}" type="datetime1">
              <a:rPr lang="en-US" smtClean="0"/>
              <a:pPr/>
              <a:t>30-05-17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blinds/>
      </p:transition>
    </mc:Choice>
    <mc:Fallback xmlns="">
      <p:transition spd="slow">
        <p:blinds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DBF60-6CC3-4B74-A60D-3486985E4346}" type="datetime1">
              <a:rPr lang="en-US" smtClean="0"/>
              <a:pPr/>
              <a:t>30-05-17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blinds/>
      </p:transition>
    </mc:Choice>
    <mc:Fallback xmlns="">
      <p:transition spd="slow">
        <p:blinds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4818-984F-4759-BF72-A33BDC1963BD}" type="datetime1">
              <a:rPr lang="en-US" smtClean="0"/>
              <a:pPr/>
              <a:t>30-05-17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blinds/>
      </p:transition>
    </mc:Choice>
    <mc:Fallback xmlns="">
      <p:transition spd="slow">
        <p:blinds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E191-5F94-4FC1-B823-BD7CABF7FA06}" type="datetime1">
              <a:rPr lang="en-US" smtClean="0"/>
              <a:pPr/>
              <a:t>30-05-17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blinds/>
      </p:transition>
    </mc:Choice>
    <mc:Fallback xmlns="">
      <p:transition spd="slow">
        <p:blinds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56D55-EFBE-4F9B-8A5F-09D42CA22A9B}" type="datetime1">
              <a:rPr lang="en-US" smtClean="0"/>
              <a:pPr/>
              <a:t>30-05-17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blinds/>
      </p:transition>
    </mc:Choice>
    <mc:Fallback xmlns="">
      <p:transition spd="slow">
        <p:blinds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9D1D110F-3F4E-48D9-B8AA-5D0E825AFDBA}" type="datetime1">
              <a:rPr lang="en-US" smtClean="0"/>
              <a:pPr/>
              <a:t>30-05-17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687D7A59-36E2-48B9-B146-C1E59501F63F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:blinds/>
      </p:transition>
    </mc:Choice>
    <mc:Fallback xmlns="">
      <p:transition spd="slow">
        <p:blinds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5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Wisselkoersen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smtClean="0"/>
              <a:t>De externe waarde van de munt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5641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blinds/>
      </p:transition>
    </mc:Choice>
    <mc:Fallback xmlns="">
      <p:transition spd="slow">
        <p:blinds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570392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nl-NL" dirty="0" smtClean="0"/>
              <a:t>Betalingsbalans en wisselkoers</a:t>
            </a:r>
            <a:endParaRPr lang="nl-NL" dirty="0"/>
          </a:p>
        </p:txBody>
      </p:sp>
      <p:sp>
        <p:nvSpPr>
          <p:cNvPr id="5" name="Tekstvak 4"/>
          <p:cNvSpPr txBox="1"/>
          <p:nvPr/>
        </p:nvSpPr>
        <p:spPr>
          <a:xfrm>
            <a:off x="251520" y="5988630"/>
            <a:ext cx="767133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nl-NL" dirty="0" smtClean="0"/>
              <a:t>Tekort</a:t>
            </a:r>
            <a:br>
              <a:rPr lang="nl-NL" dirty="0" smtClean="0"/>
            </a:br>
            <a:r>
              <a:rPr lang="nl-NL" dirty="0" smtClean="0"/>
              <a:t>BB</a:t>
            </a:r>
            <a:endParaRPr lang="nl-NL" dirty="0"/>
          </a:p>
        </p:txBody>
      </p:sp>
      <p:sp>
        <p:nvSpPr>
          <p:cNvPr id="6" name="Tekstvak 5"/>
          <p:cNvSpPr txBox="1"/>
          <p:nvPr/>
        </p:nvSpPr>
        <p:spPr>
          <a:xfrm>
            <a:off x="2086634" y="5990371"/>
            <a:ext cx="2558201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nl-NL" dirty="0" smtClean="0"/>
              <a:t>ontvangsten &lt; betalingen</a:t>
            </a:r>
          </a:p>
          <a:p>
            <a:pPr algn="ctr"/>
            <a:r>
              <a:rPr lang="nl-NL" dirty="0" smtClean="0"/>
              <a:t> op de betalingsbalans</a:t>
            </a:r>
            <a:endParaRPr lang="nl-NL" dirty="0"/>
          </a:p>
        </p:txBody>
      </p:sp>
      <p:sp>
        <p:nvSpPr>
          <p:cNvPr id="7" name="Tekstvak 6"/>
          <p:cNvSpPr txBox="1"/>
          <p:nvPr/>
        </p:nvSpPr>
        <p:spPr>
          <a:xfrm>
            <a:off x="5037728" y="5981938"/>
            <a:ext cx="1781321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nl-NL" dirty="0"/>
              <a:t>vraag</a:t>
            </a:r>
            <a:r>
              <a:rPr lang="nl-NL" baseline="-25000" dirty="0"/>
              <a:t>€</a:t>
            </a:r>
            <a:r>
              <a:rPr lang="nl-NL" dirty="0"/>
              <a:t> </a:t>
            </a:r>
            <a:r>
              <a:rPr lang="nl-NL" dirty="0" smtClean="0"/>
              <a:t>&lt; </a:t>
            </a:r>
            <a:r>
              <a:rPr lang="nl-NL" dirty="0"/>
              <a:t>aanbod</a:t>
            </a:r>
            <a:r>
              <a:rPr lang="nl-NL" baseline="-25000" dirty="0"/>
              <a:t>€</a:t>
            </a:r>
          </a:p>
          <a:p>
            <a:pPr algn="ctr"/>
            <a:r>
              <a:rPr lang="nl-NL" dirty="0" smtClean="0"/>
              <a:t>valutamarkt</a:t>
            </a:r>
            <a:endParaRPr lang="nl-NL" dirty="0"/>
          </a:p>
        </p:txBody>
      </p:sp>
      <p:sp>
        <p:nvSpPr>
          <p:cNvPr id="9" name="Tekstvak 8"/>
          <p:cNvSpPr txBox="1"/>
          <p:nvPr/>
        </p:nvSpPr>
        <p:spPr>
          <a:xfrm>
            <a:off x="7480938" y="6115068"/>
            <a:ext cx="1551515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nl-NL" dirty="0" smtClean="0"/>
              <a:t>Wisselkoers ↓</a:t>
            </a:r>
            <a:endParaRPr lang="nl-NL" dirty="0"/>
          </a:p>
        </p:txBody>
      </p:sp>
      <p:cxnSp>
        <p:nvCxnSpPr>
          <p:cNvPr id="11" name="Rechte verbindingslijn met pijl 10"/>
          <p:cNvCxnSpPr>
            <a:stCxn id="5" idx="3"/>
            <a:endCxn id="6" idx="1"/>
          </p:cNvCxnSpPr>
          <p:nvPr/>
        </p:nvCxnSpPr>
        <p:spPr>
          <a:xfrm>
            <a:off x="1018653" y="6311796"/>
            <a:ext cx="1067981" cy="174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Rechte verbindingslijn met pijl 12"/>
          <p:cNvCxnSpPr>
            <a:stCxn id="6" idx="3"/>
            <a:endCxn id="7" idx="1"/>
          </p:cNvCxnSpPr>
          <p:nvPr/>
        </p:nvCxnSpPr>
        <p:spPr>
          <a:xfrm flipV="1">
            <a:off x="4644835" y="6305104"/>
            <a:ext cx="392893" cy="84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Rechte verbindingslijn met pijl 15"/>
          <p:cNvCxnSpPr>
            <a:stCxn id="7" idx="3"/>
            <a:endCxn id="9" idx="1"/>
          </p:cNvCxnSpPr>
          <p:nvPr/>
        </p:nvCxnSpPr>
        <p:spPr>
          <a:xfrm flipV="1">
            <a:off x="6819049" y="6299734"/>
            <a:ext cx="661889" cy="53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Rechte verbindingslijn 18"/>
          <p:cNvCxnSpPr/>
          <p:nvPr/>
        </p:nvCxnSpPr>
        <p:spPr>
          <a:xfrm>
            <a:off x="921287" y="1645576"/>
            <a:ext cx="7204763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1" name="Rechte verbindingslijn 20"/>
          <p:cNvCxnSpPr/>
          <p:nvPr/>
        </p:nvCxnSpPr>
        <p:spPr>
          <a:xfrm>
            <a:off x="4523668" y="1645576"/>
            <a:ext cx="0" cy="288032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2" name="Tekstvak 21"/>
          <p:cNvSpPr txBox="1"/>
          <p:nvPr/>
        </p:nvSpPr>
        <p:spPr>
          <a:xfrm>
            <a:off x="3697018" y="1277148"/>
            <a:ext cx="1678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/>
              <a:t>Betalingsbalans</a:t>
            </a:r>
            <a:endParaRPr lang="nl-NL" b="1" dirty="0"/>
          </a:p>
        </p:txBody>
      </p:sp>
      <p:sp>
        <p:nvSpPr>
          <p:cNvPr id="23" name="Tekstvak 22"/>
          <p:cNvSpPr txBox="1"/>
          <p:nvPr/>
        </p:nvSpPr>
        <p:spPr>
          <a:xfrm>
            <a:off x="910401" y="1268760"/>
            <a:ext cx="11315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b="1" dirty="0" smtClean="0"/>
              <a:t>Ontvangsten</a:t>
            </a:r>
            <a:endParaRPr lang="nl-NL" b="1" dirty="0"/>
          </a:p>
        </p:txBody>
      </p:sp>
      <p:sp>
        <p:nvSpPr>
          <p:cNvPr id="24" name="Tekstvak 23"/>
          <p:cNvSpPr txBox="1"/>
          <p:nvPr/>
        </p:nvSpPr>
        <p:spPr>
          <a:xfrm>
            <a:off x="6970036" y="1285536"/>
            <a:ext cx="9780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b="1" dirty="0" smtClean="0"/>
              <a:t>Betalingen</a:t>
            </a:r>
            <a:endParaRPr lang="nl-NL" b="1" dirty="0"/>
          </a:p>
        </p:txBody>
      </p:sp>
      <p:sp>
        <p:nvSpPr>
          <p:cNvPr id="25" name="Tekstvak 24"/>
          <p:cNvSpPr txBox="1"/>
          <p:nvPr/>
        </p:nvSpPr>
        <p:spPr>
          <a:xfrm>
            <a:off x="921287" y="1717584"/>
            <a:ext cx="360238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Wanneer wij geld ontvangen uit het buitenland (bijv. vanwege export van producten), willen we graag euro’s ontvangen.</a:t>
            </a:r>
          </a:p>
          <a:p>
            <a:r>
              <a:rPr lang="nl-NL" dirty="0" smtClean="0"/>
              <a:t>Buitenlanders moeten dus hun eigen munt omruilen voor euro’s:</a:t>
            </a:r>
          </a:p>
          <a:p>
            <a:endParaRPr lang="nl-NL" dirty="0" smtClean="0"/>
          </a:p>
          <a:p>
            <a:endParaRPr lang="nl-NL" dirty="0"/>
          </a:p>
          <a:p>
            <a:r>
              <a:rPr lang="nl-NL" dirty="0" smtClean="0"/>
              <a:t>zij </a:t>
            </a:r>
            <a:r>
              <a:rPr lang="nl-NL" b="1" dirty="0" smtClean="0"/>
              <a:t>vragen</a:t>
            </a:r>
            <a:r>
              <a:rPr lang="nl-NL" dirty="0" smtClean="0"/>
              <a:t> euro’s op de valutamarkt</a:t>
            </a:r>
            <a:endParaRPr lang="nl-NL" dirty="0"/>
          </a:p>
        </p:txBody>
      </p:sp>
      <p:sp>
        <p:nvSpPr>
          <p:cNvPr id="26" name="Tekstvak 25"/>
          <p:cNvSpPr txBox="1"/>
          <p:nvPr/>
        </p:nvSpPr>
        <p:spPr>
          <a:xfrm>
            <a:off x="4570019" y="1717584"/>
            <a:ext cx="360238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Wanneer wij geld moeten betalen aan het buitenland (bijv. vanwege import van producten), willen die bedrijven graag hun eigen valuta ontvangen.</a:t>
            </a:r>
          </a:p>
          <a:p>
            <a:r>
              <a:rPr lang="nl-NL" dirty="0" smtClean="0"/>
              <a:t>Wij moeten dus onze euro omruilen voor die andere valuta:</a:t>
            </a:r>
          </a:p>
          <a:p>
            <a:endParaRPr lang="nl-NL" dirty="0"/>
          </a:p>
          <a:p>
            <a:r>
              <a:rPr lang="nl-NL" dirty="0" smtClean="0"/>
              <a:t>dit is dus </a:t>
            </a:r>
            <a:r>
              <a:rPr lang="nl-NL" b="1" dirty="0" smtClean="0"/>
              <a:t>aanbod </a:t>
            </a:r>
            <a:r>
              <a:rPr lang="nl-NL" dirty="0" smtClean="0"/>
              <a:t>van euro’s op de valutamarkt</a:t>
            </a:r>
            <a:endParaRPr lang="nl-NL" dirty="0"/>
          </a:p>
        </p:txBody>
      </p:sp>
      <p:sp>
        <p:nvSpPr>
          <p:cNvPr id="31" name="Tekstvak 30"/>
          <p:cNvSpPr txBox="1"/>
          <p:nvPr/>
        </p:nvSpPr>
        <p:spPr>
          <a:xfrm>
            <a:off x="251520" y="5019868"/>
            <a:ext cx="1138645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nl-NL" dirty="0" smtClean="0"/>
              <a:t>Overschot</a:t>
            </a:r>
            <a:br>
              <a:rPr lang="nl-NL" dirty="0" smtClean="0"/>
            </a:br>
            <a:r>
              <a:rPr lang="nl-NL" dirty="0" smtClean="0"/>
              <a:t>BB</a:t>
            </a:r>
            <a:endParaRPr lang="nl-NL" dirty="0"/>
          </a:p>
        </p:txBody>
      </p:sp>
      <p:sp>
        <p:nvSpPr>
          <p:cNvPr id="32" name="Tekstvak 31"/>
          <p:cNvSpPr txBox="1"/>
          <p:nvPr/>
        </p:nvSpPr>
        <p:spPr>
          <a:xfrm>
            <a:off x="2086634" y="5021609"/>
            <a:ext cx="2558201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nl-NL" dirty="0" smtClean="0"/>
              <a:t>ontvangsten &gt; betalingen</a:t>
            </a:r>
          </a:p>
          <a:p>
            <a:pPr algn="ctr"/>
            <a:r>
              <a:rPr lang="nl-NL" dirty="0" smtClean="0"/>
              <a:t> op de betalingsbalans</a:t>
            </a:r>
            <a:endParaRPr lang="nl-NL" dirty="0"/>
          </a:p>
        </p:txBody>
      </p:sp>
      <p:sp>
        <p:nvSpPr>
          <p:cNvPr id="33" name="Tekstvak 32"/>
          <p:cNvSpPr txBox="1"/>
          <p:nvPr/>
        </p:nvSpPr>
        <p:spPr>
          <a:xfrm>
            <a:off x="5018492" y="5013176"/>
            <a:ext cx="1819794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nl-NL" dirty="0" smtClean="0"/>
              <a:t>vraag</a:t>
            </a:r>
            <a:r>
              <a:rPr lang="nl-NL" baseline="-25000" dirty="0" smtClean="0"/>
              <a:t>€</a:t>
            </a:r>
            <a:r>
              <a:rPr lang="nl-NL" dirty="0" smtClean="0"/>
              <a:t> &gt; aanbod</a:t>
            </a:r>
            <a:r>
              <a:rPr lang="nl-NL" baseline="-25000" dirty="0" smtClean="0"/>
              <a:t>€</a:t>
            </a:r>
          </a:p>
          <a:p>
            <a:pPr algn="ctr"/>
            <a:r>
              <a:rPr lang="nl-NL" dirty="0" smtClean="0"/>
              <a:t>valutamarkt</a:t>
            </a:r>
            <a:endParaRPr lang="nl-NL" dirty="0"/>
          </a:p>
        </p:txBody>
      </p:sp>
      <p:sp>
        <p:nvSpPr>
          <p:cNvPr id="34" name="Tekstvak 33"/>
          <p:cNvSpPr txBox="1"/>
          <p:nvPr/>
        </p:nvSpPr>
        <p:spPr>
          <a:xfrm>
            <a:off x="7480938" y="5146306"/>
            <a:ext cx="1551515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nl-NL" dirty="0" smtClean="0"/>
              <a:t>Wisselkoers ↑</a:t>
            </a:r>
            <a:endParaRPr lang="nl-NL" dirty="0"/>
          </a:p>
        </p:txBody>
      </p:sp>
      <p:cxnSp>
        <p:nvCxnSpPr>
          <p:cNvPr id="35" name="Rechte verbindingslijn met pijl 34"/>
          <p:cNvCxnSpPr>
            <a:stCxn id="31" idx="3"/>
            <a:endCxn id="32" idx="1"/>
          </p:cNvCxnSpPr>
          <p:nvPr/>
        </p:nvCxnSpPr>
        <p:spPr>
          <a:xfrm>
            <a:off x="1390165" y="5343034"/>
            <a:ext cx="696469" cy="174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6" name="Rechte verbindingslijn met pijl 35"/>
          <p:cNvCxnSpPr>
            <a:stCxn id="32" idx="3"/>
            <a:endCxn id="33" idx="1"/>
          </p:cNvCxnSpPr>
          <p:nvPr/>
        </p:nvCxnSpPr>
        <p:spPr>
          <a:xfrm flipV="1">
            <a:off x="4644835" y="5336342"/>
            <a:ext cx="373657" cy="84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7" name="Rechte verbindingslijn met pijl 36"/>
          <p:cNvCxnSpPr>
            <a:stCxn id="33" idx="3"/>
            <a:endCxn id="34" idx="1"/>
          </p:cNvCxnSpPr>
          <p:nvPr/>
        </p:nvCxnSpPr>
        <p:spPr>
          <a:xfrm flipV="1">
            <a:off x="6838286" y="5330972"/>
            <a:ext cx="642652" cy="53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189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blinds/>
      </p:transition>
    </mc:Choice>
    <mc:Fallback xmlns="">
      <p:transition spd="slow">
        <p:blinds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25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75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25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25" grpId="0"/>
      <p:bldP spid="26" grpId="0"/>
      <p:bldP spid="31" grpId="0" animBg="1"/>
      <p:bldP spid="32" grpId="0" animBg="1"/>
      <p:bldP spid="33" grpId="0" animBg="1"/>
      <p:bldP spid="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83568" y="1628800"/>
            <a:ext cx="7920879" cy="4680520"/>
          </a:xfrm>
        </p:spPr>
        <p:txBody>
          <a:bodyPr>
            <a:normAutofit fontScale="92500" lnSpcReduction="10000"/>
          </a:bodyPr>
          <a:lstStyle/>
          <a:p>
            <a:r>
              <a:rPr lang="nl-NL" sz="2800" dirty="0" smtClean="0"/>
              <a:t>Voordeel:</a:t>
            </a:r>
            <a:br>
              <a:rPr lang="nl-NL" sz="2800" dirty="0" smtClean="0"/>
            </a:br>
            <a:r>
              <a:rPr lang="nl-NL" sz="2800" dirty="0" smtClean="0"/>
              <a:t>nooit langdurig overschot / tekort op de BB</a:t>
            </a:r>
          </a:p>
          <a:p>
            <a:pPr lvl="1">
              <a:buFont typeface="Wingdings" pitchFamily="2" charset="2"/>
              <a:buChar char="Ø"/>
            </a:pPr>
            <a:r>
              <a:rPr lang="nl-NL" sz="2000" dirty="0" smtClean="0"/>
              <a:t>bij een BB-tekort zal de wisselkoers dalen</a:t>
            </a:r>
          </a:p>
          <a:p>
            <a:pPr marL="714375" lvl="2" indent="0">
              <a:buNone/>
            </a:pPr>
            <a:r>
              <a:rPr lang="nl-NL" sz="2000" dirty="0" smtClean="0"/>
              <a:t>waardoor de export goedkoper en de import duurder wordt</a:t>
            </a:r>
          </a:p>
          <a:p>
            <a:pPr marL="714375" lvl="2" indent="0">
              <a:buNone/>
            </a:pPr>
            <a:r>
              <a:rPr lang="nl-NL" sz="2000" dirty="0" smtClean="0"/>
              <a:t>de export zal stijgen / de import zal dalen</a:t>
            </a:r>
          </a:p>
          <a:p>
            <a:pPr marL="714375" lvl="2" indent="0">
              <a:buNone/>
            </a:pPr>
            <a:r>
              <a:rPr lang="nl-NL" sz="2000" dirty="0" smtClean="0"/>
              <a:t>het tekort op de BB zal verdwijnen</a:t>
            </a:r>
            <a:endParaRPr lang="nl-NL" sz="1600" dirty="0" smtClean="0"/>
          </a:p>
          <a:p>
            <a:pPr lvl="1">
              <a:buFont typeface="Wingdings" pitchFamily="2" charset="2"/>
              <a:buChar char="Ø"/>
            </a:pPr>
            <a:r>
              <a:rPr lang="nl-NL" sz="2000" dirty="0" smtClean="0"/>
              <a:t>bij een BB-overschot zal de wisselkoers stijgen</a:t>
            </a:r>
          </a:p>
          <a:p>
            <a:pPr marL="714375" lvl="2" indent="0">
              <a:buNone/>
            </a:pPr>
            <a:r>
              <a:rPr lang="nl-NL" sz="2000" dirty="0"/>
              <a:t>waardoor de export duurder en de import goedkoper wordt</a:t>
            </a:r>
          </a:p>
          <a:p>
            <a:pPr marL="714375" lvl="2" indent="0">
              <a:buNone/>
            </a:pPr>
            <a:r>
              <a:rPr lang="nl-NL" sz="2000" dirty="0"/>
              <a:t>de export zal dalen / de import zal stijgen</a:t>
            </a:r>
          </a:p>
          <a:p>
            <a:pPr marL="714375" lvl="2" indent="0">
              <a:buNone/>
            </a:pPr>
            <a:r>
              <a:rPr lang="nl-NL" sz="2000" dirty="0"/>
              <a:t>het overschot op de BB zal </a:t>
            </a:r>
            <a:r>
              <a:rPr lang="nl-NL" sz="2000" dirty="0" smtClean="0"/>
              <a:t>verdwijnen</a:t>
            </a:r>
          </a:p>
          <a:p>
            <a:pPr marL="447675" indent="-447675"/>
            <a:r>
              <a:rPr lang="en-US" sz="2800" dirty="0" err="1" smtClean="0"/>
              <a:t>Nadeel</a:t>
            </a:r>
            <a:r>
              <a:rPr lang="en-US" sz="2800" dirty="0" smtClean="0"/>
              <a:t>:</a:t>
            </a:r>
            <a:r>
              <a:rPr lang="nl-NL" sz="2800" dirty="0"/>
              <a:t/>
            </a:r>
            <a:br>
              <a:rPr lang="nl-NL" sz="2800" dirty="0"/>
            </a:br>
            <a:r>
              <a:rPr lang="nl-NL" sz="2800" dirty="0" smtClean="0"/>
              <a:t>wisselkoersrisico (onzekerheid) remt internationale handel en internationale kapitaalstromen</a:t>
            </a:r>
            <a:endParaRPr lang="en-US" sz="2800" dirty="0" smtClean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86416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nl-NL" dirty="0" smtClean="0"/>
              <a:t>Flexibele wisselkoersen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2290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blinds/>
      </p:transition>
    </mc:Choice>
    <mc:Fallback xmlns="">
      <p:transition spd="slow">
        <p:blinds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idx="1"/>
          </p:nvPr>
        </p:nvSpPr>
        <p:spPr>
          <a:xfrm>
            <a:off x="539552" y="260648"/>
            <a:ext cx="3822192" cy="1152128"/>
          </a:xfrm>
          <a:solidFill>
            <a:schemeClr val="accent5"/>
          </a:solidFill>
        </p:spPr>
        <p:txBody>
          <a:bodyPr>
            <a:normAutofit fontScale="92500" lnSpcReduction="10000"/>
          </a:bodyPr>
          <a:lstStyle/>
          <a:p>
            <a:pPr algn="l"/>
            <a:r>
              <a:rPr lang="nl-NL" dirty="0" smtClean="0"/>
              <a:t>Flexibele wisselkoers</a:t>
            </a:r>
          </a:p>
          <a:p>
            <a:pPr algn="l"/>
            <a:r>
              <a:rPr lang="nl-NL" dirty="0" smtClean="0"/>
              <a:t>Wisselkoersen die onbeperkt kunnen schommelen</a:t>
            </a:r>
            <a:endParaRPr lang="nl-NL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sz="half" idx="2"/>
          </p:nvPr>
        </p:nvSpPr>
        <p:spPr>
          <a:xfrm>
            <a:off x="539552" y="1844824"/>
            <a:ext cx="3820055" cy="4464496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nl-NL" dirty="0" smtClean="0"/>
              <a:t>Voordeel: </a:t>
            </a:r>
          </a:p>
          <a:p>
            <a:r>
              <a:rPr lang="nl-NL" dirty="0" smtClean="0"/>
              <a:t>Automatisch verdwijnen tekorten en overschotten op de betalingsbalans door aanpassing van de wisselkoers</a:t>
            </a:r>
          </a:p>
          <a:p>
            <a:r>
              <a:rPr lang="nl-NL" dirty="0" smtClean="0"/>
              <a:t>Overheid heeft veel beleidsvrijheid (zoals voor de euro)</a:t>
            </a:r>
          </a:p>
          <a:p>
            <a:endParaRPr lang="nl-NL" dirty="0"/>
          </a:p>
          <a:p>
            <a:pPr marL="0" indent="0">
              <a:buNone/>
            </a:pPr>
            <a:r>
              <a:rPr lang="nl-NL" dirty="0" smtClean="0"/>
              <a:t>Nadeel:</a:t>
            </a:r>
          </a:p>
          <a:p>
            <a:r>
              <a:rPr lang="nl-NL" dirty="0" smtClean="0"/>
              <a:t>Onzekerheid &amp; risico’s voor exporteurs en importeurs</a:t>
            </a:r>
          </a:p>
          <a:p>
            <a:endParaRPr lang="nl-NL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3"/>
          </p:nvPr>
        </p:nvSpPr>
        <p:spPr>
          <a:xfrm>
            <a:off x="4644008" y="332656"/>
            <a:ext cx="4104456" cy="1080120"/>
          </a:xfrm>
          <a:solidFill>
            <a:srgbClr val="F5C040"/>
          </a:solidFill>
        </p:spPr>
        <p:txBody>
          <a:bodyPr>
            <a:noAutofit/>
          </a:bodyPr>
          <a:lstStyle/>
          <a:p>
            <a:pPr algn="l"/>
            <a:endParaRPr lang="nl-NL" sz="2200" dirty="0" smtClean="0"/>
          </a:p>
          <a:p>
            <a:pPr algn="l"/>
            <a:r>
              <a:rPr lang="nl-NL" sz="2200" dirty="0" smtClean="0"/>
              <a:t>Vaste wisselkoers</a:t>
            </a:r>
          </a:p>
          <a:p>
            <a:pPr algn="l"/>
            <a:r>
              <a:rPr lang="nl-NL" sz="2200" dirty="0" smtClean="0"/>
              <a:t>Wisselkoers die wordt vastgelegd met een andere munt</a:t>
            </a:r>
          </a:p>
          <a:p>
            <a:pPr algn="l"/>
            <a:endParaRPr lang="nl-NL" sz="2200" dirty="0"/>
          </a:p>
        </p:txBody>
      </p:sp>
      <p:sp>
        <p:nvSpPr>
          <p:cNvPr id="8" name="Tijdelijke aanduiding voor inhoud 7"/>
          <p:cNvSpPr>
            <a:spLocks noGrp="1"/>
          </p:cNvSpPr>
          <p:nvPr>
            <p:ph sz="quarter" idx="4"/>
          </p:nvPr>
        </p:nvSpPr>
        <p:spPr>
          <a:xfrm>
            <a:off x="4644008" y="1844824"/>
            <a:ext cx="3822192" cy="4320480"/>
          </a:xfrm>
          <a:solidFill>
            <a:srgbClr val="ADE2FE"/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dirty="0" smtClean="0"/>
              <a:t>Voordeel</a:t>
            </a:r>
          </a:p>
          <a:p>
            <a:r>
              <a:rPr lang="nl-NL" dirty="0" smtClean="0"/>
              <a:t>Meer zekerheid en minder risico’s voor exporteurs en importeurs </a:t>
            </a:r>
            <a:r>
              <a:rPr lang="nl-NL" dirty="0" smtClean="0">
                <a:sym typeface="Wingdings"/>
              </a:rPr>
              <a:t> meer internationale handel</a:t>
            </a:r>
          </a:p>
          <a:p>
            <a:endParaRPr lang="nl-NL" dirty="0">
              <a:sym typeface="Wingdings"/>
            </a:endParaRPr>
          </a:p>
          <a:p>
            <a:pPr marL="0" indent="0">
              <a:buNone/>
            </a:pPr>
            <a:r>
              <a:rPr lang="nl-NL" dirty="0" smtClean="0">
                <a:sym typeface="Wingdings"/>
              </a:rPr>
              <a:t>Nadeel</a:t>
            </a:r>
          </a:p>
          <a:p>
            <a:r>
              <a:rPr lang="nl-NL" dirty="0" smtClean="0">
                <a:sym typeface="Wingdings"/>
              </a:rPr>
              <a:t>Het bestaan van tekorten en overschotten op de betalingsbalans</a:t>
            </a:r>
          </a:p>
          <a:p>
            <a:r>
              <a:rPr lang="nl-NL" dirty="0" smtClean="0">
                <a:sym typeface="Wingdings"/>
              </a:rPr>
              <a:t>Nationale overheid weinig zeggenschap over het wisselkoersbeleid</a:t>
            </a:r>
            <a:endParaRPr lang="nl-NL" dirty="0"/>
          </a:p>
        </p:txBody>
      </p:sp>
      <p:cxnSp>
        <p:nvCxnSpPr>
          <p:cNvPr id="10" name="Rechte verbindingslijn 9"/>
          <p:cNvCxnSpPr/>
          <p:nvPr/>
        </p:nvCxnSpPr>
        <p:spPr>
          <a:xfrm>
            <a:off x="179512" y="1628800"/>
            <a:ext cx="8784976" cy="0"/>
          </a:xfrm>
          <a:prstGeom prst="line">
            <a:avLst/>
          </a:prstGeom>
          <a:ln w="381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11"/>
          <p:cNvCxnSpPr/>
          <p:nvPr/>
        </p:nvCxnSpPr>
        <p:spPr>
          <a:xfrm>
            <a:off x="4499992" y="188640"/>
            <a:ext cx="0" cy="6336704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68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blinds/>
      </p:transition>
    </mc:Choice>
    <mc:Fallback xmlns="">
      <p:transition spd="slow">
        <p:blinds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539552" y="980728"/>
            <a:ext cx="7992887" cy="5145435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nl-NL" dirty="0" smtClean="0"/>
              <a:t>Een </a:t>
            </a:r>
            <a:r>
              <a:rPr lang="nl-NL" dirty="0"/>
              <a:t>maatstaf voor de internationale </a:t>
            </a:r>
            <a:r>
              <a:rPr lang="nl-NL" dirty="0" smtClean="0"/>
              <a:t>concurrentiepositie </a:t>
            </a:r>
            <a:r>
              <a:rPr lang="nl-NL" dirty="0"/>
              <a:t>is de </a:t>
            </a:r>
            <a:r>
              <a:rPr lang="nl-NL" b="1" dirty="0"/>
              <a:t>ruilvoet</a:t>
            </a:r>
            <a:r>
              <a:rPr lang="nl-NL" dirty="0" smtClean="0"/>
              <a:t>.</a:t>
            </a:r>
          </a:p>
          <a:p>
            <a:pPr>
              <a:buFont typeface="Arial" charset="0"/>
              <a:buChar char="•"/>
            </a:pPr>
            <a:endParaRPr lang="nl-NL" dirty="0"/>
          </a:p>
          <a:p>
            <a:pPr>
              <a:buFont typeface="Arial" charset="0"/>
              <a:buChar char="•"/>
            </a:pPr>
            <a:endParaRPr lang="nl-NL" dirty="0" smtClean="0"/>
          </a:p>
          <a:p>
            <a:pPr>
              <a:buFont typeface="Arial" charset="0"/>
              <a:buChar char="•"/>
            </a:pPr>
            <a:r>
              <a:rPr lang="nl-NL" dirty="0" smtClean="0"/>
              <a:t>een </a:t>
            </a:r>
            <a:r>
              <a:rPr lang="nl-NL" dirty="0"/>
              <a:t>koersdaling </a:t>
            </a:r>
            <a:r>
              <a:rPr lang="nl-NL" dirty="0" smtClean="0"/>
              <a:t>leidt tot </a:t>
            </a:r>
            <a:r>
              <a:rPr lang="nl-NL" dirty="0"/>
              <a:t>(</a:t>
            </a:r>
            <a:r>
              <a:rPr lang="nl-NL" b="1" dirty="0"/>
              <a:t>wisselkoers)inflatie </a:t>
            </a:r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043608" y="338328"/>
            <a:ext cx="6264696" cy="642400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nl-NL" dirty="0" smtClean="0"/>
              <a:t>Ruilvoet</a:t>
            </a:r>
            <a:endParaRPr lang="nl-N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650" y="1464447"/>
            <a:ext cx="372427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212976"/>
            <a:ext cx="8014647" cy="3464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78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blinds/>
      </p:transition>
    </mc:Choice>
    <mc:Fallback xmlns="">
      <p:transition spd="slow">
        <p:blinds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899592" y="1883379"/>
            <a:ext cx="7408333" cy="2553733"/>
          </a:xfrm>
        </p:spPr>
        <p:txBody>
          <a:bodyPr>
            <a:normAutofit/>
          </a:bodyPr>
          <a:lstStyle/>
          <a:p>
            <a:r>
              <a:rPr lang="nl-NL" dirty="0" smtClean="0"/>
              <a:t>2010: </a:t>
            </a:r>
            <a:br>
              <a:rPr lang="nl-NL" dirty="0" smtClean="0"/>
            </a:br>
            <a:r>
              <a:rPr lang="nl-NL" sz="2800" dirty="0" smtClean="0"/>
              <a:t>VS en China beschuldigen elkaar van oneerlijke concurrentie door wisselkoersmanipulatie – </a:t>
            </a:r>
            <a:r>
              <a:rPr lang="nl-NL" sz="3500" dirty="0" smtClean="0"/>
              <a:t>valutaoorlog</a:t>
            </a:r>
          </a:p>
          <a:p>
            <a:r>
              <a:rPr lang="nl-NL" sz="3500" dirty="0" smtClean="0"/>
              <a:t>(Internationale economie)</a:t>
            </a:r>
          </a:p>
          <a:p>
            <a:endParaRPr lang="nl-NL" sz="2800" dirty="0"/>
          </a:p>
          <a:p>
            <a:endParaRPr lang="nl-NL" sz="2800" dirty="0" smtClean="0"/>
          </a:p>
          <a:p>
            <a:endParaRPr lang="nl-NL" sz="28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86416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nl-NL" dirty="0" smtClean="0"/>
              <a:t>Valutaoorlog</a:t>
            </a:r>
            <a:endParaRPr lang="nl-NL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830873"/>
              </p:ext>
            </p:extLst>
          </p:nvPr>
        </p:nvGraphicFramePr>
        <p:xfrm>
          <a:off x="1547664" y="4941168"/>
          <a:ext cx="6429715" cy="12961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5" name="Packager Shell-object" showAsIcon="1" r:id="rId3" imgW="3402000" imgH="685800" progId="Package">
                  <p:embed/>
                </p:oleObj>
              </mc:Choice>
              <mc:Fallback>
                <p:oleObj name="Packager Shell-object" showAsIcon="1" r:id="rId3" imgW="340200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47664" y="4941168"/>
                        <a:ext cx="6429715" cy="12961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5942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blinds/>
      </p:transition>
    </mc:Choice>
    <mc:Fallback xmlns="">
      <p:transition spd="slow">
        <p:blinds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812838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nl-NL" dirty="0" smtClean="0"/>
              <a:t>Wisselkoers-manipulatie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457200" y="2165071"/>
            <a:ext cx="4038600" cy="719223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2000" dirty="0" smtClean="0"/>
              <a:t>Door extra dollars aan te bieden (en er euro’s mee te kopen)</a:t>
            </a:r>
            <a:endParaRPr lang="nl-NL" sz="2000" dirty="0"/>
          </a:p>
        </p:txBody>
      </p:sp>
      <p:sp>
        <p:nvSpPr>
          <p:cNvPr id="38" name="Tijdelijke aanduiding voor inhoud 2"/>
          <p:cNvSpPr>
            <a:spLocks noGrp="1"/>
          </p:cNvSpPr>
          <p:nvPr>
            <p:ph sz="quarter" idx="14"/>
          </p:nvPr>
        </p:nvSpPr>
        <p:spPr>
          <a:xfrm>
            <a:off x="467544" y="3429000"/>
            <a:ext cx="4038600" cy="447163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2000" dirty="0" smtClean="0"/>
              <a:t>Daalt de koers van de dollar</a:t>
            </a:r>
            <a:endParaRPr lang="nl-NL" sz="2000" dirty="0"/>
          </a:p>
        </p:txBody>
      </p:sp>
      <p:sp>
        <p:nvSpPr>
          <p:cNvPr id="39" name="Tijdelijke aanduiding voor inhoud 2"/>
          <p:cNvSpPr>
            <a:spLocks noGrp="1"/>
          </p:cNvSpPr>
          <p:nvPr>
            <p:ph sz="half" idx="4294967295"/>
          </p:nvPr>
        </p:nvSpPr>
        <p:spPr>
          <a:xfrm>
            <a:off x="0" y="4437063"/>
            <a:ext cx="4038600" cy="728662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2000" dirty="0" smtClean="0"/>
              <a:t>Daardoor worden producten uit de VS voor buitenlanders goedkoper </a:t>
            </a:r>
            <a:endParaRPr lang="nl-NL" sz="2000" dirty="0"/>
          </a:p>
        </p:txBody>
      </p:sp>
      <p:sp>
        <p:nvSpPr>
          <p:cNvPr id="40" name="Tijdelijke aanduiding voor inhoud 2"/>
          <p:cNvSpPr>
            <a:spLocks noGrp="1"/>
          </p:cNvSpPr>
          <p:nvPr>
            <p:ph sz="half" idx="4294967295"/>
          </p:nvPr>
        </p:nvSpPr>
        <p:spPr>
          <a:xfrm>
            <a:off x="0" y="5805488"/>
            <a:ext cx="4038600" cy="663575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nl-NL" sz="2000" dirty="0" smtClean="0"/>
              <a:t>Hetgeen de concurrentiepositie van VS verbetert</a:t>
            </a:r>
            <a:endParaRPr lang="nl-NL" sz="2000" dirty="0"/>
          </a:p>
        </p:txBody>
      </p:sp>
      <p:cxnSp>
        <p:nvCxnSpPr>
          <p:cNvPr id="5" name="Rechte verbindingslijn 4"/>
          <p:cNvCxnSpPr/>
          <p:nvPr/>
        </p:nvCxnSpPr>
        <p:spPr>
          <a:xfrm>
            <a:off x="5255112" y="2132856"/>
            <a:ext cx="0" cy="3528392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Rechte verbindingslijn 5"/>
          <p:cNvCxnSpPr/>
          <p:nvPr/>
        </p:nvCxnSpPr>
        <p:spPr>
          <a:xfrm flipH="1">
            <a:off x="5255112" y="5661248"/>
            <a:ext cx="3592016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Rechte verbindingslijn 6"/>
          <p:cNvCxnSpPr/>
          <p:nvPr/>
        </p:nvCxnSpPr>
        <p:spPr>
          <a:xfrm>
            <a:off x="5255112" y="2132856"/>
            <a:ext cx="3592016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7"/>
          <p:cNvCxnSpPr/>
          <p:nvPr/>
        </p:nvCxnSpPr>
        <p:spPr>
          <a:xfrm>
            <a:off x="5255112" y="2852936"/>
            <a:ext cx="3592016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/>
          <p:cNvCxnSpPr/>
          <p:nvPr/>
        </p:nvCxnSpPr>
        <p:spPr>
          <a:xfrm>
            <a:off x="5255112" y="3573016"/>
            <a:ext cx="3592016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9"/>
          <p:cNvCxnSpPr/>
          <p:nvPr/>
        </p:nvCxnSpPr>
        <p:spPr>
          <a:xfrm>
            <a:off x="5255112" y="4293096"/>
            <a:ext cx="3592016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/>
          <p:cNvCxnSpPr/>
          <p:nvPr/>
        </p:nvCxnSpPr>
        <p:spPr>
          <a:xfrm>
            <a:off x="5255112" y="5013176"/>
            <a:ext cx="3592016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11"/>
          <p:cNvCxnSpPr/>
          <p:nvPr/>
        </p:nvCxnSpPr>
        <p:spPr>
          <a:xfrm>
            <a:off x="5975192" y="2132856"/>
            <a:ext cx="0" cy="3528392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/>
          <p:cNvCxnSpPr/>
          <p:nvPr/>
        </p:nvCxnSpPr>
        <p:spPr>
          <a:xfrm>
            <a:off x="6695272" y="2132856"/>
            <a:ext cx="0" cy="3528392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/>
          <p:cNvCxnSpPr/>
          <p:nvPr/>
        </p:nvCxnSpPr>
        <p:spPr>
          <a:xfrm>
            <a:off x="7415352" y="2132856"/>
            <a:ext cx="0" cy="3528392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14"/>
          <p:cNvCxnSpPr/>
          <p:nvPr/>
        </p:nvCxnSpPr>
        <p:spPr>
          <a:xfrm>
            <a:off x="8135432" y="2132856"/>
            <a:ext cx="0" cy="3528392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15"/>
          <p:cNvCxnSpPr/>
          <p:nvPr/>
        </p:nvCxnSpPr>
        <p:spPr>
          <a:xfrm>
            <a:off x="8855512" y="2132856"/>
            <a:ext cx="0" cy="3528392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kstvak 16"/>
          <p:cNvSpPr txBox="1"/>
          <p:nvPr/>
        </p:nvSpPr>
        <p:spPr>
          <a:xfrm>
            <a:off x="6948264" y="6099119"/>
            <a:ext cx="2090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hoeveelheid $ × </a:t>
            </a:r>
            <a:r>
              <a:rPr lang="nl-NL" dirty="0" err="1" smtClean="0"/>
              <a:t>mln</a:t>
            </a:r>
            <a:endParaRPr lang="nl-NL" dirty="0"/>
          </a:p>
        </p:txBody>
      </p:sp>
      <p:sp>
        <p:nvSpPr>
          <p:cNvPr id="18" name="Tekstvak 17"/>
          <p:cNvSpPr txBox="1"/>
          <p:nvPr/>
        </p:nvSpPr>
        <p:spPr>
          <a:xfrm rot="16200000">
            <a:off x="3703480" y="2831767"/>
            <a:ext cx="1958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wisselkoers $ (in €)</a:t>
            </a:r>
            <a:endParaRPr lang="nl-NL" dirty="0"/>
          </a:p>
        </p:txBody>
      </p:sp>
      <p:sp>
        <p:nvSpPr>
          <p:cNvPr id="19" name="Tekstvak 18"/>
          <p:cNvSpPr txBox="1"/>
          <p:nvPr/>
        </p:nvSpPr>
        <p:spPr>
          <a:xfrm>
            <a:off x="4751056" y="4797152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0,50</a:t>
            </a:r>
            <a:endParaRPr lang="nl-NL" dirty="0"/>
          </a:p>
        </p:txBody>
      </p:sp>
      <p:sp>
        <p:nvSpPr>
          <p:cNvPr id="20" name="Tekstvak 19"/>
          <p:cNvSpPr txBox="1"/>
          <p:nvPr/>
        </p:nvSpPr>
        <p:spPr>
          <a:xfrm>
            <a:off x="4751056" y="407707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1</a:t>
            </a:r>
            <a:endParaRPr lang="nl-NL" dirty="0"/>
          </a:p>
        </p:txBody>
      </p:sp>
      <p:sp>
        <p:nvSpPr>
          <p:cNvPr id="21" name="Tekstvak 20"/>
          <p:cNvSpPr txBox="1"/>
          <p:nvPr/>
        </p:nvSpPr>
        <p:spPr>
          <a:xfrm>
            <a:off x="4751056" y="342900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1,50</a:t>
            </a:r>
            <a:endParaRPr lang="nl-NL" dirty="0"/>
          </a:p>
        </p:txBody>
      </p:sp>
      <p:sp>
        <p:nvSpPr>
          <p:cNvPr id="22" name="Tekstvak 21"/>
          <p:cNvSpPr txBox="1"/>
          <p:nvPr/>
        </p:nvSpPr>
        <p:spPr>
          <a:xfrm>
            <a:off x="4751056" y="269962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2</a:t>
            </a:r>
            <a:endParaRPr lang="nl-NL" dirty="0"/>
          </a:p>
        </p:txBody>
      </p:sp>
      <p:sp>
        <p:nvSpPr>
          <p:cNvPr id="23" name="Tekstvak 22"/>
          <p:cNvSpPr txBox="1"/>
          <p:nvPr/>
        </p:nvSpPr>
        <p:spPr>
          <a:xfrm>
            <a:off x="4751056" y="198884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2,50</a:t>
            </a:r>
            <a:endParaRPr lang="nl-NL" dirty="0"/>
          </a:p>
        </p:txBody>
      </p:sp>
      <p:sp>
        <p:nvSpPr>
          <p:cNvPr id="24" name="Tekstvak 23"/>
          <p:cNvSpPr txBox="1"/>
          <p:nvPr/>
        </p:nvSpPr>
        <p:spPr>
          <a:xfrm>
            <a:off x="5759168" y="573325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10</a:t>
            </a:r>
            <a:endParaRPr lang="nl-NL" dirty="0"/>
          </a:p>
        </p:txBody>
      </p:sp>
      <p:sp>
        <p:nvSpPr>
          <p:cNvPr id="25" name="Tekstvak 24"/>
          <p:cNvSpPr txBox="1"/>
          <p:nvPr/>
        </p:nvSpPr>
        <p:spPr>
          <a:xfrm>
            <a:off x="6492592" y="573325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20</a:t>
            </a:r>
            <a:endParaRPr lang="nl-NL" dirty="0"/>
          </a:p>
        </p:txBody>
      </p:sp>
      <p:sp>
        <p:nvSpPr>
          <p:cNvPr id="26" name="Tekstvak 25"/>
          <p:cNvSpPr txBox="1"/>
          <p:nvPr/>
        </p:nvSpPr>
        <p:spPr>
          <a:xfrm>
            <a:off x="7212672" y="573325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30</a:t>
            </a:r>
            <a:endParaRPr lang="nl-NL" dirty="0"/>
          </a:p>
        </p:txBody>
      </p:sp>
      <p:sp>
        <p:nvSpPr>
          <p:cNvPr id="27" name="Tekstvak 26"/>
          <p:cNvSpPr txBox="1"/>
          <p:nvPr/>
        </p:nvSpPr>
        <p:spPr>
          <a:xfrm>
            <a:off x="7932752" y="573325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40</a:t>
            </a:r>
            <a:endParaRPr lang="nl-NL" dirty="0"/>
          </a:p>
        </p:txBody>
      </p:sp>
      <p:sp>
        <p:nvSpPr>
          <p:cNvPr id="28" name="Tekstvak 27"/>
          <p:cNvSpPr txBox="1"/>
          <p:nvPr/>
        </p:nvSpPr>
        <p:spPr>
          <a:xfrm>
            <a:off x="8580824" y="573325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50</a:t>
            </a:r>
            <a:endParaRPr lang="nl-NL" dirty="0"/>
          </a:p>
        </p:txBody>
      </p:sp>
      <p:sp>
        <p:nvSpPr>
          <p:cNvPr id="30" name="Rechthoek 29"/>
          <p:cNvSpPr/>
          <p:nvPr/>
        </p:nvSpPr>
        <p:spPr>
          <a:xfrm>
            <a:off x="5800849" y="2409011"/>
            <a:ext cx="409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err="1" smtClean="0"/>
              <a:t>Q</a:t>
            </a:r>
            <a:r>
              <a:rPr lang="nl-NL" baseline="-25000" dirty="0" err="1" smtClean="0"/>
              <a:t>v</a:t>
            </a:r>
            <a:endParaRPr lang="nl-NL" dirty="0"/>
          </a:p>
        </p:txBody>
      </p:sp>
      <p:cxnSp>
        <p:nvCxnSpPr>
          <p:cNvPr id="31" name="Rechte verbindingslijn 30"/>
          <p:cNvCxnSpPr/>
          <p:nvPr/>
        </p:nvCxnSpPr>
        <p:spPr>
          <a:xfrm flipV="1">
            <a:off x="5652120" y="3798332"/>
            <a:ext cx="2928704" cy="1368152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2" name="Rechthoek 31"/>
          <p:cNvSpPr/>
          <p:nvPr/>
        </p:nvSpPr>
        <p:spPr>
          <a:xfrm>
            <a:off x="8171738" y="3516834"/>
            <a:ext cx="413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err="1" smtClean="0"/>
              <a:t>Q</a:t>
            </a:r>
            <a:r>
              <a:rPr lang="nl-NL" baseline="-25000" dirty="0" err="1" smtClean="0"/>
              <a:t>a</a:t>
            </a:r>
            <a:endParaRPr lang="nl-NL" dirty="0"/>
          </a:p>
        </p:txBody>
      </p:sp>
      <p:cxnSp>
        <p:nvCxnSpPr>
          <p:cNvPr id="33" name="Rechte verbindingslijn 32"/>
          <p:cNvCxnSpPr/>
          <p:nvPr/>
        </p:nvCxnSpPr>
        <p:spPr>
          <a:xfrm>
            <a:off x="5747943" y="2529783"/>
            <a:ext cx="2160240" cy="2848445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4" name="Ovaal 33"/>
          <p:cNvSpPr/>
          <p:nvPr/>
        </p:nvSpPr>
        <p:spPr>
          <a:xfrm>
            <a:off x="7135522" y="4371120"/>
            <a:ext cx="124991" cy="124991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35" name="Rechte verbindingslijn 34"/>
          <p:cNvCxnSpPr/>
          <p:nvPr/>
        </p:nvCxnSpPr>
        <p:spPr>
          <a:xfrm flipV="1">
            <a:off x="5255112" y="4433615"/>
            <a:ext cx="1842527" cy="12789"/>
          </a:xfrm>
          <a:prstGeom prst="line">
            <a:avLst/>
          </a:prstGeom>
          <a:ln w="19050">
            <a:prstDash val="lg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Rechte verbindingslijn met pijl 41"/>
          <p:cNvCxnSpPr>
            <a:stCxn id="3" idx="2"/>
            <a:endCxn id="38" idx="0"/>
          </p:cNvCxnSpPr>
          <p:nvPr/>
        </p:nvCxnSpPr>
        <p:spPr>
          <a:xfrm>
            <a:off x="2476500" y="2884294"/>
            <a:ext cx="10344" cy="5447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4" name="Rechte verbindingslijn met pijl 43"/>
          <p:cNvCxnSpPr>
            <a:stCxn id="38" idx="2"/>
            <a:endCxn id="39" idx="0"/>
          </p:cNvCxnSpPr>
          <p:nvPr/>
        </p:nvCxnSpPr>
        <p:spPr>
          <a:xfrm>
            <a:off x="2486844" y="3876163"/>
            <a:ext cx="0" cy="56094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6" name="Rechte verbindingslijn met pijl 45"/>
          <p:cNvCxnSpPr>
            <a:stCxn id="39" idx="2"/>
            <a:endCxn id="40" idx="0"/>
          </p:cNvCxnSpPr>
          <p:nvPr/>
        </p:nvCxnSpPr>
        <p:spPr>
          <a:xfrm>
            <a:off x="2486844" y="5166484"/>
            <a:ext cx="0" cy="6387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7" name="Rechte verbindingslijn 46"/>
          <p:cNvCxnSpPr/>
          <p:nvPr/>
        </p:nvCxnSpPr>
        <p:spPr>
          <a:xfrm flipV="1">
            <a:off x="6107792" y="4092187"/>
            <a:ext cx="2928704" cy="1368152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9" name="Rechte verbindingslijn met pijl 48"/>
          <p:cNvCxnSpPr/>
          <p:nvPr/>
        </p:nvCxnSpPr>
        <p:spPr>
          <a:xfrm>
            <a:off x="7993486" y="4156637"/>
            <a:ext cx="59214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0" name="Rechte verbindingslijn met pijl 49"/>
          <p:cNvCxnSpPr/>
          <p:nvPr/>
        </p:nvCxnSpPr>
        <p:spPr>
          <a:xfrm>
            <a:off x="6012160" y="5100299"/>
            <a:ext cx="59214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1" name="Rechthoek 50"/>
          <p:cNvSpPr/>
          <p:nvPr/>
        </p:nvSpPr>
        <p:spPr>
          <a:xfrm>
            <a:off x="8460432" y="4226911"/>
            <a:ext cx="4651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err="1" smtClean="0"/>
              <a:t>Q’</a:t>
            </a:r>
            <a:r>
              <a:rPr lang="nl-NL" baseline="-25000" dirty="0" err="1" smtClean="0"/>
              <a:t>a</a:t>
            </a:r>
            <a:endParaRPr lang="nl-NL" dirty="0"/>
          </a:p>
        </p:txBody>
      </p:sp>
      <p:sp>
        <p:nvSpPr>
          <p:cNvPr id="52" name="Ovaal 51"/>
          <p:cNvSpPr/>
          <p:nvPr/>
        </p:nvSpPr>
        <p:spPr>
          <a:xfrm>
            <a:off x="7418952" y="4754548"/>
            <a:ext cx="124991" cy="124991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53" name="Rechte verbindingslijn 52"/>
          <p:cNvCxnSpPr/>
          <p:nvPr/>
        </p:nvCxnSpPr>
        <p:spPr>
          <a:xfrm flipV="1">
            <a:off x="5282554" y="4813768"/>
            <a:ext cx="2121033" cy="12788"/>
          </a:xfrm>
          <a:prstGeom prst="line">
            <a:avLst/>
          </a:prstGeom>
          <a:ln w="19050">
            <a:prstDash val="lg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5" name="Tekstvak 54"/>
          <p:cNvSpPr txBox="1"/>
          <p:nvPr/>
        </p:nvSpPr>
        <p:spPr>
          <a:xfrm>
            <a:off x="404096" y="1151166"/>
            <a:ext cx="44946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smtClean="0"/>
              <a:t>Naar aanleiding van de video:</a:t>
            </a: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344049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blinds/>
      </p:transition>
    </mc:Choice>
    <mc:Fallback xmlns="">
      <p:transition spd="slow">
        <p:blinds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38" grpId="0" uiExpand="1" build="p" animBg="1"/>
      <p:bldP spid="39" grpId="0" uiExpand="1" build="p" animBg="1"/>
      <p:bldP spid="40" grpId="0" uiExpand="1" build="p" animBg="1"/>
      <p:bldP spid="51" grpId="0"/>
      <p:bldP spid="5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86416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nl-NL" dirty="0" smtClean="0"/>
              <a:t>Stabiele wisselkoersen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323528" y="1285860"/>
            <a:ext cx="3528392" cy="531149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nl-NL" sz="2200" dirty="0" smtClean="0"/>
              <a:t>Stabiele wisselkoerssystemen kennen:</a:t>
            </a:r>
          </a:p>
          <a:p>
            <a:r>
              <a:rPr lang="nl-NL" sz="2200" dirty="0" smtClean="0"/>
              <a:t>een (gewenste) spilkoers</a:t>
            </a:r>
          </a:p>
          <a:p>
            <a:r>
              <a:rPr lang="nl-NL" sz="2200" dirty="0" smtClean="0"/>
              <a:t>een toegestane afwijking van die spilkoers:</a:t>
            </a:r>
          </a:p>
          <a:p>
            <a:pPr lvl="1"/>
            <a:r>
              <a:rPr lang="nl-NL" sz="1900" dirty="0" smtClean="0"/>
              <a:t>de zgn. fluctuatiemarge</a:t>
            </a:r>
          </a:p>
          <a:p>
            <a:pPr lvl="1"/>
            <a:r>
              <a:rPr lang="nl-NL" sz="1900" dirty="0" smtClean="0"/>
              <a:t>geeft de interventie-grenzen aan</a:t>
            </a:r>
          </a:p>
          <a:p>
            <a:pPr lvl="1"/>
            <a:r>
              <a:rPr lang="nl-NL" sz="1900" dirty="0" smtClean="0"/>
              <a:t>die de bandbreedte aangeven (2x </a:t>
            </a:r>
            <a:r>
              <a:rPr lang="nl-NL" sz="1900" dirty="0" err="1" smtClean="0"/>
              <a:t>fluc.m</a:t>
            </a:r>
            <a:r>
              <a:rPr lang="nl-NL" sz="1900" dirty="0" smtClean="0"/>
              <a:t>)</a:t>
            </a:r>
          </a:p>
          <a:p>
            <a:pPr marL="0" indent="0">
              <a:buNone/>
            </a:pPr>
            <a:endParaRPr lang="nl-NL" sz="800" dirty="0" smtClean="0"/>
          </a:p>
          <a:p>
            <a:pPr marL="0" indent="0">
              <a:buNone/>
            </a:pPr>
            <a:r>
              <a:rPr lang="nl-NL" sz="2200" dirty="0" smtClean="0"/>
              <a:t>Binnen de bandbreedte mag de wisselkoers vrij bewegen,</a:t>
            </a:r>
          </a:p>
          <a:p>
            <a:pPr marL="0" indent="0">
              <a:buNone/>
            </a:pPr>
            <a:endParaRPr lang="nl-NL" sz="900" dirty="0" smtClean="0"/>
          </a:p>
          <a:p>
            <a:pPr marL="0" indent="0">
              <a:buNone/>
            </a:pPr>
            <a:r>
              <a:rPr lang="nl-NL" sz="2200" dirty="0" smtClean="0"/>
              <a:t>buiten de interventie-grenzen moet de CB ingrijpen (interveniëren)</a:t>
            </a:r>
            <a:endParaRPr lang="nl-NL" sz="2200" dirty="0"/>
          </a:p>
        </p:txBody>
      </p:sp>
      <p:cxnSp>
        <p:nvCxnSpPr>
          <p:cNvPr id="5" name="Rechte verbindingslijn 4"/>
          <p:cNvCxnSpPr/>
          <p:nvPr/>
        </p:nvCxnSpPr>
        <p:spPr>
          <a:xfrm>
            <a:off x="4752895" y="2132856"/>
            <a:ext cx="0" cy="324036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Rechte verbindingslijn 5"/>
          <p:cNvCxnSpPr/>
          <p:nvPr/>
        </p:nvCxnSpPr>
        <p:spPr>
          <a:xfrm flipH="1">
            <a:off x="4752895" y="5661248"/>
            <a:ext cx="3592016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Rechte verbindingslijn 6"/>
          <p:cNvCxnSpPr/>
          <p:nvPr/>
        </p:nvCxnSpPr>
        <p:spPr>
          <a:xfrm>
            <a:off x="4752895" y="2132856"/>
            <a:ext cx="3592016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7"/>
          <p:cNvCxnSpPr/>
          <p:nvPr/>
        </p:nvCxnSpPr>
        <p:spPr>
          <a:xfrm>
            <a:off x="4752895" y="2852936"/>
            <a:ext cx="3592016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/>
          <p:cNvCxnSpPr/>
          <p:nvPr/>
        </p:nvCxnSpPr>
        <p:spPr>
          <a:xfrm>
            <a:off x="4752895" y="3573016"/>
            <a:ext cx="3592016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9"/>
          <p:cNvCxnSpPr/>
          <p:nvPr/>
        </p:nvCxnSpPr>
        <p:spPr>
          <a:xfrm>
            <a:off x="4752895" y="4293096"/>
            <a:ext cx="3592016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/>
          <p:cNvCxnSpPr/>
          <p:nvPr/>
        </p:nvCxnSpPr>
        <p:spPr>
          <a:xfrm>
            <a:off x="4752895" y="5013176"/>
            <a:ext cx="3592016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11"/>
          <p:cNvCxnSpPr/>
          <p:nvPr/>
        </p:nvCxnSpPr>
        <p:spPr>
          <a:xfrm>
            <a:off x="5472975" y="2132856"/>
            <a:ext cx="0" cy="3528392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/>
          <p:cNvCxnSpPr/>
          <p:nvPr/>
        </p:nvCxnSpPr>
        <p:spPr>
          <a:xfrm>
            <a:off x="6193055" y="2132856"/>
            <a:ext cx="0" cy="3528392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/>
          <p:cNvCxnSpPr/>
          <p:nvPr/>
        </p:nvCxnSpPr>
        <p:spPr>
          <a:xfrm>
            <a:off x="6913135" y="2132856"/>
            <a:ext cx="0" cy="3528392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14"/>
          <p:cNvCxnSpPr/>
          <p:nvPr/>
        </p:nvCxnSpPr>
        <p:spPr>
          <a:xfrm>
            <a:off x="7633215" y="2132856"/>
            <a:ext cx="0" cy="3528392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15"/>
          <p:cNvCxnSpPr/>
          <p:nvPr/>
        </p:nvCxnSpPr>
        <p:spPr>
          <a:xfrm>
            <a:off x="8353295" y="2132856"/>
            <a:ext cx="0" cy="3528392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kstvak 16"/>
          <p:cNvSpPr txBox="1"/>
          <p:nvPr/>
        </p:nvSpPr>
        <p:spPr>
          <a:xfrm>
            <a:off x="6446047" y="6099119"/>
            <a:ext cx="2356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hoeveelheid DKK × </a:t>
            </a:r>
            <a:r>
              <a:rPr lang="nl-NL" dirty="0" err="1" smtClean="0"/>
              <a:t>mln</a:t>
            </a:r>
            <a:endParaRPr lang="nl-NL" dirty="0"/>
          </a:p>
        </p:txBody>
      </p:sp>
      <p:sp>
        <p:nvSpPr>
          <p:cNvPr id="18" name="Tekstvak 17"/>
          <p:cNvSpPr txBox="1"/>
          <p:nvPr/>
        </p:nvSpPr>
        <p:spPr>
          <a:xfrm rot="16200000">
            <a:off x="2710649" y="3212135"/>
            <a:ext cx="2939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wisselkoers DKK (in €-centen)</a:t>
            </a:r>
            <a:endParaRPr lang="nl-NL" dirty="0"/>
          </a:p>
        </p:txBody>
      </p:sp>
      <p:sp>
        <p:nvSpPr>
          <p:cNvPr id="19" name="Tekstvak 18"/>
          <p:cNvSpPr txBox="1"/>
          <p:nvPr/>
        </p:nvSpPr>
        <p:spPr>
          <a:xfrm>
            <a:off x="4248839" y="479715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11</a:t>
            </a:r>
            <a:endParaRPr lang="nl-NL" dirty="0"/>
          </a:p>
        </p:txBody>
      </p:sp>
      <p:sp>
        <p:nvSpPr>
          <p:cNvPr id="20" name="Tekstvak 19"/>
          <p:cNvSpPr txBox="1"/>
          <p:nvPr/>
        </p:nvSpPr>
        <p:spPr>
          <a:xfrm>
            <a:off x="4248839" y="407707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12</a:t>
            </a:r>
            <a:endParaRPr lang="nl-NL" dirty="0"/>
          </a:p>
        </p:txBody>
      </p:sp>
      <p:sp>
        <p:nvSpPr>
          <p:cNvPr id="21" name="Tekstvak 20"/>
          <p:cNvSpPr txBox="1"/>
          <p:nvPr/>
        </p:nvSpPr>
        <p:spPr>
          <a:xfrm>
            <a:off x="4248839" y="34290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13</a:t>
            </a:r>
            <a:endParaRPr lang="nl-NL" dirty="0"/>
          </a:p>
        </p:txBody>
      </p:sp>
      <p:sp>
        <p:nvSpPr>
          <p:cNvPr id="22" name="Tekstvak 21"/>
          <p:cNvSpPr txBox="1"/>
          <p:nvPr/>
        </p:nvSpPr>
        <p:spPr>
          <a:xfrm>
            <a:off x="4248839" y="269962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14</a:t>
            </a:r>
            <a:endParaRPr lang="nl-NL" dirty="0"/>
          </a:p>
        </p:txBody>
      </p:sp>
      <p:sp>
        <p:nvSpPr>
          <p:cNvPr id="23" name="Tekstvak 22"/>
          <p:cNvSpPr txBox="1"/>
          <p:nvPr/>
        </p:nvSpPr>
        <p:spPr>
          <a:xfrm>
            <a:off x="4248839" y="198884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15</a:t>
            </a:r>
            <a:endParaRPr lang="nl-NL" dirty="0"/>
          </a:p>
        </p:txBody>
      </p:sp>
      <p:sp>
        <p:nvSpPr>
          <p:cNvPr id="24" name="Tekstvak 23"/>
          <p:cNvSpPr txBox="1"/>
          <p:nvPr/>
        </p:nvSpPr>
        <p:spPr>
          <a:xfrm>
            <a:off x="5256951" y="573325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10</a:t>
            </a:r>
            <a:endParaRPr lang="nl-NL" dirty="0"/>
          </a:p>
        </p:txBody>
      </p:sp>
      <p:sp>
        <p:nvSpPr>
          <p:cNvPr id="25" name="Tekstvak 24"/>
          <p:cNvSpPr txBox="1"/>
          <p:nvPr/>
        </p:nvSpPr>
        <p:spPr>
          <a:xfrm>
            <a:off x="5990375" y="573325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20</a:t>
            </a:r>
            <a:endParaRPr lang="nl-NL" dirty="0"/>
          </a:p>
        </p:txBody>
      </p:sp>
      <p:sp>
        <p:nvSpPr>
          <p:cNvPr id="26" name="Tekstvak 25"/>
          <p:cNvSpPr txBox="1"/>
          <p:nvPr/>
        </p:nvSpPr>
        <p:spPr>
          <a:xfrm>
            <a:off x="6710455" y="573325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30</a:t>
            </a:r>
            <a:endParaRPr lang="nl-NL" dirty="0"/>
          </a:p>
        </p:txBody>
      </p:sp>
      <p:sp>
        <p:nvSpPr>
          <p:cNvPr id="27" name="Tekstvak 26"/>
          <p:cNvSpPr txBox="1"/>
          <p:nvPr/>
        </p:nvSpPr>
        <p:spPr>
          <a:xfrm>
            <a:off x="7430535" y="573325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40</a:t>
            </a:r>
            <a:endParaRPr lang="nl-NL" dirty="0"/>
          </a:p>
        </p:txBody>
      </p:sp>
      <p:sp>
        <p:nvSpPr>
          <p:cNvPr id="28" name="Tekstvak 27"/>
          <p:cNvSpPr txBox="1"/>
          <p:nvPr/>
        </p:nvSpPr>
        <p:spPr>
          <a:xfrm>
            <a:off x="8078607" y="573325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50</a:t>
            </a:r>
            <a:endParaRPr lang="nl-NL" dirty="0"/>
          </a:p>
        </p:txBody>
      </p:sp>
      <p:sp>
        <p:nvSpPr>
          <p:cNvPr id="45" name="Vrije vorm 44"/>
          <p:cNvSpPr/>
          <p:nvPr/>
        </p:nvSpPr>
        <p:spPr>
          <a:xfrm>
            <a:off x="4617471" y="5372100"/>
            <a:ext cx="266700" cy="280988"/>
          </a:xfrm>
          <a:custGeom>
            <a:avLst/>
            <a:gdLst>
              <a:gd name="connsiteX0" fmla="*/ 133350 w 266700"/>
              <a:gd name="connsiteY0" fmla="*/ 0 h 280988"/>
              <a:gd name="connsiteX1" fmla="*/ 266700 w 266700"/>
              <a:gd name="connsiteY1" fmla="*/ 52388 h 280988"/>
              <a:gd name="connsiteX2" fmla="*/ 0 w 266700"/>
              <a:gd name="connsiteY2" fmla="*/ 100013 h 280988"/>
              <a:gd name="connsiteX3" fmla="*/ 142875 w 266700"/>
              <a:gd name="connsiteY3" fmla="*/ 138113 h 280988"/>
              <a:gd name="connsiteX4" fmla="*/ 142875 w 266700"/>
              <a:gd name="connsiteY4" fmla="*/ 280988 h 28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700" h="280988">
                <a:moveTo>
                  <a:pt x="133350" y="0"/>
                </a:moveTo>
                <a:lnTo>
                  <a:pt x="266700" y="52388"/>
                </a:lnTo>
                <a:lnTo>
                  <a:pt x="0" y="100013"/>
                </a:lnTo>
                <a:lnTo>
                  <a:pt x="142875" y="138113"/>
                </a:lnTo>
                <a:lnTo>
                  <a:pt x="142875" y="280988"/>
                </a:lnTo>
              </a:path>
            </a:pathLst>
          </a:cu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47" name="Rechte verbindingslijn 46"/>
          <p:cNvCxnSpPr/>
          <p:nvPr/>
        </p:nvCxnSpPr>
        <p:spPr>
          <a:xfrm>
            <a:off x="4752895" y="3573016"/>
            <a:ext cx="3325712" cy="0"/>
          </a:xfrm>
          <a:prstGeom prst="line">
            <a:avLst/>
          </a:prstGeom>
          <a:ln>
            <a:prstDash val="lg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8" name="Tekstvak 47"/>
          <p:cNvSpPr txBox="1"/>
          <p:nvPr/>
        </p:nvSpPr>
        <p:spPr>
          <a:xfrm>
            <a:off x="8119104" y="3388350"/>
            <a:ext cx="1024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/>
              <a:t>spilkoers</a:t>
            </a:r>
            <a:endParaRPr lang="nl-NL" b="1" dirty="0"/>
          </a:p>
        </p:txBody>
      </p:sp>
      <p:cxnSp>
        <p:nvCxnSpPr>
          <p:cNvPr id="52" name="Rechte verbindingslijn met pijl 51"/>
          <p:cNvCxnSpPr/>
          <p:nvPr/>
        </p:nvCxnSpPr>
        <p:spPr>
          <a:xfrm flipV="1">
            <a:off x="5057911" y="3146234"/>
            <a:ext cx="0" cy="3193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53" name="Tekstvak 52"/>
          <p:cNvSpPr txBox="1"/>
          <p:nvPr/>
        </p:nvSpPr>
        <p:spPr>
          <a:xfrm>
            <a:off x="5148748" y="3146234"/>
            <a:ext cx="2354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/>
              <a:t>+ 5% (fluctuatiemarge)</a:t>
            </a:r>
            <a:endParaRPr lang="nl-NL" b="1" dirty="0"/>
          </a:p>
        </p:txBody>
      </p:sp>
      <p:cxnSp>
        <p:nvCxnSpPr>
          <p:cNvPr id="54" name="Rechte verbindingslijn met pijl 53"/>
          <p:cNvCxnSpPr/>
          <p:nvPr/>
        </p:nvCxnSpPr>
        <p:spPr>
          <a:xfrm>
            <a:off x="5076056" y="3669103"/>
            <a:ext cx="0" cy="3193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55" name="Tekstvak 54"/>
          <p:cNvSpPr txBox="1"/>
          <p:nvPr/>
        </p:nvSpPr>
        <p:spPr>
          <a:xfrm>
            <a:off x="5166893" y="3669103"/>
            <a:ext cx="2309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/>
              <a:t>- 5% </a:t>
            </a:r>
            <a:r>
              <a:rPr lang="nl-NL" b="1" dirty="0"/>
              <a:t>(fluctuatiemarge</a:t>
            </a:r>
            <a:r>
              <a:rPr lang="nl-NL" b="1" dirty="0" smtClean="0"/>
              <a:t>)</a:t>
            </a:r>
            <a:endParaRPr lang="nl-NL" b="1" dirty="0"/>
          </a:p>
        </p:txBody>
      </p:sp>
      <p:cxnSp>
        <p:nvCxnSpPr>
          <p:cNvPr id="57" name="Rechte verbindingslijn 56"/>
          <p:cNvCxnSpPr/>
          <p:nvPr/>
        </p:nvCxnSpPr>
        <p:spPr>
          <a:xfrm>
            <a:off x="4752895" y="3068960"/>
            <a:ext cx="3203481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8" name="Rechte verbindingslijn 57"/>
          <p:cNvCxnSpPr/>
          <p:nvPr/>
        </p:nvCxnSpPr>
        <p:spPr>
          <a:xfrm>
            <a:off x="4788024" y="4064193"/>
            <a:ext cx="3203481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59" name="Tekstvak 58"/>
          <p:cNvSpPr txBox="1"/>
          <p:nvPr/>
        </p:nvSpPr>
        <p:spPr>
          <a:xfrm>
            <a:off x="7930618" y="2710661"/>
            <a:ext cx="12339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/>
              <a:t>interventie</a:t>
            </a:r>
          </a:p>
          <a:p>
            <a:r>
              <a:rPr lang="nl-NL" b="1" dirty="0" smtClean="0"/>
              <a:t>grens</a:t>
            </a:r>
            <a:endParaRPr lang="nl-NL" b="1" dirty="0"/>
          </a:p>
        </p:txBody>
      </p:sp>
      <p:sp>
        <p:nvSpPr>
          <p:cNvPr id="60" name="Tekstvak 59"/>
          <p:cNvSpPr txBox="1"/>
          <p:nvPr/>
        </p:nvSpPr>
        <p:spPr>
          <a:xfrm>
            <a:off x="7956376" y="3862789"/>
            <a:ext cx="12339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/>
              <a:t>interventie</a:t>
            </a:r>
          </a:p>
          <a:p>
            <a:r>
              <a:rPr lang="nl-NL" b="1" dirty="0" smtClean="0"/>
              <a:t>grens</a:t>
            </a:r>
            <a:endParaRPr lang="nl-NL" b="1" dirty="0"/>
          </a:p>
        </p:txBody>
      </p:sp>
      <p:sp>
        <p:nvSpPr>
          <p:cNvPr id="61" name="Tekstvak 60"/>
          <p:cNvSpPr txBox="1"/>
          <p:nvPr/>
        </p:nvSpPr>
        <p:spPr>
          <a:xfrm>
            <a:off x="5148064" y="1628800"/>
            <a:ext cx="28604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 smtClean="0"/>
              <a:t>Deense Kronen t.o.v. Euro</a:t>
            </a: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253436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blinds/>
      </p:transition>
    </mc:Choice>
    <mc:Fallback xmlns="">
      <p:transition spd="slow">
        <p:blinds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3" grpId="0"/>
      <p:bldP spid="55" grpId="0"/>
      <p:bldP spid="59" grpId="0"/>
      <p:bldP spid="6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858424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nl-NL" dirty="0" smtClean="0"/>
              <a:t>Stabiele wisselkoersen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457200" y="1285860"/>
            <a:ext cx="3466728" cy="5311492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nl-NL" sz="2000" dirty="0" smtClean="0"/>
              <a:t>Wanneer we op een moment naar vraag en aanbod op de valutamarkt kijken, kan zich de volgende situatie voor doen.</a:t>
            </a:r>
            <a:endParaRPr lang="nl-NL" sz="800" dirty="0"/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nl-NL" sz="2000" dirty="0" smtClean="0"/>
              <a:t>De koers is te laag (buiten bandbreedte) - interventie is nodig</a:t>
            </a:r>
            <a:endParaRPr lang="nl-NL" sz="800" dirty="0"/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nl-NL" sz="2000" dirty="0" smtClean="0"/>
              <a:t>Door zélf op de valutamarkt DKK te kopen </a:t>
            </a:r>
            <a:r>
              <a:rPr lang="nl-NL" sz="2000" dirty="0" smtClean="0"/>
              <a:t>(= </a:t>
            </a:r>
            <a:r>
              <a:rPr lang="nl-NL" sz="2000" smtClean="0"/>
              <a:t>euro’s verkopen) </a:t>
            </a:r>
            <a:r>
              <a:rPr lang="nl-NL" sz="2000" dirty="0" smtClean="0"/>
              <a:t>kan de centrale bank de koers weer binnen de bandbreedte brengen.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nl-NL" sz="2000" dirty="0" smtClean="0"/>
              <a:t>Wanneer CB zélf kopen/ verkopen op de valutamarkt = </a:t>
            </a:r>
            <a:r>
              <a:rPr lang="nl-NL" sz="2000" b="1" dirty="0" smtClean="0"/>
              <a:t>directe interventie</a:t>
            </a:r>
            <a:endParaRPr lang="nl-NL" sz="2000" dirty="0" smtClean="0"/>
          </a:p>
        </p:txBody>
      </p:sp>
      <p:cxnSp>
        <p:nvCxnSpPr>
          <p:cNvPr id="5" name="Rechte verbindingslijn 4"/>
          <p:cNvCxnSpPr/>
          <p:nvPr/>
        </p:nvCxnSpPr>
        <p:spPr>
          <a:xfrm>
            <a:off x="4752895" y="2132856"/>
            <a:ext cx="0" cy="324036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Rechte verbindingslijn 5"/>
          <p:cNvCxnSpPr/>
          <p:nvPr/>
        </p:nvCxnSpPr>
        <p:spPr>
          <a:xfrm flipH="1">
            <a:off x="4752895" y="5661248"/>
            <a:ext cx="3592016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Rechte verbindingslijn 6"/>
          <p:cNvCxnSpPr/>
          <p:nvPr/>
        </p:nvCxnSpPr>
        <p:spPr>
          <a:xfrm>
            <a:off x="4752895" y="2132856"/>
            <a:ext cx="3592016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7"/>
          <p:cNvCxnSpPr/>
          <p:nvPr/>
        </p:nvCxnSpPr>
        <p:spPr>
          <a:xfrm>
            <a:off x="4752895" y="2852936"/>
            <a:ext cx="3592016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/>
          <p:cNvCxnSpPr/>
          <p:nvPr/>
        </p:nvCxnSpPr>
        <p:spPr>
          <a:xfrm>
            <a:off x="4752895" y="3573016"/>
            <a:ext cx="3592016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9"/>
          <p:cNvCxnSpPr/>
          <p:nvPr/>
        </p:nvCxnSpPr>
        <p:spPr>
          <a:xfrm>
            <a:off x="4752895" y="4293096"/>
            <a:ext cx="3592016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/>
          <p:cNvCxnSpPr/>
          <p:nvPr/>
        </p:nvCxnSpPr>
        <p:spPr>
          <a:xfrm>
            <a:off x="4752895" y="5013176"/>
            <a:ext cx="3592016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11"/>
          <p:cNvCxnSpPr/>
          <p:nvPr/>
        </p:nvCxnSpPr>
        <p:spPr>
          <a:xfrm>
            <a:off x="5472975" y="2132856"/>
            <a:ext cx="0" cy="3528392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/>
          <p:cNvCxnSpPr/>
          <p:nvPr/>
        </p:nvCxnSpPr>
        <p:spPr>
          <a:xfrm>
            <a:off x="6193055" y="2132856"/>
            <a:ext cx="0" cy="3528392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/>
          <p:cNvCxnSpPr/>
          <p:nvPr/>
        </p:nvCxnSpPr>
        <p:spPr>
          <a:xfrm>
            <a:off x="6913135" y="2132856"/>
            <a:ext cx="0" cy="3528392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14"/>
          <p:cNvCxnSpPr/>
          <p:nvPr/>
        </p:nvCxnSpPr>
        <p:spPr>
          <a:xfrm>
            <a:off x="7633215" y="2132856"/>
            <a:ext cx="0" cy="3528392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15"/>
          <p:cNvCxnSpPr/>
          <p:nvPr/>
        </p:nvCxnSpPr>
        <p:spPr>
          <a:xfrm>
            <a:off x="8353295" y="2132856"/>
            <a:ext cx="0" cy="3528392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kstvak 16"/>
          <p:cNvSpPr txBox="1"/>
          <p:nvPr/>
        </p:nvSpPr>
        <p:spPr>
          <a:xfrm>
            <a:off x="6446047" y="6099119"/>
            <a:ext cx="2356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hoeveelheid DKK × </a:t>
            </a:r>
            <a:r>
              <a:rPr lang="nl-NL" dirty="0" err="1" smtClean="0"/>
              <a:t>mln</a:t>
            </a:r>
            <a:endParaRPr lang="nl-NL" dirty="0"/>
          </a:p>
        </p:txBody>
      </p:sp>
      <p:sp>
        <p:nvSpPr>
          <p:cNvPr id="18" name="Tekstvak 17"/>
          <p:cNvSpPr txBox="1"/>
          <p:nvPr/>
        </p:nvSpPr>
        <p:spPr>
          <a:xfrm rot="16200000">
            <a:off x="2710649" y="3212135"/>
            <a:ext cx="2939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wisselkoers DKK (in €-centen)</a:t>
            </a:r>
            <a:endParaRPr lang="nl-NL" dirty="0"/>
          </a:p>
        </p:txBody>
      </p:sp>
      <p:sp>
        <p:nvSpPr>
          <p:cNvPr id="19" name="Tekstvak 18"/>
          <p:cNvSpPr txBox="1"/>
          <p:nvPr/>
        </p:nvSpPr>
        <p:spPr>
          <a:xfrm>
            <a:off x="4248839" y="479715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11</a:t>
            </a:r>
            <a:endParaRPr lang="nl-NL" dirty="0"/>
          </a:p>
        </p:txBody>
      </p:sp>
      <p:sp>
        <p:nvSpPr>
          <p:cNvPr id="20" name="Tekstvak 19"/>
          <p:cNvSpPr txBox="1"/>
          <p:nvPr/>
        </p:nvSpPr>
        <p:spPr>
          <a:xfrm>
            <a:off x="4248839" y="407707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12</a:t>
            </a:r>
            <a:endParaRPr lang="nl-NL" dirty="0"/>
          </a:p>
        </p:txBody>
      </p:sp>
      <p:sp>
        <p:nvSpPr>
          <p:cNvPr id="21" name="Tekstvak 20"/>
          <p:cNvSpPr txBox="1"/>
          <p:nvPr/>
        </p:nvSpPr>
        <p:spPr>
          <a:xfrm>
            <a:off x="4248839" y="34290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13</a:t>
            </a:r>
            <a:endParaRPr lang="nl-NL" dirty="0"/>
          </a:p>
        </p:txBody>
      </p:sp>
      <p:sp>
        <p:nvSpPr>
          <p:cNvPr id="22" name="Tekstvak 21"/>
          <p:cNvSpPr txBox="1"/>
          <p:nvPr/>
        </p:nvSpPr>
        <p:spPr>
          <a:xfrm>
            <a:off x="4248839" y="269962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14</a:t>
            </a:r>
            <a:endParaRPr lang="nl-NL" dirty="0"/>
          </a:p>
        </p:txBody>
      </p:sp>
      <p:sp>
        <p:nvSpPr>
          <p:cNvPr id="23" name="Tekstvak 22"/>
          <p:cNvSpPr txBox="1"/>
          <p:nvPr/>
        </p:nvSpPr>
        <p:spPr>
          <a:xfrm>
            <a:off x="4248839" y="198884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15</a:t>
            </a:r>
            <a:endParaRPr lang="nl-NL" dirty="0"/>
          </a:p>
        </p:txBody>
      </p:sp>
      <p:sp>
        <p:nvSpPr>
          <p:cNvPr id="24" name="Tekstvak 23"/>
          <p:cNvSpPr txBox="1"/>
          <p:nvPr/>
        </p:nvSpPr>
        <p:spPr>
          <a:xfrm>
            <a:off x="5256951" y="573325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10</a:t>
            </a:r>
            <a:endParaRPr lang="nl-NL" dirty="0"/>
          </a:p>
        </p:txBody>
      </p:sp>
      <p:sp>
        <p:nvSpPr>
          <p:cNvPr id="25" name="Tekstvak 24"/>
          <p:cNvSpPr txBox="1"/>
          <p:nvPr/>
        </p:nvSpPr>
        <p:spPr>
          <a:xfrm>
            <a:off x="5990375" y="573325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20</a:t>
            </a:r>
            <a:endParaRPr lang="nl-NL" dirty="0"/>
          </a:p>
        </p:txBody>
      </p:sp>
      <p:sp>
        <p:nvSpPr>
          <p:cNvPr id="26" name="Tekstvak 25"/>
          <p:cNvSpPr txBox="1"/>
          <p:nvPr/>
        </p:nvSpPr>
        <p:spPr>
          <a:xfrm>
            <a:off x="6710455" y="573325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30</a:t>
            </a:r>
            <a:endParaRPr lang="nl-NL" dirty="0"/>
          </a:p>
        </p:txBody>
      </p:sp>
      <p:sp>
        <p:nvSpPr>
          <p:cNvPr id="27" name="Tekstvak 26"/>
          <p:cNvSpPr txBox="1"/>
          <p:nvPr/>
        </p:nvSpPr>
        <p:spPr>
          <a:xfrm>
            <a:off x="7430535" y="573325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40</a:t>
            </a:r>
            <a:endParaRPr lang="nl-NL" dirty="0"/>
          </a:p>
        </p:txBody>
      </p:sp>
      <p:sp>
        <p:nvSpPr>
          <p:cNvPr id="28" name="Tekstvak 27"/>
          <p:cNvSpPr txBox="1"/>
          <p:nvPr/>
        </p:nvSpPr>
        <p:spPr>
          <a:xfrm>
            <a:off x="8078607" y="573325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50</a:t>
            </a:r>
            <a:endParaRPr lang="nl-NL" dirty="0"/>
          </a:p>
        </p:txBody>
      </p:sp>
      <p:sp>
        <p:nvSpPr>
          <p:cNvPr id="45" name="Vrije vorm 44"/>
          <p:cNvSpPr/>
          <p:nvPr/>
        </p:nvSpPr>
        <p:spPr>
          <a:xfrm>
            <a:off x="4617471" y="5372100"/>
            <a:ext cx="266700" cy="280988"/>
          </a:xfrm>
          <a:custGeom>
            <a:avLst/>
            <a:gdLst>
              <a:gd name="connsiteX0" fmla="*/ 133350 w 266700"/>
              <a:gd name="connsiteY0" fmla="*/ 0 h 280988"/>
              <a:gd name="connsiteX1" fmla="*/ 266700 w 266700"/>
              <a:gd name="connsiteY1" fmla="*/ 52388 h 280988"/>
              <a:gd name="connsiteX2" fmla="*/ 0 w 266700"/>
              <a:gd name="connsiteY2" fmla="*/ 100013 h 280988"/>
              <a:gd name="connsiteX3" fmla="*/ 142875 w 266700"/>
              <a:gd name="connsiteY3" fmla="*/ 138113 h 280988"/>
              <a:gd name="connsiteX4" fmla="*/ 142875 w 266700"/>
              <a:gd name="connsiteY4" fmla="*/ 280988 h 28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700" h="280988">
                <a:moveTo>
                  <a:pt x="133350" y="0"/>
                </a:moveTo>
                <a:lnTo>
                  <a:pt x="266700" y="52388"/>
                </a:lnTo>
                <a:lnTo>
                  <a:pt x="0" y="100013"/>
                </a:lnTo>
                <a:lnTo>
                  <a:pt x="142875" y="138113"/>
                </a:lnTo>
                <a:lnTo>
                  <a:pt x="142875" y="280988"/>
                </a:lnTo>
              </a:path>
            </a:pathLst>
          </a:cu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47" name="Rechte verbindingslijn 46"/>
          <p:cNvCxnSpPr/>
          <p:nvPr/>
        </p:nvCxnSpPr>
        <p:spPr>
          <a:xfrm>
            <a:off x="4752895" y="3573016"/>
            <a:ext cx="3325712" cy="0"/>
          </a:xfrm>
          <a:prstGeom prst="line">
            <a:avLst/>
          </a:prstGeom>
          <a:ln>
            <a:prstDash val="lg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8" name="Tekstvak 47"/>
          <p:cNvSpPr txBox="1"/>
          <p:nvPr/>
        </p:nvSpPr>
        <p:spPr>
          <a:xfrm>
            <a:off x="8119104" y="3388350"/>
            <a:ext cx="1024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/>
              <a:t>spilkoers</a:t>
            </a:r>
            <a:endParaRPr lang="nl-NL" b="1" dirty="0"/>
          </a:p>
        </p:txBody>
      </p:sp>
      <p:cxnSp>
        <p:nvCxnSpPr>
          <p:cNvPr id="57" name="Rechte verbindingslijn 56"/>
          <p:cNvCxnSpPr/>
          <p:nvPr/>
        </p:nvCxnSpPr>
        <p:spPr>
          <a:xfrm>
            <a:off x="4752895" y="3068960"/>
            <a:ext cx="3203481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8" name="Rechte verbindingslijn 57"/>
          <p:cNvCxnSpPr/>
          <p:nvPr/>
        </p:nvCxnSpPr>
        <p:spPr>
          <a:xfrm>
            <a:off x="4788024" y="4064193"/>
            <a:ext cx="3203481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59" name="Tekstvak 58"/>
          <p:cNvSpPr txBox="1"/>
          <p:nvPr/>
        </p:nvSpPr>
        <p:spPr>
          <a:xfrm>
            <a:off x="7930618" y="2710661"/>
            <a:ext cx="12339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/>
              <a:t>interventie</a:t>
            </a:r>
          </a:p>
          <a:p>
            <a:r>
              <a:rPr lang="nl-NL" b="1" dirty="0" smtClean="0"/>
              <a:t>grens</a:t>
            </a:r>
            <a:endParaRPr lang="nl-NL" b="1" dirty="0"/>
          </a:p>
        </p:txBody>
      </p:sp>
      <p:sp>
        <p:nvSpPr>
          <p:cNvPr id="60" name="Tekstvak 59"/>
          <p:cNvSpPr txBox="1"/>
          <p:nvPr/>
        </p:nvSpPr>
        <p:spPr>
          <a:xfrm>
            <a:off x="7956376" y="3862789"/>
            <a:ext cx="12339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/>
              <a:t>interventie</a:t>
            </a:r>
          </a:p>
          <a:p>
            <a:r>
              <a:rPr lang="nl-NL" b="1" dirty="0" smtClean="0"/>
              <a:t>grens</a:t>
            </a:r>
            <a:endParaRPr lang="nl-NL" b="1" dirty="0"/>
          </a:p>
        </p:txBody>
      </p:sp>
      <p:sp>
        <p:nvSpPr>
          <p:cNvPr id="61" name="Tekstvak 60"/>
          <p:cNvSpPr txBox="1"/>
          <p:nvPr/>
        </p:nvSpPr>
        <p:spPr>
          <a:xfrm>
            <a:off x="5148064" y="1628800"/>
            <a:ext cx="28604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 smtClean="0"/>
              <a:t>Deense Kronen t.o.v. Euro</a:t>
            </a:r>
            <a:endParaRPr lang="nl-NL" sz="2000" dirty="0"/>
          </a:p>
        </p:txBody>
      </p:sp>
      <p:sp>
        <p:nvSpPr>
          <p:cNvPr id="40" name="Rechthoek 39"/>
          <p:cNvSpPr/>
          <p:nvPr/>
        </p:nvSpPr>
        <p:spPr>
          <a:xfrm>
            <a:off x="5008761" y="2253118"/>
            <a:ext cx="409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err="1" smtClean="0"/>
              <a:t>Q</a:t>
            </a:r>
            <a:r>
              <a:rPr lang="nl-NL" baseline="-25000" dirty="0" err="1" smtClean="0"/>
              <a:t>v</a:t>
            </a:r>
            <a:endParaRPr lang="nl-NL" dirty="0"/>
          </a:p>
        </p:txBody>
      </p:sp>
      <p:cxnSp>
        <p:nvCxnSpPr>
          <p:cNvPr id="41" name="Rechte verbindingslijn 40"/>
          <p:cNvCxnSpPr/>
          <p:nvPr/>
        </p:nvCxnSpPr>
        <p:spPr>
          <a:xfrm flipV="1">
            <a:off x="4860032" y="3642439"/>
            <a:ext cx="2928704" cy="1368152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2" name="Rechthoek 41"/>
          <p:cNvSpPr/>
          <p:nvPr/>
        </p:nvSpPr>
        <p:spPr>
          <a:xfrm>
            <a:off x="7640246" y="3602361"/>
            <a:ext cx="413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err="1" smtClean="0"/>
              <a:t>Q</a:t>
            </a:r>
            <a:r>
              <a:rPr lang="nl-NL" baseline="-25000" dirty="0" err="1" smtClean="0"/>
              <a:t>a</a:t>
            </a:r>
            <a:endParaRPr lang="nl-NL" dirty="0"/>
          </a:p>
        </p:txBody>
      </p:sp>
      <p:cxnSp>
        <p:nvCxnSpPr>
          <p:cNvPr id="43" name="Rechte verbindingslijn 42"/>
          <p:cNvCxnSpPr/>
          <p:nvPr/>
        </p:nvCxnSpPr>
        <p:spPr>
          <a:xfrm>
            <a:off x="4967080" y="2380755"/>
            <a:ext cx="2160240" cy="2848445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4" name="Ovaal 43"/>
          <p:cNvSpPr/>
          <p:nvPr/>
        </p:nvSpPr>
        <p:spPr>
          <a:xfrm>
            <a:off x="6339433" y="4221063"/>
            <a:ext cx="124991" cy="124991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46" name="Rechte verbindingslijn 45"/>
          <p:cNvCxnSpPr/>
          <p:nvPr/>
        </p:nvCxnSpPr>
        <p:spPr>
          <a:xfrm>
            <a:off x="5652120" y="2204864"/>
            <a:ext cx="2160240" cy="284844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9" name="Rechthoek 48"/>
          <p:cNvSpPr/>
          <p:nvPr/>
        </p:nvSpPr>
        <p:spPr>
          <a:xfrm>
            <a:off x="5724128" y="2132856"/>
            <a:ext cx="4603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err="1" smtClean="0"/>
              <a:t>Q’</a:t>
            </a:r>
            <a:r>
              <a:rPr lang="nl-NL" baseline="-25000" dirty="0" err="1" smtClean="0"/>
              <a:t>v</a:t>
            </a:r>
            <a:endParaRPr lang="nl-NL" dirty="0"/>
          </a:p>
        </p:txBody>
      </p:sp>
      <p:sp>
        <p:nvSpPr>
          <p:cNvPr id="50" name="Ovaal 49"/>
          <p:cNvSpPr/>
          <p:nvPr/>
        </p:nvSpPr>
        <p:spPr>
          <a:xfrm>
            <a:off x="6938714" y="3923531"/>
            <a:ext cx="124991" cy="124991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51" name="Rechte verbindingslijn met pijl 50"/>
          <p:cNvCxnSpPr/>
          <p:nvPr/>
        </p:nvCxnSpPr>
        <p:spPr>
          <a:xfrm>
            <a:off x="5356046" y="2716212"/>
            <a:ext cx="59214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6" name="Rechte verbindingslijn met pijl 55"/>
          <p:cNvCxnSpPr/>
          <p:nvPr/>
        </p:nvCxnSpPr>
        <p:spPr>
          <a:xfrm>
            <a:off x="6710455" y="4514905"/>
            <a:ext cx="59214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329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blinds/>
      </p:transition>
    </mc:Choice>
    <mc:Fallback xmlns="">
      <p:transition spd="slow">
        <p:blinds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2" grpId="0"/>
      <p:bldP spid="44" grpId="0" animBg="1"/>
      <p:bldP spid="49" grpId="0"/>
      <p:bldP spid="5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inhoud 7"/>
          <p:cNvSpPr>
            <a:spLocks noGrp="1"/>
          </p:cNvSpPr>
          <p:nvPr>
            <p:ph idx="1"/>
          </p:nvPr>
        </p:nvSpPr>
        <p:spPr>
          <a:xfrm>
            <a:off x="872067" y="1412776"/>
            <a:ext cx="7408333" cy="511256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l-NL" dirty="0" err="1" smtClean="0"/>
              <a:t>Intervenieren</a:t>
            </a:r>
            <a:r>
              <a:rPr lang="nl-NL" dirty="0" smtClean="0"/>
              <a:t>: centrale banken handelen met hun valutareserves.</a:t>
            </a:r>
          </a:p>
          <a:p>
            <a:pPr marL="0" indent="0">
              <a:buNone/>
            </a:pPr>
            <a:r>
              <a:rPr lang="nl-NL" dirty="0" smtClean="0"/>
              <a:t>Deense centrale bank: verkoopt euro’s (kopen DKK)</a:t>
            </a:r>
          </a:p>
          <a:p>
            <a:pPr marL="0" indent="0">
              <a:buNone/>
            </a:pPr>
            <a:r>
              <a:rPr lang="nl-NL" dirty="0" smtClean="0"/>
              <a:t>DCB ziet valutareserve dalen</a:t>
            </a:r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r>
              <a:rPr lang="nl-NL" dirty="0" smtClean="0"/>
              <a:t>Europese Centrale bank koopt DKK (“verkoopt” euro’s)</a:t>
            </a:r>
          </a:p>
          <a:p>
            <a:pPr marL="0" indent="0">
              <a:buNone/>
            </a:pPr>
            <a:r>
              <a:rPr lang="nl-NL" dirty="0" smtClean="0"/>
              <a:t>ECB ziet haar valutareserve stijgen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 smtClean="0"/>
              <a:t>Valuta interventies tijdelijk mogelijk. Voorraden kunnen opraken. </a:t>
            </a:r>
          </a:p>
          <a:p>
            <a:pPr marL="0" indent="0">
              <a:buNone/>
            </a:pPr>
            <a:r>
              <a:rPr lang="nl-NL" dirty="0" smtClean="0"/>
              <a:t>Spilkoers niet meer reëel </a:t>
            </a:r>
            <a:r>
              <a:rPr lang="nl-NL" dirty="0" smtClean="0">
                <a:sym typeface="Wingdings" pitchFamily="2" charset="2"/>
              </a:rPr>
              <a:t> devaluatie (verlaging spilkoers) of revaluatie (stijging spilkoers)</a:t>
            </a:r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r>
              <a:rPr lang="nl-NL" dirty="0" smtClean="0"/>
              <a:t>Valuta interventies zijn winstgevend. Je koopt de valuta als die goedkoop is</a:t>
            </a:r>
            <a:endParaRPr lang="nl-NL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858424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nl-NL" dirty="0" smtClean="0"/>
              <a:t>Deense Kroon is te goedkoop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6098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blinds/>
      </p:transition>
    </mc:Choice>
    <mc:Fallback xmlns="">
      <p:transition spd="slow">
        <p:blinds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858424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nl-NL" dirty="0" smtClean="0"/>
              <a:t>Stabiele wisselkoersen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457200" y="1285860"/>
            <a:ext cx="3394720" cy="53114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000" dirty="0" smtClean="0"/>
              <a:t>De CB kan ook </a:t>
            </a:r>
            <a:r>
              <a:rPr lang="nl-NL" sz="2000" b="1" dirty="0" smtClean="0"/>
              <a:t>indirect interveniëren</a:t>
            </a:r>
            <a:r>
              <a:rPr lang="nl-NL" sz="2000" dirty="0" smtClean="0"/>
              <a:t>;</a:t>
            </a:r>
          </a:p>
          <a:p>
            <a:pPr marL="0" indent="0">
              <a:buNone/>
            </a:pPr>
            <a:r>
              <a:rPr lang="nl-NL" sz="2000" dirty="0" smtClean="0"/>
              <a:t>met de geldmarktrente.</a:t>
            </a:r>
          </a:p>
          <a:p>
            <a:pPr marL="0" indent="0">
              <a:buNone/>
            </a:pPr>
            <a:endParaRPr lang="nl-NL" sz="2000" dirty="0"/>
          </a:p>
          <a:p>
            <a:pPr marL="0" indent="0">
              <a:spcAft>
                <a:spcPts val="1200"/>
              </a:spcAft>
              <a:buNone/>
            </a:pPr>
            <a:r>
              <a:rPr lang="nl-NL" sz="2000" dirty="0" smtClean="0"/>
              <a:t>Bij een te lage koers, kan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nl-NL" sz="2000" dirty="0" smtClean="0"/>
              <a:t>de CB de rente verhogen,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nl-NL" sz="2000" dirty="0" smtClean="0"/>
              <a:t>zodat beleggen in Denemarken aantrekkelijker wordt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nl-NL" sz="2000" dirty="0" smtClean="0"/>
              <a:t>nu vragen de internationale beleggers meer DKK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nl-NL" sz="2000" dirty="0" smtClean="0"/>
              <a:t>zodat de koers weer binnen de bandbreedte komt.</a:t>
            </a:r>
            <a:endParaRPr lang="nl-NL" sz="2000" dirty="0"/>
          </a:p>
        </p:txBody>
      </p:sp>
      <p:cxnSp>
        <p:nvCxnSpPr>
          <p:cNvPr id="5" name="Rechte verbindingslijn 4"/>
          <p:cNvCxnSpPr/>
          <p:nvPr/>
        </p:nvCxnSpPr>
        <p:spPr>
          <a:xfrm>
            <a:off x="4752895" y="2132856"/>
            <a:ext cx="0" cy="324036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Rechte verbindingslijn 5"/>
          <p:cNvCxnSpPr/>
          <p:nvPr/>
        </p:nvCxnSpPr>
        <p:spPr>
          <a:xfrm flipH="1">
            <a:off x="4752895" y="5661248"/>
            <a:ext cx="3592016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Rechte verbindingslijn 6"/>
          <p:cNvCxnSpPr/>
          <p:nvPr/>
        </p:nvCxnSpPr>
        <p:spPr>
          <a:xfrm>
            <a:off x="4752895" y="2132856"/>
            <a:ext cx="3592016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7"/>
          <p:cNvCxnSpPr/>
          <p:nvPr/>
        </p:nvCxnSpPr>
        <p:spPr>
          <a:xfrm>
            <a:off x="4752895" y="2852936"/>
            <a:ext cx="3592016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/>
          <p:cNvCxnSpPr/>
          <p:nvPr/>
        </p:nvCxnSpPr>
        <p:spPr>
          <a:xfrm>
            <a:off x="4752895" y="3573016"/>
            <a:ext cx="3592016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9"/>
          <p:cNvCxnSpPr/>
          <p:nvPr/>
        </p:nvCxnSpPr>
        <p:spPr>
          <a:xfrm>
            <a:off x="4752895" y="4293096"/>
            <a:ext cx="3592016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/>
          <p:cNvCxnSpPr/>
          <p:nvPr/>
        </p:nvCxnSpPr>
        <p:spPr>
          <a:xfrm>
            <a:off x="4752895" y="5013176"/>
            <a:ext cx="3592016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11"/>
          <p:cNvCxnSpPr/>
          <p:nvPr/>
        </p:nvCxnSpPr>
        <p:spPr>
          <a:xfrm>
            <a:off x="5472975" y="2132856"/>
            <a:ext cx="0" cy="3528392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/>
          <p:cNvCxnSpPr/>
          <p:nvPr/>
        </p:nvCxnSpPr>
        <p:spPr>
          <a:xfrm>
            <a:off x="6193055" y="2132856"/>
            <a:ext cx="0" cy="3528392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/>
          <p:cNvCxnSpPr/>
          <p:nvPr/>
        </p:nvCxnSpPr>
        <p:spPr>
          <a:xfrm>
            <a:off x="6913135" y="2132856"/>
            <a:ext cx="0" cy="3528392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14"/>
          <p:cNvCxnSpPr/>
          <p:nvPr/>
        </p:nvCxnSpPr>
        <p:spPr>
          <a:xfrm>
            <a:off x="7633215" y="2132856"/>
            <a:ext cx="0" cy="3528392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15"/>
          <p:cNvCxnSpPr/>
          <p:nvPr/>
        </p:nvCxnSpPr>
        <p:spPr>
          <a:xfrm>
            <a:off x="8353295" y="2132856"/>
            <a:ext cx="0" cy="3528392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kstvak 16"/>
          <p:cNvSpPr txBox="1"/>
          <p:nvPr/>
        </p:nvSpPr>
        <p:spPr>
          <a:xfrm>
            <a:off x="6446047" y="6099119"/>
            <a:ext cx="2356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hoeveelheid DKK × </a:t>
            </a:r>
            <a:r>
              <a:rPr lang="nl-NL" dirty="0" err="1" smtClean="0"/>
              <a:t>mln</a:t>
            </a:r>
            <a:endParaRPr lang="nl-NL" dirty="0"/>
          </a:p>
        </p:txBody>
      </p:sp>
      <p:sp>
        <p:nvSpPr>
          <p:cNvPr id="18" name="Tekstvak 17"/>
          <p:cNvSpPr txBox="1"/>
          <p:nvPr/>
        </p:nvSpPr>
        <p:spPr>
          <a:xfrm rot="16200000">
            <a:off x="2710649" y="3212135"/>
            <a:ext cx="2939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wisselkoers DKK (in €-centen)</a:t>
            </a:r>
            <a:endParaRPr lang="nl-NL" dirty="0"/>
          </a:p>
        </p:txBody>
      </p:sp>
      <p:sp>
        <p:nvSpPr>
          <p:cNvPr id="19" name="Tekstvak 18"/>
          <p:cNvSpPr txBox="1"/>
          <p:nvPr/>
        </p:nvSpPr>
        <p:spPr>
          <a:xfrm>
            <a:off x="4248839" y="479715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11</a:t>
            </a:r>
            <a:endParaRPr lang="nl-NL" dirty="0"/>
          </a:p>
        </p:txBody>
      </p:sp>
      <p:sp>
        <p:nvSpPr>
          <p:cNvPr id="20" name="Tekstvak 19"/>
          <p:cNvSpPr txBox="1"/>
          <p:nvPr/>
        </p:nvSpPr>
        <p:spPr>
          <a:xfrm>
            <a:off x="4248839" y="407707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12</a:t>
            </a:r>
            <a:endParaRPr lang="nl-NL" dirty="0"/>
          </a:p>
        </p:txBody>
      </p:sp>
      <p:sp>
        <p:nvSpPr>
          <p:cNvPr id="21" name="Tekstvak 20"/>
          <p:cNvSpPr txBox="1"/>
          <p:nvPr/>
        </p:nvSpPr>
        <p:spPr>
          <a:xfrm>
            <a:off x="4248839" y="34290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13</a:t>
            </a:r>
            <a:endParaRPr lang="nl-NL" dirty="0"/>
          </a:p>
        </p:txBody>
      </p:sp>
      <p:sp>
        <p:nvSpPr>
          <p:cNvPr id="22" name="Tekstvak 21"/>
          <p:cNvSpPr txBox="1"/>
          <p:nvPr/>
        </p:nvSpPr>
        <p:spPr>
          <a:xfrm>
            <a:off x="4248839" y="269962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14</a:t>
            </a:r>
            <a:endParaRPr lang="nl-NL" dirty="0"/>
          </a:p>
        </p:txBody>
      </p:sp>
      <p:sp>
        <p:nvSpPr>
          <p:cNvPr id="23" name="Tekstvak 22"/>
          <p:cNvSpPr txBox="1"/>
          <p:nvPr/>
        </p:nvSpPr>
        <p:spPr>
          <a:xfrm>
            <a:off x="4248839" y="198884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15</a:t>
            </a:r>
            <a:endParaRPr lang="nl-NL" dirty="0"/>
          </a:p>
        </p:txBody>
      </p:sp>
      <p:sp>
        <p:nvSpPr>
          <p:cNvPr id="24" name="Tekstvak 23"/>
          <p:cNvSpPr txBox="1"/>
          <p:nvPr/>
        </p:nvSpPr>
        <p:spPr>
          <a:xfrm>
            <a:off x="5256951" y="573325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10</a:t>
            </a:r>
            <a:endParaRPr lang="nl-NL" dirty="0"/>
          </a:p>
        </p:txBody>
      </p:sp>
      <p:sp>
        <p:nvSpPr>
          <p:cNvPr id="25" name="Tekstvak 24"/>
          <p:cNvSpPr txBox="1"/>
          <p:nvPr/>
        </p:nvSpPr>
        <p:spPr>
          <a:xfrm>
            <a:off x="5990375" y="573325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20</a:t>
            </a:r>
            <a:endParaRPr lang="nl-NL" dirty="0"/>
          </a:p>
        </p:txBody>
      </p:sp>
      <p:sp>
        <p:nvSpPr>
          <p:cNvPr id="26" name="Tekstvak 25"/>
          <p:cNvSpPr txBox="1"/>
          <p:nvPr/>
        </p:nvSpPr>
        <p:spPr>
          <a:xfrm>
            <a:off x="6710455" y="573325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30</a:t>
            </a:r>
            <a:endParaRPr lang="nl-NL" dirty="0"/>
          </a:p>
        </p:txBody>
      </p:sp>
      <p:sp>
        <p:nvSpPr>
          <p:cNvPr id="27" name="Tekstvak 26"/>
          <p:cNvSpPr txBox="1"/>
          <p:nvPr/>
        </p:nvSpPr>
        <p:spPr>
          <a:xfrm>
            <a:off x="7430535" y="573325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40</a:t>
            </a:r>
            <a:endParaRPr lang="nl-NL" dirty="0"/>
          </a:p>
        </p:txBody>
      </p:sp>
      <p:sp>
        <p:nvSpPr>
          <p:cNvPr id="28" name="Tekstvak 27"/>
          <p:cNvSpPr txBox="1"/>
          <p:nvPr/>
        </p:nvSpPr>
        <p:spPr>
          <a:xfrm>
            <a:off x="8078607" y="573325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50</a:t>
            </a:r>
            <a:endParaRPr lang="nl-NL" dirty="0"/>
          </a:p>
        </p:txBody>
      </p:sp>
      <p:sp>
        <p:nvSpPr>
          <p:cNvPr id="45" name="Vrije vorm 44"/>
          <p:cNvSpPr/>
          <p:nvPr/>
        </p:nvSpPr>
        <p:spPr>
          <a:xfrm>
            <a:off x="4617471" y="5372100"/>
            <a:ext cx="266700" cy="280988"/>
          </a:xfrm>
          <a:custGeom>
            <a:avLst/>
            <a:gdLst>
              <a:gd name="connsiteX0" fmla="*/ 133350 w 266700"/>
              <a:gd name="connsiteY0" fmla="*/ 0 h 280988"/>
              <a:gd name="connsiteX1" fmla="*/ 266700 w 266700"/>
              <a:gd name="connsiteY1" fmla="*/ 52388 h 280988"/>
              <a:gd name="connsiteX2" fmla="*/ 0 w 266700"/>
              <a:gd name="connsiteY2" fmla="*/ 100013 h 280988"/>
              <a:gd name="connsiteX3" fmla="*/ 142875 w 266700"/>
              <a:gd name="connsiteY3" fmla="*/ 138113 h 280988"/>
              <a:gd name="connsiteX4" fmla="*/ 142875 w 266700"/>
              <a:gd name="connsiteY4" fmla="*/ 280988 h 28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700" h="280988">
                <a:moveTo>
                  <a:pt x="133350" y="0"/>
                </a:moveTo>
                <a:lnTo>
                  <a:pt x="266700" y="52388"/>
                </a:lnTo>
                <a:lnTo>
                  <a:pt x="0" y="100013"/>
                </a:lnTo>
                <a:lnTo>
                  <a:pt x="142875" y="138113"/>
                </a:lnTo>
                <a:lnTo>
                  <a:pt x="142875" y="280988"/>
                </a:lnTo>
              </a:path>
            </a:pathLst>
          </a:cu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47" name="Rechte verbindingslijn 46"/>
          <p:cNvCxnSpPr/>
          <p:nvPr/>
        </p:nvCxnSpPr>
        <p:spPr>
          <a:xfrm>
            <a:off x="4752895" y="3573016"/>
            <a:ext cx="3325712" cy="0"/>
          </a:xfrm>
          <a:prstGeom prst="line">
            <a:avLst/>
          </a:prstGeom>
          <a:ln>
            <a:prstDash val="lg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8" name="Tekstvak 47"/>
          <p:cNvSpPr txBox="1"/>
          <p:nvPr/>
        </p:nvSpPr>
        <p:spPr>
          <a:xfrm>
            <a:off x="8119104" y="3388350"/>
            <a:ext cx="1024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/>
              <a:t>spilkoers</a:t>
            </a:r>
            <a:endParaRPr lang="nl-NL" b="1" dirty="0"/>
          </a:p>
        </p:txBody>
      </p:sp>
      <p:cxnSp>
        <p:nvCxnSpPr>
          <p:cNvPr id="57" name="Rechte verbindingslijn 56"/>
          <p:cNvCxnSpPr/>
          <p:nvPr/>
        </p:nvCxnSpPr>
        <p:spPr>
          <a:xfrm>
            <a:off x="4752895" y="3068960"/>
            <a:ext cx="3203481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8" name="Rechte verbindingslijn 57"/>
          <p:cNvCxnSpPr/>
          <p:nvPr/>
        </p:nvCxnSpPr>
        <p:spPr>
          <a:xfrm>
            <a:off x="4788024" y="4064193"/>
            <a:ext cx="3203481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59" name="Tekstvak 58"/>
          <p:cNvSpPr txBox="1"/>
          <p:nvPr/>
        </p:nvSpPr>
        <p:spPr>
          <a:xfrm>
            <a:off x="7930618" y="2710661"/>
            <a:ext cx="12339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/>
              <a:t>interventie</a:t>
            </a:r>
          </a:p>
          <a:p>
            <a:r>
              <a:rPr lang="nl-NL" b="1" dirty="0" smtClean="0"/>
              <a:t>grens</a:t>
            </a:r>
            <a:endParaRPr lang="nl-NL" b="1" dirty="0"/>
          </a:p>
        </p:txBody>
      </p:sp>
      <p:sp>
        <p:nvSpPr>
          <p:cNvPr id="60" name="Tekstvak 59"/>
          <p:cNvSpPr txBox="1"/>
          <p:nvPr/>
        </p:nvSpPr>
        <p:spPr>
          <a:xfrm>
            <a:off x="7956376" y="3862789"/>
            <a:ext cx="12339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/>
              <a:t>interventie</a:t>
            </a:r>
          </a:p>
          <a:p>
            <a:r>
              <a:rPr lang="nl-NL" b="1" dirty="0" smtClean="0"/>
              <a:t>grens</a:t>
            </a:r>
            <a:endParaRPr lang="nl-NL" b="1" dirty="0"/>
          </a:p>
        </p:txBody>
      </p:sp>
      <p:sp>
        <p:nvSpPr>
          <p:cNvPr id="61" name="Tekstvak 60"/>
          <p:cNvSpPr txBox="1"/>
          <p:nvPr/>
        </p:nvSpPr>
        <p:spPr>
          <a:xfrm>
            <a:off x="5148064" y="1628800"/>
            <a:ext cx="28604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 smtClean="0"/>
              <a:t>Deense Kronen t.o.v. Euro</a:t>
            </a:r>
            <a:endParaRPr lang="nl-NL" sz="2000" dirty="0"/>
          </a:p>
        </p:txBody>
      </p:sp>
      <p:sp>
        <p:nvSpPr>
          <p:cNvPr id="36" name="Rechthoek 35"/>
          <p:cNvSpPr/>
          <p:nvPr/>
        </p:nvSpPr>
        <p:spPr>
          <a:xfrm>
            <a:off x="5008761" y="2253118"/>
            <a:ext cx="409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err="1" smtClean="0"/>
              <a:t>Q</a:t>
            </a:r>
            <a:r>
              <a:rPr lang="nl-NL" baseline="-25000" dirty="0" err="1" smtClean="0"/>
              <a:t>v</a:t>
            </a:r>
            <a:endParaRPr lang="nl-NL" dirty="0"/>
          </a:p>
        </p:txBody>
      </p:sp>
      <p:cxnSp>
        <p:nvCxnSpPr>
          <p:cNvPr id="37" name="Rechte verbindingslijn 36"/>
          <p:cNvCxnSpPr/>
          <p:nvPr/>
        </p:nvCxnSpPr>
        <p:spPr>
          <a:xfrm flipV="1">
            <a:off x="4860032" y="3642439"/>
            <a:ext cx="2928704" cy="1368152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8" name="Rechthoek 37"/>
          <p:cNvSpPr/>
          <p:nvPr/>
        </p:nvSpPr>
        <p:spPr>
          <a:xfrm>
            <a:off x="7640246" y="3602361"/>
            <a:ext cx="413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err="1" smtClean="0"/>
              <a:t>Q</a:t>
            </a:r>
            <a:r>
              <a:rPr lang="nl-NL" baseline="-25000" dirty="0" err="1" smtClean="0"/>
              <a:t>a</a:t>
            </a:r>
            <a:endParaRPr lang="nl-NL" dirty="0"/>
          </a:p>
        </p:txBody>
      </p:sp>
      <p:cxnSp>
        <p:nvCxnSpPr>
          <p:cNvPr id="39" name="Rechte verbindingslijn 38"/>
          <p:cNvCxnSpPr/>
          <p:nvPr/>
        </p:nvCxnSpPr>
        <p:spPr>
          <a:xfrm>
            <a:off x="4967080" y="2380755"/>
            <a:ext cx="2160240" cy="2848445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0" name="Ovaal 39"/>
          <p:cNvSpPr/>
          <p:nvPr/>
        </p:nvSpPr>
        <p:spPr>
          <a:xfrm>
            <a:off x="6339433" y="4221063"/>
            <a:ext cx="124991" cy="124991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41" name="Rechte verbindingslijn 40"/>
          <p:cNvCxnSpPr/>
          <p:nvPr/>
        </p:nvCxnSpPr>
        <p:spPr>
          <a:xfrm>
            <a:off x="5652120" y="2204864"/>
            <a:ext cx="2160240" cy="284844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2" name="Rechthoek 41"/>
          <p:cNvSpPr/>
          <p:nvPr/>
        </p:nvSpPr>
        <p:spPr>
          <a:xfrm>
            <a:off x="5724128" y="2132856"/>
            <a:ext cx="4603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err="1" smtClean="0"/>
              <a:t>Q’</a:t>
            </a:r>
            <a:r>
              <a:rPr lang="nl-NL" baseline="-25000" dirty="0" err="1" smtClean="0"/>
              <a:t>v</a:t>
            </a:r>
            <a:endParaRPr lang="nl-NL" dirty="0"/>
          </a:p>
        </p:txBody>
      </p:sp>
      <p:sp>
        <p:nvSpPr>
          <p:cNvPr id="43" name="Ovaal 42"/>
          <p:cNvSpPr/>
          <p:nvPr/>
        </p:nvSpPr>
        <p:spPr>
          <a:xfrm>
            <a:off x="6938714" y="3923531"/>
            <a:ext cx="124991" cy="124991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44" name="Rechte verbindingslijn met pijl 43"/>
          <p:cNvCxnSpPr/>
          <p:nvPr/>
        </p:nvCxnSpPr>
        <p:spPr>
          <a:xfrm>
            <a:off x="5356046" y="2716212"/>
            <a:ext cx="59214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6" name="Rechte verbindingslijn met pijl 45"/>
          <p:cNvCxnSpPr/>
          <p:nvPr/>
        </p:nvCxnSpPr>
        <p:spPr>
          <a:xfrm>
            <a:off x="6710455" y="4514905"/>
            <a:ext cx="59214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56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blinds/>
      </p:transition>
    </mc:Choice>
    <mc:Fallback xmlns="">
      <p:transition spd="slow">
        <p:blinds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2" grpId="0"/>
      <p:bldP spid="4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872067" y="1484784"/>
            <a:ext cx="7408333" cy="5112568"/>
          </a:xfrm>
        </p:spPr>
        <p:txBody>
          <a:bodyPr>
            <a:normAutofit fontScale="92500" lnSpcReduction="20000"/>
          </a:bodyPr>
          <a:lstStyle/>
          <a:p>
            <a:r>
              <a:rPr lang="nl-NL" b="1" dirty="0" smtClean="0"/>
              <a:t>Vraag naar dollars</a:t>
            </a:r>
          </a:p>
          <a:p>
            <a:r>
              <a:rPr lang="nl-NL" dirty="0" smtClean="0"/>
              <a:t>Niet-Amerikanen </a:t>
            </a:r>
            <a:r>
              <a:rPr lang="nl-NL" dirty="0"/>
              <a:t>die Amerikaanse goederen willen kopen en daarom deze dollars nodig hebben.</a:t>
            </a:r>
          </a:p>
          <a:p>
            <a:pPr lvl="0"/>
            <a:r>
              <a:rPr lang="nl-NL" dirty="0"/>
              <a:t>Niet-Amerikanen die in Amerika op vakantie willen gaan en daarom deze dollars nodig hebben.</a:t>
            </a:r>
          </a:p>
          <a:p>
            <a:pPr lvl="0"/>
            <a:r>
              <a:rPr lang="nl-NL" dirty="0"/>
              <a:t>Niet-Amerikanen die in Amerika willen beleggen of investeren en daarom deze dollars nodig hebben.</a:t>
            </a:r>
          </a:p>
          <a:p>
            <a:pPr marL="0" indent="0">
              <a:buNone/>
            </a:pPr>
            <a:r>
              <a:rPr lang="nl-NL" dirty="0"/>
              <a:t> </a:t>
            </a:r>
          </a:p>
          <a:p>
            <a:r>
              <a:rPr lang="nl-NL" b="1" dirty="0" smtClean="0"/>
              <a:t>Aanbod van dollars</a:t>
            </a:r>
            <a:endParaRPr lang="nl-NL" dirty="0"/>
          </a:p>
          <a:p>
            <a:pPr lvl="0"/>
            <a:r>
              <a:rPr lang="nl-NL" dirty="0"/>
              <a:t>Amerikanen die buiten de VS op vakantie willen gaan en daarom hun dollars willen ruilen voor andere valuta.</a:t>
            </a:r>
          </a:p>
          <a:p>
            <a:pPr lvl="0"/>
            <a:r>
              <a:rPr lang="nl-NL" dirty="0"/>
              <a:t>Amerikanen die goederen van buiten de VS willen importeren en daarom hun dollars willen inruilen.</a:t>
            </a:r>
          </a:p>
          <a:p>
            <a:pPr lvl="0"/>
            <a:r>
              <a:rPr lang="nl-NL" dirty="0"/>
              <a:t>Amerikanen die buiten de VS willen beleggen of investeren.</a:t>
            </a: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86416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nl-NL" dirty="0" smtClean="0"/>
              <a:t>Voorbeelden van vraag en aanbod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2653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blinds/>
      </p:transition>
    </mc:Choice>
    <mc:Fallback xmlns="">
      <p:transition spd="slow">
        <p:blinds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NL" sz="2400" dirty="0" smtClean="0"/>
              <a:t>Maken het valutarisico lager.</a:t>
            </a:r>
            <a:br>
              <a:rPr lang="nl-NL" sz="2400" dirty="0" smtClean="0"/>
            </a:br>
            <a:r>
              <a:rPr lang="nl-NL" sz="2400" dirty="0" smtClean="0"/>
              <a:t>Dat</a:t>
            </a:r>
          </a:p>
          <a:p>
            <a:pPr lvl="1"/>
            <a:r>
              <a:rPr lang="nl-NL" sz="2400" dirty="0" smtClean="0"/>
              <a:t>bevordert internationale handel</a:t>
            </a:r>
            <a:br>
              <a:rPr lang="nl-NL" sz="2400" dirty="0" smtClean="0"/>
            </a:br>
            <a:r>
              <a:rPr lang="nl-NL" sz="2000" dirty="0" smtClean="0"/>
              <a:t>(bedrijven zijn -ook bij langere contracten- zekerder over hun kosten/opbrengsten)</a:t>
            </a:r>
          </a:p>
          <a:p>
            <a:pPr lvl="1"/>
            <a:r>
              <a:rPr lang="nl-NL" sz="2400" dirty="0" smtClean="0"/>
              <a:t>zorgt dat geld zijn meest productieve aanwending vindt</a:t>
            </a:r>
            <a:br>
              <a:rPr lang="nl-NL" sz="2400" dirty="0" smtClean="0"/>
            </a:br>
            <a:r>
              <a:rPr lang="nl-NL" sz="2000" dirty="0" smtClean="0"/>
              <a:t>(beleggers en investeerders durven hun geld nu ook in het buitenland te gebruiken als dat meer oplevert)</a:t>
            </a:r>
          </a:p>
          <a:p>
            <a:pPr lvl="1"/>
            <a:endParaRPr lang="nl-NL" sz="2000" dirty="0"/>
          </a:p>
          <a:p>
            <a:r>
              <a:rPr lang="nl-NL" sz="2400" dirty="0" smtClean="0"/>
              <a:t>Maar: er kunnen structurele </a:t>
            </a:r>
            <a:r>
              <a:rPr lang="nl-NL" sz="2400" dirty="0" err="1" smtClean="0"/>
              <a:t>betalingsbalansoneven</a:t>
            </a:r>
            <a:r>
              <a:rPr lang="nl-NL" sz="2400" dirty="0" smtClean="0"/>
              <a:t>-wichtigheden ontstaan (Griekenland!)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930432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nl-NL" dirty="0" smtClean="0"/>
              <a:t>Stabiele wisselkoersen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2055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blinds/>
      </p:transition>
    </mc:Choice>
    <mc:Fallback xmlns="">
      <p:transition spd="slow">
        <p:blinds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86416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nl-NL" dirty="0" smtClean="0"/>
              <a:t>Evenwichtskoers en appreciatie</a:t>
            </a:r>
            <a:endParaRPr lang="nl-NL" dirty="0"/>
          </a:p>
        </p:txBody>
      </p:sp>
      <p:cxnSp>
        <p:nvCxnSpPr>
          <p:cNvPr id="6" name="Rechte verbindingslijn 5"/>
          <p:cNvCxnSpPr/>
          <p:nvPr/>
        </p:nvCxnSpPr>
        <p:spPr>
          <a:xfrm>
            <a:off x="1763688" y="2276872"/>
            <a:ext cx="72008" cy="35283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/>
          <p:cNvCxnSpPr/>
          <p:nvPr/>
        </p:nvCxnSpPr>
        <p:spPr>
          <a:xfrm>
            <a:off x="1799692" y="5805264"/>
            <a:ext cx="62286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/>
          <p:cNvCxnSpPr/>
          <p:nvPr/>
        </p:nvCxnSpPr>
        <p:spPr>
          <a:xfrm>
            <a:off x="5580112" y="2276872"/>
            <a:ext cx="0" cy="35283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14"/>
          <p:cNvCxnSpPr/>
          <p:nvPr/>
        </p:nvCxnSpPr>
        <p:spPr>
          <a:xfrm>
            <a:off x="2051720" y="3068960"/>
            <a:ext cx="2376264" cy="25202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6"/>
          <p:cNvCxnSpPr/>
          <p:nvPr/>
        </p:nvCxnSpPr>
        <p:spPr>
          <a:xfrm flipV="1">
            <a:off x="2195736" y="3068960"/>
            <a:ext cx="2718302" cy="23042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18"/>
          <p:cNvCxnSpPr/>
          <p:nvPr/>
        </p:nvCxnSpPr>
        <p:spPr>
          <a:xfrm flipV="1">
            <a:off x="5868144" y="3068960"/>
            <a:ext cx="2448272" cy="23042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20"/>
          <p:cNvCxnSpPr/>
          <p:nvPr/>
        </p:nvCxnSpPr>
        <p:spPr>
          <a:xfrm>
            <a:off x="5868144" y="3501008"/>
            <a:ext cx="1944216" cy="20882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chte verbindingslijn 22"/>
          <p:cNvCxnSpPr/>
          <p:nvPr/>
        </p:nvCxnSpPr>
        <p:spPr>
          <a:xfrm>
            <a:off x="6516216" y="3068960"/>
            <a:ext cx="1800200" cy="19442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echte verbindingslijn 24"/>
          <p:cNvCxnSpPr/>
          <p:nvPr/>
        </p:nvCxnSpPr>
        <p:spPr>
          <a:xfrm flipH="1">
            <a:off x="1799771" y="4397829"/>
            <a:ext cx="1524000" cy="145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echte verbindingslijn 26"/>
          <p:cNvCxnSpPr/>
          <p:nvPr/>
        </p:nvCxnSpPr>
        <p:spPr>
          <a:xfrm flipH="1">
            <a:off x="5573486" y="4484914"/>
            <a:ext cx="1219200" cy="145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echte verbindingslijn 28"/>
          <p:cNvCxnSpPr/>
          <p:nvPr/>
        </p:nvCxnSpPr>
        <p:spPr>
          <a:xfrm flipH="1">
            <a:off x="5558971" y="3962400"/>
            <a:ext cx="1785258" cy="145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kstvak 29"/>
          <p:cNvSpPr txBox="1"/>
          <p:nvPr/>
        </p:nvSpPr>
        <p:spPr>
          <a:xfrm>
            <a:off x="1259632" y="1916832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Koers dollar in euro’s			Koers dollar in euro’s</a:t>
            </a:r>
            <a:endParaRPr lang="nl-NL" dirty="0"/>
          </a:p>
        </p:txBody>
      </p:sp>
      <p:sp>
        <p:nvSpPr>
          <p:cNvPr id="31" name="Tekstvak 30"/>
          <p:cNvSpPr txBox="1"/>
          <p:nvPr/>
        </p:nvSpPr>
        <p:spPr>
          <a:xfrm>
            <a:off x="1259632" y="422108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K1</a:t>
            </a:r>
            <a:endParaRPr lang="nl-NL" dirty="0"/>
          </a:p>
        </p:txBody>
      </p:sp>
      <p:sp>
        <p:nvSpPr>
          <p:cNvPr id="32" name="Tekstvak 31"/>
          <p:cNvSpPr txBox="1"/>
          <p:nvPr/>
        </p:nvSpPr>
        <p:spPr>
          <a:xfrm>
            <a:off x="5148063" y="3777734"/>
            <a:ext cx="576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K2</a:t>
            </a:r>
            <a:endParaRPr lang="nl-NL" dirty="0"/>
          </a:p>
        </p:txBody>
      </p:sp>
      <p:sp>
        <p:nvSpPr>
          <p:cNvPr id="33" name="Tekstvak 32"/>
          <p:cNvSpPr txBox="1"/>
          <p:nvPr/>
        </p:nvSpPr>
        <p:spPr>
          <a:xfrm>
            <a:off x="1835696" y="2852936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Qv1</a:t>
            </a:r>
            <a:endParaRPr lang="nl-NL" dirty="0"/>
          </a:p>
        </p:txBody>
      </p:sp>
      <p:sp>
        <p:nvSpPr>
          <p:cNvPr id="34" name="Tekstvak 33"/>
          <p:cNvSpPr txBox="1"/>
          <p:nvPr/>
        </p:nvSpPr>
        <p:spPr>
          <a:xfrm>
            <a:off x="4427984" y="2852936"/>
            <a:ext cx="540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 smtClean="0"/>
              <a:t>Qa</a:t>
            </a:r>
            <a:endParaRPr lang="nl-NL" dirty="0"/>
          </a:p>
        </p:txBody>
      </p:sp>
      <p:sp>
        <p:nvSpPr>
          <p:cNvPr id="35" name="Tekstvak 34"/>
          <p:cNvSpPr txBox="1"/>
          <p:nvPr/>
        </p:nvSpPr>
        <p:spPr>
          <a:xfrm>
            <a:off x="5724128" y="3356992"/>
            <a:ext cx="727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Qv1</a:t>
            </a:r>
            <a:endParaRPr lang="nl-NL" dirty="0"/>
          </a:p>
        </p:txBody>
      </p:sp>
      <p:sp>
        <p:nvSpPr>
          <p:cNvPr id="36" name="Tekstvak 35"/>
          <p:cNvSpPr txBox="1"/>
          <p:nvPr/>
        </p:nvSpPr>
        <p:spPr>
          <a:xfrm>
            <a:off x="6372200" y="2852936"/>
            <a:ext cx="972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Qv2</a:t>
            </a:r>
            <a:endParaRPr lang="nl-NL" dirty="0"/>
          </a:p>
        </p:txBody>
      </p:sp>
      <p:sp>
        <p:nvSpPr>
          <p:cNvPr id="37" name="Tekstvak 36"/>
          <p:cNvSpPr txBox="1"/>
          <p:nvPr/>
        </p:nvSpPr>
        <p:spPr>
          <a:xfrm>
            <a:off x="7812360" y="3037602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 smtClean="0"/>
              <a:t>Qa</a:t>
            </a:r>
            <a:endParaRPr lang="nl-NL" dirty="0"/>
          </a:p>
        </p:txBody>
      </p:sp>
      <p:sp>
        <p:nvSpPr>
          <p:cNvPr id="38" name="Tekstvak 37"/>
          <p:cNvSpPr txBox="1"/>
          <p:nvPr/>
        </p:nvSpPr>
        <p:spPr>
          <a:xfrm>
            <a:off x="3239852" y="5949280"/>
            <a:ext cx="5724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H</a:t>
            </a:r>
            <a:r>
              <a:rPr lang="nl-NL" dirty="0" smtClean="0"/>
              <a:t>oeveelheid dollars	             Hoeveelheid dollars</a:t>
            </a:r>
            <a:endParaRPr lang="nl-NL" dirty="0"/>
          </a:p>
        </p:txBody>
      </p:sp>
      <p:sp>
        <p:nvSpPr>
          <p:cNvPr id="39" name="PIJL-OMHOOG 38"/>
          <p:cNvSpPr/>
          <p:nvPr/>
        </p:nvSpPr>
        <p:spPr>
          <a:xfrm>
            <a:off x="5868144" y="4041068"/>
            <a:ext cx="219720" cy="37127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0" name="Tekstvak 39"/>
          <p:cNvSpPr txBox="1"/>
          <p:nvPr/>
        </p:nvSpPr>
        <p:spPr>
          <a:xfrm>
            <a:off x="6183086" y="4031734"/>
            <a:ext cx="1413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appreciatie</a:t>
            </a:r>
            <a:endParaRPr lang="nl-NL" dirty="0"/>
          </a:p>
        </p:txBody>
      </p:sp>
      <p:sp>
        <p:nvSpPr>
          <p:cNvPr id="41" name="Tekstvak 40"/>
          <p:cNvSpPr txBox="1"/>
          <p:nvPr/>
        </p:nvSpPr>
        <p:spPr>
          <a:xfrm>
            <a:off x="1799771" y="6318612"/>
            <a:ext cx="7020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Moment 	1			  Moment 2 t.o.v. moment 1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0205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blinds/>
      </p:transition>
    </mc:Choice>
    <mc:Fallback xmlns="">
      <p:transition spd="slow">
        <p:blinds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9" grpId="0" animBg="1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570392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nl-NL" dirty="0" smtClean="0"/>
              <a:t>Betalingsbalans en wisselkoers</a:t>
            </a:r>
            <a:endParaRPr lang="nl-NL" dirty="0"/>
          </a:p>
        </p:txBody>
      </p:sp>
      <p:sp>
        <p:nvSpPr>
          <p:cNvPr id="5" name="Tekstvak 4"/>
          <p:cNvSpPr txBox="1"/>
          <p:nvPr/>
        </p:nvSpPr>
        <p:spPr>
          <a:xfrm>
            <a:off x="251520" y="5988630"/>
            <a:ext cx="767133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nl-NL" dirty="0" smtClean="0"/>
              <a:t>Tekort</a:t>
            </a:r>
            <a:br>
              <a:rPr lang="nl-NL" dirty="0" smtClean="0"/>
            </a:br>
            <a:r>
              <a:rPr lang="nl-NL" dirty="0" smtClean="0"/>
              <a:t>BB</a:t>
            </a:r>
            <a:endParaRPr lang="nl-NL" dirty="0"/>
          </a:p>
        </p:txBody>
      </p:sp>
      <p:sp>
        <p:nvSpPr>
          <p:cNvPr id="6" name="Tekstvak 5"/>
          <p:cNvSpPr txBox="1"/>
          <p:nvPr/>
        </p:nvSpPr>
        <p:spPr>
          <a:xfrm>
            <a:off x="2086634" y="5990371"/>
            <a:ext cx="2558201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nl-NL" dirty="0" smtClean="0"/>
              <a:t>ontvangsten &lt; betalingen</a:t>
            </a:r>
          </a:p>
          <a:p>
            <a:pPr algn="ctr"/>
            <a:r>
              <a:rPr lang="nl-NL" dirty="0" smtClean="0"/>
              <a:t> op de betalingsbalans</a:t>
            </a:r>
            <a:endParaRPr lang="nl-NL" dirty="0"/>
          </a:p>
        </p:txBody>
      </p:sp>
      <p:sp>
        <p:nvSpPr>
          <p:cNvPr id="7" name="Tekstvak 6"/>
          <p:cNvSpPr txBox="1"/>
          <p:nvPr/>
        </p:nvSpPr>
        <p:spPr>
          <a:xfrm>
            <a:off x="5037728" y="5981938"/>
            <a:ext cx="1781321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nl-NL" dirty="0"/>
              <a:t>vraag</a:t>
            </a:r>
            <a:r>
              <a:rPr lang="nl-NL" baseline="-25000" dirty="0"/>
              <a:t>€</a:t>
            </a:r>
            <a:r>
              <a:rPr lang="nl-NL" dirty="0"/>
              <a:t> </a:t>
            </a:r>
            <a:r>
              <a:rPr lang="nl-NL" dirty="0" smtClean="0"/>
              <a:t>&lt; </a:t>
            </a:r>
            <a:r>
              <a:rPr lang="nl-NL" dirty="0"/>
              <a:t>aanbod</a:t>
            </a:r>
            <a:r>
              <a:rPr lang="nl-NL" baseline="-25000" dirty="0"/>
              <a:t>€</a:t>
            </a:r>
          </a:p>
          <a:p>
            <a:pPr algn="ctr"/>
            <a:r>
              <a:rPr lang="nl-NL" dirty="0" smtClean="0"/>
              <a:t>valutamarkt</a:t>
            </a:r>
            <a:endParaRPr lang="nl-NL" dirty="0"/>
          </a:p>
        </p:txBody>
      </p:sp>
      <p:sp>
        <p:nvSpPr>
          <p:cNvPr id="9" name="Tekstvak 8"/>
          <p:cNvSpPr txBox="1"/>
          <p:nvPr/>
        </p:nvSpPr>
        <p:spPr>
          <a:xfrm>
            <a:off x="7480938" y="6115068"/>
            <a:ext cx="1551515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nl-NL" dirty="0" smtClean="0"/>
              <a:t>Wisselkoers ↓</a:t>
            </a:r>
            <a:endParaRPr lang="nl-NL" dirty="0"/>
          </a:p>
        </p:txBody>
      </p:sp>
      <p:cxnSp>
        <p:nvCxnSpPr>
          <p:cNvPr id="11" name="Rechte verbindingslijn met pijl 10"/>
          <p:cNvCxnSpPr>
            <a:stCxn id="5" idx="3"/>
            <a:endCxn id="6" idx="1"/>
          </p:cNvCxnSpPr>
          <p:nvPr/>
        </p:nvCxnSpPr>
        <p:spPr>
          <a:xfrm>
            <a:off x="1018653" y="6311796"/>
            <a:ext cx="1067981" cy="174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Rechte verbindingslijn met pijl 12"/>
          <p:cNvCxnSpPr>
            <a:stCxn id="6" idx="3"/>
            <a:endCxn id="7" idx="1"/>
          </p:cNvCxnSpPr>
          <p:nvPr/>
        </p:nvCxnSpPr>
        <p:spPr>
          <a:xfrm flipV="1">
            <a:off x="4644835" y="6305104"/>
            <a:ext cx="392893" cy="84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Rechte verbindingslijn met pijl 15"/>
          <p:cNvCxnSpPr>
            <a:stCxn id="7" idx="3"/>
            <a:endCxn id="9" idx="1"/>
          </p:cNvCxnSpPr>
          <p:nvPr/>
        </p:nvCxnSpPr>
        <p:spPr>
          <a:xfrm flipV="1">
            <a:off x="6819049" y="6299734"/>
            <a:ext cx="661889" cy="53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Rechte verbindingslijn 18"/>
          <p:cNvCxnSpPr/>
          <p:nvPr/>
        </p:nvCxnSpPr>
        <p:spPr>
          <a:xfrm>
            <a:off x="921287" y="1645576"/>
            <a:ext cx="7204763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1" name="Rechte verbindingslijn 20"/>
          <p:cNvCxnSpPr/>
          <p:nvPr/>
        </p:nvCxnSpPr>
        <p:spPr>
          <a:xfrm>
            <a:off x="4523668" y="1645576"/>
            <a:ext cx="0" cy="288032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2" name="Tekstvak 21"/>
          <p:cNvSpPr txBox="1"/>
          <p:nvPr/>
        </p:nvSpPr>
        <p:spPr>
          <a:xfrm>
            <a:off x="3697018" y="1277148"/>
            <a:ext cx="1678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/>
              <a:t>Betalingsbalans</a:t>
            </a:r>
            <a:endParaRPr lang="nl-NL" b="1" dirty="0"/>
          </a:p>
        </p:txBody>
      </p:sp>
      <p:sp>
        <p:nvSpPr>
          <p:cNvPr id="23" name="Tekstvak 22"/>
          <p:cNvSpPr txBox="1"/>
          <p:nvPr/>
        </p:nvSpPr>
        <p:spPr>
          <a:xfrm>
            <a:off x="910401" y="1268760"/>
            <a:ext cx="11315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b="1" dirty="0" smtClean="0"/>
              <a:t>Ontvangsten</a:t>
            </a:r>
            <a:endParaRPr lang="nl-NL" b="1" dirty="0"/>
          </a:p>
        </p:txBody>
      </p:sp>
      <p:sp>
        <p:nvSpPr>
          <p:cNvPr id="24" name="Tekstvak 23"/>
          <p:cNvSpPr txBox="1"/>
          <p:nvPr/>
        </p:nvSpPr>
        <p:spPr>
          <a:xfrm>
            <a:off x="6970036" y="1285536"/>
            <a:ext cx="9780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b="1" dirty="0" smtClean="0"/>
              <a:t>Betalingen</a:t>
            </a:r>
            <a:endParaRPr lang="nl-NL" b="1" dirty="0"/>
          </a:p>
        </p:txBody>
      </p:sp>
      <p:sp>
        <p:nvSpPr>
          <p:cNvPr id="25" name="Tekstvak 24"/>
          <p:cNvSpPr txBox="1"/>
          <p:nvPr/>
        </p:nvSpPr>
        <p:spPr>
          <a:xfrm>
            <a:off x="921287" y="1717584"/>
            <a:ext cx="360238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Wanneer wij geld ontvangen uit het buitenland (bijv. vanwege export van producten), willen we graag euro’s ontvangen.</a:t>
            </a:r>
          </a:p>
          <a:p>
            <a:r>
              <a:rPr lang="nl-NL" dirty="0" smtClean="0"/>
              <a:t>Buitenlanders moeten dus hun eigen munt omruilen voor euro’s:</a:t>
            </a:r>
          </a:p>
          <a:p>
            <a:endParaRPr lang="nl-NL" dirty="0" smtClean="0"/>
          </a:p>
          <a:p>
            <a:endParaRPr lang="nl-NL" dirty="0"/>
          </a:p>
          <a:p>
            <a:r>
              <a:rPr lang="nl-NL" dirty="0" smtClean="0"/>
              <a:t>zij </a:t>
            </a:r>
            <a:r>
              <a:rPr lang="nl-NL" b="1" dirty="0" smtClean="0"/>
              <a:t>vragen</a:t>
            </a:r>
            <a:r>
              <a:rPr lang="nl-NL" dirty="0" smtClean="0"/>
              <a:t> euro’s op de valutamarkt</a:t>
            </a:r>
            <a:endParaRPr lang="nl-NL" dirty="0"/>
          </a:p>
        </p:txBody>
      </p:sp>
      <p:sp>
        <p:nvSpPr>
          <p:cNvPr id="26" name="Tekstvak 25"/>
          <p:cNvSpPr txBox="1"/>
          <p:nvPr/>
        </p:nvSpPr>
        <p:spPr>
          <a:xfrm>
            <a:off x="4570019" y="1717584"/>
            <a:ext cx="360238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Wanneer wij geld moeten betalen aan het buitenland (bijv. vanwege import van producten), willen die bedrijven graag hun eigen valuta ontvangen.</a:t>
            </a:r>
          </a:p>
          <a:p>
            <a:r>
              <a:rPr lang="nl-NL" dirty="0" smtClean="0"/>
              <a:t>Wij moeten dus onze euro omruilen voor die andere valuta:</a:t>
            </a:r>
          </a:p>
          <a:p>
            <a:endParaRPr lang="nl-NL" dirty="0"/>
          </a:p>
          <a:p>
            <a:r>
              <a:rPr lang="nl-NL" dirty="0" smtClean="0"/>
              <a:t>dit is dus </a:t>
            </a:r>
            <a:r>
              <a:rPr lang="nl-NL" b="1" dirty="0" smtClean="0"/>
              <a:t>aanbod </a:t>
            </a:r>
            <a:r>
              <a:rPr lang="nl-NL" dirty="0" smtClean="0"/>
              <a:t>van euro’s op de valutamarkt</a:t>
            </a:r>
            <a:endParaRPr lang="nl-NL" dirty="0"/>
          </a:p>
        </p:txBody>
      </p:sp>
      <p:sp>
        <p:nvSpPr>
          <p:cNvPr id="31" name="Tekstvak 30"/>
          <p:cNvSpPr txBox="1"/>
          <p:nvPr/>
        </p:nvSpPr>
        <p:spPr>
          <a:xfrm>
            <a:off x="251520" y="5019868"/>
            <a:ext cx="1138645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nl-NL" dirty="0" smtClean="0"/>
              <a:t>Overschot</a:t>
            </a:r>
            <a:br>
              <a:rPr lang="nl-NL" dirty="0" smtClean="0"/>
            </a:br>
            <a:r>
              <a:rPr lang="nl-NL" dirty="0" smtClean="0"/>
              <a:t>BB</a:t>
            </a:r>
            <a:endParaRPr lang="nl-NL" dirty="0"/>
          </a:p>
        </p:txBody>
      </p:sp>
      <p:sp>
        <p:nvSpPr>
          <p:cNvPr id="32" name="Tekstvak 31"/>
          <p:cNvSpPr txBox="1"/>
          <p:nvPr/>
        </p:nvSpPr>
        <p:spPr>
          <a:xfrm>
            <a:off x="2086634" y="5021609"/>
            <a:ext cx="2558201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nl-NL" dirty="0" smtClean="0"/>
              <a:t>ontvangsten &gt; betalingen</a:t>
            </a:r>
          </a:p>
          <a:p>
            <a:pPr algn="ctr"/>
            <a:r>
              <a:rPr lang="nl-NL" dirty="0" smtClean="0"/>
              <a:t> op de betalingsbalans</a:t>
            </a:r>
            <a:endParaRPr lang="nl-NL" dirty="0"/>
          </a:p>
        </p:txBody>
      </p:sp>
      <p:sp>
        <p:nvSpPr>
          <p:cNvPr id="33" name="Tekstvak 32"/>
          <p:cNvSpPr txBox="1"/>
          <p:nvPr/>
        </p:nvSpPr>
        <p:spPr>
          <a:xfrm>
            <a:off x="5018492" y="5013176"/>
            <a:ext cx="1819794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nl-NL" dirty="0" smtClean="0"/>
              <a:t>vraag</a:t>
            </a:r>
            <a:r>
              <a:rPr lang="nl-NL" baseline="-25000" dirty="0" smtClean="0"/>
              <a:t>€</a:t>
            </a:r>
            <a:r>
              <a:rPr lang="nl-NL" dirty="0" smtClean="0"/>
              <a:t> &gt; aanbod</a:t>
            </a:r>
            <a:r>
              <a:rPr lang="nl-NL" baseline="-25000" dirty="0" smtClean="0"/>
              <a:t>€</a:t>
            </a:r>
          </a:p>
          <a:p>
            <a:pPr algn="ctr"/>
            <a:r>
              <a:rPr lang="nl-NL" dirty="0" smtClean="0"/>
              <a:t>valutamarkt</a:t>
            </a:r>
            <a:endParaRPr lang="nl-NL" dirty="0"/>
          </a:p>
        </p:txBody>
      </p:sp>
      <p:sp>
        <p:nvSpPr>
          <p:cNvPr id="34" name="Tekstvak 33"/>
          <p:cNvSpPr txBox="1"/>
          <p:nvPr/>
        </p:nvSpPr>
        <p:spPr>
          <a:xfrm>
            <a:off x="7480938" y="5146306"/>
            <a:ext cx="1551515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nl-NL" dirty="0" smtClean="0"/>
              <a:t>Wisselkoers ↑</a:t>
            </a:r>
            <a:endParaRPr lang="nl-NL" dirty="0"/>
          </a:p>
        </p:txBody>
      </p:sp>
      <p:cxnSp>
        <p:nvCxnSpPr>
          <p:cNvPr id="35" name="Rechte verbindingslijn met pijl 34"/>
          <p:cNvCxnSpPr>
            <a:stCxn id="31" idx="3"/>
            <a:endCxn id="32" idx="1"/>
          </p:cNvCxnSpPr>
          <p:nvPr/>
        </p:nvCxnSpPr>
        <p:spPr>
          <a:xfrm>
            <a:off x="1390165" y="5343034"/>
            <a:ext cx="696469" cy="174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6" name="Rechte verbindingslijn met pijl 35"/>
          <p:cNvCxnSpPr>
            <a:stCxn id="32" idx="3"/>
            <a:endCxn id="33" idx="1"/>
          </p:cNvCxnSpPr>
          <p:nvPr/>
        </p:nvCxnSpPr>
        <p:spPr>
          <a:xfrm flipV="1">
            <a:off x="4644835" y="5336342"/>
            <a:ext cx="373657" cy="84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7" name="Rechte verbindingslijn met pijl 36"/>
          <p:cNvCxnSpPr>
            <a:stCxn id="33" idx="3"/>
            <a:endCxn id="34" idx="1"/>
          </p:cNvCxnSpPr>
          <p:nvPr/>
        </p:nvCxnSpPr>
        <p:spPr>
          <a:xfrm flipV="1">
            <a:off x="6838286" y="5330972"/>
            <a:ext cx="642652" cy="53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661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blinds/>
      </p:transition>
    </mc:Choice>
    <mc:Fallback xmlns="">
      <p:transition spd="slow">
        <p:blinds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25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75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25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25" grpId="0"/>
      <p:bldP spid="26" grpId="0"/>
      <p:bldP spid="31" grpId="0" animBg="1"/>
      <p:bldP spid="32" grpId="0" animBg="1"/>
      <p:bldP spid="33" grpId="0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86416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nl-NL" dirty="0" smtClean="0"/>
              <a:t>Betalingsbalans</a:t>
            </a:r>
            <a:endParaRPr lang="nl-NL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13"/>
          </p:nvPr>
        </p:nvSpPr>
        <p:spPr>
          <a:xfrm>
            <a:off x="457200" y="2348880"/>
            <a:ext cx="4546848" cy="40805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000" b="1" dirty="0" smtClean="0"/>
              <a:t>Lopende Rekening</a:t>
            </a:r>
          </a:p>
          <a:p>
            <a:r>
              <a:rPr lang="nl-NL" sz="2000" dirty="0" smtClean="0"/>
              <a:t>Goederenrekening</a:t>
            </a:r>
          </a:p>
          <a:p>
            <a:r>
              <a:rPr lang="nl-NL" sz="2000" dirty="0" smtClean="0"/>
              <a:t>Dienstenrekening</a:t>
            </a:r>
          </a:p>
          <a:p>
            <a:r>
              <a:rPr lang="nl-NL" sz="2000" dirty="0" smtClean="0"/>
              <a:t>Inkomensrekening</a:t>
            </a:r>
          </a:p>
          <a:p>
            <a:r>
              <a:rPr lang="nl-NL" sz="2000" dirty="0" smtClean="0"/>
              <a:t>Inkomensoverdrachtenrekening</a:t>
            </a:r>
            <a:endParaRPr lang="nl-NL" sz="2000" dirty="0"/>
          </a:p>
          <a:p>
            <a:pPr marL="0" indent="0">
              <a:buNone/>
            </a:pPr>
            <a:endParaRPr lang="nl-NL" sz="2000" b="1" dirty="0" smtClean="0"/>
          </a:p>
          <a:p>
            <a:pPr marL="0" indent="0">
              <a:buNone/>
            </a:pPr>
            <a:r>
              <a:rPr lang="nl-NL" sz="2000" b="1" dirty="0" smtClean="0"/>
              <a:t>Kapitaalrekening</a:t>
            </a:r>
          </a:p>
          <a:p>
            <a:r>
              <a:rPr lang="nl-NL" sz="2000" dirty="0" smtClean="0"/>
              <a:t>Vermogensoverdrachtenrekening</a:t>
            </a:r>
          </a:p>
          <a:p>
            <a:r>
              <a:rPr lang="nl-NL" sz="2000" dirty="0" smtClean="0"/>
              <a:t>Financiële rekening</a:t>
            </a:r>
            <a:endParaRPr lang="nl-NL" sz="2000" dirty="0"/>
          </a:p>
          <a:p>
            <a:pPr marL="0" indent="0">
              <a:buNone/>
            </a:pPr>
            <a:endParaRPr lang="nl-NL" sz="2000" b="1" dirty="0" smtClean="0"/>
          </a:p>
          <a:p>
            <a:pPr marL="0" indent="0">
              <a:buNone/>
            </a:pPr>
            <a:r>
              <a:rPr lang="nl-NL" sz="2000" b="1" dirty="0" smtClean="0"/>
              <a:t>Totale  (</a:t>
            </a:r>
            <a:r>
              <a:rPr lang="nl-NL" sz="2000" b="1" dirty="0" err="1" smtClean="0"/>
              <a:t>salderings</a:t>
            </a:r>
            <a:r>
              <a:rPr lang="nl-NL" sz="2000" b="1" dirty="0" smtClean="0"/>
              <a:t>) rekening</a:t>
            </a:r>
            <a:endParaRPr lang="nl-NL" sz="2000" b="1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14"/>
          </p:nvPr>
        </p:nvSpPr>
        <p:spPr>
          <a:xfrm>
            <a:off x="5148064" y="2348880"/>
            <a:ext cx="3538736" cy="4080516"/>
          </a:xfrm>
        </p:spPr>
        <p:txBody>
          <a:bodyPr>
            <a:normAutofit/>
          </a:bodyPr>
          <a:lstStyle/>
          <a:p>
            <a:endParaRPr lang="nl-NL" sz="2000" dirty="0"/>
          </a:p>
        </p:txBody>
      </p:sp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457200" y="1285860"/>
            <a:ext cx="8229600" cy="8469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400" dirty="0" smtClean="0"/>
              <a:t>Systematisch overzicht van alle transacties van een land met het buitenland </a:t>
            </a:r>
            <a:r>
              <a:rPr lang="nl-NL" sz="2400" dirty="0" err="1" smtClean="0"/>
              <a:t>gedurtende</a:t>
            </a:r>
            <a:r>
              <a:rPr lang="nl-NL" sz="2400" dirty="0" smtClean="0"/>
              <a:t> 1 jaar</a:t>
            </a:r>
            <a:endParaRPr lang="nl-NL" sz="2400" dirty="0"/>
          </a:p>
        </p:txBody>
      </p:sp>
      <p:sp>
        <p:nvSpPr>
          <p:cNvPr id="8" name="Tekstvak 7"/>
          <p:cNvSpPr txBox="1"/>
          <p:nvPr/>
        </p:nvSpPr>
        <p:spPr>
          <a:xfrm>
            <a:off x="4962872" y="1907307"/>
            <a:ext cx="4050754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dirty="0" smtClean="0"/>
              <a:t>Op de </a:t>
            </a:r>
            <a:r>
              <a:rPr lang="nl-NL" b="1" dirty="0" smtClean="0"/>
              <a:t>goederenrekening</a:t>
            </a:r>
            <a:r>
              <a:rPr lang="nl-NL" dirty="0" smtClean="0"/>
              <a:t> wordt de import en export van (stoffelijke) goederen bijgehouden.</a:t>
            </a:r>
            <a:endParaRPr lang="nl-NL" dirty="0"/>
          </a:p>
        </p:txBody>
      </p:sp>
      <p:sp>
        <p:nvSpPr>
          <p:cNvPr id="9" name="Tekstvak 8"/>
          <p:cNvSpPr txBox="1"/>
          <p:nvPr/>
        </p:nvSpPr>
        <p:spPr>
          <a:xfrm>
            <a:off x="4972794" y="1940639"/>
            <a:ext cx="4050754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dirty="0" smtClean="0"/>
              <a:t>Op de </a:t>
            </a:r>
            <a:r>
              <a:rPr lang="nl-NL" b="1" dirty="0" smtClean="0"/>
              <a:t>dienstenrekening</a:t>
            </a:r>
            <a:r>
              <a:rPr lang="nl-NL" dirty="0" smtClean="0"/>
              <a:t> wordt de import en export van (niet-stoffelijke) goederen (diensten) bijgehouden.</a:t>
            </a:r>
            <a:br>
              <a:rPr lang="nl-NL" dirty="0" smtClean="0"/>
            </a:br>
            <a:r>
              <a:rPr lang="nl-NL" dirty="0" smtClean="0"/>
              <a:t>Toerisme valt hier ook onder.</a:t>
            </a:r>
            <a:endParaRPr lang="nl-NL" dirty="0"/>
          </a:p>
        </p:txBody>
      </p:sp>
      <p:sp>
        <p:nvSpPr>
          <p:cNvPr id="10" name="Tekstvak 9"/>
          <p:cNvSpPr txBox="1"/>
          <p:nvPr/>
        </p:nvSpPr>
        <p:spPr>
          <a:xfrm>
            <a:off x="4972794" y="1916832"/>
            <a:ext cx="4050754" cy="14773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dirty="0" smtClean="0"/>
              <a:t>Op de </a:t>
            </a:r>
            <a:r>
              <a:rPr lang="nl-NL" b="1" dirty="0" smtClean="0"/>
              <a:t>inkomensrekening</a:t>
            </a:r>
            <a:r>
              <a:rPr lang="nl-NL" dirty="0" smtClean="0"/>
              <a:t> worden de betaalde en ontvangen primaire inkomens aan/uit </a:t>
            </a:r>
            <a:r>
              <a:rPr lang="nl-NL" dirty="0"/>
              <a:t>het buitenland </a:t>
            </a:r>
            <a:r>
              <a:rPr lang="nl-NL" dirty="0" smtClean="0"/>
              <a:t> genoteerd. Het gaat dus om de import en export van productiefactoren</a:t>
            </a:r>
            <a:r>
              <a:rPr lang="nl-NL" dirty="0"/>
              <a:t>.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4985742" y="1916832"/>
            <a:ext cx="4050754" cy="34163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dirty="0" smtClean="0"/>
              <a:t>Inkomensoverdrachten zijn bedragen die je aan een ander geeft, zonder direct aanwijsbare tegenprestatie.</a:t>
            </a:r>
          </a:p>
          <a:p>
            <a:endParaRPr lang="nl-NL" dirty="0"/>
          </a:p>
          <a:p>
            <a:r>
              <a:rPr lang="nl-NL" dirty="0" smtClean="0"/>
              <a:t>Op de </a:t>
            </a:r>
            <a:r>
              <a:rPr lang="nl-NL" b="1" dirty="0" smtClean="0"/>
              <a:t>inkomensoverdrachtenrekening</a:t>
            </a:r>
            <a:r>
              <a:rPr lang="nl-NL" dirty="0" smtClean="0"/>
              <a:t> worden de betaalde en ontvangen inkomensoverdrachten aan/uit </a:t>
            </a:r>
            <a:r>
              <a:rPr lang="nl-NL" dirty="0"/>
              <a:t>het buitenland </a:t>
            </a:r>
            <a:r>
              <a:rPr lang="nl-NL" dirty="0" smtClean="0"/>
              <a:t> genoteerd. </a:t>
            </a:r>
          </a:p>
          <a:p>
            <a:endParaRPr lang="nl-NL" dirty="0"/>
          </a:p>
          <a:p>
            <a:r>
              <a:rPr lang="nl-NL" dirty="0" smtClean="0"/>
              <a:t>Het gaat bijvoorbeeld om: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nl-NL" dirty="0" smtClean="0"/>
              <a:t>(deel van de) ontwikkelingshulp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nl-NL" dirty="0" smtClean="0"/>
              <a:t>Lidmaatschapsbijdrage EU / </a:t>
            </a:r>
            <a:r>
              <a:rPr lang="nl-NL" dirty="0" err="1" smtClean="0"/>
              <a:t>Navo</a:t>
            </a:r>
            <a:endParaRPr lang="nl-NL" dirty="0"/>
          </a:p>
        </p:txBody>
      </p:sp>
      <p:sp>
        <p:nvSpPr>
          <p:cNvPr id="13" name="Tekstvak 12"/>
          <p:cNvSpPr txBox="1"/>
          <p:nvPr/>
        </p:nvSpPr>
        <p:spPr>
          <a:xfrm>
            <a:off x="4985742" y="1916832"/>
            <a:ext cx="4050754" cy="452431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dirty="0" smtClean="0"/>
              <a:t>Vermogensoverdrachten zijn – net als inkomensoverdrachten- bedragen die je aan een ander geeft, zonder direct aanwijsbare tegenprestatie.</a:t>
            </a:r>
            <a:br>
              <a:rPr lang="nl-NL" dirty="0" smtClean="0"/>
            </a:br>
            <a:r>
              <a:rPr lang="nl-NL" dirty="0" smtClean="0"/>
              <a:t>Alleen gebruikt de ontvanger het geld nu voor een investering.</a:t>
            </a:r>
          </a:p>
          <a:p>
            <a:endParaRPr lang="nl-NL" dirty="0"/>
          </a:p>
          <a:p>
            <a:r>
              <a:rPr lang="nl-NL" dirty="0" smtClean="0"/>
              <a:t>Op de </a:t>
            </a:r>
            <a:r>
              <a:rPr lang="nl-NL" b="1" dirty="0" smtClean="0"/>
              <a:t>vermogensoverdrachtenrekening</a:t>
            </a:r>
            <a:r>
              <a:rPr lang="nl-NL" dirty="0" smtClean="0"/>
              <a:t> worden de betaalde en ontvangen vermogensoverdrachten aan/uit </a:t>
            </a:r>
            <a:r>
              <a:rPr lang="nl-NL" dirty="0"/>
              <a:t>het buitenland </a:t>
            </a:r>
            <a:r>
              <a:rPr lang="nl-NL" dirty="0" smtClean="0"/>
              <a:t> genoteerd. </a:t>
            </a:r>
          </a:p>
          <a:p>
            <a:endParaRPr lang="nl-NL" dirty="0"/>
          </a:p>
          <a:p>
            <a:r>
              <a:rPr lang="nl-NL" dirty="0" smtClean="0"/>
              <a:t>Het gaat bijvoorbeeld om: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nl-NL" dirty="0" smtClean="0"/>
              <a:t>(deel van de) ontwikkelingshulp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nl-NL" dirty="0" smtClean="0"/>
              <a:t>Subsidiebijdrage EU voor aanleg infrastructuur</a:t>
            </a:r>
            <a:endParaRPr lang="nl-NL" dirty="0"/>
          </a:p>
        </p:txBody>
      </p:sp>
      <p:sp>
        <p:nvSpPr>
          <p:cNvPr id="14" name="Tekstvak 13"/>
          <p:cNvSpPr txBox="1"/>
          <p:nvPr/>
        </p:nvSpPr>
        <p:spPr>
          <a:xfrm>
            <a:off x="4962872" y="1916832"/>
            <a:ext cx="4050754" cy="20313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dirty="0" smtClean="0"/>
              <a:t>Op de </a:t>
            </a:r>
            <a:r>
              <a:rPr lang="nl-NL" b="1" dirty="0" smtClean="0"/>
              <a:t>financiële rekening</a:t>
            </a:r>
            <a:r>
              <a:rPr lang="nl-NL" dirty="0" smtClean="0"/>
              <a:t> worden bijgehouden: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nl-NL" dirty="0" smtClean="0"/>
              <a:t>Internationale kredietverlening en aflossingen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nl-NL" dirty="0" smtClean="0"/>
              <a:t>Directe investeringen in het buitenland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nl-NL" dirty="0" smtClean="0"/>
              <a:t>Internationale beleggingen</a:t>
            </a:r>
            <a:endParaRPr lang="nl-NL" dirty="0"/>
          </a:p>
        </p:txBody>
      </p:sp>
      <p:sp>
        <p:nvSpPr>
          <p:cNvPr id="15" name="Tekstvak 14"/>
          <p:cNvSpPr txBox="1"/>
          <p:nvPr/>
        </p:nvSpPr>
        <p:spPr>
          <a:xfrm>
            <a:off x="4985742" y="1916832"/>
            <a:ext cx="4050754" cy="286232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dirty="0" smtClean="0"/>
              <a:t>Op de </a:t>
            </a:r>
            <a:r>
              <a:rPr lang="nl-NL" b="1" dirty="0" smtClean="0"/>
              <a:t>salderingsrekening</a:t>
            </a:r>
            <a:r>
              <a:rPr lang="nl-NL" dirty="0" smtClean="0"/>
              <a:t>  staat het totale overschot/tekort van betalingen en ontvangsten van het land in deze periode.</a:t>
            </a:r>
          </a:p>
          <a:p>
            <a:endParaRPr lang="nl-NL" dirty="0"/>
          </a:p>
          <a:p>
            <a:r>
              <a:rPr lang="nl-NL" dirty="0" smtClean="0"/>
              <a:t>Bij een overschot zal de deviezenvoorraad van het land groeien.</a:t>
            </a:r>
          </a:p>
          <a:p>
            <a:r>
              <a:rPr lang="nl-NL" dirty="0" smtClean="0"/>
              <a:t>Een tekort leidt tot het kleiner worden van de deviezenvoorraad bij de centrale bank.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6277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blinds/>
      </p:transition>
    </mc:Choice>
    <mc:Fallback xmlns="">
      <p:transition spd="slow">
        <p:blinds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7" grpId="0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04535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nl-NL" dirty="0" smtClean="0"/>
              <a:t>Betalingsbalans</a:t>
            </a:r>
            <a:endParaRPr lang="nl-NL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13"/>
          </p:nvPr>
        </p:nvSpPr>
        <p:spPr>
          <a:xfrm>
            <a:off x="457200" y="1384784"/>
            <a:ext cx="4546848" cy="51606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000" b="1" dirty="0" smtClean="0"/>
              <a:t>Lopende Rekening</a:t>
            </a:r>
          </a:p>
          <a:p>
            <a:r>
              <a:rPr lang="nl-NL" sz="2000" dirty="0" smtClean="0"/>
              <a:t>Goederenrekening</a:t>
            </a:r>
          </a:p>
          <a:p>
            <a:r>
              <a:rPr lang="nl-NL" sz="2000" dirty="0" smtClean="0"/>
              <a:t>Dienstenrekening</a:t>
            </a:r>
          </a:p>
          <a:p>
            <a:r>
              <a:rPr lang="nl-NL" sz="2000" dirty="0" smtClean="0"/>
              <a:t>Inkomensrekening</a:t>
            </a:r>
          </a:p>
          <a:p>
            <a:r>
              <a:rPr lang="nl-NL" sz="2000" dirty="0" smtClean="0"/>
              <a:t>Inkomensoverdrachtenrekening</a:t>
            </a:r>
            <a:endParaRPr lang="nl-NL" sz="2000" dirty="0"/>
          </a:p>
          <a:p>
            <a:pPr marL="0" indent="0" algn="r">
              <a:buNone/>
            </a:pPr>
            <a:r>
              <a:rPr lang="nl-NL" sz="2000" b="1" dirty="0" smtClean="0"/>
              <a:t>saldo</a:t>
            </a:r>
          </a:p>
          <a:p>
            <a:pPr marL="0" indent="0">
              <a:buNone/>
            </a:pPr>
            <a:r>
              <a:rPr lang="nl-NL" sz="2000" b="1" dirty="0" smtClean="0"/>
              <a:t>Kapitaalrekening</a:t>
            </a:r>
          </a:p>
          <a:p>
            <a:r>
              <a:rPr lang="nl-NL" sz="2000" dirty="0" smtClean="0"/>
              <a:t>Vermogensoverdrachtenrekening</a:t>
            </a:r>
          </a:p>
          <a:p>
            <a:r>
              <a:rPr lang="nl-NL" sz="2000" dirty="0" smtClean="0"/>
              <a:t>Financiële rekening</a:t>
            </a:r>
            <a:endParaRPr lang="nl-NL" sz="2000" dirty="0"/>
          </a:p>
          <a:p>
            <a:pPr marL="0" indent="0" algn="r">
              <a:buNone/>
            </a:pPr>
            <a:r>
              <a:rPr lang="nl-NL" sz="2000" b="1" dirty="0" smtClean="0"/>
              <a:t>saldo</a:t>
            </a:r>
          </a:p>
          <a:p>
            <a:pPr marL="0" indent="0">
              <a:buNone/>
            </a:pPr>
            <a:endParaRPr lang="nl-NL" sz="2000" dirty="0" smtClean="0"/>
          </a:p>
          <a:p>
            <a:pPr marL="0" indent="0">
              <a:buNone/>
            </a:pPr>
            <a:r>
              <a:rPr lang="nl-NL" sz="2000" dirty="0" smtClean="0"/>
              <a:t>Totale rekening (saldering)</a:t>
            </a:r>
          </a:p>
          <a:p>
            <a:pPr marL="0" indent="0">
              <a:buNone/>
            </a:pPr>
            <a:r>
              <a:rPr lang="nl-NL" sz="2000" dirty="0" smtClean="0"/>
              <a:t>verandering officiële reserves</a:t>
            </a:r>
            <a:endParaRPr lang="nl-NL" sz="2000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14"/>
          </p:nvPr>
        </p:nvSpPr>
        <p:spPr>
          <a:xfrm>
            <a:off x="5148064" y="1384784"/>
            <a:ext cx="1656184" cy="5160636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nl-NL" sz="2000" dirty="0" smtClean="0"/>
              <a:t>Ontvangsten</a:t>
            </a:r>
          </a:p>
          <a:p>
            <a:pPr marL="0" indent="0" algn="r">
              <a:buNone/>
            </a:pPr>
            <a:r>
              <a:rPr lang="nl-NL" sz="2000" dirty="0" smtClean="0"/>
              <a:t>396.380</a:t>
            </a:r>
          </a:p>
          <a:p>
            <a:pPr marL="0" indent="0" algn="r">
              <a:buNone/>
            </a:pPr>
            <a:r>
              <a:rPr lang="nl-NL" sz="2000" dirty="0" smtClean="0"/>
              <a:t>76.874</a:t>
            </a:r>
          </a:p>
          <a:p>
            <a:pPr marL="0" indent="0" algn="r">
              <a:buNone/>
            </a:pPr>
            <a:r>
              <a:rPr lang="nl-NL" sz="2000" dirty="0" smtClean="0"/>
              <a:t>85.315</a:t>
            </a:r>
          </a:p>
          <a:p>
            <a:pPr marL="0" indent="0" algn="r">
              <a:buNone/>
            </a:pPr>
            <a:r>
              <a:rPr lang="nl-NL" sz="2000" dirty="0" smtClean="0"/>
              <a:t>13.954</a:t>
            </a:r>
          </a:p>
          <a:p>
            <a:pPr marL="0" indent="0" algn="r">
              <a:buNone/>
            </a:pPr>
            <a:r>
              <a:rPr lang="nl-NL" sz="2000" b="1" dirty="0" smtClean="0"/>
              <a:t>+55.103</a:t>
            </a:r>
            <a:endParaRPr lang="nl-NL" sz="2000" dirty="0" smtClean="0"/>
          </a:p>
          <a:p>
            <a:pPr marL="0" indent="0" algn="r">
              <a:buNone/>
            </a:pPr>
            <a:endParaRPr lang="nl-NL" sz="2000" b="1" dirty="0"/>
          </a:p>
          <a:p>
            <a:pPr marL="0" indent="0" algn="r">
              <a:buNone/>
            </a:pPr>
            <a:r>
              <a:rPr lang="nl-NL" sz="2000" dirty="0" smtClean="0"/>
              <a:t>2.236</a:t>
            </a:r>
          </a:p>
          <a:p>
            <a:pPr marL="0" indent="0" algn="r">
              <a:buNone/>
            </a:pPr>
            <a:r>
              <a:rPr lang="nl-NL" sz="2000" dirty="0"/>
              <a:t>591.555</a:t>
            </a:r>
            <a:endParaRPr lang="nl-NL" sz="2000" dirty="0" smtClean="0"/>
          </a:p>
          <a:p>
            <a:pPr marL="0" indent="0" algn="r">
              <a:buNone/>
            </a:pPr>
            <a:endParaRPr lang="nl-NL" sz="2000" dirty="0" smtClean="0"/>
          </a:p>
          <a:p>
            <a:pPr marL="0" indent="0" algn="r">
              <a:buNone/>
            </a:pPr>
            <a:endParaRPr lang="nl-NL" sz="2000" dirty="0" smtClean="0"/>
          </a:p>
        </p:txBody>
      </p:sp>
      <p:sp>
        <p:nvSpPr>
          <p:cNvPr id="16" name="Tijdelijke aanduiding voor inhoud 5"/>
          <p:cNvSpPr txBox="1">
            <a:spLocks/>
          </p:cNvSpPr>
          <p:nvPr/>
        </p:nvSpPr>
        <p:spPr>
          <a:xfrm>
            <a:off x="7020272" y="1384784"/>
            <a:ext cx="1656184" cy="5160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nl-NL" sz="2000" dirty="0" smtClean="0"/>
              <a:t>Betalingen</a:t>
            </a:r>
          </a:p>
          <a:p>
            <a:pPr marL="0" indent="0" algn="r">
              <a:buFont typeface="Arial" pitchFamily="34" charset="0"/>
              <a:buNone/>
            </a:pPr>
            <a:r>
              <a:rPr lang="nl-NL" sz="2000" dirty="0" smtClean="0"/>
              <a:t>354.238</a:t>
            </a:r>
          </a:p>
          <a:p>
            <a:pPr marL="0" indent="0" algn="r">
              <a:buFont typeface="Arial" pitchFamily="34" charset="0"/>
              <a:buNone/>
            </a:pPr>
            <a:r>
              <a:rPr lang="nl-NL" sz="2000" dirty="0" smtClean="0"/>
              <a:t>67.303</a:t>
            </a:r>
          </a:p>
          <a:p>
            <a:pPr marL="0" indent="0" algn="r">
              <a:buFont typeface="Arial" pitchFamily="34" charset="0"/>
              <a:buNone/>
            </a:pPr>
            <a:r>
              <a:rPr lang="nl-NL" sz="2000" dirty="0" smtClean="0"/>
              <a:t>72.111</a:t>
            </a:r>
          </a:p>
          <a:p>
            <a:pPr marL="0" indent="0" algn="r">
              <a:buFont typeface="Arial" pitchFamily="34" charset="0"/>
              <a:buNone/>
            </a:pPr>
            <a:r>
              <a:rPr lang="nl-NL" sz="2000" dirty="0" smtClean="0"/>
              <a:t>23.769</a:t>
            </a:r>
          </a:p>
          <a:p>
            <a:pPr marL="0" indent="0" algn="r">
              <a:buFont typeface="Arial" pitchFamily="34" charset="0"/>
              <a:buNone/>
            </a:pPr>
            <a:endParaRPr lang="nl-NL" sz="2000" dirty="0"/>
          </a:p>
          <a:p>
            <a:pPr marL="0" indent="0" algn="r">
              <a:buFont typeface="Arial" pitchFamily="34" charset="0"/>
              <a:buNone/>
            </a:pPr>
            <a:endParaRPr lang="nl-NL" sz="2000" dirty="0" smtClean="0"/>
          </a:p>
          <a:p>
            <a:pPr marL="0" indent="0" algn="r">
              <a:buFont typeface="Arial" pitchFamily="34" charset="0"/>
              <a:buNone/>
            </a:pPr>
            <a:r>
              <a:rPr lang="nl-NL" sz="2000" dirty="0" smtClean="0"/>
              <a:t>3.746</a:t>
            </a:r>
          </a:p>
          <a:p>
            <a:pPr marL="0" indent="0" algn="r">
              <a:buNone/>
            </a:pPr>
            <a:r>
              <a:rPr lang="nl-NL" sz="2000" dirty="0" smtClean="0"/>
              <a:t>638.023</a:t>
            </a:r>
          </a:p>
          <a:p>
            <a:pPr marL="0" indent="0" algn="r">
              <a:buNone/>
            </a:pPr>
            <a:r>
              <a:rPr lang="nl-NL" sz="2000" b="1" dirty="0" smtClean="0"/>
              <a:t>-47.978</a:t>
            </a:r>
          </a:p>
          <a:p>
            <a:pPr marL="0" indent="0" algn="r">
              <a:buNone/>
            </a:pPr>
            <a:endParaRPr lang="nl-NL" sz="2000" b="1" dirty="0"/>
          </a:p>
          <a:p>
            <a:pPr marL="0" indent="0" algn="r">
              <a:buNone/>
            </a:pPr>
            <a:r>
              <a:rPr lang="nl-NL" sz="2000" b="1" dirty="0" smtClean="0"/>
              <a:t>7.125</a:t>
            </a:r>
          </a:p>
          <a:p>
            <a:pPr marL="0" indent="0" algn="r">
              <a:buNone/>
            </a:pPr>
            <a:r>
              <a:rPr lang="nl-NL" sz="2000" b="1" dirty="0" smtClean="0"/>
              <a:t>(toename)</a:t>
            </a:r>
            <a:endParaRPr lang="nl-NL" sz="2000" b="1" dirty="0"/>
          </a:p>
        </p:txBody>
      </p:sp>
      <p:cxnSp>
        <p:nvCxnSpPr>
          <p:cNvPr id="4" name="Rechte verbindingslijn 3"/>
          <p:cNvCxnSpPr/>
          <p:nvPr/>
        </p:nvCxnSpPr>
        <p:spPr>
          <a:xfrm>
            <a:off x="467544" y="1744824"/>
            <a:ext cx="813690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6"/>
          <p:cNvCxnSpPr/>
          <p:nvPr/>
        </p:nvCxnSpPr>
        <p:spPr>
          <a:xfrm>
            <a:off x="467544" y="3926836"/>
            <a:ext cx="813690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17"/>
          <p:cNvCxnSpPr/>
          <p:nvPr/>
        </p:nvCxnSpPr>
        <p:spPr>
          <a:xfrm>
            <a:off x="467544" y="5417232"/>
            <a:ext cx="813690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18"/>
          <p:cNvCxnSpPr/>
          <p:nvPr/>
        </p:nvCxnSpPr>
        <p:spPr>
          <a:xfrm>
            <a:off x="467544" y="3206756"/>
            <a:ext cx="81369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19"/>
          <p:cNvCxnSpPr/>
          <p:nvPr/>
        </p:nvCxnSpPr>
        <p:spPr>
          <a:xfrm>
            <a:off x="467544" y="4675380"/>
            <a:ext cx="81369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kstvak 2"/>
          <p:cNvSpPr txBox="1"/>
          <p:nvPr/>
        </p:nvSpPr>
        <p:spPr>
          <a:xfrm>
            <a:off x="251520" y="1042863"/>
            <a:ext cx="31110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i="1" dirty="0" smtClean="0"/>
              <a:t>bewerkte cijfers DNB 2011 in mln. euro’s</a:t>
            </a:r>
            <a:endParaRPr lang="nl-NL" sz="1400" i="1" dirty="0"/>
          </a:p>
        </p:txBody>
      </p:sp>
    </p:spTree>
    <p:extLst>
      <p:ext uri="{BB962C8B-B14F-4D97-AF65-F5344CB8AC3E}">
        <p14:creationId xmlns:p14="http://schemas.microsoft.com/office/powerpoint/2010/main" val="104951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blinds/>
      </p:transition>
    </mc:Choice>
    <mc:Fallback xmlns="">
      <p:transition spd="slow">
        <p:blinds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86416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nl-NL" dirty="0" smtClean="0"/>
              <a:t>Betalingsbalans rekenhulp</a:t>
            </a:r>
            <a:endParaRPr lang="nl-N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36912"/>
            <a:ext cx="8604448" cy="3949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205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blinds/>
      </p:transition>
    </mc:Choice>
    <mc:Fallback xmlns="">
      <p:transition spd="slow">
        <p:blinds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71301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nl-NL" dirty="0" smtClean="0"/>
              <a:t>Valutamarkt: </a:t>
            </a:r>
            <a:r>
              <a:rPr lang="nl-NL" sz="2400" dirty="0" smtClean="0"/>
              <a:t>flexibele wisselkoersen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457200" y="1285860"/>
            <a:ext cx="4038600" cy="43033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1800" dirty="0" smtClean="0"/>
              <a:t>Gebeurtenissen in de economie hebben via de betalingsbalans invloed op de wisselkoers:</a:t>
            </a:r>
          </a:p>
          <a:p>
            <a:pPr marL="0" indent="0">
              <a:buNone/>
            </a:pPr>
            <a:endParaRPr lang="nl-NL" sz="800" dirty="0"/>
          </a:p>
          <a:p>
            <a:r>
              <a:rPr lang="nl-NL" sz="1700" dirty="0" smtClean="0"/>
              <a:t>economische groei laat de import toenemen;</a:t>
            </a:r>
          </a:p>
          <a:p>
            <a:r>
              <a:rPr lang="nl-NL" sz="1700" dirty="0" smtClean="0"/>
              <a:t>een verbeterde concurrentiepositie zorgt voor meer export;</a:t>
            </a:r>
          </a:p>
          <a:p>
            <a:r>
              <a:rPr lang="nl-NL" sz="1700" dirty="0" smtClean="0"/>
              <a:t>economische groei trekt buitenlandse beleggers en investeerders;</a:t>
            </a:r>
          </a:p>
          <a:p>
            <a:r>
              <a:rPr lang="nl-NL" sz="1700" dirty="0" smtClean="0"/>
              <a:t>een stijging van de (geldmarkt)rente trekt buitenlandse beleggers;</a:t>
            </a:r>
          </a:p>
          <a:p>
            <a:r>
              <a:rPr lang="nl-NL" sz="1700" dirty="0" err="1" smtClean="0"/>
              <a:t>enz</a:t>
            </a:r>
            <a:r>
              <a:rPr lang="nl-NL" sz="1700" dirty="0" smtClean="0"/>
              <a:t>, </a:t>
            </a:r>
            <a:r>
              <a:rPr lang="nl-NL" sz="1700" dirty="0" err="1" smtClean="0"/>
              <a:t>enz</a:t>
            </a:r>
            <a:r>
              <a:rPr lang="nl-NL" sz="1700" dirty="0" smtClean="0"/>
              <a:t>….</a:t>
            </a:r>
            <a:endParaRPr lang="nl-NL" sz="1700" dirty="0"/>
          </a:p>
        </p:txBody>
      </p:sp>
      <p:cxnSp>
        <p:nvCxnSpPr>
          <p:cNvPr id="6" name="Rechte verbindingslijn 5"/>
          <p:cNvCxnSpPr/>
          <p:nvPr/>
        </p:nvCxnSpPr>
        <p:spPr>
          <a:xfrm>
            <a:off x="5255112" y="1253645"/>
            <a:ext cx="0" cy="3528392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Rechte verbindingslijn 6"/>
          <p:cNvCxnSpPr/>
          <p:nvPr/>
        </p:nvCxnSpPr>
        <p:spPr>
          <a:xfrm flipH="1">
            <a:off x="5255112" y="4782037"/>
            <a:ext cx="3592016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Rechte verbindingslijn 7"/>
          <p:cNvCxnSpPr/>
          <p:nvPr/>
        </p:nvCxnSpPr>
        <p:spPr>
          <a:xfrm>
            <a:off x="5255112" y="1253645"/>
            <a:ext cx="3592016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/>
          <p:cNvCxnSpPr/>
          <p:nvPr/>
        </p:nvCxnSpPr>
        <p:spPr>
          <a:xfrm>
            <a:off x="5255112" y="1973725"/>
            <a:ext cx="3592016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9"/>
          <p:cNvCxnSpPr/>
          <p:nvPr/>
        </p:nvCxnSpPr>
        <p:spPr>
          <a:xfrm>
            <a:off x="5255112" y="2693805"/>
            <a:ext cx="3592016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/>
          <p:cNvCxnSpPr/>
          <p:nvPr/>
        </p:nvCxnSpPr>
        <p:spPr>
          <a:xfrm>
            <a:off x="5255112" y="3413885"/>
            <a:ext cx="3592016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11"/>
          <p:cNvCxnSpPr/>
          <p:nvPr/>
        </p:nvCxnSpPr>
        <p:spPr>
          <a:xfrm>
            <a:off x="5255112" y="4133965"/>
            <a:ext cx="3592016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/>
          <p:cNvCxnSpPr/>
          <p:nvPr/>
        </p:nvCxnSpPr>
        <p:spPr>
          <a:xfrm>
            <a:off x="5975192" y="1253645"/>
            <a:ext cx="0" cy="3528392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/>
          <p:cNvCxnSpPr/>
          <p:nvPr/>
        </p:nvCxnSpPr>
        <p:spPr>
          <a:xfrm>
            <a:off x="6695272" y="1253645"/>
            <a:ext cx="0" cy="3528392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14"/>
          <p:cNvCxnSpPr/>
          <p:nvPr/>
        </p:nvCxnSpPr>
        <p:spPr>
          <a:xfrm>
            <a:off x="7415352" y="1253645"/>
            <a:ext cx="0" cy="3528392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15"/>
          <p:cNvCxnSpPr/>
          <p:nvPr/>
        </p:nvCxnSpPr>
        <p:spPr>
          <a:xfrm>
            <a:off x="8135432" y="1253645"/>
            <a:ext cx="0" cy="3528392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6"/>
          <p:cNvCxnSpPr/>
          <p:nvPr/>
        </p:nvCxnSpPr>
        <p:spPr>
          <a:xfrm>
            <a:off x="8855512" y="1253645"/>
            <a:ext cx="0" cy="3528392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kstvak 17"/>
          <p:cNvSpPr txBox="1"/>
          <p:nvPr/>
        </p:nvSpPr>
        <p:spPr>
          <a:xfrm>
            <a:off x="6948264" y="5219908"/>
            <a:ext cx="2090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hoeveelheid $ × </a:t>
            </a:r>
            <a:r>
              <a:rPr lang="nl-NL" dirty="0" err="1" smtClean="0"/>
              <a:t>mln</a:t>
            </a:r>
            <a:endParaRPr lang="nl-NL" dirty="0"/>
          </a:p>
        </p:txBody>
      </p:sp>
      <p:sp>
        <p:nvSpPr>
          <p:cNvPr id="19" name="Tekstvak 18"/>
          <p:cNvSpPr txBox="1"/>
          <p:nvPr/>
        </p:nvSpPr>
        <p:spPr>
          <a:xfrm rot="16200000">
            <a:off x="3703480" y="1952556"/>
            <a:ext cx="1958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wisselkoers $ (in €)</a:t>
            </a:r>
            <a:endParaRPr lang="nl-NL" dirty="0"/>
          </a:p>
        </p:txBody>
      </p:sp>
      <p:sp>
        <p:nvSpPr>
          <p:cNvPr id="20" name="Tekstvak 19"/>
          <p:cNvSpPr txBox="1"/>
          <p:nvPr/>
        </p:nvSpPr>
        <p:spPr>
          <a:xfrm>
            <a:off x="4751056" y="39179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0,50</a:t>
            </a:r>
            <a:endParaRPr lang="nl-NL" dirty="0"/>
          </a:p>
        </p:txBody>
      </p:sp>
      <p:sp>
        <p:nvSpPr>
          <p:cNvPr id="21" name="Tekstvak 20"/>
          <p:cNvSpPr txBox="1"/>
          <p:nvPr/>
        </p:nvSpPr>
        <p:spPr>
          <a:xfrm>
            <a:off x="4751056" y="319786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1</a:t>
            </a:r>
            <a:endParaRPr lang="nl-NL" dirty="0"/>
          </a:p>
        </p:txBody>
      </p:sp>
      <p:sp>
        <p:nvSpPr>
          <p:cNvPr id="22" name="Tekstvak 21"/>
          <p:cNvSpPr txBox="1"/>
          <p:nvPr/>
        </p:nvSpPr>
        <p:spPr>
          <a:xfrm>
            <a:off x="4751056" y="254978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1,50</a:t>
            </a:r>
            <a:endParaRPr lang="nl-NL" dirty="0"/>
          </a:p>
        </p:txBody>
      </p:sp>
      <p:sp>
        <p:nvSpPr>
          <p:cNvPr id="23" name="Tekstvak 22"/>
          <p:cNvSpPr txBox="1"/>
          <p:nvPr/>
        </p:nvSpPr>
        <p:spPr>
          <a:xfrm>
            <a:off x="4751056" y="182041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2</a:t>
            </a:r>
            <a:endParaRPr lang="nl-NL" dirty="0"/>
          </a:p>
        </p:txBody>
      </p:sp>
      <p:sp>
        <p:nvSpPr>
          <p:cNvPr id="24" name="Tekstvak 23"/>
          <p:cNvSpPr txBox="1"/>
          <p:nvPr/>
        </p:nvSpPr>
        <p:spPr>
          <a:xfrm>
            <a:off x="4751056" y="110962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2,50</a:t>
            </a:r>
            <a:endParaRPr lang="nl-NL" dirty="0"/>
          </a:p>
        </p:txBody>
      </p:sp>
      <p:sp>
        <p:nvSpPr>
          <p:cNvPr id="25" name="Tekstvak 24"/>
          <p:cNvSpPr txBox="1"/>
          <p:nvPr/>
        </p:nvSpPr>
        <p:spPr>
          <a:xfrm>
            <a:off x="5759168" y="485404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10</a:t>
            </a:r>
            <a:endParaRPr lang="nl-NL" dirty="0"/>
          </a:p>
        </p:txBody>
      </p:sp>
      <p:sp>
        <p:nvSpPr>
          <p:cNvPr id="26" name="Tekstvak 25"/>
          <p:cNvSpPr txBox="1"/>
          <p:nvPr/>
        </p:nvSpPr>
        <p:spPr>
          <a:xfrm>
            <a:off x="6492592" y="485404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20</a:t>
            </a:r>
            <a:endParaRPr lang="nl-NL" dirty="0"/>
          </a:p>
        </p:txBody>
      </p:sp>
      <p:sp>
        <p:nvSpPr>
          <p:cNvPr id="27" name="Tekstvak 26"/>
          <p:cNvSpPr txBox="1"/>
          <p:nvPr/>
        </p:nvSpPr>
        <p:spPr>
          <a:xfrm>
            <a:off x="7212672" y="485404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30</a:t>
            </a:r>
            <a:endParaRPr lang="nl-NL" dirty="0"/>
          </a:p>
        </p:txBody>
      </p:sp>
      <p:sp>
        <p:nvSpPr>
          <p:cNvPr id="28" name="Tekstvak 27"/>
          <p:cNvSpPr txBox="1"/>
          <p:nvPr/>
        </p:nvSpPr>
        <p:spPr>
          <a:xfrm>
            <a:off x="7932752" y="485404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40</a:t>
            </a:r>
            <a:endParaRPr lang="nl-NL" dirty="0"/>
          </a:p>
        </p:txBody>
      </p:sp>
      <p:sp>
        <p:nvSpPr>
          <p:cNvPr id="29" name="Tekstvak 28"/>
          <p:cNvSpPr txBox="1"/>
          <p:nvPr/>
        </p:nvSpPr>
        <p:spPr>
          <a:xfrm>
            <a:off x="8580824" y="485404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50</a:t>
            </a:r>
            <a:endParaRPr lang="nl-NL" dirty="0"/>
          </a:p>
        </p:txBody>
      </p:sp>
      <p:cxnSp>
        <p:nvCxnSpPr>
          <p:cNvPr id="31" name="Rechte verbindingslijn 30"/>
          <p:cNvCxnSpPr/>
          <p:nvPr/>
        </p:nvCxnSpPr>
        <p:spPr>
          <a:xfrm>
            <a:off x="5759168" y="1657437"/>
            <a:ext cx="2160240" cy="2848445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2" name="Rechthoek 31"/>
          <p:cNvSpPr/>
          <p:nvPr/>
        </p:nvSpPr>
        <p:spPr>
          <a:xfrm>
            <a:off x="5800849" y="1529800"/>
            <a:ext cx="409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err="1" smtClean="0"/>
              <a:t>Q</a:t>
            </a:r>
            <a:r>
              <a:rPr lang="nl-NL" baseline="-25000" dirty="0" err="1" smtClean="0"/>
              <a:t>v</a:t>
            </a:r>
            <a:endParaRPr lang="nl-NL" dirty="0"/>
          </a:p>
        </p:txBody>
      </p:sp>
      <p:cxnSp>
        <p:nvCxnSpPr>
          <p:cNvPr id="40" name="Rechte verbindingslijn 39"/>
          <p:cNvCxnSpPr/>
          <p:nvPr/>
        </p:nvCxnSpPr>
        <p:spPr>
          <a:xfrm flipV="1">
            <a:off x="5652120" y="2919121"/>
            <a:ext cx="2928704" cy="1368152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3" name="Rechthoek 42"/>
          <p:cNvSpPr/>
          <p:nvPr/>
        </p:nvSpPr>
        <p:spPr>
          <a:xfrm>
            <a:off x="8171738" y="2637623"/>
            <a:ext cx="413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err="1" smtClean="0"/>
              <a:t>Q</a:t>
            </a:r>
            <a:r>
              <a:rPr lang="nl-NL" baseline="-25000" dirty="0" err="1" smtClean="0"/>
              <a:t>a</a:t>
            </a:r>
            <a:endParaRPr lang="nl-NL" dirty="0"/>
          </a:p>
        </p:txBody>
      </p:sp>
      <p:sp>
        <p:nvSpPr>
          <p:cNvPr id="44" name="Tekstvak 43"/>
          <p:cNvSpPr txBox="1"/>
          <p:nvPr/>
        </p:nvSpPr>
        <p:spPr>
          <a:xfrm>
            <a:off x="81059" y="5883964"/>
            <a:ext cx="1479572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nl-NL" dirty="0" smtClean="0"/>
              <a:t>Concurrentie-</a:t>
            </a:r>
          </a:p>
          <a:p>
            <a:pPr algn="ctr"/>
            <a:r>
              <a:rPr lang="nl-NL" dirty="0" smtClean="0"/>
              <a:t>positie VS ↑</a:t>
            </a:r>
            <a:endParaRPr lang="nl-NL" dirty="0"/>
          </a:p>
        </p:txBody>
      </p:sp>
      <p:sp>
        <p:nvSpPr>
          <p:cNvPr id="45" name="Tekstvak 44"/>
          <p:cNvSpPr txBox="1"/>
          <p:nvPr/>
        </p:nvSpPr>
        <p:spPr>
          <a:xfrm>
            <a:off x="2156689" y="5746030"/>
            <a:ext cx="2418098" cy="9233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nl-NL" dirty="0" smtClean="0"/>
              <a:t>export ↑, waardoor de </a:t>
            </a:r>
          </a:p>
          <a:p>
            <a:pPr algn="ctr"/>
            <a:r>
              <a:rPr lang="nl-NL" dirty="0" smtClean="0"/>
              <a:t>ontvangsten op de </a:t>
            </a:r>
          </a:p>
          <a:p>
            <a:pPr algn="ctr"/>
            <a:r>
              <a:rPr lang="nl-NL" dirty="0" smtClean="0"/>
              <a:t>betalingsbalans </a:t>
            </a:r>
            <a:r>
              <a:rPr lang="nl-NL" dirty="0"/>
              <a:t>↑</a:t>
            </a:r>
          </a:p>
        </p:txBody>
      </p:sp>
      <p:sp>
        <p:nvSpPr>
          <p:cNvPr id="46" name="Tekstvak 45"/>
          <p:cNvSpPr txBox="1"/>
          <p:nvPr/>
        </p:nvSpPr>
        <p:spPr>
          <a:xfrm>
            <a:off x="5142436" y="5877272"/>
            <a:ext cx="1571905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nl-NL" dirty="0" smtClean="0"/>
              <a:t>vraag</a:t>
            </a:r>
            <a:r>
              <a:rPr lang="nl-NL" baseline="-25000" dirty="0" smtClean="0"/>
              <a:t>$</a:t>
            </a:r>
            <a:r>
              <a:rPr lang="nl-NL" dirty="0" smtClean="0"/>
              <a:t> op de</a:t>
            </a:r>
            <a:endParaRPr lang="nl-NL" baseline="-25000" dirty="0" smtClean="0"/>
          </a:p>
          <a:p>
            <a:pPr algn="ctr"/>
            <a:r>
              <a:rPr lang="nl-NL" dirty="0" smtClean="0"/>
              <a:t>valutamarkt </a:t>
            </a:r>
            <a:r>
              <a:rPr lang="nl-NL" dirty="0"/>
              <a:t>↑</a:t>
            </a:r>
          </a:p>
        </p:txBody>
      </p:sp>
      <p:sp>
        <p:nvSpPr>
          <p:cNvPr id="47" name="Tekstvak 46"/>
          <p:cNvSpPr txBox="1"/>
          <p:nvPr/>
        </p:nvSpPr>
        <p:spPr>
          <a:xfrm>
            <a:off x="7480938" y="6010402"/>
            <a:ext cx="1551515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nl-NL" dirty="0" smtClean="0"/>
              <a:t>Wisselkoers ↑</a:t>
            </a:r>
            <a:endParaRPr lang="nl-NL" dirty="0"/>
          </a:p>
        </p:txBody>
      </p:sp>
      <p:cxnSp>
        <p:nvCxnSpPr>
          <p:cNvPr id="48" name="Rechte verbindingslijn met pijl 47"/>
          <p:cNvCxnSpPr>
            <a:stCxn id="44" idx="3"/>
            <a:endCxn id="45" idx="1"/>
          </p:cNvCxnSpPr>
          <p:nvPr/>
        </p:nvCxnSpPr>
        <p:spPr>
          <a:xfrm>
            <a:off x="1560631" y="6207130"/>
            <a:ext cx="596058" cy="5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9" name="Rechte verbindingslijn met pijl 48"/>
          <p:cNvCxnSpPr>
            <a:stCxn id="45" idx="3"/>
            <a:endCxn id="46" idx="1"/>
          </p:cNvCxnSpPr>
          <p:nvPr/>
        </p:nvCxnSpPr>
        <p:spPr>
          <a:xfrm flipV="1">
            <a:off x="4574787" y="6200438"/>
            <a:ext cx="567649" cy="72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0" name="Rechte verbindingslijn met pijl 49"/>
          <p:cNvCxnSpPr>
            <a:stCxn id="46" idx="3"/>
            <a:endCxn id="47" idx="1"/>
          </p:cNvCxnSpPr>
          <p:nvPr/>
        </p:nvCxnSpPr>
        <p:spPr>
          <a:xfrm flipV="1">
            <a:off x="6714341" y="6195068"/>
            <a:ext cx="766597" cy="53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9" name="Rechte verbindingslijn 38"/>
          <p:cNvCxnSpPr/>
          <p:nvPr/>
        </p:nvCxnSpPr>
        <p:spPr>
          <a:xfrm>
            <a:off x="5756786" y="1650572"/>
            <a:ext cx="2160240" cy="2848445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5" name="Ovaal 4"/>
          <p:cNvSpPr/>
          <p:nvPr/>
        </p:nvSpPr>
        <p:spPr>
          <a:xfrm>
            <a:off x="7135522" y="3491909"/>
            <a:ext cx="124991" cy="124991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33" name="Rechte verbindingslijn 32"/>
          <p:cNvCxnSpPr/>
          <p:nvPr/>
        </p:nvCxnSpPr>
        <p:spPr>
          <a:xfrm flipV="1">
            <a:off x="5255112" y="3554404"/>
            <a:ext cx="1842527" cy="12789"/>
          </a:xfrm>
          <a:prstGeom prst="line">
            <a:avLst/>
          </a:prstGeom>
          <a:ln w="19050">
            <a:prstDash val="lg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1" name="Ovaal 50"/>
          <p:cNvSpPr/>
          <p:nvPr/>
        </p:nvSpPr>
        <p:spPr>
          <a:xfrm>
            <a:off x="7597455" y="3279369"/>
            <a:ext cx="124991" cy="124991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52" name="Rechte verbindingslijn 51"/>
          <p:cNvCxnSpPr/>
          <p:nvPr/>
        </p:nvCxnSpPr>
        <p:spPr>
          <a:xfrm flipV="1">
            <a:off x="5306388" y="3344204"/>
            <a:ext cx="2251848" cy="12788"/>
          </a:xfrm>
          <a:prstGeom prst="line">
            <a:avLst/>
          </a:prstGeom>
          <a:ln w="19050">
            <a:prstDash val="lg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684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blinds/>
      </p:transition>
    </mc:Choice>
    <mc:Fallback xmlns="">
      <p:transition spd="slow">
        <p:blinds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3.7037E-7 L 0.06736 -0.00093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8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  <p:bldP spid="5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71301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nl-NL" dirty="0" smtClean="0"/>
              <a:t>Valutamarkt: </a:t>
            </a:r>
            <a:r>
              <a:rPr lang="nl-NL" sz="2400" dirty="0" smtClean="0"/>
              <a:t>flexibele wisselkoersen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457200" y="1285860"/>
            <a:ext cx="4038600" cy="43033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000" dirty="0" smtClean="0"/>
              <a:t>Wanneer de VS haar rente verlaagt om de binnenlandse bestedingen te stimuleren,</a:t>
            </a:r>
          </a:p>
          <a:p>
            <a:pPr marL="0" indent="0">
              <a:buNone/>
            </a:pPr>
            <a:r>
              <a:rPr lang="nl-NL" sz="2000" dirty="0" smtClean="0"/>
              <a:t>heeft dat ook gevolgen voor de koers van de dollar</a:t>
            </a:r>
          </a:p>
          <a:p>
            <a:pPr marL="0" indent="0">
              <a:buNone/>
            </a:pPr>
            <a:r>
              <a:rPr lang="nl-NL" sz="1600" dirty="0" smtClean="0"/>
              <a:t>(een vereenvoudiging, want er treden méér effecten op!)</a:t>
            </a:r>
            <a:endParaRPr lang="nl-NL" sz="1600" dirty="0"/>
          </a:p>
        </p:txBody>
      </p:sp>
      <p:cxnSp>
        <p:nvCxnSpPr>
          <p:cNvPr id="6" name="Rechte verbindingslijn 5"/>
          <p:cNvCxnSpPr/>
          <p:nvPr/>
        </p:nvCxnSpPr>
        <p:spPr>
          <a:xfrm>
            <a:off x="5255112" y="1253645"/>
            <a:ext cx="0" cy="3528392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Rechte verbindingslijn 6"/>
          <p:cNvCxnSpPr/>
          <p:nvPr/>
        </p:nvCxnSpPr>
        <p:spPr>
          <a:xfrm flipH="1">
            <a:off x="5255112" y="4782037"/>
            <a:ext cx="3592016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Rechte verbindingslijn 7"/>
          <p:cNvCxnSpPr/>
          <p:nvPr/>
        </p:nvCxnSpPr>
        <p:spPr>
          <a:xfrm>
            <a:off x="5255112" y="1253645"/>
            <a:ext cx="3592016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/>
          <p:cNvCxnSpPr/>
          <p:nvPr/>
        </p:nvCxnSpPr>
        <p:spPr>
          <a:xfrm>
            <a:off x="5255112" y="1973725"/>
            <a:ext cx="3592016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9"/>
          <p:cNvCxnSpPr/>
          <p:nvPr/>
        </p:nvCxnSpPr>
        <p:spPr>
          <a:xfrm>
            <a:off x="5255112" y="2693805"/>
            <a:ext cx="3592016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/>
          <p:cNvCxnSpPr/>
          <p:nvPr/>
        </p:nvCxnSpPr>
        <p:spPr>
          <a:xfrm>
            <a:off x="5255112" y="3413885"/>
            <a:ext cx="3592016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11"/>
          <p:cNvCxnSpPr/>
          <p:nvPr/>
        </p:nvCxnSpPr>
        <p:spPr>
          <a:xfrm>
            <a:off x="5255112" y="4133965"/>
            <a:ext cx="3592016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/>
          <p:cNvCxnSpPr/>
          <p:nvPr/>
        </p:nvCxnSpPr>
        <p:spPr>
          <a:xfrm>
            <a:off x="5975192" y="1253645"/>
            <a:ext cx="0" cy="3528392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/>
          <p:cNvCxnSpPr/>
          <p:nvPr/>
        </p:nvCxnSpPr>
        <p:spPr>
          <a:xfrm>
            <a:off x="6695272" y="1253645"/>
            <a:ext cx="0" cy="3528392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14"/>
          <p:cNvCxnSpPr/>
          <p:nvPr/>
        </p:nvCxnSpPr>
        <p:spPr>
          <a:xfrm>
            <a:off x="7415352" y="1253645"/>
            <a:ext cx="0" cy="3528392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15"/>
          <p:cNvCxnSpPr/>
          <p:nvPr/>
        </p:nvCxnSpPr>
        <p:spPr>
          <a:xfrm>
            <a:off x="8135432" y="1253645"/>
            <a:ext cx="0" cy="3528392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6"/>
          <p:cNvCxnSpPr/>
          <p:nvPr/>
        </p:nvCxnSpPr>
        <p:spPr>
          <a:xfrm>
            <a:off x="8855512" y="1253645"/>
            <a:ext cx="0" cy="3528392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kstvak 17"/>
          <p:cNvSpPr txBox="1"/>
          <p:nvPr/>
        </p:nvSpPr>
        <p:spPr>
          <a:xfrm>
            <a:off x="6948264" y="5219908"/>
            <a:ext cx="2090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hoeveelheid $ × </a:t>
            </a:r>
            <a:r>
              <a:rPr lang="nl-NL" dirty="0" err="1" smtClean="0"/>
              <a:t>mln</a:t>
            </a:r>
            <a:endParaRPr lang="nl-NL" dirty="0"/>
          </a:p>
        </p:txBody>
      </p:sp>
      <p:sp>
        <p:nvSpPr>
          <p:cNvPr id="19" name="Tekstvak 18"/>
          <p:cNvSpPr txBox="1"/>
          <p:nvPr/>
        </p:nvSpPr>
        <p:spPr>
          <a:xfrm rot="16200000">
            <a:off x="3703480" y="1952556"/>
            <a:ext cx="1958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wisselkoers $ (in €)</a:t>
            </a:r>
            <a:endParaRPr lang="nl-NL" dirty="0"/>
          </a:p>
        </p:txBody>
      </p:sp>
      <p:sp>
        <p:nvSpPr>
          <p:cNvPr id="20" name="Tekstvak 19"/>
          <p:cNvSpPr txBox="1"/>
          <p:nvPr/>
        </p:nvSpPr>
        <p:spPr>
          <a:xfrm>
            <a:off x="4751056" y="39179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0,50</a:t>
            </a:r>
            <a:endParaRPr lang="nl-NL" dirty="0"/>
          </a:p>
        </p:txBody>
      </p:sp>
      <p:sp>
        <p:nvSpPr>
          <p:cNvPr id="21" name="Tekstvak 20"/>
          <p:cNvSpPr txBox="1"/>
          <p:nvPr/>
        </p:nvSpPr>
        <p:spPr>
          <a:xfrm>
            <a:off x="4751056" y="319786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1</a:t>
            </a:r>
            <a:endParaRPr lang="nl-NL" dirty="0"/>
          </a:p>
        </p:txBody>
      </p:sp>
      <p:sp>
        <p:nvSpPr>
          <p:cNvPr id="22" name="Tekstvak 21"/>
          <p:cNvSpPr txBox="1"/>
          <p:nvPr/>
        </p:nvSpPr>
        <p:spPr>
          <a:xfrm>
            <a:off x="4751056" y="254978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1,50</a:t>
            </a:r>
            <a:endParaRPr lang="nl-NL" dirty="0"/>
          </a:p>
        </p:txBody>
      </p:sp>
      <p:sp>
        <p:nvSpPr>
          <p:cNvPr id="23" name="Tekstvak 22"/>
          <p:cNvSpPr txBox="1"/>
          <p:nvPr/>
        </p:nvSpPr>
        <p:spPr>
          <a:xfrm>
            <a:off x="4751056" y="182041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2</a:t>
            </a:r>
            <a:endParaRPr lang="nl-NL" dirty="0"/>
          </a:p>
        </p:txBody>
      </p:sp>
      <p:sp>
        <p:nvSpPr>
          <p:cNvPr id="24" name="Tekstvak 23"/>
          <p:cNvSpPr txBox="1"/>
          <p:nvPr/>
        </p:nvSpPr>
        <p:spPr>
          <a:xfrm>
            <a:off x="4751056" y="110962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2,50</a:t>
            </a:r>
            <a:endParaRPr lang="nl-NL" dirty="0"/>
          </a:p>
        </p:txBody>
      </p:sp>
      <p:sp>
        <p:nvSpPr>
          <p:cNvPr id="25" name="Tekstvak 24"/>
          <p:cNvSpPr txBox="1"/>
          <p:nvPr/>
        </p:nvSpPr>
        <p:spPr>
          <a:xfrm>
            <a:off x="5759168" y="485404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10</a:t>
            </a:r>
            <a:endParaRPr lang="nl-NL" dirty="0"/>
          </a:p>
        </p:txBody>
      </p:sp>
      <p:sp>
        <p:nvSpPr>
          <p:cNvPr id="26" name="Tekstvak 25"/>
          <p:cNvSpPr txBox="1"/>
          <p:nvPr/>
        </p:nvSpPr>
        <p:spPr>
          <a:xfrm>
            <a:off x="6492592" y="485404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20</a:t>
            </a:r>
            <a:endParaRPr lang="nl-NL" dirty="0"/>
          </a:p>
        </p:txBody>
      </p:sp>
      <p:sp>
        <p:nvSpPr>
          <p:cNvPr id="27" name="Tekstvak 26"/>
          <p:cNvSpPr txBox="1"/>
          <p:nvPr/>
        </p:nvSpPr>
        <p:spPr>
          <a:xfrm>
            <a:off x="7212672" y="485404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30</a:t>
            </a:r>
            <a:endParaRPr lang="nl-NL" dirty="0"/>
          </a:p>
        </p:txBody>
      </p:sp>
      <p:sp>
        <p:nvSpPr>
          <p:cNvPr id="28" name="Tekstvak 27"/>
          <p:cNvSpPr txBox="1"/>
          <p:nvPr/>
        </p:nvSpPr>
        <p:spPr>
          <a:xfrm>
            <a:off x="7932752" y="485404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40</a:t>
            </a:r>
            <a:endParaRPr lang="nl-NL" dirty="0"/>
          </a:p>
        </p:txBody>
      </p:sp>
      <p:sp>
        <p:nvSpPr>
          <p:cNvPr id="29" name="Tekstvak 28"/>
          <p:cNvSpPr txBox="1"/>
          <p:nvPr/>
        </p:nvSpPr>
        <p:spPr>
          <a:xfrm>
            <a:off x="8580824" y="485404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50</a:t>
            </a:r>
            <a:endParaRPr lang="nl-NL" dirty="0"/>
          </a:p>
        </p:txBody>
      </p:sp>
      <p:sp>
        <p:nvSpPr>
          <p:cNvPr id="32" name="Rechthoek 31"/>
          <p:cNvSpPr/>
          <p:nvPr/>
        </p:nvSpPr>
        <p:spPr>
          <a:xfrm>
            <a:off x="5800849" y="1529800"/>
            <a:ext cx="409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err="1" smtClean="0"/>
              <a:t>Q</a:t>
            </a:r>
            <a:r>
              <a:rPr lang="nl-NL" baseline="-25000" dirty="0" err="1" smtClean="0"/>
              <a:t>v</a:t>
            </a:r>
            <a:endParaRPr lang="nl-NL" dirty="0"/>
          </a:p>
        </p:txBody>
      </p:sp>
      <p:cxnSp>
        <p:nvCxnSpPr>
          <p:cNvPr id="40" name="Rechte verbindingslijn 39"/>
          <p:cNvCxnSpPr/>
          <p:nvPr/>
        </p:nvCxnSpPr>
        <p:spPr>
          <a:xfrm flipV="1">
            <a:off x="5652120" y="2919121"/>
            <a:ext cx="2928704" cy="1368152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3" name="Rechthoek 42"/>
          <p:cNvSpPr/>
          <p:nvPr/>
        </p:nvSpPr>
        <p:spPr>
          <a:xfrm>
            <a:off x="8171738" y="2637623"/>
            <a:ext cx="413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err="1" smtClean="0"/>
              <a:t>Q</a:t>
            </a:r>
            <a:r>
              <a:rPr lang="nl-NL" baseline="-25000" dirty="0" err="1" smtClean="0"/>
              <a:t>a</a:t>
            </a:r>
            <a:endParaRPr lang="nl-NL" dirty="0"/>
          </a:p>
        </p:txBody>
      </p:sp>
      <p:sp>
        <p:nvSpPr>
          <p:cNvPr id="44" name="Tekstvak 43"/>
          <p:cNvSpPr txBox="1"/>
          <p:nvPr/>
        </p:nvSpPr>
        <p:spPr>
          <a:xfrm>
            <a:off x="180476" y="6021288"/>
            <a:ext cx="1280736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nl-NL" dirty="0" smtClean="0"/>
              <a:t>Rente VS ↓</a:t>
            </a:r>
            <a:endParaRPr lang="nl-NL" dirty="0"/>
          </a:p>
        </p:txBody>
      </p:sp>
      <p:sp>
        <p:nvSpPr>
          <p:cNvPr id="45" name="Tekstvak 44"/>
          <p:cNvSpPr txBox="1"/>
          <p:nvPr/>
        </p:nvSpPr>
        <p:spPr>
          <a:xfrm>
            <a:off x="2131269" y="5746030"/>
            <a:ext cx="2468945" cy="9233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nl-NL" dirty="0" smtClean="0"/>
              <a:t>Beleggen in de VS wordt</a:t>
            </a:r>
          </a:p>
          <a:p>
            <a:pPr algn="ctr"/>
            <a:r>
              <a:rPr lang="nl-NL" dirty="0" smtClean="0"/>
              <a:t>minder aantrekkelijk: </a:t>
            </a:r>
          </a:p>
          <a:p>
            <a:pPr algn="ctr"/>
            <a:r>
              <a:rPr lang="nl-NL" dirty="0" smtClean="0"/>
              <a:t>ontvangsten BB ↓</a:t>
            </a:r>
            <a:endParaRPr lang="nl-NL" dirty="0"/>
          </a:p>
        </p:txBody>
      </p:sp>
      <p:sp>
        <p:nvSpPr>
          <p:cNvPr id="46" name="Tekstvak 45"/>
          <p:cNvSpPr txBox="1"/>
          <p:nvPr/>
        </p:nvSpPr>
        <p:spPr>
          <a:xfrm>
            <a:off x="5142436" y="5877272"/>
            <a:ext cx="1571905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nl-NL" dirty="0" smtClean="0"/>
              <a:t>vraag</a:t>
            </a:r>
            <a:r>
              <a:rPr lang="nl-NL" baseline="-25000" dirty="0" smtClean="0"/>
              <a:t>$</a:t>
            </a:r>
            <a:r>
              <a:rPr lang="nl-NL" dirty="0" smtClean="0"/>
              <a:t>  op de</a:t>
            </a:r>
            <a:endParaRPr lang="nl-NL" baseline="-25000" dirty="0" smtClean="0"/>
          </a:p>
          <a:p>
            <a:pPr algn="ctr"/>
            <a:r>
              <a:rPr lang="nl-NL" dirty="0" smtClean="0"/>
              <a:t>valutamarkt ↓</a:t>
            </a:r>
            <a:endParaRPr lang="nl-NL" dirty="0"/>
          </a:p>
        </p:txBody>
      </p:sp>
      <p:sp>
        <p:nvSpPr>
          <p:cNvPr id="47" name="Tekstvak 46"/>
          <p:cNvSpPr txBox="1"/>
          <p:nvPr/>
        </p:nvSpPr>
        <p:spPr>
          <a:xfrm>
            <a:off x="7480938" y="6010402"/>
            <a:ext cx="1551515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nl-NL" dirty="0" smtClean="0"/>
              <a:t>Wisselkoers ↓</a:t>
            </a:r>
            <a:endParaRPr lang="nl-NL" dirty="0"/>
          </a:p>
        </p:txBody>
      </p:sp>
      <p:cxnSp>
        <p:nvCxnSpPr>
          <p:cNvPr id="48" name="Rechte verbindingslijn met pijl 47"/>
          <p:cNvCxnSpPr>
            <a:stCxn id="44" idx="3"/>
            <a:endCxn id="45" idx="1"/>
          </p:cNvCxnSpPr>
          <p:nvPr/>
        </p:nvCxnSpPr>
        <p:spPr>
          <a:xfrm>
            <a:off x="1461212" y="6205954"/>
            <a:ext cx="670057" cy="174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9" name="Rechte verbindingslijn met pijl 48"/>
          <p:cNvCxnSpPr>
            <a:stCxn id="45" idx="3"/>
            <a:endCxn id="46" idx="1"/>
          </p:cNvCxnSpPr>
          <p:nvPr/>
        </p:nvCxnSpPr>
        <p:spPr>
          <a:xfrm flipV="1">
            <a:off x="4600214" y="6200438"/>
            <a:ext cx="542222" cy="72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0" name="Rechte verbindingslijn met pijl 49"/>
          <p:cNvCxnSpPr>
            <a:stCxn id="46" idx="3"/>
            <a:endCxn id="47" idx="1"/>
          </p:cNvCxnSpPr>
          <p:nvPr/>
        </p:nvCxnSpPr>
        <p:spPr>
          <a:xfrm flipV="1">
            <a:off x="6714341" y="6195068"/>
            <a:ext cx="766597" cy="53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1" name="Rechte verbindingslijn 50"/>
          <p:cNvCxnSpPr/>
          <p:nvPr/>
        </p:nvCxnSpPr>
        <p:spPr>
          <a:xfrm>
            <a:off x="6212681" y="2252663"/>
            <a:ext cx="1704345" cy="2246354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7" name="Rechte verbindingslijn 56"/>
          <p:cNvCxnSpPr/>
          <p:nvPr/>
        </p:nvCxnSpPr>
        <p:spPr>
          <a:xfrm flipV="1">
            <a:off x="5255112" y="3554404"/>
            <a:ext cx="1842527" cy="12789"/>
          </a:xfrm>
          <a:prstGeom prst="line">
            <a:avLst/>
          </a:prstGeom>
          <a:ln w="19050">
            <a:prstDash val="lg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8" name="Ovaal 57"/>
          <p:cNvSpPr/>
          <p:nvPr/>
        </p:nvSpPr>
        <p:spPr>
          <a:xfrm>
            <a:off x="6588224" y="3745582"/>
            <a:ext cx="124991" cy="124991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59" name="Rechte verbindingslijn 58"/>
          <p:cNvCxnSpPr/>
          <p:nvPr/>
        </p:nvCxnSpPr>
        <p:spPr>
          <a:xfrm flipV="1">
            <a:off x="5311130" y="3808090"/>
            <a:ext cx="1200512" cy="12790"/>
          </a:xfrm>
          <a:prstGeom prst="line">
            <a:avLst/>
          </a:prstGeom>
          <a:ln w="19050">
            <a:prstDash val="lg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Rechte verbindingslijn 30"/>
          <p:cNvCxnSpPr/>
          <p:nvPr/>
        </p:nvCxnSpPr>
        <p:spPr>
          <a:xfrm>
            <a:off x="5759168" y="1657437"/>
            <a:ext cx="2160240" cy="2848445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56" name="Ovaal 55"/>
          <p:cNvSpPr/>
          <p:nvPr/>
        </p:nvSpPr>
        <p:spPr>
          <a:xfrm>
            <a:off x="7135522" y="3491909"/>
            <a:ext cx="124991" cy="124991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2850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blinds/>
      </p:transition>
    </mc:Choice>
    <mc:Fallback xmlns="">
      <p:transition spd="slow">
        <p:blinds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81481E-6 L -0.08368 -0.00186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84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4" grpId="0" animBg="1"/>
      <p:bldP spid="45" grpId="0" animBg="1"/>
      <p:bldP spid="46" grpId="0" animBg="1"/>
      <p:bldP spid="47" grpId="0" animBg="1"/>
      <p:bldP spid="58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olfvorm">
  <a:themeElements>
    <a:clrScheme name="Golfv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Golfv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Golfv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271</TotalTime>
  <Words>1344</Words>
  <Application>Microsoft Macintosh PowerPoint</Application>
  <PresentationFormat>Diavoorstelling (4:3)</PresentationFormat>
  <Paragraphs>368</Paragraphs>
  <Slides>20</Slides>
  <Notes>0</Notes>
  <HiddenSlides>0</HiddenSlides>
  <MMClips>0</MMClips>
  <ScaleCrop>false</ScaleCrop>
  <HeadingPairs>
    <vt:vector size="6" baseType="variant"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20</vt:i4>
      </vt:variant>
    </vt:vector>
  </HeadingPairs>
  <TitlesOfParts>
    <vt:vector size="22" baseType="lpstr">
      <vt:lpstr>Golfvorm</vt:lpstr>
      <vt:lpstr>Packager Shell-object</vt:lpstr>
      <vt:lpstr>Wisselkoersen</vt:lpstr>
      <vt:lpstr>Voorbeelden van vraag en aanbod</vt:lpstr>
      <vt:lpstr>Evenwichtskoers en appreciatie</vt:lpstr>
      <vt:lpstr>Betalingsbalans en wisselkoers</vt:lpstr>
      <vt:lpstr>Betalingsbalans</vt:lpstr>
      <vt:lpstr>Betalingsbalans</vt:lpstr>
      <vt:lpstr>Betalingsbalans rekenhulp</vt:lpstr>
      <vt:lpstr>Valutamarkt: flexibele wisselkoersen</vt:lpstr>
      <vt:lpstr>Valutamarkt: flexibele wisselkoersen</vt:lpstr>
      <vt:lpstr>Betalingsbalans en wisselkoers</vt:lpstr>
      <vt:lpstr>Flexibele wisselkoersen</vt:lpstr>
      <vt:lpstr>PowerPoint-presentatie</vt:lpstr>
      <vt:lpstr>Ruilvoet</vt:lpstr>
      <vt:lpstr>Valutaoorlog</vt:lpstr>
      <vt:lpstr>Wisselkoers-manipulatie</vt:lpstr>
      <vt:lpstr>Stabiele wisselkoersen</vt:lpstr>
      <vt:lpstr>Stabiele wisselkoersen</vt:lpstr>
      <vt:lpstr>Deense Kroon is te goedkoop</vt:lpstr>
      <vt:lpstr>Stabiele wisselkoersen</vt:lpstr>
      <vt:lpstr>Stabiele wisselkoersen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Consumentensurplus</dc:title>
  <dc:creator>Paul</dc:creator>
  <cp:lastModifiedBy>Hans Vermeulen</cp:lastModifiedBy>
  <cp:revision>105</cp:revision>
  <dcterms:created xsi:type="dcterms:W3CDTF">2011-11-07T19:45:01Z</dcterms:created>
  <dcterms:modified xsi:type="dcterms:W3CDTF">2017-05-30T21:05:58Z</dcterms:modified>
</cp:coreProperties>
</file>