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63" autoAdjust="0"/>
    <p:restoredTop sz="94666"/>
  </p:normalViewPr>
  <p:slideViewPr>
    <p:cSldViewPr>
      <p:cViewPr varScale="1">
        <p:scale>
          <a:sx n="98" d="100"/>
          <a:sy n="98" d="100"/>
        </p:scale>
        <p:origin x="1696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12/8/19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12/8/19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12/8/19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12/8/19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12/8/19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12/8/19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12/8/19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12/8/19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12/8/19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12/8/19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12/8/19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12/8/19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74868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nl-NL" dirty="0"/>
              <a:t>Risico en verzekeren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097135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/>
              <a:t>niets is zeker,</a:t>
            </a:r>
          </a:p>
          <a:p>
            <a:r>
              <a:rPr lang="nl-NL" dirty="0"/>
              <a:t>dát is zeker!</a:t>
            </a:r>
          </a:p>
        </p:txBody>
      </p:sp>
    </p:spTree>
    <p:extLst>
      <p:ext uri="{BB962C8B-B14F-4D97-AF65-F5344CB8AC3E}">
        <p14:creationId xmlns:p14="http://schemas.microsoft.com/office/powerpoint/2010/main" val="2210890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484784"/>
            <a:ext cx="7408333" cy="2448272"/>
          </a:xfrm>
        </p:spPr>
        <p:txBody>
          <a:bodyPr>
            <a:normAutofit/>
          </a:bodyPr>
          <a:lstStyle/>
          <a:p>
            <a:r>
              <a:rPr lang="nl-NL" sz="2000" dirty="0"/>
              <a:t>Wanneer je wél een verzekering af sluit:</a:t>
            </a:r>
          </a:p>
          <a:p>
            <a:pPr lvl="1">
              <a:buFont typeface="Courier New" pitchFamily="49" charset="0"/>
              <a:buChar char="o"/>
            </a:pPr>
            <a:r>
              <a:rPr lang="nl-NL" sz="2000" dirty="0"/>
              <a:t>krijg je de nieuwprijs (€ 1000,-) uitgekeerd bij diefstal</a:t>
            </a:r>
          </a:p>
          <a:p>
            <a:pPr lvl="1">
              <a:buFont typeface="Courier New" pitchFamily="49" charset="0"/>
              <a:buChar char="o"/>
            </a:pPr>
            <a:r>
              <a:rPr lang="nl-NL" sz="2000" dirty="0"/>
              <a:t>loop je dus geen schade op</a:t>
            </a:r>
          </a:p>
          <a:p>
            <a:pPr lvl="1">
              <a:buFont typeface="Courier New" pitchFamily="49" charset="0"/>
              <a:buChar char="o"/>
            </a:pPr>
            <a:r>
              <a:rPr lang="nl-NL" sz="2000" dirty="0"/>
              <a:t>de kosten bedragen € 50,-</a:t>
            </a:r>
          </a:p>
          <a:p>
            <a:pPr lvl="1">
              <a:buFont typeface="Courier New" pitchFamily="49" charset="0"/>
              <a:buChar char="o"/>
            </a:pPr>
            <a:r>
              <a:rPr lang="nl-NL" sz="2000" dirty="0"/>
              <a:t>maar je loopt geen risico, want die koop je af met de verzekering</a:t>
            </a:r>
          </a:p>
          <a:p>
            <a:endParaRPr lang="nl-NL" sz="2000" dirty="0"/>
          </a:p>
          <a:p>
            <a:pPr marL="0" indent="0">
              <a:buNone/>
            </a:pPr>
            <a:endParaRPr lang="nl-NL" sz="20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Risico’s verzekeren</a:t>
            </a:r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872720"/>
              </p:ext>
            </p:extLst>
          </p:nvPr>
        </p:nvGraphicFramePr>
        <p:xfrm>
          <a:off x="251520" y="4221088"/>
          <a:ext cx="8640960" cy="2346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Premie per</a:t>
                      </a:r>
                      <a:r>
                        <a:rPr lang="nl-NL" baseline="0" dirty="0"/>
                        <a:t> jaar</a:t>
                      </a:r>
                      <a:endParaRPr lang="nl-NL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Uitbetaling bij diefstal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Mogelijke schade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Verwachte </a:t>
                      </a:r>
                      <a:r>
                        <a:rPr lang="nl-NL" dirty="0">
                          <a:solidFill>
                            <a:srgbClr val="C00000"/>
                          </a:solidFill>
                        </a:rPr>
                        <a:t>kosten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nl-NL" sz="2800" dirty="0"/>
                        <a:t>Risico</a:t>
                      </a:r>
                      <a:endParaRPr lang="nl-NL" dirty="0"/>
                    </a:p>
                    <a:p>
                      <a:r>
                        <a:rPr lang="nl-NL" dirty="0"/>
                        <a:t>Verwachte </a:t>
                      </a:r>
                      <a:r>
                        <a:rPr lang="nl-NL" dirty="0">
                          <a:solidFill>
                            <a:srgbClr val="C00000"/>
                          </a:solidFill>
                        </a:rPr>
                        <a:t>schade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Niet</a:t>
                      </a:r>
                      <a:r>
                        <a:rPr lang="nl-NL" baseline="0" dirty="0"/>
                        <a:t> verzekeren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Wél verzekeren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4445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628800"/>
            <a:ext cx="7408333" cy="2376264"/>
          </a:xfrm>
        </p:spPr>
        <p:txBody>
          <a:bodyPr>
            <a:normAutofit/>
          </a:bodyPr>
          <a:lstStyle/>
          <a:p>
            <a:r>
              <a:rPr lang="nl-NL" sz="2000" dirty="0"/>
              <a:t>Wanneer je wél een verzekering af sluit:</a:t>
            </a:r>
          </a:p>
          <a:p>
            <a:pPr lvl="1">
              <a:buFont typeface="Courier New" pitchFamily="49" charset="0"/>
              <a:buChar char="o"/>
            </a:pPr>
            <a:r>
              <a:rPr lang="nl-NL" sz="2000" dirty="0"/>
              <a:t>krijg je de nieuwprijs (€ 1000,-) uitgekeerd bij diefstal</a:t>
            </a:r>
          </a:p>
          <a:p>
            <a:pPr lvl="1">
              <a:buFont typeface="Courier New" pitchFamily="49" charset="0"/>
              <a:buChar char="o"/>
            </a:pPr>
            <a:r>
              <a:rPr lang="nl-NL" sz="2000" dirty="0"/>
              <a:t>loop je dus geen schade op</a:t>
            </a:r>
          </a:p>
          <a:p>
            <a:pPr lvl="1">
              <a:buFont typeface="Courier New" pitchFamily="49" charset="0"/>
              <a:buChar char="o"/>
            </a:pPr>
            <a:r>
              <a:rPr lang="nl-NL" sz="2000" dirty="0"/>
              <a:t>de kosten bedragen € 50,-</a:t>
            </a:r>
          </a:p>
          <a:p>
            <a:pPr lvl="1">
              <a:buFont typeface="Courier New" pitchFamily="49" charset="0"/>
              <a:buChar char="o"/>
            </a:pPr>
            <a:r>
              <a:rPr lang="nl-NL" sz="2000" dirty="0"/>
              <a:t>maar je loopt geen risico, want die koop je af met de verzekering</a:t>
            </a:r>
          </a:p>
          <a:p>
            <a:endParaRPr lang="nl-NL" sz="2000" dirty="0"/>
          </a:p>
          <a:p>
            <a:pPr marL="0" indent="0">
              <a:buNone/>
            </a:pPr>
            <a:endParaRPr lang="nl-NL" sz="20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Risico’s verzekeren</a:t>
            </a:r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394023"/>
              </p:ext>
            </p:extLst>
          </p:nvPr>
        </p:nvGraphicFramePr>
        <p:xfrm>
          <a:off x="251520" y="4221088"/>
          <a:ext cx="8640960" cy="2346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Premie per</a:t>
                      </a:r>
                      <a:r>
                        <a:rPr lang="nl-NL" baseline="0" dirty="0"/>
                        <a:t> jaar</a:t>
                      </a:r>
                      <a:endParaRPr lang="nl-NL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Uitbetaling bij diefstal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Mogelijke schade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Verwachte </a:t>
                      </a:r>
                      <a:r>
                        <a:rPr lang="nl-NL" dirty="0">
                          <a:solidFill>
                            <a:srgbClr val="C00000"/>
                          </a:solidFill>
                        </a:rPr>
                        <a:t>kosten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nl-NL" sz="2800" dirty="0"/>
                        <a:t>Risico</a:t>
                      </a:r>
                      <a:endParaRPr lang="nl-NL" dirty="0"/>
                    </a:p>
                    <a:p>
                      <a:r>
                        <a:rPr lang="nl-NL" dirty="0"/>
                        <a:t>Verwachte </a:t>
                      </a:r>
                      <a:r>
                        <a:rPr lang="nl-NL" dirty="0">
                          <a:solidFill>
                            <a:srgbClr val="C00000"/>
                          </a:solidFill>
                        </a:rPr>
                        <a:t>schade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Niet</a:t>
                      </a:r>
                      <a:r>
                        <a:rPr lang="nl-NL" baseline="0" dirty="0"/>
                        <a:t> verzekeren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Wél verzekeren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395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844824"/>
            <a:ext cx="7408333" cy="1944216"/>
          </a:xfrm>
        </p:spPr>
        <p:txBody>
          <a:bodyPr>
            <a:normAutofit/>
          </a:bodyPr>
          <a:lstStyle/>
          <a:p>
            <a:r>
              <a:rPr lang="nl-NL" sz="2000" dirty="0"/>
              <a:t>De verwachte kosten zijn gelijk, </a:t>
            </a:r>
          </a:p>
          <a:p>
            <a:r>
              <a:rPr lang="nl-NL" sz="2000" dirty="0"/>
              <a:t>maar het risico van niet-verzekeren is groter</a:t>
            </a:r>
          </a:p>
          <a:p>
            <a:pPr>
              <a:buFont typeface="Wingdings" pitchFamily="2" charset="2"/>
              <a:buChar char="Ø"/>
            </a:pPr>
            <a:r>
              <a:rPr lang="nl-NL" sz="2000" dirty="0"/>
              <a:t>een risico-avers persoon zal zich verzekeren</a:t>
            </a:r>
          </a:p>
          <a:p>
            <a:pPr>
              <a:buFont typeface="Wingdings" pitchFamily="2" charset="2"/>
              <a:buChar char="Ø"/>
            </a:pPr>
            <a:r>
              <a:rPr lang="nl-NL" sz="2000" dirty="0"/>
              <a:t>iemand met minder afkeer van risico zal liever geen premie betalen en het risico nemen.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 of niet verzekeren?</a:t>
            </a:r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264899"/>
              </p:ext>
            </p:extLst>
          </p:nvPr>
        </p:nvGraphicFramePr>
        <p:xfrm>
          <a:off x="251520" y="4221088"/>
          <a:ext cx="8640960" cy="2346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Premie per</a:t>
                      </a:r>
                      <a:r>
                        <a:rPr lang="nl-NL" baseline="0" dirty="0"/>
                        <a:t> jaar</a:t>
                      </a:r>
                      <a:endParaRPr lang="nl-NL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Uitbetaling bij diefstal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Mogelijke schade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Verwachte </a:t>
                      </a:r>
                      <a:r>
                        <a:rPr lang="nl-NL" dirty="0">
                          <a:solidFill>
                            <a:srgbClr val="C00000"/>
                          </a:solidFill>
                        </a:rPr>
                        <a:t>kosten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nl-NL" sz="2800" dirty="0"/>
                        <a:t>Risico</a:t>
                      </a:r>
                      <a:endParaRPr lang="nl-NL" dirty="0"/>
                    </a:p>
                    <a:p>
                      <a:r>
                        <a:rPr lang="nl-NL" dirty="0"/>
                        <a:t>Verwachte </a:t>
                      </a:r>
                      <a:r>
                        <a:rPr lang="nl-NL" dirty="0">
                          <a:solidFill>
                            <a:srgbClr val="C00000"/>
                          </a:solidFill>
                        </a:rPr>
                        <a:t>schade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Niet</a:t>
                      </a:r>
                      <a:r>
                        <a:rPr lang="nl-NL" baseline="0" dirty="0"/>
                        <a:t> verzekeren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Wél verzekeren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8430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99592" y="2060848"/>
            <a:ext cx="7408333" cy="3450696"/>
          </a:xfrm>
        </p:spPr>
        <p:txBody>
          <a:bodyPr>
            <a:normAutofit fontScale="85000" lnSpcReduction="20000"/>
          </a:bodyPr>
          <a:lstStyle/>
          <a:p>
            <a:r>
              <a:rPr lang="nl-NL" sz="2800" dirty="0"/>
              <a:t>Vorige voorbeeld:</a:t>
            </a:r>
          </a:p>
          <a:p>
            <a:pPr lvl="1">
              <a:buFont typeface="Courier New" pitchFamily="49" charset="0"/>
              <a:buChar char="o"/>
            </a:pPr>
            <a:r>
              <a:rPr lang="nl-NL" sz="2400" dirty="0"/>
              <a:t>als 20 personen zich verzekeren voor € 50</a:t>
            </a:r>
          </a:p>
          <a:p>
            <a:pPr lvl="1">
              <a:buFont typeface="Courier New" pitchFamily="49" charset="0"/>
              <a:buChar char="o"/>
            </a:pPr>
            <a:r>
              <a:rPr lang="nl-NL" sz="2400" dirty="0"/>
              <a:t>en 1 op de 20 scooters (van € 1000) wordt gestolen</a:t>
            </a:r>
          </a:p>
          <a:p>
            <a:pPr lvl="1">
              <a:buFont typeface="Courier New" pitchFamily="49" charset="0"/>
              <a:buChar char="o"/>
            </a:pPr>
            <a:r>
              <a:rPr lang="nl-NL" sz="2400" dirty="0"/>
              <a:t>zijn premieopbrengst en uitkering dekkend</a:t>
            </a:r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r>
              <a:rPr lang="nl-NL" sz="2800" dirty="0"/>
              <a:t>Maar:</a:t>
            </a:r>
          </a:p>
          <a:p>
            <a:r>
              <a:rPr lang="nl-NL" sz="2800" dirty="0"/>
              <a:t>verzekeringsmaatschappij heeft ook andere kosten </a:t>
            </a:r>
          </a:p>
          <a:p>
            <a:r>
              <a:rPr lang="nl-NL" sz="2800" dirty="0"/>
              <a:t>en wil winst maken</a:t>
            </a:r>
          </a:p>
          <a:p>
            <a:endParaRPr lang="nl-NL" sz="1600" dirty="0"/>
          </a:p>
          <a:p>
            <a:pPr marL="0" indent="0">
              <a:buNone/>
            </a:pPr>
            <a:r>
              <a:rPr lang="nl-NL" sz="2800" dirty="0"/>
              <a:t>Premie moet dus méér zijn dan het (gemiddelde) risico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verzekeringsmaatschappij</a:t>
            </a:r>
          </a:p>
        </p:txBody>
      </p:sp>
    </p:spTree>
    <p:extLst>
      <p:ext uri="{BB962C8B-B14F-4D97-AF65-F5344CB8AC3E}">
        <p14:creationId xmlns:p14="http://schemas.microsoft.com/office/powerpoint/2010/main" val="2354948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1988840"/>
            <a:ext cx="7408333" cy="3450696"/>
          </a:xfrm>
        </p:spPr>
        <p:txBody>
          <a:bodyPr>
            <a:normAutofit fontScale="85000" lnSpcReduction="10000"/>
          </a:bodyPr>
          <a:lstStyle/>
          <a:p>
            <a:r>
              <a:rPr lang="nl-NL" sz="2800" dirty="0"/>
              <a:t>Averechtse selectie</a:t>
            </a:r>
          </a:p>
          <a:p>
            <a:pPr marL="457200" lvl="1" indent="0">
              <a:buNone/>
            </a:pPr>
            <a:r>
              <a:rPr lang="nl-NL" sz="2400" dirty="0"/>
              <a:t>mensen die meer risico lopen zullen zich sneller verzekeren</a:t>
            </a:r>
          </a:p>
          <a:p>
            <a:pPr lvl="1">
              <a:buFont typeface="Wingdings" pitchFamily="2" charset="2"/>
              <a:buChar char="Ø"/>
            </a:pPr>
            <a:r>
              <a:rPr lang="nl-NL" sz="2400" dirty="0"/>
              <a:t>in dit geval: in de stad / platteland</a:t>
            </a:r>
          </a:p>
          <a:p>
            <a:endParaRPr lang="nl-NL" sz="600" dirty="0"/>
          </a:p>
          <a:p>
            <a:r>
              <a:rPr lang="nl-NL" sz="2800" dirty="0"/>
              <a:t>Moreel wangedrag</a:t>
            </a:r>
          </a:p>
          <a:p>
            <a:pPr marL="457200" lvl="1" indent="0">
              <a:buNone/>
            </a:pPr>
            <a:r>
              <a:rPr lang="nl-NL" sz="2400" dirty="0"/>
              <a:t>mensen die verzekerd zijn, gaan zich roekelozer gedragen</a:t>
            </a:r>
          </a:p>
          <a:p>
            <a:pPr lvl="1">
              <a:buFont typeface="Wingdings" pitchFamily="2" charset="2"/>
              <a:buChar char="Ø"/>
            </a:pPr>
            <a:r>
              <a:rPr lang="nl-NL" sz="2400" dirty="0"/>
              <a:t>in dit geval: niet meer in bewaakte stalling, minder goed slot</a:t>
            </a:r>
          </a:p>
          <a:p>
            <a:pPr lvl="1">
              <a:buFont typeface="Wingdings" pitchFamily="2" charset="2"/>
              <a:buChar char="Ø"/>
            </a:pPr>
            <a:endParaRPr lang="nl-NL" sz="500" dirty="0"/>
          </a:p>
          <a:p>
            <a:pPr marL="0" indent="0">
              <a:buNone/>
            </a:pPr>
            <a:r>
              <a:rPr lang="nl-NL" sz="2800" dirty="0"/>
              <a:t>Hierdoor neemt het gemiddelde risico voor de verzekering - en dus ook de premie - toe!!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Bovendien:</a:t>
            </a:r>
          </a:p>
        </p:txBody>
      </p:sp>
    </p:spTree>
    <p:extLst>
      <p:ext uri="{BB962C8B-B14F-4D97-AF65-F5344CB8AC3E}">
        <p14:creationId xmlns:p14="http://schemas.microsoft.com/office/powerpoint/2010/main" val="3411465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99592" y="2204864"/>
            <a:ext cx="7408333" cy="345069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sz="2800" dirty="0"/>
              <a:t>Je bezit een huis van € 300.000</a:t>
            </a:r>
          </a:p>
          <a:p>
            <a:pPr marL="0" indent="0">
              <a:buNone/>
            </a:pPr>
            <a:r>
              <a:rPr lang="nl-NL" sz="2800" dirty="0"/>
              <a:t>De kans op brand is 1 op 1000 </a:t>
            </a:r>
          </a:p>
          <a:p>
            <a:pPr marL="0" indent="0">
              <a:buNone/>
            </a:pPr>
            <a:r>
              <a:rPr lang="nl-NL" sz="2800" dirty="0"/>
              <a:t>De brandverzekering vraagt een premie van 2 ‰</a:t>
            </a:r>
          </a:p>
          <a:p>
            <a:pPr marL="0" indent="0">
              <a:buNone/>
            </a:pPr>
            <a:endParaRPr lang="nl-NL" sz="2800" dirty="0"/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Zou jij je verzekeren? Licht je antwoord toe met de verwachte kosten.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Hoe groot is de kans op moreel wangedrag bij deze verzekering?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Welke informatie zou jij als verzekeraar willen hebben voordat je de verzekering af sluit?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Verwerking</a:t>
            </a:r>
          </a:p>
        </p:txBody>
      </p:sp>
    </p:spTree>
    <p:extLst>
      <p:ext uri="{BB962C8B-B14F-4D97-AF65-F5344CB8AC3E}">
        <p14:creationId xmlns:p14="http://schemas.microsoft.com/office/powerpoint/2010/main" val="403306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214314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l-NL" sz="1800" dirty="0"/>
              <a:t>Op basis van de verwachte kosten zou je zeggen ‘nee’, maar de omvang van de mogelijke schade is zó groot dat verzekeren tóch voor de hand ligt.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1800" dirty="0"/>
              <a:t>Ondanks de verzekering zullen mensen tóch voorzichtig blijven met brand. De kans op moreel wangedrag is klein, omdat de gevolgen zo groot zijn.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1800" dirty="0"/>
              <a:t>Zaken die verband houden met risico op brand en omvang schade: waarde inboedel, soort dakbedekking, leeftijd elektrische bedrading, </a:t>
            </a:r>
            <a:r>
              <a:rPr lang="nl-NL" sz="1800" dirty="0" err="1"/>
              <a:t>enz</a:t>
            </a:r>
            <a:r>
              <a:rPr lang="nl-NL" sz="1800" dirty="0"/>
              <a:t>…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1800" dirty="0"/>
              <a:t>Onderverzekering en uitkering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570392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nl-NL" dirty="0"/>
              <a:t>Uitwerking</a:t>
            </a:r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59954"/>
              </p:ext>
            </p:extLst>
          </p:nvPr>
        </p:nvGraphicFramePr>
        <p:xfrm>
          <a:off x="251520" y="3717032"/>
          <a:ext cx="8640960" cy="2346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Premie per</a:t>
                      </a:r>
                      <a:r>
                        <a:rPr lang="nl-NL" baseline="0" dirty="0"/>
                        <a:t> jaar</a:t>
                      </a:r>
                      <a:endParaRPr lang="nl-NL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Uitbetaling bij brand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Mogelijke schade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Verwachte </a:t>
                      </a:r>
                      <a:r>
                        <a:rPr lang="nl-NL" dirty="0">
                          <a:solidFill>
                            <a:srgbClr val="C00000"/>
                          </a:solidFill>
                        </a:rPr>
                        <a:t>kosten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nl-NL" sz="2800" dirty="0"/>
                        <a:t>Risico</a:t>
                      </a:r>
                      <a:endParaRPr lang="nl-NL" dirty="0"/>
                    </a:p>
                    <a:p>
                      <a:r>
                        <a:rPr lang="nl-NL" dirty="0"/>
                        <a:t>Verwachte </a:t>
                      </a:r>
                      <a:r>
                        <a:rPr lang="nl-NL" dirty="0">
                          <a:solidFill>
                            <a:srgbClr val="C00000"/>
                          </a:solidFill>
                        </a:rPr>
                        <a:t>schade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Niet</a:t>
                      </a:r>
                      <a:r>
                        <a:rPr lang="nl-NL" baseline="0" dirty="0"/>
                        <a:t> verzekeren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/>
                        <a:t>€ 0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000" dirty="0"/>
                        <a:t>€ 0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000" dirty="0"/>
                        <a:t>€ 300.000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000" dirty="0"/>
                        <a:t>€ 300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000" dirty="0"/>
                        <a:t>€ 300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Wél verzekeren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/>
                        <a:t>€ 600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000" dirty="0"/>
                        <a:t>€ 300.000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000" dirty="0"/>
                        <a:t>€ 0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000" dirty="0"/>
                        <a:t>€ 600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000" dirty="0"/>
                        <a:t>€ 0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5367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208823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nl-NL" sz="2800" dirty="0"/>
              <a:t>niet iedereen heeft dezelfde kans op schade</a:t>
            </a:r>
          </a:p>
          <a:p>
            <a:pPr marL="0" indent="0">
              <a:buNone/>
            </a:pPr>
            <a:endParaRPr lang="nl-NL" sz="2800" dirty="0"/>
          </a:p>
          <a:p>
            <a:pPr marL="0" indent="0" algn="ctr">
              <a:buNone/>
            </a:pPr>
            <a:r>
              <a:rPr lang="nl-NL" sz="2800" dirty="0"/>
              <a:t>verzekeren = spreiden van individuele risico</a:t>
            </a:r>
          </a:p>
          <a:p>
            <a:pPr marL="0" indent="0">
              <a:buNone/>
            </a:pPr>
            <a:endParaRPr lang="nl-NL" sz="2800" dirty="0"/>
          </a:p>
          <a:p>
            <a:pPr>
              <a:buFont typeface="Wingdings" pitchFamily="2" charset="2"/>
              <a:buChar char="Ø"/>
            </a:pPr>
            <a:endParaRPr lang="nl-NL" sz="2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/>
              <a:t>(Verplichte) solidariteit</a:t>
            </a:r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402154"/>
              </p:ext>
            </p:extLst>
          </p:nvPr>
        </p:nvGraphicFramePr>
        <p:xfrm>
          <a:off x="251520" y="3933056"/>
          <a:ext cx="8640961" cy="2585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44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/>
                        <a:t>Premie per</a:t>
                      </a:r>
                      <a:r>
                        <a:rPr lang="nl-NL" sz="1400" baseline="0" dirty="0"/>
                        <a:t> jaar</a:t>
                      </a:r>
                      <a:endParaRPr lang="nl-NL" sz="1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/>
                        <a:t>Uitbetaling bij diefstal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/>
                        <a:t>Mogelijke schade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Individuele kans op schade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/>
                        <a:t>Individueel risico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>
                          <a:solidFill>
                            <a:srgbClr val="C00000"/>
                          </a:solidFill>
                        </a:rPr>
                        <a:t>Premie – individueel risico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Piet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6%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nl-NL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Cees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15%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nl-NL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Jenny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12%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nl-NL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Mariska</a:t>
                      </a:r>
                    </a:p>
                  </a:txBody>
                  <a:tcPr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800" dirty="0"/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/>
                        <a:t>€ 1000</a:t>
                      </a:r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€ 1000</a:t>
                      </a:r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7%</a:t>
                      </a:r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€ 70</a:t>
                      </a:r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800" dirty="0"/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GEMIDDELD</a:t>
                      </a:r>
                    </a:p>
                  </a:txBody>
                  <a:tcP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400" b="1" dirty="0"/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1" dirty="0"/>
                        <a:t>€ 1000</a:t>
                      </a:r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b="1" dirty="0"/>
                        <a:t>€ 1000</a:t>
                      </a:r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b="1" dirty="0"/>
                        <a:t>10%</a:t>
                      </a:r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b="1" dirty="0"/>
                        <a:t>€ 100</a:t>
                      </a:r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400" b="1" dirty="0"/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4226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228715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buNone/>
            </a:pPr>
            <a:r>
              <a:rPr lang="nl-NL" sz="2800" dirty="0"/>
              <a:t>verzekeren = spreiden van individuele risico</a:t>
            </a:r>
          </a:p>
          <a:p>
            <a:pPr marL="0" indent="0">
              <a:buNone/>
            </a:pPr>
            <a:endParaRPr lang="nl-NL" sz="2800" dirty="0"/>
          </a:p>
          <a:p>
            <a:pPr>
              <a:buFont typeface="Wingdings" pitchFamily="2" charset="2"/>
              <a:buChar char="Ø"/>
            </a:pPr>
            <a:r>
              <a:rPr lang="nl-NL" sz="2400" dirty="0"/>
              <a:t>meestal kiest de verzekeraar voor één premiepercentage</a:t>
            </a:r>
          </a:p>
          <a:p>
            <a:pPr>
              <a:buFont typeface="Wingdings" pitchFamily="2" charset="2"/>
              <a:buChar char="Ø"/>
            </a:pPr>
            <a:r>
              <a:rPr lang="nl-NL" sz="2400" dirty="0"/>
              <a:t>gebaseerd op gemiddeld risico, kosten en winstopslag</a:t>
            </a:r>
          </a:p>
          <a:p>
            <a:pPr marL="0" indent="0">
              <a:buNone/>
            </a:pPr>
            <a:endParaRPr lang="nl-NL" sz="2800" dirty="0"/>
          </a:p>
          <a:p>
            <a:pPr>
              <a:buFont typeface="Wingdings" pitchFamily="2" charset="2"/>
              <a:buChar char="Ø"/>
            </a:pPr>
            <a:endParaRPr lang="nl-NL" sz="2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nl-NL" dirty="0"/>
              <a:t>(Verplichte) solidariteit</a:t>
            </a:r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012345"/>
              </p:ext>
            </p:extLst>
          </p:nvPr>
        </p:nvGraphicFramePr>
        <p:xfrm>
          <a:off x="251520" y="3933056"/>
          <a:ext cx="8640961" cy="2585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44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/>
                        <a:t>Premie per</a:t>
                      </a:r>
                      <a:r>
                        <a:rPr lang="nl-NL" sz="1400" baseline="0" dirty="0"/>
                        <a:t> jaar</a:t>
                      </a:r>
                      <a:endParaRPr lang="nl-NL" sz="1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/>
                        <a:t>Uitbetaling bij diefstal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/>
                        <a:t>Mogelijke schade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Individuele kans op schade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/>
                        <a:t>Individueel risico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>
                          <a:solidFill>
                            <a:srgbClr val="C00000"/>
                          </a:solidFill>
                        </a:rPr>
                        <a:t>individueel risico - premie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Piet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6%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nl-NL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Cees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15%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nl-NL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Jenny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12%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nl-NL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Mariska</a:t>
                      </a:r>
                    </a:p>
                  </a:txBody>
                  <a:tcPr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800" dirty="0"/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/>
                        <a:t>€ 1000</a:t>
                      </a:r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€ 1000</a:t>
                      </a:r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7%</a:t>
                      </a:r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€ 70</a:t>
                      </a:r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800" dirty="0"/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GEMIDDELD</a:t>
                      </a:r>
                    </a:p>
                  </a:txBody>
                  <a:tcP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400" b="1" dirty="0"/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1" dirty="0"/>
                        <a:t>€ 1000</a:t>
                      </a:r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b="1" dirty="0"/>
                        <a:t>€ 1000</a:t>
                      </a:r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b="1" dirty="0"/>
                        <a:t>10%</a:t>
                      </a:r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b="1" dirty="0"/>
                        <a:t>€ 100</a:t>
                      </a:r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400" b="1" dirty="0"/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4438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194421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buNone/>
            </a:pPr>
            <a:r>
              <a:rPr lang="nl-NL" sz="2800" dirty="0"/>
              <a:t>verzekeren = spreiden van individuele risico</a:t>
            </a:r>
          </a:p>
          <a:p>
            <a:pPr marL="0" indent="0">
              <a:buNone/>
            </a:pPr>
            <a:endParaRPr lang="nl-NL" sz="2800" dirty="0"/>
          </a:p>
          <a:p>
            <a:pPr>
              <a:buFont typeface="Wingdings" pitchFamily="2" charset="2"/>
              <a:buChar char="Ø"/>
            </a:pPr>
            <a:r>
              <a:rPr lang="nl-NL" sz="2400" dirty="0"/>
              <a:t>meestal kiest verzekering voor één premiepercentage</a:t>
            </a:r>
          </a:p>
          <a:p>
            <a:pPr>
              <a:buFont typeface="Wingdings" pitchFamily="2" charset="2"/>
              <a:buChar char="Ø"/>
            </a:pPr>
            <a:r>
              <a:rPr lang="nl-NL" sz="2400" dirty="0"/>
              <a:t>gebaseerd op gemiddeld risico, kosten en winstopslag</a:t>
            </a:r>
          </a:p>
          <a:p>
            <a:pPr marL="0" indent="0">
              <a:buNone/>
            </a:pPr>
            <a:endParaRPr lang="nl-NL" sz="2800" dirty="0"/>
          </a:p>
          <a:p>
            <a:pPr>
              <a:buFont typeface="Wingdings" pitchFamily="2" charset="2"/>
              <a:buChar char="Ø"/>
            </a:pPr>
            <a:endParaRPr lang="nl-NL" sz="2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nl-NL" dirty="0"/>
              <a:t>(Verplichte) solidariteit</a:t>
            </a:r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486165"/>
              </p:ext>
            </p:extLst>
          </p:nvPr>
        </p:nvGraphicFramePr>
        <p:xfrm>
          <a:off x="251520" y="3933056"/>
          <a:ext cx="8640961" cy="2585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44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/>
                        <a:t>Premie per</a:t>
                      </a:r>
                      <a:r>
                        <a:rPr lang="nl-NL" sz="1400" baseline="0" dirty="0"/>
                        <a:t> jaar</a:t>
                      </a:r>
                      <a:endParaRPr lang="nl-NL" sz="1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/>
                        <a:t>Uitbetaling bij diefstal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/>
                        <a:t>Mogelijke schade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Individuele kans op schade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/>
                        <a:t>Individueel risico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>
                          <a:solidFill>
                            <a:srgbClr val="C00000"/>
                          </a:solidFill>
                        </a:rPr>
                        <a:t>Individueel risico - premie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Piet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12%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6%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- €</a:t>
                      </a:r>
                      <a:r>
                        <a:rPr lang="nl-NL" sz="1800" baseline="0" dirty="0"/>
                        <a:t> 60</a:t>
                      </a:r>
                      <a:endParaRPr lang="nl-NL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Cees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12%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15%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Jenny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12%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12%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Mariska</a:t>
                      </a:r>
                    </a:p>
                  </a:txBody>
                  <a:tcPr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12%</a:t>
                      </a:r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/>
                        <a:t>€ 1000</a:t>
                      </a:r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€ 1000</a:t>
                      </a:r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7%</a:t>
                      </a:r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€ 70</a:t>
                      </a:r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baseline="0" dirty="0"/>
                        <a:t>- € 50</a:t>
                      </a:r>
                      <a:endParaRPr lang="nl-NL" sz="1800" dirty="0"/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GEMIDDELD</a:t>
                      </a:r>
                    </a:p>
                  </a:txBody>
                  <a:tcP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b="1" dirty="0"/>
                        <a:t>12%</a:t>
                      </a:r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1" dirty="0"/>
                        <a:t>€ 1000</a:t>
                      </a:r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b="1" dirty="0"/>
                        <a:t>€ 1000</a:t>
                      </a:r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b="1" dirty="0"/>
                        <a:t>10%</a:t>
                      </a:r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b="1" dirty="0"/>
                        <a:t>€ 100</a:t>
                      </a:r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400" b="1" dirty="0"/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7278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05341" y="993605"/>
            <a:ext cx="5340700" cy="295595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000" b="1" dirty="0"/>
              <a:t>Scooterdiefstal neemt iets af  (</a:t>
            </a:r>
            <a:r>
              <a:rPr lang="nl-NL" sz="2000" dirty="0" err="1"/>
              <a:t>Falcc</a:t>
            </a:r>
            <a:r>
              <a:rPr lang="nl-NL" sz="2000" b="1" dirty="0"/>
              <a:t> 2014) </a:t>
            </a:r>
            <a:r>
              <a:rPr lang="nl-NL" sz="2000" dirty="0"/>
              <a:t>Scooterrijders opgelet: je loopt een behoorlijke risico dat je scooter gestolen zal worden. Uit cijfers blijkt dat alleen vorig jaar al bijna 14.000 scooters zijn gestolen. Daarmee wordt 1 op de 18 scooters in een jaar gestolen.</a:t>
            </a:r>
          </a:p>
          <a:p>
            <a:pPr marL="2598738" indent="0">
              <a:buNone/>
            </a:pPr>
            <a:endParaRPr lang="nl-NL" sz="2000" dirty="0"/>
          </a:p>
          <a:p>
            <a:pPr marL="1698625" indent="-1698625">
              <a:buNone/>
            </a:pPr>
            <a:r>
              <a:rPr lang="nl-NL" sz="2000" b="1" dirty="0">
                <a:solidFill>
                  <a:srgbClr val="C00000"/>
                </a:solidFill>
              </a:rPr>
              <a:t>Risico</a:t>
            </a:r>
            <a:r>
              <a:rPr lang="nl-NL" sz="2000" b="1" dirty="0">
                <a:solidFill>
                  <a:srgbClr val="FF0000"/>
                </a:solidFill>
              </a:rPr>
              <a:t> 	</a:t>
            </a:r>
            <a:r>
              <a:rPr lang="nl-NL" sz="2000" dirty="0"/>
              <a:t>de kans dat een gebeurtenis zich voordoet.</a:t>
            </a:r>
            <a:endParaRPr lang="nl-NL" sz="2000" b="1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6766" y="156322"/>
            <a:ext cx="8229600" cy="748672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nl-NL" dirty="0" err="1"/>
              <a:t>Scoooterdiefstal</a:t>
            </a:r>
            <a:r>
              <a:rPr lang="nl-NL" dirty="0"/>
              <a:t> neemt toe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766" y="1988840"/>
            <a:ext cx="2322934" cy="2173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E46D8223-FECE-D342-811D-761ED98F70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" y="4262454"/>
            <a:ext cx="9131300" cy="257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251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207113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nl-NL" sz="2400" dirty="0"/>
              <a:t>Cees zal zich verzekeren: premie &lt; individueel risico</a:t>
            </a:r>
          </a:p>
          <a:p>
            <a:r>
              <a:rPr lang="nl-NL" sz="2400" dirty="0"/>
              <a:t>Aangezien de meeste mensen risicoavers zijn,</a:t>
            </a:r>
          </a:p>
          <a:p>
            <a:pPr marL="0" indent="0">
              <a:buNone/>
              <a:tabLst>
                <a:tab pos="357188" algn="l"/>
              </a:tabLst>
            </a:pPr>
            <a:r>
              <a:rPr lang="nl-NL" sz="2400" dirty="0"/>
              <a:t>	zal Jenny zich ook wel verzekeren</a:t>
            </a:r>
          </a:p>
          <a:p>
            <a:pPr>
              <a:tabLst>
                <a:tab pos="357188" algn="l"/>
              </a:tabLst>
            </a:pPr>
            <a:r>
              <a:rPr lang="nl-NL" sz="2400" dirty="0"/>
              <a:t>Maar Piet en Mariska ????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/>
              <a:t>Wie verzekert zich nu?</a:t>
            </a:r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985403"/>
              </p:ext>
            </p:extLst>
          </p:nvPr>
        </p:nvGraphicFramePr>
        <p:xfrm>
          <a:off x="251520" y="3933056"/>
          <a:ext cx="8640961" cy="2585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44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/>
                        <a:t>Premie per</a:t>
                      </a:r>
                      <a:r>
                        <a:rPr lang="nl-NL" sz="1400" baseline="0" dirty="0"/>
                        <a:t> jaar</a:t>
                      </a:r>
                      <a:endParaRPr lang="nl-NL" sz="1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/>
                        <a:t>Uitbetaling bij diefstal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/>
                        <a:t>Mogelijke schade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Individuele kans op schade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/>
                        <a:t>Individueel risico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>
                          <a:solidFill>
                            <a:srgbClr val="C00000"/>
                          </a:solidFill>
                        </a:rPr>
                        <a:t>Individueel risico - premie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Piet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12%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6%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-</a:t>
                      </a:r>
                      <a:r>
                        <a:rPr lang="nl-NL" sz="1800" baseline="0" dirty="0"/>
                        <a:t> </a:t>
                      </a:r>
                      <a:r>
                        <a:rPr lang="nl-NL" sz="1800" dirty="0"/>
                        <a:t>€</a:t>
                      </a:r>
                      <a:r>
                        <a:rPr lang="nl-NL" sz="1800" baseline="0" dirty="0"/>
                        <a:t> 60</a:t>
                      </a:r>
                      <a:endParaRPr lang="nl-NL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Cees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12%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15%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Jenny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12%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12%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Mariska</a:t>
                      </a:r>
                    </a:p>
                  </a:txBody>
                  <a:tcPr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12%</a:t>
                      </a:r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/>
                        <a:t>€ 1000</a:t>
                      </a:r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€ 1000</a:t>
                      </a:r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7%</a:t>
                      </a:r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€ 70</a:t>
                      </a:r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baseline="0" dirty="0"/>
                        <a:t>- € 50</a:t>
                      </a:r>
                      <a:endParaRPr lang="nl-NL" sz="1800" dirty="0"/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GEMIDDELD</a:t>
                      </a:r>
                    </a:p>
                  </a:txBody>
                  <a:tcP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b="1" dirty="0"/>
                        <a:t>12%</a:t>
                      </a:r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1" dirty="0"/>
                        <a:t>€ 1000</a:t>
                      </a:r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b="1" dirty="0"/>
                        <a:t>€ 1000</a:t>
                      </a:r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b="1" dirty="0"/>
                        <a:t>10%</a:t>
                      </a:r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b="1" dirty="0"/>
                        <a:t>€ 100</a:t>
                      </a:r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400" b="1" dirty="0"/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4233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250318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nl-NL" sz="2000" dirty="0"/>
              <a:t>Als Piet zich niet verzekert…</a:t>
            </a:r>
          </a:p>
          <a:p>
            <a:r>
              <a:rPr lang="nl-NL" sz="2000" dirty="0"/>
              <a:t>stijgt het gemiddelde risico</a:t>
            </a:r>
          </a:p>
          <a:p>
            <a:r>
              <a:rPr lang="nl-NL" sz="2000" dirty="0"/>
              <a:t>De verzekering zal waarschijnlijk de premie verhogen…</a:t>
            </a:r>
          </a:p>
          <a:p>
            <a:r>
              <a:rPr lang="nl-NL" sz="2000" dirty="0"/>
              <a:t>waarna ook Mariska waarschijnlijk haar verzekering zal opzeggen</a:t>
            </a:r>
          </a:p>
          <a:p>
            <a:r>
              <a:rPr lang="nl-NL" sz="2000" dirty="0"/>
              <a:t>en de verzekering alleen de slechte risico’s over houdt</a:t>
            </a:r>
          </a:p>
          <a:p>
            <a:pPr marL="0" indent="0">
              <a:buNone/>
            </a:pPr>
            <a:endParaRPr lang="nl-NL" sz="1100" dirty="0"/>
          </a:p>
          <a:p>
            <a:r>
              <a:rPr lang="nl-NL" sz="2000" dirty="0"/>
              <a:t>Dit werkt verdere averechtse selectie in de hand!</a:t>
            </a:r>
          </a:p>
          <a:p>
            <a:endParaRPr lang="nl-NL" sz="24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424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nl-NL" sz="2800" dirty="0"/>
              <a:t>Slechte risico’s verdrijven de goede</a:t>
            </a:r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2128692"/>
              </p:ext>
            </p:extLst>
          </p:nvPr>
        </p:nvGraphicFramePr>
        <p:xfrm>
          <a:off x="251520" y="3933056"/>
          <a:ext cx="8640961" cy="2585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44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/>
                        <a:t>Premie per</a:t>
                      </a:r>
                      <a:r>
                        <a:rPr lang="nl-NL" sz="1400" baseline="0" dirty="0"/>
                        <a:t> jaar</a:t>
                      </a:r>
                      <a:endParaRPr lang="nl-NL" sz="1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/>
                        <a:t>Uitbetaling bij diefstal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/>
                        <a:t>Mogelijke schade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Individuele kans op schade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/>
                        <a:t>Individueel risico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>
                          <a:solidFill>
                            <a:srgbClr val="C00000"/>
                          </a:solidFill>
                        </a:rPr>
                        <a:t>Premie – individueel risico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Piet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12%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6%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- €</a:t>
                      </a:r>
                      <a:r>
                        <a:rPr lang="nl-NL" sz="1800" baseline="0" dirty="0"/>
                        <a:t> 60</a:t>
                      </a:r>
                      <a:endParaRPr lang="nl-NL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Cees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12%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15%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Jenny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12%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12%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Mariska</a:t>
                      </a:r>
                    </a:p>
                  </a:txBody>
                  <a:tcPr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12%</a:t>
                      </a:r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/>
                        <a:t>€ 1000</a:t>
                      </a:r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€ 1000</a:t>
                      </a:r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7%</a:t>
                      </a:r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€ 70</a:t>
                      </a:r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-</a:t>
                      </a:r>
                      <a:r>
                        <a:rPr lang="nl-NL" sz="1800" baseline="0" dirty="0"/>
                        <a:t> € 50</a:t>
                      </a:r>
                      <a:endParaRPr lang="nl-NL" sz="1800" dirty="0"/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GEMIDDELD</a:t>
                      </a:r>
                    </a:p>
                  </a:txBody>
                  <a:tcP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b="1" dirty="0"/>
                        <a:t>12%</a:t>
                      </a:r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1" dirty="0"/>
                        <a:t>€ 1000</a:t>
                      </a:r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b="1" dirty="0"/>
                        <a:t>€ 1000</a:t>
                      </a:r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b="1" dirty="0"/>
                        <a:t>10%</a:t>
                      </a:r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b="1" dirty="0"/>
                        <a:t>€ 100</a:t>
                      </a:r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400" b="1" dirty="0"/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794448"/>
              </p:ext>
            </p:extLst>
          </p:nvPr>
        </p:nvGraphicFramePr>
        <p:xfrm>
          <a:off x="251520" y="3933056"/>
          <a:ext cx="8640961" cy="2585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44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/>
                        <a:t>Premie per</a:t>
                      </a:r>
                      <a:r>
                        <a:rPr lang="nl-NL" sz="1400" baseline="0" dirty="0"/>
                        <a:t> jaar</a:t>
                      </a:r>
                      <a:endParaRPr lang="nl-NL" sz="1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/>
                        <a:t>Uitbetaling bij diefstal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/>
                        <a:t>Mogelijke schade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Individuele kans op schade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/>
                        <a:t>Individueel risico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>
                          <a:solidFill>
                            <a:srgbClr val="C00000"/>
                          </a:solidFill>
                        </a:rPr>
                        <a:t>Premie – individueel risico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Piet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nl-N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nl-N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nl-N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nl-N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nl-NL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Cees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12%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15%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Jenny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12%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12%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Mariska</a:t>
                      </a:r>
                    </a:p>
                  </a:txBody>
                  <a:tcPr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12%</a:t>
                      </a:r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/>
                        <a:t>€ 1000</a:t>
                      </a:r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€ 1000</a:t>
                      </a:r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7%</a:t>
                      </a:r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€ 70</a:t>
                      </a:r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-</a:t>
                      </a:r>
                      <a:r>
                        <a:rPr lang="nl-NL" sz="1800" baseline="0" dirty="0"/>
                        <a:t> € 50</a:t>
                      </a:r>
                      <a:endParaRPr lang="nl-NL" sz="1800" dirty="0"/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GEMIDDELD</a:t>
                      </a:r>
                    </a:p>
                  </a:txBody>
                  <a:tcP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b="1" dirty="0"/>
                        <a:t>12%</a:t>
                      </a:r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1" dirty="0"/>
                        <a:t>€ 1000</a:t>
                      </a:r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b="1" dirty="0"/>
                        <a:t>€ 1000</a:t>
                      </a:r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b="1" dirty="0"/>
                        <a:t>10%</a:t>
                      </a:r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b="1" dirty="0"/>
                        <a:t>€ 100</a:t>
                      </a:r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400" b="1" dirty="0"/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e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805994"/>
              </p:ext>
            </p:extLst>
          </p:nvPr>
        </p:nvGraphicFramePr>
        <p:xfrm>
          <a:off x="251520" y="3933056"/>
          <a:ext cx="8640961" cy="2585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44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/>
                        <a:t>Premie per</a:t>
                      </a:r>
                      <a:r>
                        <a:rPr lang="nl-NL" sz="1400" baseline="0" dirty="0"/>
                        <a:t> jaar</a:t>
                      </a:r>
                      <a:endParaRPr lang="nl-NL" sz="1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/>
                        <a:t>Uitbetaling bij diefstal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/>
                        <a:t>Mogelijke schade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Individuele kans op schade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/>
                        <a:t>Individueel risico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>
                          <a:solidFill>
                            <a:srgbClr val="C00000"/>
                          </a:solidFill>
                        </a:rPr>
                        <a:t>Individueel</a:t>
                      </a:r>
                      <a:r>
                        <a:rPr lang="nl-NL" sz="1400" baseline="0" dirty="0">
                          <a:solidFill>
                            <a:srgbClr val="C00000"/>
                          </a:solidFill>
                        </a:rPr>
                        <a:t> risico - premie</a:t>
                      </a:r>
                      <a:endParaRPr lang="nl-NL" sz="1400" dirty="0">
                        <a:solidFill>
                          <a:srgbClr val="C00000"/>
                        </a:solidFill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Piet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nl-N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nl-N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nl-N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nl-N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nl-NL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Cees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12%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15%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Jenny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12%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12%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Mariska</a:t>
                      </a:r>
                    </a:p>
                  </a:txBody>
                  <a:tcPr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12%</a:t>
                      </a:r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/>
                        <a:t>€ 1000</a:t>
                      </a:r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€ 1000</a:t>
                      </a:r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7%</a:t>
                      </a:r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€ 70</a:t>
                      </a:r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baseline="0" dirty="0"/>
                        <a:t>- € 50</a:t>
                      </a:r>
                      <a:endParaRPr lang="nl-NL" sz="1800" dirty="0"/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GEMIDDELD</a:t>
                      </a:r>
                    </a:p>
                  </a:txBody>
                  <a:tcP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b="1" dirty="0"/>
                        <a:t>12%</a:t>
                      </a:r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1" dirty="0"/>
                        <a:t>€ 1000</a:t>
                      </a:r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b="1" dirty="0"/>
                        <a:t>€ 1000</a:t>
                      </a:r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b="1" dirty="0"/>
                        <a:t>11,3%</a:t>
                      </a:r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b="1" dirty="0"/>
                        <a:t>€ 113</a:t>
                      </a:r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400" b="1" dirty="0"/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01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r>
              <a:rPr lang="nl-NL" sz="2800" dirty="0"/>
              <a:t>Verplicht verzekeren</a:t>
            </a:r>
          </a:p>
          <a:p>
            <a:pPr marL="447675" indent="-447675">
              <a:buNone/>
              <a:tabLst>
                <a:tab pos="447675" algn="l"/>
              </a:tabLst>
            </a:pPr>
            <a:r>
              <a:rPr lang="nl-NL" sz="2800" dirty="0"/>
              <a:t>	</a:t>
            </a:r>
            <a:r>
              <a:rPr lang="nl-NL" sz="2400" dirty="0"/>
              <a:t>denk aan basisverzekering ziektekosten </a:t>
            </a:r>
          </a:p>
          <a:p>
            <a:pPr marL="447675" indent="-447675">
              <a:buNone/>
              <a:tabLst>
                <a:tab pos="447675" algn="l"/>
              </a:tabLst>
            </a:pPr>
            <a:r>
              <a:rPr lang="nl-NL" sz="2400" dirty="0"/>
              <a:t>	(verplicht solidair)</a:t>
            </a:r>
          </a:p>
          <a:p>
            <a:pPr>
              <a:tabLst>
                <a:tab pos="447675" algn="l"/>
              </a:tabLst>
            </a:pPr>
            <a:r>
              <a:rPr lang="nl-NL" sz="2800" dirty="0"/>
              <a:t>Vrijwillig eigen risico</a:t>
            </a:r>
          </a:p>
          <a:p>
            <a:pPr marL="447675" indent="-447675">
              <a:buNone/>
              <a:tabLst>
                <a:tab pos="447675" algn="l"/>
              </a:tabLst>
            </a:pPr>
            <a:r>
              <a:rPr lang="nl-NL" sz="2800" dirty="0"/>
              <a:t>	</a:t>
            </a:r>
            <a:r>
              <a:rPr lang="nl-NL" sz="2400" dirty="0"/>
              <a:t>de verzekerde geeft nu ‘informatie’ over zijn lagere risico aan de verzekeringsmaatschappij </a:t>
            </a:r>
            <a:br>
              <a:rPr lang="nl-NL" sz="2400" dirty="0"/>
            </a:br>
            <a:r>
              <a:rPr lang="nl-NL" sz="2400" dirty="0"/>
              <a:t>(in ruil voor lagere premie)</a:t>
            </a:r>
          </a:p>
          <a:p>
            <a:pPr>
              <a:tabLst>
                <a:tab pos="447675" algn="l"/>
              </a:tabLst>
            </a:pPr>
            <a:r>
              <a:rPr lang="nl-NL" sz="2800" dirty="0"/>
              <a:t>Bonus-malus regeling: premiedifferentiatie</a:t>
            </a:r>
          </a:p>
          <a:p>
            <a:pPr marL="447675" indent="-447675">
              <a:buNone/>
              <a:tabLst>
                <a:tab pos="447675" algn="l"/>
              </a:tabLst>
            </a:pPr>
            <a:r>
              <a:rPr lang="nl-NL" sz="2800" dirty="0"/>
              <a:t>	</a:t>
            </a:r>
            <a:r>
              <a:rPr lang="nl-NL" sz="2400" dirty="0"/>
              <a:t>hoe vaker je schade maakt, hoe hoger de premie</a:t>
            </a:r>
            <a:br>
              <a:rPr lang="nl-NL" sz="2400" dirty="0"/>
            </a:br>
            <a:r>
              <a:rPr lang="nl-NL" sz="2400" dirty="0"/>
              <a:t>goede risico’s hoeven nu niet op te draaien voor de slechte risico’s</a:t>
            </a:r>
            <a:endParaRPr lang="nl-NL" sz="2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/>
              <a:t>Oplossingen</a:t>
            </a:r>
          </a:p>
        </p:txBody>
      </p:sp>
    </p:spTree>
    <p:extLst>
      <p:ext uri="{BB962C8B-B14F-4D97-AF65-F5344CB8AC3E}">
        <p14:creationId xmlns:p14="http://schemas.microsoft.com/office/powerpoint/2010/main" val="2162670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772816"/>
            <a:ext cx="5482952" cy="482453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nl-NL" sz="1400" i="1" dirty="0"/>
              <a:t>woensdag, 27 april 2011</a:t>
            </a:r>
            <a:br>
              <a:rPr lang="nl-NL" sz="1400" dirty="0">
                <a:effectLst/>
              </a:rPr>
            </a:br>
            <a:r>
              <a:rPr lang="nl-NL" sz="1400" b="1" i="1" dirty="0">
                <a:effectLst/>
              </a:rPr>
              <a:t>bron:</a:t>
            </a:r>
            <a:r>
              <a:rPr lang="nl-NL" sz="1400" i="1" dirty="0">
                <a:effectLst/>
              </a:rPr>
              <a:t> http://www.iphoneclub.nl (bewerkt)</a:t>
            </a:r>
            <a:br>
              <a:rPr lang="nl-NL" sz="1400" dirty="0">
                <a:effectLst/>
              </a:rPr>
            </a:br>
            <a:endParaRPr lang="nl-NL" sz="1400" dirty="0">
              <a:effectLst/>
            </a:endParaRPr>
          </a:p>
          <a:p>
            <a:pPr marL="0" indent="0">
              <a:buNone/>
            </a:pPr>
            <a:r>
              <a:rPr lang="nl-NL" sz="1400" dirty="0"/>
              <a:t>Morgen gaat de nieuwe </a:t>
            </a:r>
            <a:r>
              <a:rPr lang="nl-NL" sz="1400" dirty="0" err="1"/>
              <a:t>iPhone</a:t>
            </a:r>
            <a:r>
              <a:rPr lang="nl-NL" sz="1400" dirty="0"/>
              <a:t> 4 in de verkoop. De introductie van zo’n nieuwe </a:t>
            </a:r>
            <a:r>
              <a:rPr lang="nl-NL" sz="1400" dirty="0" err="1"/>
              <a:t>smartphone</a:t>
            </a:r>
            <a:r>
              <a:rPr lang="nl-NL" sz="1400" dirty="0"/>
              <a:t> blijkt een strop voor verzekeraars. Veel mensen melden namelijk ‘opeens’ een kapotte of zoekgeraakte </a:t>
            </a:r>
            <a:r>
              <a:rPr lang="nl-NL" sz="1400" dirty="0" err="1"/>
              <a:t>smartphone</a:t>
            </a:r>
            <a:r>
              <a:rPr lang="nl-NL" sz="1400" dirty="0"/>
              <a:t>, zo heeft het Centrum voor Verzekeringsstatistiek (CVS) vastgesteld. De verzekeraars vermoeden daarom een oorzakelijk verband. </a:t>
            </a:r>
            <a:r>
              <a:rPr lang="nl-NL" sz="1400" i="1" dirty="0"/>
              <a:t>“Wie de nieuwste versie wil, zou kunnen denken: ik meld een defect, verlies of beschadiging, in de hoop zo de financiering van de nieuwe </a:t>
            </a:r>
            <a:r>
              <a:rPr lang="nl-NL" sz="1400" i="1" dirty="0" err="1"/>
              <a:t>smartphone</a:t>
            </a:r>
            <a:r>
              <a:rPr lang="nl-NL" sz="1400" i="1" dirty="0"/>
              <a:t> of </a:t>
            </a:r>
            <a:r>
              <a:rPr lang="nl-NL" sz="1400" i="1" dirty="0" err="1"/>
              <a:t>iPad</a:t>
            </a:r>
            <a:r>
              <a:rPr lang="nl-NL" sz="1400" i="1" dirty="0"/>
              <a:t> te regelen”,</a:t>
            </a:r>
            <a:r>
              <a:rPr lang="nl-NL" sz="1400" dirty="0"/>
              <a:t> zegt de organisatie. </a:t>
            </a:r>
          </a:p>
          <a:p>
            <a:pPr marL="0" indent="0">
              <a:buNone/>
            </a:pPr>
            <a:endParaRPr lang="nl-NL" sz="1400" dirty="0"/>
          </a:p>
          <a:p>
            <a:pPr marL="0" indent="0">
              <a:buNone/>
            </a:pPr>
            <a:r>
              <a:rPr lang="nl-NL" sz="1400" dirty="0"/>
              <a:t>Het aantal claims ligt normaal tussen de 15.000 en 20.000 per jaar. Maar bij de introductie van de </a:t>
            </a:r>
            <a:r>
              <a:rPr lang="nl-NL" sz="1400" dirty="0" err="1"/>
              <a:t>iPhone</a:t>
            </a:r>
            <a:r>
              <a:rPr lang="nl-NL" sz="1400" dirty="0"/>
              <a:t> 4 in juni vorig jaar kwamen er 35.000 meldingen binnen. </a:t>
            </a:r>
          </a:p>
          <a:p>
            <a:pPr marL="0" indent="0">
              <a:buNone/>
            </a:pPr>
            <a:r>
              <a:rPr lang="nl-NL" sz="1400" dirty="0"/>
              <a:t>Het aantal meldingen van kapotte huiselektronica steeg van 40 à 60 naar 120 à 160 toen de </a:t>
            </a:r>
            <a:r>
              <a:rPr lang="nl-NL" sz="1400" dirty="0" err="1"/>
              <a:t>iPhone</a:t>
            </a:r>
            <a:r>
              <a:rPr lang="nl-NL" sz="1400" dirty="0"/>
              <a:t> 4 op de markt kwam. Het gaat daarbij waarschijnlijk niet alleen om meldingen van kapotte </a:t>
            </a:r>
            <a:r>
              <a:rPr lang="nl-NL" sz="1400" dirty="0" err="1"/>
              <a:t>iPhones</a:t>
            </a:r>
            <a:r>
              <a:rPr lang="nl-NL" sz="1400" dirty="0"/>
              <a:t>, maar ook om andere telefoons die mensen aan de kant willen zetten voor het nieuwste </a:t>
            </a:r>
            <a:r>
              <a:rPr lang="nl-NL" sz="1400" dirty="0" err="1"/>
              <a:t>iPhone</a:t>
            </a:r>
            <a:r>
              <a:rPr lang="nl-NL" sz="1400" dirty="0"/>
              <a:t>-model. Bij de lancering van de Samsung </a:t>
            </a:r>
            <a:r>
              <a:rPr lang="nl-NL" sz="1400" dirty="0" err="1"/>
              <a:t>Galaxy</a:t>
            </a:r>
            <a:r>
              <a:rPr lang="nl-NL" sz="1400" dirty="0"/>
              <a:t> S was er ook een piek te zien, maar die was minder hoog.</a:t>
            </a:r>
          </a:p>
          <a:p>
            <a:pPr marL="0" indent="0">
              <a:buNone/>
            </a:pPr>
            <a:endParaRPr lang="nl-NL" sz="14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424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nl-NL" b="1" dirty="0"/>
              <a:t>Fraude en moreel wangedrag</a:t>
            </a:r>
            <a:endParaRPr lang="nl-N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600325"/>
            <a:ext cx="2762250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hthoek 4"/>
          <p:cNvSpPr/>
          <p:nvPr/>
        </p:nvSpPr>
        <p:spPr>
          <a:xfrm>
            <a:off x="417653" y="1237402"/>
            <a:ext cx="7056784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nl-NL" b="1" dirty="0">
                <a:solidFill>
                  <a:srgbClr val="8A0000"/>
                </a:solidFill>
                <a:latin typeface="Arial" pitchFamily="34" charset="0"/>
                <a:ea typeface="+mj-ea"/>
                <a:cs typeface="Arial" pitchFamily="34" charset="0"/>
              </a:rPr>
              <a:t>Meer verzekeringsclaims na introductie van nieuwe </a:t>
            </a:r>
            <a:r>
              <a:rPr lang="nl-NL" b="1" dirty="0" err="1">
                <a:solidFill>
                  <a:srgbClr val="8A0000"/>
                </a:solidFill>
                <a:latin typeface="Arial" pitchFamily="34" charset="0"/>
                <a:ea typeface="+mj-ea"/>
                <a:cs typeface="Arial" pitchFamily="34" charset="0"/>
              </a:rPr>
              <a:t>iPhone</a:t>
            </a:r>
            <a:endParaRPr lang="nl-NL" b="1" dirty="0">
              <a:solidFill>
                <a:srgbClr val="8A0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088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827584" y="867017"/>
            <a:ext cx="7776864" cy="5632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/>
              <a:t>Bedrog rond </a:t>
            </a:r>
            <a:r>
              <a:rPr lang="nl-NL" sz="2400" b="1" dirty="0" err="1"/>
              <a:t>iPhone</a:t>
            </a:r>
            <a:r>
              <a:rPr lang="nl-NL" sz="2400" b="1" dirty="0"/>
              <a:t> 6?</a:t>
            </a:r>
          </a:p>
          <a:p>
            <a:r>
              <a:rPr lang="nl-NL" sz="2400" b="1" dirty="0"/>
              <a:t>Het Verbond van Verzekeraars waarschuwt verzekeringsmaatschappijen voor mogelijke fraude met meldingen van schade aan mobiele telefoons.</a:t>
            </a:r>
          </a:p>
          <a:p>
            <a:r>
              <a:rPr lang="nl-NL" sz="2400" dirty="0"/>
              <a:t>Volgens het Verbond worden er plotseling opvallend veel schades aan mobiele telefoons gemeld. De koepelorganisatie vermoedt dat er een verband is met de introductie van de </a:t>
            </a:r>
            <a:r>
              <a:rPr lang="nl-NL" sz="2400" dirty="0" err="1"/>
              <a:t>iPhone</a:t>
            </a:r>
            <a:r>
              <a:rPr lang="nl-NL" sz="2400" dirty="0"/>
              <a:t> 6 in Nederland. Deze ligt vanaf deze week in de winkels.</a:t>
            </a:r>
          </a:p>
          <a:p>
            <a:r>
              <a:rPr lang="nl-NL" sz="2400" dirty="0"/>
              <a:t>Ook in het najaar van 2008, 2010 en 2011 waren er pieken in het aantal claims, schrijft de Telegraaf. Toen werden de </a:t>
            </a:r>
            <a:r>
              <a:rPr lang="nl-NL" sz="2400" dirty="0" err="1"/>
              <a:t>iPhone</a:t>
            </a:r>
            <a:r>
              <a:rPr lang="nl-NL" sz="2400" dirty="0"/>
              <a:t> 3G, 4 en 5 geïntroduceerd. Hetzelfde gebeurde toen de Samsung </a:t>
            </a:r>
            <a:r>
              <a:rPr lang="nl-NL" sz="2400" dirty="0" err="1"/>
              <a:t>Galaxy</a:t>
            </a:r>
            <a:r>
              <a:rPr lang="nl-NL" sz="2400" dirty="0"/>
              <a:t> S in de verkoop ging.</a:t>
            </a:r>
          </a:p>
          <a:p>
            <a:endParaRPr lang="nl-NL" sz="2400" dirty="0"/>
          </a:p>
          <a:p>
            <a:r>
              <a:rPr lang="nl-NL" sz="2400" b="1" dirty="0"/>
              <a:t>Datum: </a:t>
            </a:r>
            <a:r>
              <a:rPr lang="nl-NL" sz="2400" dirty="0"/>
              <a:t>25-09-2014</a:t>
            </a:r>
          </a:p>
        </p:txBody>
      </p:sp>
    </p:spTree>
    <p:extLst>
      <p:ext uri="{BB962C8B-B14F-4D97-AF65-F5344CB8AC3E}">
        <p14:creationId xmlns:p14="http://schemas.microsoft.com/office/powerpoint/2010/main" val="4005048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nl-NL" sz="2800" dirty="0"/>
              <a:t>zo’n 20% van de claims op reisverzekering is vals</a:t>
            </a:r>
          </a:p>
          <a:p>
            <a:r>
              <a:rPr lang="nl-NL" sz="2800" dirty="0"/>
              <a:t>daardoor betaal je dus veel teveel premie</a:t>
            </a:r>
          </a:p>
          <a:p>
            <a:endParaRPr lang="nl-NL" sz="2800" dirty="0"/>
          </a:p>
          <a:p>
            <a:r>
              <a:rPr lang="nl-NL" sz="2800" dirty="0"/>
              <a:t>Waarom accepteert de verzekering dit?</a:t>
            </a:r>
          </a:p>
          <a:p>
            <a:pPr lvl="1"/>
            <a:r>
              <a:rPr lang="nl-NL" sz="2400" dirty="0"/>
              <a:t>opsporen fraude is heel duur</a:t>
            </a:r>
          </a:p>
          <a:p>
            <a:pPr lvl="1"/>
            <a:r>
              <a:rPr lang="nl-NL" sz="2400" dirty="0"/>
              <a:t>meeste mensen sluiten tóch wel zo’n verzekering af</a:t>
            </a:r>
          </a:p>
          <a:p>
            <a:pPr lvl="1"/>
            <a:r>
              <a:rPr lang="nl-NL" sz="2400" dirty="0"/>
              <a:t>af en toe kunnen declareren bevestigt het nut van de verzekeren </a:t>
            </a:r>
            <a:r>
              <a:rPr lang="nl-NL" sz="2400" dirty="0">
                <a:sym typeface="Wingdings" pitchFamily="2" charset="2"/>
              </a:rPr>
              <a:t> je blijft je dus verzekeren</a:t>
            </a:r>
            <a:endParaRPr lang="nl-NL" sz="24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/>
              <a:t>Fraude en moreel wangedrag</a:t>
            </a:r>
          </a:p>
        </p:txBody>
      </p:sp>
    </p:spTree>
    <p:extLst>
      <p:ext uri="{BB962C8B-B14F-4D97-AF65-F5344CB8AC3E}">
        <p14:creationId xmlns:p14="http://schemas.microsoft.com/office/powerpoint/2010/main" val="1601742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1520" y="1988840"/>
            <a:ext cx="4752528" cy="3450696"/>
          </a:xfrm>
        </p:spPr>
        <p:txBody>
          <a:bodyPr>
            <a:normAutofit/>
          </a:bodyPr>
          <a:lstStyle/>
          <a:p>
            <a:r>
              <a:rPr lang="nl-NL" sz="2000" dirty="0"/>
              <a:t>Inschatten van risico: </a:t>
            </a:r>
            <a:r>
              <a:rPr lang="nl-NL" sz="2000" i="1" dirty="0"/>
              <a:t>onzekerheid</a:t>
            </a:r>
          </a:p>
          <a:p>
            <a:r>
              <a:rPr lang="nl-NL" sz="2000" dirty="0"/>
              <a:t>Wellicht onterecht afzien van koop:</a:t>
            </a:r>
          </a:p>
          <a:p>
            <a:pPr lvl="1">
              <a:buFont typeface="Courier New" pitchFamily="49" charset="0"/>
              <a:buChar char="o"/>
            </a:pPr>
            <a:r>
              <a:rPr lang="nl-NL" sz="2000" dirty="0"/>
              <a:t>onterecht mislopen van consumentensurplus</a:t>
            </a:r>
          </a:p>
          <a:p>
            <a:pPr lvl="1">
              <a:buFont typeface="Courier New" pitchFamily="49" charset="0"/>
              <a:buChar char="o"/>
            </a:pPr>
            <a:r>
              <a:rPr lang="nl-NL" sz="2000" dirty="0"/>
              <a:t>onterecht mislopen van winst ondernemer</a:t>
            </a:r>
          </a:p>
          <a:p>
            <a:pPr lvl="1">
              <a:buFont typeface="Courier New" pitchFamily="49" charset="0"/>
              <a:buChar char="o"/>
            </a:pPr>
            <a:r>
              <a:rPr lang="nl-NL" sz="2000" dirty="0">
                <a:sym typeface="Wingdings" pitchFamily="2" charset="2"/>
              </a:rPr>
              <a:t> verlies welvaart</a:t>
            </a:r>
          </a:p>
          <a:p>
            <a:r>
              <a:rPr lang="nl-NL" sz="2000" dirty="0">
                <a:sym typeface="Wingdings" pitchFamily="2" charset="2"/>
              </a:rPr>
              <a:t>Meer informatie = betere beslissingen</a:t>
            </a:r>
            <a:endParaRPr lang="nl-NL" sz="20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Onzekerheid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6482" y="2420888"/>
            <a:ext cx="3024336" cy="2265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1163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sz="2800" dirty="0"/>
              <a:t>Je hebt een scooter van € 1.000,-</a:t>
            </a:r>
          </a:p>
          <a:p>
            <a:r>
              <a:rPr lang="nl-NL" sz="2800" dirty="0"/>
              <a:t>De kans dat hij gestolen wordt is 5% (1 op 20)</a:t>
            </a:r>
          </a:p>
          <a:p>
            <a:endParaRPr lang="nl-NL" sz="2800" dirty="0"/>
          </a:p>
          <a:p>
            <a:pPr marL="0" indent="0">
              <a:buNone/>
            </a:pPr>
            <a:r>
              <a:rPr lang="nl-NL" sz="2800" dirty="0"/>
              <a:t>Verwachte schade:</a:t>
            </a:r>
          </a:p>
          <a:p>
            <a:pPr marL="0" indent="0">
              <a:buNone/>
            </a:pPr>
            <a:r>
              <a:rPr lang="nl-NL" sz="2800" dirty="0"/>
              <a:t>	(19 x € 0,- + 1 x € 1000,-) / 20 = € 50,-</a:t>
            </a:r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r>
              <a:rPr lang="nl-NL" sz="2800" dirty="0"/>
              <a:t>ofwel:</a:t>
            </a:r>
          </a:p>
          <a:p>
            <a:pPr marL="3584575" indent="-3584575">
              <a:buNone/>
            </a:pPr>
            <a:endParaRPr lang="nl-NL" sz="2800" b="1" dirty="0"/>
          </a:p>
          <a:p>
            <a:pPr marL="3584575" indent="-3584575">
              <a:buNone/>
            </a:pPr>
            <a:r>
              <a:rPr lang="nl-NL" sz="2800" dirty="0">
                <a:solidFill>
                  <a:srgbClr val="C00000"/>
                </a:solidFill>
              </a:rPr>
              <a:t>Verwachte schade = 	kans  x  schade</a:t>
            </a:r>
            <a:br>
              <a:rPr lang="nl-NL" sz="2800" dirty="0"/>
            </a:br>
            <a:r>
              <a:rPr lang="nl-NL" sz="2800" dirty="0"/>
              <a:t>5% van € 1000,- = € 50,-</a:t>
            </a:r>
          </a:p>
          <a:p>
            <a:pPr marL="3584575" indent="-3584575">
              <a:buNone/>
            </a:pPr>
            <a:endParaRPr lang="nl-NL" sz="2800" b="1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Risico: een verwachte schade</a:t>
            </a:r>
          </a:p>
        </p:txBody>
      </p:sp>
    </p:spTree>
    <p:extLst>
      <p:ext uri="{BB962C8B-B14F-4D97-AF65-F5344CB8AC3E}">
        <p14:creationId xmlns:p14="http://schemas.microsoft.com/office/powerpoint/2010/main" val="1600548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Je kunt je tegen deze verwachte schade verzekeren: voor € 50,- premie per jaar.</a:t>
            </a:r>
          </a:p>
          <a:p>
            <a:endParaRPr lang="nl-NL" sz="2800" dirty="0"/>
          </a:p>
          <a:p>
            <a:pPr marL="0" indent="0">
              <a:buNone/>
            </a:pPr>
            <a:endParaRPr lang="nl-NL" sz="2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Risico’s verzekeren</a:t>
            </a:r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3112508"/>
              </p:ext>
            </p:extLst>
          </p:nvPr>
        </p:nvGraphicFramePr>
        <p:xfrm>
          <a:off x="251520" y="4221088"/>
          <a:ext cx="8640960" cy="2346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Premie per</a:t>
                      </a:r>
                      <a:r>
                        <a:rPr lang="nl-NL" baseline="0" dirty="0"/>
                        <a:t> jaar</a:t>
                      </a:r>
                      <a:endParaRPr lang="nl-NL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Uitbetaling bij diefstal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Mogelijke schade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Verwachte </a:t>
                      </a:r>
                      <a:r>
                        <a:rPr lang="nl-NL" dirty="0">
                          <a:solidFill>
                            <a:srgbClr val="C00000"/>
                          </a:solidFill>
                        </a:rPr>
                        <a:t>kosten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nl-NL" sz="2800" dirty="0"/>
                        <a:t>Risico</a:t>
                      </a:r>
                      <a:endParaRPr lang="nl-NL" dirty="0"/>
                    </a:p>
                    <a:p>
                      <a:r>
                        <a:rPr lang="nl-NL" dirty="0"/>
                        <a:t>Verwachte </a:t>
                      </a:r>
                      <a:r>
                        <a:rPr lang="nl-NL" dirty="0">
                          <a:solidFill>
                            <a:srgbClr val="C00000"/>
                          </a:solidFill>
                        </a:rPr>
                        <a:t>schade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Niet</a:t>
                      </a:r>
                      <a:r>
                        <a:rPr lang="nl-NL" baseline="0" dirty="0"/>
                        <a:t> verzekeren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2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Wél verzekeren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605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99592" y="1916832"/>
            <a:ext cx="7408333" cy="1872208"/>
          </a:xfrm>
        </p:spPr>
        <p:txBody>
          <a:bodyPr>
            <a:normAutofit/>
          </a:bodyPr>
          <a:lstStyle/>
          <a:p>
            <a:r>
              <a:rPr lang="nl-NL" sz="2800" dirty="0"/>
              <a:t>Wanneer je geen verzekering af sluit:</a:t>
            </a:r>
          </a:p>
          <a:p>
            <a:pPr lvl="1">
              <a:buFont typeface="Courier New" pitchFamily="49" charset="0"/>
              <a:buChar char="o"/>
            </a:pPr>
            <a:r>
              <a:rPr lang="nl-NL" sz="2400" dirty="0"/>
              <a:t>krijg je ook geen uitkering bij diefstal</a:t>
            </a:r>
          </a:p>
          <a:p>
            <a:pPr lvl="1">
              <a:buFont typeface="Courier New" pitchFamily="49" charset="0"/>
              <a:buChar char="o"/>
            </a:pPr>
            <a:r>
              <a:rPr lang="nl-NL" sz="2400" dirty="0"/>
              <a:t>loop je mogelijk € 1000,- schade</a:t>
            </a:r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Risico’s verzekeren</a:t>
            </a:r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325795"/>
              </p:ext>
            </p:extLst>
          </p:nvPr>
        </p:nvGraphicFramePr>
        <p:xfrm>
          <a:off x="251520" y="4221088"/>
          <a:ext cx="8640960" cy="2346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Premie per</a:t>
                      </a:r>
                      <a:r>
                        <a:rPr lang="nl-NL" baseline="0" dirty="0"/>
                        <a:t> jaar</a:t>
                      </a:r>
                      <a:endParaRPr lang="nl-NL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Uitbetaling bij diefstal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Mogelijke schade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Verwachte </a:t>
                      </a:r>
                      <a:r>
                        <a:rPr lang="nl-NL" dirty="0">
                          <a:solidFill>
                            <a:srgbClr val="C00000"/>
                          </a:solidFill>
                        </a:rPr>
                        <a:t>kosten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nl-NL" sz="2800" dirty="0"/>
                        <a:t>Risico</a:t>
                      </a:r>
                      <a:endParaRPr lang="nl-NL" dirty="0"/>
                    </a:p>
                    <a:p>
                      <a:r>
                        <a:rPr lang="nl-NL" dirty="0"/>
                        <a:t>Verwachte </a:t>
                      </a:r>
                      <a:r>
                        <a:rPr lang="nl-NL" dirty="0">
                          <a:solidFill>
                            <a:srgbClr val="C00000"/>
                          </a:solidFill>
                        </a:rPr>
                        <a:t>schade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Niet</a:t>
                      </a:r>
                      <a:r>
                        <a:rPr lang="nl-NL" baseline="0" dirty="0"/>
                        <a:t> verzekeren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2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Wél verzekeren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6261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5576" y="1628800"/>
            <a:ext cx="7408333" cy="2232248"/>
          </a:xfrm>
        </p:spPr>
        <p:txBody>
          <a:bodyPr>
            <a:normAutofit/>
          </a:bodyPr>
          <a:lstStyle/>
          <a:p>
            <a:r>
              <a:rPr lang="nl-NL" sz="2000" dirty="0"/>
              <a:t>Wanneer je geen verzekering af sluit:</a:t>
            </a:r>
          </a:p>
          <a:p>
            <a:pPr lvl="1">
              <a:buFont typeface="Courier New" pitchFamily="49" charset="0"/>
              <a:buChar char="o"/>
            </a:pPr>
            <a:r>
              <a:rPr lang="nl-NL" sz="2000" dirty="0"/>
              <a:t>krijg je ook geen uitkering bij diefstal</a:t>
            </a:r>
          </a:p>
          <a:p>
            <a:pPr lvl="1">
              <a:buFont typeface="Courier New" pitchFamily="49" charset="0"/>
              <a:buChar char="o"/>
            </a:pPr>
            <a:r>
              <a:rPr lang="nl-NL" sz="2000" dirty="0"/>
              <a:t>loop je mogelijk € 1000,- schade</a:t>
            </a:r>
          </a:p>
          <a:p>
            <a:pPr lvl="1">
              <a:buFont typeface="Courier New" pitchFamily="49" charset="0"/>
              <a:buChar char="o"/>
            </a:pPr>
            <a:r>
              <a:rPr lang="nl-NL" sz="2000" dirty="0"/>
              <a:t>de kans daarop is 5%, dus je kunt per jaar € 50 kosten verwachten (eens in de 20 jaar € 1000,-)</a:t>
            </a:r>
          </a:p>
          <a:p>
            <a:pPr lvl="1">
              <a:buFont typeface="Courier New" pitchFamily="49" charset="0"/>
              <a:buChar char="o"/>
            </a:pPr>
            <a:r>
              <a:rPr lang="nl-NL" sz="2000" dirty="0"/>
              <a:t>hetgeen ook het risico is dat je loopt</a:t>
            </a:r>
          </a:p>
          <a:p>
            <a:endParaRPr lang="nl-NL" sz="2000" dirty="0"/>
          </a:p>
          <a:p>
            <a:pPr marL="0" indent="0">
              <a:buNone/>
            </a:pPr>
            <a:endParaRPr lang="nl-NL" sz="20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Risico’s verzekeren</a:t>
            </a:r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5212006"/>
              </p:ext>
            </p:extLst>
          </p:nvPr>
        </p:nvGraphicFramePr>
        <p:xfrm>
          <a:off x="251520" y="4221088"/>
          <a:ext cx="8640960" cy="2346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Premie per</a:t>
                      </a:r>
                      <a:r>
                        <a:rPr lang="nl-NL" baseline="0" dirty="0"/>
                        <a:t> jaar</a:t>
                      </a:r>
                      <a:endParaRPr lang="nl-NL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Uitbetaling bij diefstal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Mogelijke schade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Verwachte </a:t>
                      </a:r>
                      <a:r>
                        <a:rPr lang="nl-NL" dirty="0">
                          <a:solidFill>
                            <a:srgbClr val="C00000"/>
                          </a:solidFill>
                        </a:rPr>
                        <a:t>kosten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nl-NL" sz="2800" dirty="0"/>
                        <a:t>Risico</a:t>
                      </a:r>
                      <a:endParaRPr lang="nl-NL" dirty="0"/>
                    </a:p>
                    <a:p>
                      <a:r>
                        <a:rPr lang="nl-NL" dirty="0"/>
                        <a:t>Verwachte </a:t>
                      </a:r>
                      <a:r>
                        <a:rPr lang="nl-NL" dirty="0">
                          <a:solidFill>
                            <a:srgbClr val="C00000"/>
                          </a:solidFill>
                        </a:rPr>
                        <a:t>schade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Niet</a:t>
                      </a:r>
                      <a:r>
                        <a:rPr lang="nl-NL" baseline="0" dirty="0"/>
                        <a:t> verzekeren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2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Wél verzekeren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5113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99592" y="1628800"/>
            <a:ext cx="7408333" cy="2304256"/>
          </a:xfrm>
        </p:spPr>
        <p:txBody>
          <a:bodyPr>
            <a:normAutofit/>
          </a:bodyPr>
          <a:lstStyle/>
          <a:p>
            <a:r>
              <a:rPr lang="nl-NL" sz="2000" dirty="0"/>
              <a:t>Wanneer je geen verzekering af sluit:</a:t>
            </a:r>
          </a:p>
          <a:p>
            <a:pPr lvl="1">
              <a:buFont typeface="Courier New" pitchFamily="49" charset="0"/>
              <a:buChar char="o"/>
            </a:pPr>
            <a:r>
              <a:rPr lang="nl-NL" sz="2000" dirty="0"/>
              <a:t>krijg je ook geen uitkering bij diefstal</a:t>
            </a:r>
          </a:p>
          <a:p>
            <a:pPr lvl="1">
              <a:buFont typeface="Courier New" pitchFamily="49" charset="0"/>
              <a:buChar char="o"/>
            </a:pPr>
            <a:r>
              <a:rPr lang="nl-NL" sz="2000" dirty="0"/>
              <a:t>loop je mogelijk € 1000,- schade</a:t>
            </a:r>
          </a:p>
          <a:p>
            <a:pPr lvl="1">
              <a:buFont typeface="Courier New" pitchFamily="49" charset="0"/>
              <a:buChar char="o"/>
            </a:pPr>
            <a:r>
              <a:rPr lang="nl-NL" sz="2000" dirty="0"/>
              <a:t>de kans daarop is 5%, dus je kunt per jaar € 50 kosten verwachten (eens in de 20 jaar € 1000,-)</a:t>
            </a:r>
          </a:p>
          <a:p>
            <a:pPr lvl="1">
              <a:buFont typeface="Courier New" pitchFamily="49" charset="0"/>
              <a:buChar char="o"/>
            </a:pPr>
            <a:r>
              <a:rPr lang="nl-NL" sz="2000" dirty="0"/>
              <a:t>hetgeen ook het risico is dat je loopt</a:t>
            </a:r>
          </a:p>
          <a:p>
            <a:endParaRPr lang="nl-NL" sz="2000" dirty="0"/>
          </a:p>
          <a:p>
            <a:pPr marL="0" indent="0">
              <a:buNone/>
            </a:pPr>
            <a:endParaRPr lang="nl-NL" sz="20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Risico’s verzekeren</a:t>
            </a:r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853307"/>
              </p:ext>
            </p:extLst>
          </p:nvPr>
        </p:nvGraphicFramePr>
        <p:xfrm>
          <a:off x="251520" y="4221088"/>
          <a:ext cx="8640960" cy="2346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Premie per</a:t>
                      </a:r>
                      <a:r>
                        <a:rPr lang="nl-NL" baseline="0" dirty="0"/>
                        <a:t> jaar</a:t>
                      </a:r>
                      <a:endParaRPr lang="nl-NL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Uitbetaling bij diefstal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Mogelijke schade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Verwachte </a:t>
                      </a:r>
                      <a:r>
                        <a:rPr lang="nl-NL" dirty="0">
                          <a:solidFill>
                            <a:srgbClr val="C00000"/>
                          </a:solidFill>
                        </a:rPr>
                        <a:t>kosten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nl-NL" sz="2800" dirty="0"/>
                        <a:t>Risico</a:t>
                      </a:r>
                      <a:endParaRPr lang="nl-NL" dirty="0"/>
                    </a:p>
                    <a:p>
                      <a:r>
                        <a:rPr lang="nl-NL" dirty="0"/>
                        <a:t>Verwachte </a:t>
                      </a:r>
                      <a:r>
                        <a:rPr lang="nl-NL" dirty="0">
                          <a:solidFill>
                            <a:srgbClr val="C00000"/>
                          </a:solidFill>
                        </a:rPr>
                        <a:t>schade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Niet</a:t>
                      </a:r>
                      <a:r>
                        <a:rPr lang="nl-NL" baseline="0" dirty="0"/>
                        <a:t> verzekeren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Wél verzekeren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5415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556792"/>
            <a:ext cx="7408333" cy="2088232"/>
          </a:xfrm>
        </p:spPr>
        <p:txBody>
          <a:bodyPr>
            <a:normAutofit/>
          </a:bodyPr>
          <a:lstStyle/>
          <a:p>
            <a:r>
              <a:rPr lang="nl-NL" sz="2800" dirty="0"/>
              <a:t>Wanneer je wél een verzekering af sluit:</a:t>
            </a:r>
          </a:p>
          <a:p>
            <a:pPr lvl="1">
              <a:buFont typeface="Courier New" pitchFamily="49" charset="0"/>
              <a:buChar char="o"/>
            </a:pPr>
            <a:r>
              <a:rPr lang="nl-NL" sz="2400" dirty="0"/>
              <a:t>krijg je de nieuwprijs (€ 1000,-) uitgekeerd bij diefstal</a:t>
            </a:r>
          </a:p>
          <a:p>
            <a:pPr lvl="1">
              <a:buFont typeface="Courier New" pitchFamily="49" charset="0"/>
              <a:buChar char="o"/>
            </a:pPr>
            <a:r>
              <a:rPr lang="nl-NL" sz="2400" dirty="0"/>
              <a:t>loop je dus geen schade op</a:t>
            </a:r>
          </a:p>
          <a:p>
            <a:endParaRPr lang="nl-NL" sz="2800" dirty="0"/>
          </a:p>
          <a:p>
            <a:pPr marL="0" indent="0">
              <a:buNone/>
            </a:pPr>
            <a:endParaRPr lang="nl-NL" sz="2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Risico’s verzekeren</a:t>
            </a:r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787910"/>
              </p:ext>
            </p:extLst>
          </p:nvPr>
        </p:nvGraphicFramePr>
        <p:xfrm>
          <a:off x="251520" y="4221088"/>
          <a:ext cx="8640960" cy="2346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Premie per</a:t>
                      </a:r>
                      <a:r>
                        <a:rPr lang="nl-NL" baseline="0" dirty="0"/>
                        <a:t> jaar</a:t>
                      </a:r>
                      <a:endParaRPr lang="nl-NL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Uitbetaling bij diefstal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Mogelijke schade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Verwachte </a:t>
                      </a:r>
                      <a:r>
                        <a:rPr lang="nl-NL" dirty="0">
                          <a:solidFill>
                            <a:srgbClr val="C00000"/>
                          </a:solidFill>
                        </a:rPr>
                        <a:t>kosten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nl-NL" sz="2800" dirty="0"/>
                        <a:t>Risico</a:t>
                      </a:r>
                      <a:endParaRPr lang="nl-NL" dirty="0"/>
                    </a:p>
                    <a:p>
                      <a:r>
                        <a:rPr lang="nl-NL" dirty="0"/>
                        <a:t>Verwachte </a:t>
                      </a:r>
                      <a:r>
                        <a:rPr lang="nl-NL" dirty="0">
                          <a:solidFill>
                            <a:srgbClr val="C00000"/>
                          </a:solidFill>
                        </a:rPr>
                        <a:t>schade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Niet</a:t>
                      </a:r>
                      <a:r>
                        <a:rPr lang="nl-NL" baseline="0" dirty="0"/>
                        <a:t> verzekeren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Wél verzekeren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€ 50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913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lfvorm">
  <a:themeElements>
    <a:clrScheme name="Golfv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Golfv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olfv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82</TotalTime>
  <Words>2145</Words>
  <Application>Microsoft Macintosh PowerPoint</Application>
  <PresentationFormat>Diavoorstelling (4:3)</PresentationFormat>
  <Paragraphs>533</Paragraphs>
  <Slides>25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25</vt:i4>
      </vt:variant>
    </vt:vector>
  </HeadingPairs>
  <TitlesOfParts>
    <vt:vector size="31" baseType="lpstr">
      <vt:lpstr>Arial</vt:lpstr>
      <vt:lpstr>Candara</vt:lpstr>
      <vt:lpstr>Courier New</vt:lpstr>
      <vt:lpstr>Symbol</vt:lpstr>
      <vt:lpstr>Wingdings</vt:lpstr>
      <vt:lpstr>Golfvorm</vt:lpstr>
      <vt:lpstr>Risico en verzekeren</vt:lpstr>
      <vt:lpstr>Scoooterdiefstal neemt toe</vt:lpstr>
      <vt:lpstr>Onzekerheid</vt:lpstr>
      <vt:lpstr>Risico: een verwachte schade</vt:lpstr>
      <vt:lpstr>Risico’s verzekeren</vt:lpstr>
      <vt:lpstr>Risico’s verzekeren</vt:lpstr>
      <vt:lpstr>Risico’s verzekeren</vt:lpstr>
      <vt:lpstr>Risico’s verzekeren</vt:lpstr>
      <vt:lpstr>Risico’s verzekeren</vt:lpstr>
      <vt:lpstr>Risico’s verzekeren</vt:lpstr>
      <vt:lpstr>Risico’s verzekeren</vt:lpstr>
      <vt:lpstr>Wel of niet verzekeren?</vt:lpstr>
      <vt:lpstr>De verzekeringsmaatschappij</vt:lpstr>
      <vt:lpstr>Bovendien:</vt:lpstr>
      <vt:lpstr>Verwerking</vt:lpstr>
      <vt:lpstr>Uitwerking</vt:lpstr>
      <vt:lpstr>(Verplichte) solidariteit</vt:lpstr>
      <vt:lpstr>(Verplichte) solidariteit</vt:lpstr>
      <vt:lpstr>(Verplichte) solidariteit</vt:lpstr>
      <vt:lpstr>Wie verzekert zich nu?</vt:lpstr>
      <vt:lpstr>Slechte risico’s verdrijven de goede</vt:lpstr>
      <vt:lpstr>Oplossingen</vt:lpstr>
      <vt:lpstr>Fraude en moreel wangedrag</vt:lpstr>
      <vt:lpstr>PowerPoint-presentatie</vt:lpstr>
      <vt:lpstr>Fraude en moreel wangedrag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Risico en verzekeren</dc:title>
  <dc:creator>Paul</dc:creator>
  <cp:lastModifiedBy>Vermeulen, H.</cp:lastModifiedBy>
  <cp:revision>23</cp:revision>
  <dcterms:created xsi:type="dcterms:W3CDTF">2012-12-09T11:24:24Z</dcterms:created>
  <dcterms:modified xsi:type="dcterms:W3CDTF">2019-12-08T21:32:48Z</dcterms:modified>
</cp:coreProperties>
</file>