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embeddings/oleObject1.bin" ContentType="application/vnd.openxmlformats-officedocument.oleObject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50"/>
  </p:notesMasterIdLst>
  <p:sldIdLst>
    <p:sldId id="298" r:id="rId2"/>
    <p:sldId id="304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23" r:id="rId14"/>
    <p:sldId id="315" r:id="rId15"/>
    <p:sldId id="282" r:id="rId16"/>
    <p:sldId id="283" r:id="rId17"/>
    <p:sldId id="284" r:id="rId18"/>
    <p:sldId id="285" r:id="rId19"/>
    <p:sldId id="287" r:id="rId20"/>
    <p:sldId id="321" r:id="rId21"/>
    <p:sldId id="322" r:id="rId22"/>
    <p:sldId id="303" r:id="rId23"/>
    <p:sldId id="316" r:id="rId24"/>
    <p:sldId id="317" r:id="rId25"/>
    <p:sldId id="318" r:id="rId26"/>
    <p:sldId id="319" r:id="rId27"/>
    <p:sldId id="320" r:id="rId28"/>
    <p:sldId id="256" r:id="rId29"/>
    <p:sldId id="258" r:id="rId30"/>
    <p:sldId id="257" r:id="rId31"/>
    <p:sldId id="260" r:id="rId32"/>
    <p:sldId id="273" r:id="rId33"/>
    <p:sldId id="262" r:id="rId34"/>
    <p:sldId id="264" r:id="rId35"/>
    <p:sldId id="265" r:id="rId36"/>
    <p:sldId id="274" r:id="rId37"/>
    <p:sldId id="263" r:id="rId38"/>
    <p:sldId id="266" r:id="rId39"/>
    <p:sldId id="259" r:id="rId40"/>
    <p:sldId id="267" r:id="rId41"/>
    <p:sldId id="268" r:id="rId42"/>
    <p:sldId id="269" r:id="rId43"/>
    <p:sldId id="270" r:id="rId44"/>
    <p:sldId id="271" r:id="rId45"/>
    <p:sldId id="272" r:id="rId46"/>
    <p:sldId id="275" r:id="rId47"/>
    <p:sldId id="276" r:id="rId48"/>
    <p:sldId id="277" r:id="rId4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FF66"/>
    <a:srgbClr val="9A3836"/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74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image" Target="../media/image13.png"/><Relationship Id="rId2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image" Target="../media/image8.png"/><Relationship Id="rId2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image" Target="../media/image13.png"/><Relationship Id="rId2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D10F3-DFD6-A945-BE29-4ABDA24A6B2F}" type="doc">
      <dgm:prSet loTypeId="urn:microsoft.com/office/officeart/2008/layout/RadialCluster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387F87F-5ABA-0348-B9A4-D29508128634}">
      <dgm:prSet phldrT="[Tekst]"/>
      <dgm:spPr/>
      <dgm:t>
        <a:bodyPr/>
        <a:lstStyle/>
        <a:p>
          <a:r>
            <a:rPr lang="nl-NL" dirty="0" smtClean="0"/>
            <a:t>Kamer van Koophandel</a:t>
          </a:r>
          <a:endParaRPr lang="nl-NL" dirty="0"/>
        </a:p>
      </dgm:t>
    </dgm:pt>
    <dgm:pt modelId="{DDFA063F-1DD9-534F-8FDC-2E2533627409}" type="parTrans" cxnId="{62F84C83-00B5-2F4B-BD79-E8DD18004ADB}">
      <dgm:prSet/>
      <dgm:spPr/>
      <dgm:t>
        <a:bodyPr/>
        <a:lstStyle/>
        <a:p>
          <a:endParaRPr lang="nl-NL"/>
        </a:p>
      </dgm:t>
    </dgm:pt>
    <dgm:pt modelId="{3D10CD1E-D3E4-D34A-9D65-7A478B77DA6F}" type="sibTrans" cxnId="{62F84C83-00B5-2F4B-BD79-E8DD18004ADB}">
      <dgm:prSet/>
      <dgm:spPr/>
      <dgm:t>
        <a:bodyPr/>
        <a:lstStyle/>
        <a:p>
          <a:endParaRPr lang="nl-NL"/>
        </a:p>
      </dgm:t>
    </dgm:pt>
    <dgm:pt modelId="{09F52E7E-369D-E241-9F02-472A310494A7}">
      <dgm:prSet phldrT="[Tekst]"/>
      <dgm:spPr/>
      <dgm:t>
        <a:bodyPr/>
        <a:lstStyle/>
        <a:p>
          <a:r>
            <a:rPr lang="nl-NL" dirty="0" smtClean="0"/>
            <a:t>Uitvoering van wetten</a:t>
          </a:r>
          <a:endParaRPr lang="nl-NL" dirty="0"/>
        </a:p>
      </dgm:t>
    </dgm:pt>
    <dgm:pt modelId="{8F77B30D-1B19-8A4E-8363-38E244C664A4}" type="parTrans" cxnId="{C08751F1-73EC-C649-8953-65A81BA878C1}">
      <dgm:prSet/>
      <dgm:spPr/>
      <dgm:t>
        <a:bodyPr/>
        <a:lstStyle/>
        <a:p>
          <a:endParaRPr lang="nl-NL"/>
        </a:p>
      </dgm:t>
    </dgm:pt>
    <dgm:pt modelId="{C26DC067-8BC5-1946-A509-9EEA4FD68F82}" type="sibTrans" cxnId="{C08751F1-73EC-C649-8953-65A81BA878C1}">
      <dgm:prSet/>
      <dgm:spPr/>
      <dgm:t>
        <a:bodyPr/>
        <a:lstStyle/>
        <a:p>
          <a:endParaRPr lang="nl-NL"/>
        </a:p>
      </dgm:t>
    </dgm:pt>
    <dgm:pt modelId="{99FE18C5-CB50-E94D-8650-85C7626B1B07}">
      <dgm:prSet phldrT="[Tekst]"/>
      <dgm:spPr/>
      <dgm:t>
        <a:bodyPr/>
        <a:lstStyle/>
        <a:p>
          <a:r>
            <a:rPr lang="nl-NL" dirty="0" smtClean="0"/>
            <a:t>Verstrekken van informatie</a:t>
          </a:r>
          <a:endParaRPr lang="nl-NL" dirty="0"/>
        </a:p>
      </dgm:t>
    </dgm:pt>
    <dgm:pt modelId="{5322718C-6D61-764C-A1F2-DE9A9BBAF855}" type="parTrans" cxnId="{E45F1F78-2E30-BF4E-892A-9D7F5D447544}">
      <dgm:prSet/>
      <dgm:spPr/>
      <dgm:t>
        <a:bodyPr/>
        <a:lstStyle/>
        <a:p>
          <a:endParaRPr lang="nl-NL"/>
        </a:p>
      </dgm:t>
    </dgm:pt>
    <dgm:pt modelId="{67126E78-420B-D646-A1D8-9733B3F63D85}" type="sibTrans" cxnId="{E45F1F78-2E30-BF4E-892A-9D7F5D447544}">
      <dgm:prSet/>
      <dgm:spPr/>
      <dgm:t>
        <a:bodyPr/>
        <a:lstStyle/>
        <a:p>
          <a:endParaRPr lang="nl-NL"/>
        </a:p>
      </dgm:t>
    </dgm:pt>
    <dgm:pt modelId="{879E0E20-01E1-7743-A002-D7296491A4B7}">
      <dgm:prSet phldrT="[Tekst]"/>
      <dgm:spPr/>
      <dgm:t>
        <a:bodyPr/>
        <a:lstStyle/>
        <a:p>
          <a:r>
            <a:rPr lang="nl-NL" dirty="0" smtClean="0"/>
            <a:t>Bevorderen van de economie</a:t>
          </a:r>
          <a:endParaRPr lang="nl-NL" dirty="0"/>
        </a:p>
      </dgm:t>
    </dgm:pt>
    <dgm:pt modelId="{C2DF23B3-6657-8E4C-8ECA-B370EAA26BEB}" type="parTrans" cxnId="{948F4F8F-2556-A84D-BF82-323FEBFC9439}">
      <dgm:prSet/>
      <dgm:spPr/>
      <dgm:t>
        <a:bodyPr/>
        <a:lstStyle/>
        <a:p>
          <a:endParaRPr lang="nl-NL"/>
        </a:p>
      </dgm:t>
    </dgm:pt>
    <dgm:pt modelId="{D31BC6D0-4AA6-6F4E-9EA9-91D45DE4F498}" type="sibTrans" cxnId="{948F4F8F-2556-A84D-BF82-323FEBFC9439}">
      <dgm:prSet/>
      <dgm:spPr/>
      <dgm:t>
        <a:bodyPr/>
        <a:lstStyle/>
        <a:p>
          <a:endParaRPr lang="nl-NL"/>
        </a:p>
      </dgm:t>
    </dgm:pt>
    <dgm:pt modelId="{552AFABE-7C4C-474E-AFE2-DFD1724D266E}" type="pres">
      <dgm:prSet presAssocID="{628D10F3-DFD6-A945-BE29-4ABDA24A6B2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nl-NL"/>
        </a:p>
      </dgm:t>
    </dgm:pt>
    <dgm:pt modelId="{9C7863E3-4E80-304F-8052-9F286076A64D}" type="pres">
      <dgm:prSet presAssocID="{6387F87F-5ABA-0348-B9A4-D29508128634}" presName="singleCycle" presStyleCnt="0"/>
      <dgm:spPr/>
    </dgm:pt>
    <dgm:pt modelId="{2612B362-EE85-374F-9DA6-6C8D62BCFAEB}" type="pres">
      <dgm:prSet presAssocID="{6387F87F-5ABA-0348-B9A4-D29508128634}" presName="singleCenter" presStyleLbl="node1" presStyleIdx="0" presStyleCnt="4">
        <dgm:presLayoutVars>
          <dgm:chMax val="7"/>
          <dgm:chPref val="7"/>
        </dgm:presLayoutVars>
      </dgm:prSet>
      <dgm:spPr/>
      <dgm:t>
        <a:bodyPr/>
        <a:lstStyle/>
        <a:p>
          <a:endParaRPr lang="nl-NL"/>
        </a:p>
      </dgm:t>
    </dgm:pt>
    <dgm:pt modelId="{37C58181-0A46-B446-9019-F897EF89B0A4}" type="pres">
      <dgm:prSet presAssocID="{8F77B30D-1B19-8A4E-8363-38E244C664A4}" presName="Name56" presStyleLbl="parChTrans1D2" presStyleIdx="0" presStyleCnt="3"/>
      <dgm:spPr/>
      <dgm:t>
        <a:bodyPr/>
        <a:lstStyle/>
        <a:p>
          <a:endParaRPr lang="nl-NL"/>
        </a:p>
      </dgm:t>
    </dgm:pt>
    <dgm:pt modelId="{F256ECA2-5377-B94D-B018-D45A15F6566F}" type="pres">
      <dgm:prSet presAssocID="{09F52E7E-369D-E241-9F02-472A310494A7}" presName="text0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382A7F7-1346-B143-953C-15A64542B36E}" type="pres">
      <dgm:prSet presAssocID="{5322718C-6D61-764C-A1F2-DE9A9BBAF855}" presName="Name56" presStyleLbl="parChTrans1D2" presStyleIdx="1" presStyleCnt="3"/>
      <dgm:spPr/>
      <dgm:t>
        <a:bodyPr/>
        <a:lstStyle/>
        <a:p>
          <a:endParaRPr lang="nl-NL"/>
        </a:p>
      </dgm:t>
    </dgm:pt>
    <dgm:pt modelId="{F1E779D8-75A7-C24D-AF1C-D749DFF835AC}" type="pres">
      <dgm:prSet presAssocID="{99FE18C5-CB50-E94D-8650-85C7626B1B07}" presName="text0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359B78B-52C8-6648-B96B-B6F508A07571}" type="pres">
      <dgm:prSet presAssocID="{C2DF23B3-6657-8E4C-8ECA-B370EAA26BEB}" presName="Name56" presStyleLbl="parChTrans1D2" presStyleIdx="2" presStyleCnt="3"/>
      <dgm:spPr/>
      <dgm:t>
        <a:bodyPr/>
        <a:lstStyle/>
        <a:p>
          <a:endParaRPr lang="nl-NL"/>
        </a:p>
      </dgm:t>
    </dgm:pt>
    <dgm:pt modelId="{25D4DB38-4EAA-7B47-ADDD-F53723B81634}" type="pres">
      <dgm:prSet presAssocID="{879E0E20-01E1-7743-A002-D7296491A4B7}" presName="text0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62F84C83-00B5-2F4B-BD79-E8DD18004ADB}" srcId="{628D10F3-DFD6-A945-BE29-4ABDA24A6B2F}" destId="{6387F87F-5ABA-0348-B9A4-D29508128634}" srcOrd="0" destOrd="0" parTransId="{DDFA063F-1DD9-534F-8FDC-2E2533627409}" sibTransId="{3D10CD1E-D3E4-D34A-9D65-7A478B77DA6F}"/>
    <dgm:cxn modelId="{7860AD50-5E0D-9B4F-92FD-1A19F1627326}" type="presOf" srcId="{5322718C-6D61-764C-A1F2-DE9A9BBAF855}" destId="{0382A7F7-1346-B143-953C-15A64542B36E}" srcOrd="0" destOrd="0" presId="urn:microsoft.com/office/officeart/2008/layout/RadialCluster"/>
    <dgm:cxn modelId="{948F4F8F-2556-A84D-BF82-323FEBFC9439}" srcId="{6387F87F-5ABA-0348-B9A4-D29508128634}" destId="{879E0E20-01E1-7743-A002-D7296491A4B7}" srcOrd="2" destOrd="0" parTransId="{C2DF23B3-6657-8E4C-8ECA-B370EAA26BEB}" sibTransId="{D31BC6D0-4AA6-6F4E-9EA9-91D45DE4F498}"/>
    <dgm:cxn modelId="{C56667E9-E97E-1642-973D-AE9739287709}" type="presOf" srcId="{99FE18C5-CB50-E94D-8650-85C7626B1B07}" destId="{F1E779D8-75A7-C24D-AF1C-D749DFF835AC}" srcOrd="0" destOrd="0" presId="urn:microsoft.com/office/officeart/2008/layout/RadialCluster"/>
    <dgm:cxn modelId="{F96286FF-1F19-3A4B-A06A-95415FE14AB6}" type="presOf" srcId="{879E0E20-01E1-7743-A002-D7296491A4B7}" destId="{25D4DB38-4EAA-7B47-ADDD-F53723B81634}" srcOrd="0" destOrd="0" presId="urn:microsoft.com/office/officeart/2008/layout/RadialCluster"/>
    <dgm:cxn modelId="{C79B7876-C958-3049-A45D-0AFFBBF80A66}" type="presOf" srcId="{09F52E7E-369D-E241-9F02-472A310494A7}" destId="{F256ECA2-5377-B94D-B018-D45A15F6566F}" srcOrd="0" destOrd="0" presId="urn:microsoft.com/office/officeart/2008/layout/RadialCluster"/>
    <dgm:cxn modelId="{F68743D4-DE3B-CD42-877D-CAB6AFF8B9CF}" type="presOf" srcId="{8F77B30D-1B19-8A4E-8363-38E244C664A4}" destId="{37C58181-0A46-B446-9019-F897EF89B0A4}" srcOrd="0" destOrd="0" presId="urn:microsoft.com/office/officeart/2008/layout/RadialCluster"/>
    <dgm:cxn modelId="{C08751F1-73EC-C649-8953-65A81BA878C1}" srcId="{6387F87F-5ABA-0348-B9A4-D29508128634}" destId="{09F52E7E-369D-E241-9F02-472A310494A7}" srcOrd="0" destOrd="0" parTransId="{8F77B30D-1B19-8A4E-8363-38E244C664A4}" sibTransId="{C26DC067-8BC5-1946-A509-9EEA4FD68F82}"/>
    <dgm:cxn modelId="{E45F1F78-2E30-BF4E-892A-9D7F5D447544}" srcId="{6387F87F-5ABA-0348-B9A4-D29508128634}" destId="{99FE18C5-CB50-E94D-8650-85C7626B1B07}" srcOrd="1" destOrd="0" parTransId="{5322718C-6D61-764C-A1F2-DE9A9BBAF855}" sibTransId="{67126E78-420B-D646-A1D8-9733B3F63D85}"/>
    <dgm:cxn modelId="{AE5889BB-897F-134E-8E07-32ADFE6F87BB}" type="presOf" srcId="{C2DF23B3-6657-8E4C-8ECA-B370EAA26BEB}" destId="{9359B78B-52C8-6648-B96B-B6F508A07571}" srcOrd="0" destOrd="0" presId="urn:microsoft.com/office/officeart/2008/layout/RadialCluster"/>
    <dgm:cxn modelId="{6A26195F-B52E-F549-8017-F21BA9710675}" type="presOf" srcId="{628D10F3-DFD6-A945-BE29-4ABDA24A6B2F}" destId="{552AFABE-7C4C-474E-AFE2-DFD1724D266E}" srcOrd="0" destOrd="0" presId="urn:microsoft.com/office/officeart/2008/layout/RadialCluster"/>
    <dgm:cxn modelId="{B4415665-6D15-0E4A-B61C-FA220EFC2FF7}" type="presOf" srcId="{6387F87F-5ABA-0348-B9A4-D29508128634}" destId="{2612B362-EE85-374F-9DA6-6C8D62BCFAEB}" srcOrd="0" destOrd="0" presId="urn:microsoft.com/office/officeart/2008/layout/RadialCluster"/>
    <dgm:cxn modelId="{9B638CE8-27CA-2146-B029-67BB578DC2AE}" type="presParOf" srcId="{552AFABE-7C4C-474E-AFE2-DFD1724D266E}" destId="{9C7863E3-4E80-304F-8052-9F286076A64D}" srcOrd="0" destOrd="0" presId="urn:microsoft.com/office/officeart/2008/layout/RadialCluster"/>
    <dgm:cxn modelId="{568EA0FB-F5D0-5B4E-B2A1-E4A1CA097599}" type="presParOf" srcId="{9C7863E3-4E80-304F-8052-9F286076A64D}" destId="{2612B362-EE85-374F-9DA6-6C8D62BCFAEB}" srcOrd="0" destOrd="0" presId="urn:microsoft.com/office/officeart/2008/layout/RadialCluster"/>
    <dgm:cxn modelId="{36451407-2ADB-134B-B7CB-C44A2A1A4CDB}" type="presParOf" srcId="{9C7863E3-4E80-304F-8052-9F286076A64D}" destId="{37C58181-0A46-B446-9019-F897EF89B0A4}" srcOrd="1" destOrd="0" presId="urn:microsoft.com/office/officeart/2008/layout/RadialCluster"/>
    <dgm:cxn modelId="{C8993551-AFD6-8140-A7C7-4E8480CE0649}" type="presParOf" srcId="{9C7863E3-4E80-304F-8052-9F286076A64D}" destId="{F256ECA2-5377-B94D-B018-D45A15F6566F}" srcOrd="2" destOrd="0" presId="urn:microsoft.com/office/officeart/2008/layout/RadialCluster"/>
    <dgm:cxn modelId="{998FBE45-FE0B-5144-9F2D-02DD9815C7CB}" type="presParOf" srcId="{9C7863E3-4E80-304F-8052-9F286076A64D}" destId="{0382A7F7-1346-B143-953C-15A64542B36E}" srcOrd="3" destOrd="0" presId="urn:microsoft.com/office/officeart/2008/layout/RadialCluster"/>
    <dgm:cxn modelId="{E43BE29A-3E6A-5C47-97C8-10AA84A07F08}" type="presParOf" srcId="{9C7863E3-4E80-304F-8052-9F286076A64D}" destId="{F1E779D8-75A7-C24D-AF1C-D749DFF835AC}" srcOrd="4" destOrd="0" presId="urn:microsoft.com/office/officeart/2008/layout/RadialCluster"/>
    <dgm:cxn modelId="{F522FF40-41DA-2749-82C8-72FC510ED776}" type="presParOf" srcId="{9C7863E3-4E80-304F-8052-9F286076A64D}" destId="{9359B78B-52C8-6648-B96B-B6F508A07571}" srcOrd="5" destOrd="0" presId="urn:microsoft.com/office/officeart/2008/layout/RadialCluster"/>
    <dgm:cxn modelId="{BC5C8465-7860-B741-BE11-8CED0FB03E79}" type="presParOf" srcId="{9C7863E3-4E80-304F-8052-9F286076A64D}" destId="{25D4DB38-4EAA-7B47-ADDD-F53723B81634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97C0BA-512F-EF45-AF5A-7C54808C1162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B871854F-F1CA-EB43-928C-BC2B40C107EE}">
      <dgm:prSet phldrT="[Tekst]" custT="1"/>
      <dgm:spPr/>
      <dgm:t>
        <a:bodyPr/>
        <a:lstStyle/>
        <a:p>
          <a:r>
            <a:rPr lang="nl-NL" sz="2400" dirty="0" smtClean="0"/>
            <a:t>Oriëntatie en registratie</a:t>
          </a:r>
          <a:endParaRPr lang="nl-NL" sz="2400" dirty="0"/>
        </a:p>
      </dgm:t>
    </dgm:pt>
    <dgm:pt modelId="{3D54F196-F898-9045-944B-0A62F06B393F}" type="parTrans" cxnId="{6C7978DF-C2DF-6449-BC55-1B1173E1E6FA}">
      <dgm:prSet/>
      <dgm:spPr/>
      <dgm:t>
        <a:bodyPr/>
        <a:lstStyle/>
        <a:p>
          <a:endParaRPr lang="nl-NL"/>
        </a:p>
      </dgm:t>
    </dgm:pt>
    <dgm:pt modelId="{E32AFF41-F29B-EB4E-942A-1BD809950A63}" type="sibTrans" cxnId="{6C7978DF-C2DF-6449-BC55-1B1173E1E6FA}">
      <dgm:prSet/>
      <dgm:spPr/>
      <dgm:t>
        <a:bodyPr/>
        <a:lstStyle/>
        <a:p>
          <a:endParaRPr lang="nl-NL"/>
        </a:p>
      </dgm:t>
    </dgm:pt>
    <dgm:pt modelId="{A63C9E2E-BFA9-394A-B6CB-BB7FDEBF3773}">
      <dgm:prSet phldrT="[Tekst]" custT="1"/>
      <dgm:spPr/>
      <dgm:t>
        <a:bodyPr/>
        <a:lstStyle/>
        <a:p>
          <a:r>
            <a:rPr lang="nl-NL" sz="2400" dirty="0" smtClean="0"/>
            <a:t>Huisvesting</a:t>
          </a:r>
          <a:endParaRPr lang="nl-NL" sz="2400" dirty="0"/>
        </a:p>
      </dgm:t>
    </dgm:pt>
    <dgm:pt modelId="{71E975AC-5AA5-C242-8191-1B405DE9B623}" type="parTrans" cxnId="{364E4EDB-A964-8844-BE76-AC3ABEE18819}">
      <dgm:prSet/>
      <dgm:spPr/>
      <dgm:t>
        <a:bodyPr/>
        <a:lstStyle/>
        <a:p>
          <a:endParaRPr lang="nl-NL"/>
        </a:p>
      </dgm:t>
    </dgm:pt>
    <dgm:pt modelId="{8A29982F-7133-BE47-BCED-9D15F34D5084}" type="sibTrans" cxnId="{364E4EDB-A964-8844-BE76-AC3ABEE18819}">
      <dgm:prSet/>
      <dgm:spPr/>
      <dgm:t>
        <a:bodyPr/>
        <a:lstStyle/>
        <a:p>
          <a:endParaRPr lang="nl-NL"/>
        </a:p>
      </dgm:t>
    </dgm:pt>
    <dgm:pt modelId="{DAD73B78-38B9-634F-BE77-DDCA665BBD90}">
      <dgm:prSet phldrT="[Tekst]" custT="1"/>
      <dgm:spPr/>
      <dgm:t>
        <a:bodyPr/>
        <a:lstStyle/>
        <a:p>
          <a:r>
            <a:rPr lang="nl-NL" sz="2400" dirty="0" smtClean="0"/>
            <a:t>Personeel</a:t>
          </a:r>
          <a:endParaRPr lang="nl-NL" sz="2400" dirty="0"/>
        </a:p>
      </dgm:t>
    </dgm:pt>
    <dgm:pt modelId="{0A2A9A27-F8BA-B044-ACF9-D1EB1293EA57}" type="parTrans" cxnId="{1B74E8D4-80A3-744B-931D-2F81B98D527A}">
      <dgm:prSet/>
      <dgm:spPr/>
      <dgm:t>
        <a:bodyPr/>
        <a:lstStyle/>
        <a:p>
          <a:endParaRPr lang="nl-NL"/>
        </a:p>
      </dgm:t>
    </dgm:pt>
    <dgm:pt modelId="{76B6D851-6790-C140-83F3-A06CFFF80E55}" type="sibTrans" cxnId="{1B74E8D4-80A3-744B-931D-2F81B98D527A}">
      <dgm:prSet/>
      <dgm:spPr/>
      <dgm:t>
        <a:bodyPr/>
        <a:lstStyle/>
        <a:p>
          <a:endParaRPr lang="nl-NL"/>
        </a:p>
      </dgm:t>
    </dgm:pt>
    <dgm:pt modelId="{8F8CAFBA-3383-FA4F-A091-783239383C5F}">
      <dgm:prSet custT="1"/>
      <dgm:spPr/>
      <dgm:t>
        <a:bodyPr/>
        <a:lstStyle/>
        <a:p>
          <a:r>
            <a:rPr lang="nl-NL" sz="2400" dirty="0" smtClean="0"/>
            <a:t>Vergunningen en diploma’s</a:t>
          </a:r>
          <a:endParaRPr lang="nl-NL" sz="2400" dirty="0"/>
        </a:p>
      </dgm:t>
    </dgm:pt>
    <dgm:pt modelId="{C3CAD3F2-2534-5E42-A185-229BB6D0A363}" type="parTrans" cxnId="{7F521726-F744-DB43-BD3D-279572F3374D}">
      <dgm:prSet/>
      <dgm:spPr/>
      <dgm:t>
        <a:bodyPr/>
        <a:lstStyle/>
        <a:p>
          <a:endParaRPr lang="nl-NL"/>
        </a:p>
      </dgm:t>
    </dgm:pt>
    <dgm:pt modelId="{BA06F6D4-FF18-784D-8D70-79CAEDCA8A0C}" type="sibTrans" cxnId="{7F521726-F744-DB43-BD3D-279572F3374D}">
      <dgm:prSet/>
      <dgm:spPr/>
      <dgm:t>
        <a:bodyPr/>
        <a:lstStyle/>
        <a:p>
          <a:endParaRPr lang="nl-NL"/>
        </a:p>
      </dgm:t>
    </dgm:pt>
    <dgm:pt modelId="{4EC05AB9-AD9F-284D-924E-CF493CE3AB6E}">
      <dgm:prSet custT="1"/>
      <dgm:spPr/>
      <dgm:t>
        <a:bodyPr/>
        <a:lstStyle/>
        <a:p>
          <a:r>
            <a:rPr lang="nl-NL" sz="2400" dirty="0" err="1" smtClean="0"/>
            <a:t>Marktonder-zoek</a:t>
          </a:r>
          <a:r>
            <a:rPr lang="nl-NL" sz="2400" dirty="0" smtClean="0"/>
            <a:t>/-plan</a:t>
          </a:r>
          <a:endParaRPr lang="nl-NL" sz="2400" dirty="0"/>
        </a:p>
      </dgm:t>
    </dgm:pt>
    <dgm:pt modelId="{E670F988-41B6-BF40-A108-4B6C7E920AA6}" type="parTrans" cxnId="{6732CCF4-1812-864B-8753-596393533892}">
      <dgm:prSet/>
      <dgm:spPr/>
      <dgm:t>
        <a:bodyPr/>
        <a:lstStyle/>
        <a:p>
          <a:endParaRPr lang="nl-NL"/>
        </a:p>
      </dgm:t>
    </dgm:pt>
    <dgm:pt modelId="{9C0ABCE0-F9AB-AF46-9C6E-4EC6178060DC}" type="sibTrans" cxnId="{6732CCF4-1812-864B-8753-596393533892}">
      <dgm:prSet/>
      <dgm:spPr/>
      <dgm:t>
        <a:bodyPr/>
        <a:lstStyle/>
        <a:p>
          <a:endParaRPr lang="nl-NL"/>
        </a:p>
      </dgm:t>
    </dgm:pt>
    <dgm:pt modelId="{AC8CCCE3-0A70-FF49-8F8F-2F09F66FEA06}" type="pres">
      <dgm:prSet presAssocID="{1A97C0BA-512F-EF45-AF5A-7C54808C1162}" presName="linearFlow" presStyleCnt="0">
        <dgm:presLayoutVars>
          <dgm:dir/>
          <dgm:resizeHandles val="exact"/>
        </dgm:presLayoutVars>
      </dgm:prSet>
      <dgm:spPr/>
    </dgm:pt>
    <dgm:pt modelId="{F6717E75-8683-D64D-81AD-5D97414876DA}" type="pres">
      <dgm:prSet presAssocID="{B871854F-F1CA-EB43-928C-BC2B40C107EE}" presName="composite" presStyleCnt="0"/>
      <dgm:spPr/>
    </dgm:pt>
    <dgm:pt modelId="{7C69EA64-8FA0-2B4D-9851-C5E3DAC1CC04}" type="pres">
      <dgm:prSet presAssocID="{B871854F-F1CA-EB43-928C-BC2B40C107EE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0E8E8B2-FAE2-5E42-9570-155F7CCF18C7}" type="pres">
      <dgm:prSet presAssocID="{B871854F-F1CA-EB43-928C-BC2B40C107E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8B41A58-7E37-B14F-BAE9-D4BD8B619EE4}" type="pres">
      <dgm:prSet presAssocID="{E32AFF41-F29B-EB4E-942A-1BD809950A63}" presName="spacing" presStyleCnt="0"/>
      <dgm:spPr/>
    </dgm:pt>
    <dgm:pt modelId="{79810E3A-5ABD-504B-B30C-AEC7CB4CC3D5}" type="pres">
      <dgm:prSet presAssocID="{8F8CAFBA-3383-FA4F-A091-783239383C5F}" presName="composite" presStyleCnt="0"/>
      <dgm:spPr/>
    </dgm:pt>
    <dgm:pt modelId="{6E2E1557-447F-A34D-B8A0-D9583E3C1BEC}" type="pres">
      <dgm:prSet presAssocID="{8F8CAFBA-3383-FA4F-A091-783239383C5F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nl-NL"/>
        </a:p>
      </dgm:t>
    </dgm:pt>
    <dgm:pt modelId="{9F4472C1-1A53-D447-98EC-44F179DC672C}" type="pres">
      <dgm:prSet presAssocID="{8F8CAFBA-3383-FA4F-A091-783239383C5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2A4305D-AAD9-E546-888A-3722C826322F}" type="pres">
      <dgm:prSet presAssocID="{BA06F6D4-FF18-784D-8D70-79CAEDCA8A0C}" presName="spacing" presStyleCnt="0"/>
      <dgm:spPr/>
    </dgm:pt>
    <dgm:pt modelId="{82BD4D3A-ECF8-5C4B-91FD-C153F69BE234}" type="pres">
      <dgm:prSet presAssocID="{4EC05AB9-AD9F-284D-924E-CF493CE3AB6E}" presName="composite" presStyleCnt="0"/>
      <dgm:spPr/>
    </dgm:pt>
    <dgm:pt modelId="{07530393-7765-7344-BDC8-1304F134B97B}" type="pres">
      <dgm:prSet presAssocID="{4EC05AB9-AD9F-284D-924E-CF493CE3AB6E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63F1C2E-CE9B-5047-A220-C371B90B7B97}" type="pres">
      <dgm:prSet presAssocID="{4EC05AB9-AD9F-284D-924E-CF493CE3AB6E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5E7DF42-13C7-9648-9FA7-C980A60CBD2F}" type="pres">
      <dgm:prSet presAssocID="{9C0ABCE0-F9AB-AF46-9C6E-4EC6178060DC}" presName="spacing" presStyleCnt="0"/>
      <dgm:spPr/>
    </dgm:pt>
    <dgm:pt modelId="{D0700FC7-6974-A04B-A2B9-707AB2984693}" type="pres">
      <dgm:prSet presAssocID="{A63C9E2E-BFA9-394A-B6CB-BB7FDEBF3773}" presName="composite" presStyleCnt="0"/>
      <dgm:spPr/>
    </dgm:pt>
    <dgm:pt modelId="{344D71E6-98B4-A343-92D2-1AEE6E97B647}" type="pres">
      <dgm:prSet presAssocID="{A63C9E2E-BFA9-394A-B6CB-BB7FDEBF3773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1AA2D18-469D-EF41-B5CE-16AEA9BABDFC}" type="pres">
      <dgm:prSet presAssocID="{A63C9E2E-BFA9-394A-B6CB-BB7FDEBF3773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A6E3501-8827-CE40-A01F-5551DEBE4247}" type="pres">
      <dgm:prSet presAssocID="{8A29982F-7133-BE47-BCED-9D15F34D5084}" presName="spacing" presStyleCnt="0"/>
      <dgm:spPr/>
    </dgm:pt>
    <dgm:pt modelId="{D0DBBB0E-E373-3549-92BF-3D3346D73591}" type="pres">
      <dgm:prSet presAssocID="{DAD73B78-38B9-634F-BE77-DDCA665BBD90}" presName="composite" presStyleCnt="0"/>
      <dgm:spPr/>
    </dgm:pt>
    <dgm:pt modelId="{A8DB4BCF-4E45-8E42-ACE2-8E6EADCAC4C6}" type="pres">
      <dgm:prSet presAssocID="{DAD73B78-38B9-634F-BE77-DDCA665BBD90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617A9E4-3326-614B-85D5-D8837CE402EE}" type="pres">
      <dgm:prSet presAssocID="{DAD73B78-38B9-634F-BE77-DDCA665BBD90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01875BA6-B317-CE43-8C39-1B2DC0ACC274}" type="presOf" srcId="{A63C9E2E-BFA9-394A-B6CB-BB7FDEBF3773}" destId="{91AA2D18-469D-EF41-B5CE-16AEA9BABDFC}" srcOrd="0" destOrd="0" presId="urn:microsoft.com/office/officeart/2005/8/layout/vList3"/>
    <dgm:cxn modelId="{C4B390F3-839A-2D47-89C3-4A1E88896B19}" type="presOf" srcId="{1A97C0BA-512F-EF45-AF5A-7C54808C1162}" destId="{AC8CCCE3-0A70-FF49-8F8F-2F09F66FEA06}" srcOrd="0" destOrd="0" presId="urn:microsoft.com/office/officeart/2005/8/layout/vList3"/>
    <dgm:cxn modelId="{22585F02-FC77-614A-9ABF-067FFB9E715B}" type="presOf" srcId="{8F8CAFBA-3383-FA4F-A091-783239383C5F}" destId="{9F4472C1-1A53-D447-98EC-44F179DC672C}" srcOrd="0" destOrd="0" presId="urn:microsoft.com/office/officeart/2005/8/layout/vList3"/>
    <dgm:cxn modelId="{DECAC080-F846-2840-972D-CA03AA1A8D05}" type="presOf" srcId="{B871854F-F1CA-EB43-928C-BC2B40C107EE}" destId="{A0E8E8B2-FAE2-5E42-9570-155F7CCF18C7}" srcOrd="0" destOrd="0" presId="urn:microsoft.com/office/officeart/2005/8/layout/vList3"/>
    <dgm:cxn modelId="{6732CCF4-1812-864B-8753-596393533892}" srcId="{1A97C0BA-512F-EF45-AF5A-7C54808C1162}" destId="{4EC05AB9-AD9F-284D-924E-CF493CE3AB6E}" srcOrd="2" destOrd="0" parTransId="{E670F988-41B6-BF40-A108-4B6C7E920AA6}" sibTransId="{9C0ABCE0-F9AB-AF46-9C6E-4EC6178060DC}"/>
    <dgm:cxn modelId="{364E4EDB-A964-8844-BE76-AC3ABEE18819}" srcId="{1A97C0BA-512F-EF45-AF5A-7C54808C1162}" destId="{A63C9E2E-BFA9-394A-B6CB-BB7FDEBF3773}" srcOrd="3" destOrd="0" parTransId="{71E975AC-5AA5-C242-8191-1B405DE9B623}" sibTransId="{8A29982F-7133-BE47-BCED-9D15F34D5084}"/>
    <dgm:cxn modelId="{6C7978DF-C2DF-6449-BC55-1B1173E1E6FA}" srcId="{1A97C0BA-512F-EF45-AF5A-7C54808C1162}" destId="{B871854F-F1CA-EB43-928C-BC2B40C107EE}" srcOrd="0" destOrd="0" parTransId="{3D54F196-F898-9045-944B-0A62F06B393F}" sibTransId="{E32AFF41-F29B-EB4E-942A-1BD809950A63}"/>
    <dgm:cxn modelId="{879A179E-81DE-F341-B9D2-8336229BE94F}" type="presOf" srcId="{DAD73B78-38B9-634F-BE77-DDCA665BBD90}" destId="{8617A9E4-3326-614B-85D5-D8837CE402EE}" srcOrd="0" destOrd="0" presId="urn:microsoft.com/office/officeart/2005/8/layout/vList3"/>
    <dgm:cxn modelId="{7F521726-F744-DB43-BD3D-279572F3374D}" srcId="{1A97C0BA-512F-EF45-AF5A-7C54808C1162}" destId="{8F8CAFBA-3383-FA4F-A091-783239383C5F}" srcOrd="1" destOrd="0" parTransId="{C3CAD3F2-2534-5E42-A185-229BB6D0A363}" sibTransId="{BA06F6D4-FF18-784D-8D70-79CAEDCA8A0C}"/>
    <dgm:cxn modelId="{1B74E8D4-80A3-744B-931D-2F81B98D527A}" srcId="{1A97C0BA-512F-EF45-AF5A-7C54808C1162}" destId="{DAD73B78-38B9-634F-BE77-DDCA665BBD90}" srcOrd="4" destOrd="0" parTransId="{0A2A9A27-F8BA-B044-ACF9-D1EB1293EA57}" sibTransId="{76B6D851-6790-C140-83F3-A06CFFF80E55}"/>
    <dgm:cxn modelId="{58D46A6C-ACEF-BC4F-BBD7-91DAB079DD16}" type="presOf" srcId="{4EC05AB9-AD9F-284D-924E-CF493CE3AB6E}" destId="{A63F1C2E-CE9B-5047-A220-C371B90B7B97}" srcOrd="0" destOrd="0" presId="urn:microsoft.com/office/officeart/2005/8/layout/vList3"/>
    <dgm:cxn modelId="{F5637E9E-EAF8-924A-869D-52A00070D29F}" type="presParOf" srcId="{AC8CCCE3-0A70-FF49-8F8F-2F09F66FEA06}" destId="{F6717E75-8683-D64D-81AD-5D97414876DA}" srcOrd="0" destOrd="0" presId="urn:microsoft.com/office/officeart/2005/8/layout/vList3"/>
    <dgm:cxn modelId="{4E44C41D-51B5-B548-9AEA-9A5C061D904D}" type="presParOf" srcId="{F6717E75-8683-D64D-81AD-5D97414876DA}" destId="{7C69EA64-8FA0-2B4D-9851-C5E3DAC1CC04}" srcOrd="0" destOrd="0" presId="urn:microsoft.com/office/officeart/2005/8/layout/vList3"/>
    <dgm:cxn modelId="{E9FC0D02-AF07-8B4D-BA84-D3130BEDC5A9}" type="presParOf" srcId="{F6717E75-8683-D64D-81AD-5D97414876DA}" destId="{A0E8E8B2-FAE2-5E42-9570-155F7CCF18C7}" srcOrd="1" destOrd="0" presId="urn:microsoft.com/office/officeart/2005/8/layout/vList3"/>
    <dgm:cxn modelId="{0481B328-7315-A249-90CB-C2F0726933FC}" type="presParOf" srcId="{AC8CCCE3-0A70-FF49-8F8F-2F09F66FEA06}" destId="{78B41A58-7E37-B14F-BAE9-D4BD8B619EE4}" srcOrd="1" destOrd="0" presId="urn:microsoft.com/office/officeart/2005/8/layout/vList3"/>
    <dgm:cxn modelId="{953DD6B8-F44E-6B48-B1BC-711CC5BC770A}" type="presParOf" srcId="{AC8CCCE3-0A70-FF49-8F8F-2F09F66FEA06}" destId="{79810E3A-5ABD-504B-B30C-AEC7CB4CC3D5}" srcOrd="2" destOrd="0" presId="urn:microsoft.com/office/officeart/2005/8/layout/vList3"/>
    <dgm:cxn modelId="{807F8E46-E897-4E4A-A5ED-B4AA725C3A06}" type="presParOf" srcId="{79810E3A-5ABD-504B-B30C-AEC7CB4CC3D5}" destId="{6E2E1557-447F-A34D-B8A0-D9583E3C1BEC}" srcOrd="0" destOrd="0" presId="urn:microsoft.com/office/officeart/2005/8/layout/vList3"/>
    <dgm:cxn modelId="{E967EA75-06B3-5E45-9DB7-3FCB03F92BD3}" type="presParOf" srcId="{79810E3A-5ABD-504B-B30C-AEC7CB4CC3D5}" destId="{9F4472C1-1A53-D447-98EC-44F179DC672C}" srcOrd="1" destOrd="0" presId="urn:microsoft.com/office/officeart/2005/8/layout/vList3"/>
    <dgm:cxn modelId="{9A3247F4-2221-B648-8E79-20A7BD4A63BA}" type="presParOf" srcId="{AC8CCCE3-0A70-FF49-8F8F-2F09F66FEA06}" destId="{92A4305D-AAD9-E546-888A-3722C826322F}" srcOrd="3" destOrd="0" presId="urn:microsoft.com/office/officeart/2005/8/layout/vList3"/>
    <dgm:cxn modelId="{96EF018D-F586-2B40-813A-EE3435D410F8}" type="presParOf" srcId="{AC8CCCE3-0A70-FF49-8F8F-2F09F66FEA06}" destId="{82BD4D3A-ECF8-5C4B-91FD-C153F69BE234}" srcOrd="4" destOrd="0" presId="urn:microsoft.com/office/officeart/2005/8/layout/vList3"/>
    <dgm:cxn modelId="{F1808009-C77B-5043-B1C1-F57B7A67D018}" type="presParOf" srcId="{82BD4D3A-ECF8-5C4B-91FD-C153F69BE234}" destId="{07530393-7765-7344-BDC8-1304F134B97B}" srcOrd="0" destOrd="0" presId="urn:microsoft.com/office/officeart/2005/8/layout/vList3"/>
    <dgm:cxn modelId="{66A287C3-3C03-4144-8D18-E0E780068A49}" type="presParOf" srcId="{82BD4D3A-ECF8-5C4B-91FD-C153F69BE234}" destId="{A63F1C2E-CE9B-5047-A220-C371B90B7B97}" srcOrd="1" destOrd="0" presId="urn:microsoft.com/office/officeart/2005/8/layout/vList3"/>
    <dgm:cxn modelId="{389AC30F-6F06-7942-82EE-089B1E3DBADE}" type="presParOf" srcId="{AC8CCCE3-0A70-FF49-8F8F-2F09F66FEA06}" destId="{35E7DF42-13C7-9648-9FA7-C980A60CBD2F}" srcOrd="5" destOrd="0" presId="urn:microsoft.com/office/officeart/2005/8/layout/vList3"/>
    <dgm:cxn modelId="{9FC77B15-6048-8C46-A27D-B48251BAC338}" type="presParOf" srcId="{AC8CCCE3-0A70-FF49-8F8F-2F09F66FEA06}" destId="{D0700FC7-6974-A04B-A2B9-707AB2984693}" srcOrd="6" destOrd="0" presId="urn:microsoft.com/office/officeart/2005/8/layout/vList3"/>
    <dgm:cxn modelId="{559143A9-1E53-6940-AE5B-5FE42AD6DD59}" type="presParOf" srcId="{D0700FC7-6974-A04B-A2B9-707AB2984693}" destId="{344D71E6-98B4-A343-92D2-1AEE6E97B647}" srcOrd="0" destOrd="0" presId="urn:microsoft.com/office/officeart/2005/8/layout/vList3"/>
    <dgm:cxn modelId="{00D135AA-49CE-D641-9339-5D8338218A96}" type="presParOf" srcId="{D0700FC7-6974-A04B-A2B9-707AB2984693}" destId="{91AA2D18-469D-EF41-B5CE-16AEA9BABDFC}" srcOrd="1" destOrd="0" presId="urn:microsoft.com/office/officeart/2005/8/layout/vList3"/>
    <dgm:cxn modelId="{430DD42F-E6BD-C649-B655-9E7FD3ABF906}" type="presParOf" srcId="{AC8CCCE3-0A70-FF49-8F8F-2F09F66FEA06}" destId="{2A6E3501-8827-CE40-A01F-5551DEBE4247}" srcOrd="7" destOrd="0" presId="urn:microsoft.com/office/officeart/2005/8/layout/vList3"/>
    <dgm:cxn modelId="{1E88BF6F-271A-914E-9F47-98620E08AE71}" type="presParOf" srcId="{AC8CCCE3-0A70-FF49-8F8F-2F09F66FEA06}" destId="{D0DBBB0E-E373-3549-92BF-3D3346D73591}" srcOrd="8" destOrd="0" presId="urn:microsoft.com/office/officeart/2005/8/layout/vList3"/>
    <dgm:cxn modelId="{EBBF3934-190D-C24A-BF81-E687AF28C4EF}" type="presParOf" srcId="{D0DBBB0E-E373-3549-92BF-3D3346D73591}" destId="{A8DB4BCF-4E45-8E42-ACE2-8E6EADCAC4C6}" srcOrd="0" destOrd="0" presId="urn:microsoft.com/office/officeart/2005/8/layout/vList3"/>
    <dgm:cxn modelId="{5A94A8F6-991C-8F4C-AEC0-8F663EFC7BB8}" type="presParOf" srcId="{D0DBBB0E-E373-3549-92BF-3D3346D73591}" destId="{8617A9E4-3326-614B-85D5-D8837CE402E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97C0BA-512F-EF45-AF5A-7C54808C1162}" type="doc">
      <dgm:prSet loTypeId="urn:microsoft.com/office/officeart/2005/8/layout/vList3" loCatId="" qsTypeId="urn:microsoft.com/office/officeart/2005/8/quickstyle/simple4" qsCatId="simple" csTypeId="urn:microsoft.com/office/officeart/2005/8/colors/accent1_2" csCatId="accent1" phldr="1"/>
      <dgm:spPr/>
    </dgm:pt>
    <dgm:pt modelId="{B871854F-F1CA-EB43-928C-BC2B40C107EE}">
      <dgm:prSet phldrT="[Tekst]" custT="1"/>
      <dgm:spPr/>
      <dgm:t>
        <a:bodyPr/>
        <a:lstStyle/>
        <a:p>
          <a:r>
            <a:rPr lang="nl-NL" sz="2400" dirty="0" smtClean="0"/>
            <a:t>Rechtsvorm</a:t>
          </a:r>
          <a:endParaRPr lang="nl-NL" sz="2400" dirty="0"/>
        </a:p>
      </dgm:t>
    </dgm:pt>
    <dgm:pt modelId="{3D54F196-F898-9045-944B-0A62F06B393F}" type="parTrans" cxnId="{6C7978DF-C2DF-6449-BC55-1B1173E1E6FA}">
      <dgm:prSet/>
      <dgm:spPr/>
      <dgm:t>
        <a:bodyPr/>
        <a:lstStyle/>
        <a:p>
          <a:endParaRPr lang="nl-NL"/>
        </a:p>
      </dgm:t>
    </dgm:pt>
    <dgm:pt modelId="{E32AFF41-F29B-EB4E-942A-1BD809950A63}" type="sibTrans" cxnId="{6C7978DF-C2DF-6449-BC55-1B1173E1E6FA}">
      <dgm:prSet/>
      <dgm:spPr/>
      <dgm:t>
        <a:bodyPr/>
        <a:lstStyle/>
        <a:p>
          <a:endParaRPr lang="nl-NL"/>
        </a:p>
      </dgm:t>
    </dgm:pt>
    <dgm:pt modelId="{A63C9E2E-BFA9-394A-B6CB-BB7FDEBF3773}">
      <dgm:prSet phldrT="[Tekst]" custT="1"/>
      <dgm:spPr/>
      <dgm:t>
        <a:bodyPr/>
        <a:lstStyle/>
        <a:p>
          <a:r>
            <a:rPr lang="nl-NL" sz="2400" dirty="0" err="1" smtClean="0"/>
            <a:t>Financien</a:t>
          </a:r>
          <a:endParaRPr lang="nl-NL" sz="2400" dirty="0"/>
        </a:p>
      </dgm:t>
    </dgm:pt>
    <dgm:pt modelId="{71E975AC-5AA5-C242-8191-1B405DE9B623}" type="parTrans" cxnId="{364E4EDB-A964-8844-BE76-AC3ABEE18819}">
      <dgm:prSet/>
      <dgm:spPr/>
      <dgm:t>
        <a:bodyPr/>
        <a:lstStyle/>
        <a:p>
          <a:endParaRPr lang="nl-NL"/>
        </a:p>
      </dgm:t>
    </dgm:pt>
    <dgm:pt modelId="{8A29982F-7133-BE47-BCED-9D15F34D5084}" type="sibTrans" cxnId="{364E4EDB-A964-8844-BE76-AC3ABEE18819}">
      <dgm:prSet/>
      <dgm:spPr/>
      <dgm:t>
        <a:bodyPr/>
        <a:lstStyle/>
        <a:p>
          <a:endParaRPr lang="nl-NL"/>
        </a:p>
      </dgm:t>
    </dgm:pt>
    <dgm:pt modelId="{DAD73B78-38B9-634F-BE77-DDCA665BBD90}">
      <dgm:prSet phldrT="[Tekst]" custT="1"/>
      <dgm:spPr/>
      <dgm:t>
        <a:bodyPr/>
        <a:lstStyle/>
        <a:p>
          <a:r>
            <a:rPr lang="nl-NL" sz="2400" dirty="0" smtClean="0"/>
            <a:t>Belastingen en administratie</a:t>
          </a:r>
          <a:endParaRPr lang="nl-NL" sz="2400" dirty="0"/>
        </a:p>
      </dgm:t>
    </dgm:pt>
    <dgm:pt modelId="{0A2A9A27-F8BA-B044-ACF9-D1EB1293EA57}" type="parTrans" cxnId="{1B74E8D4-80A3-744B-931D-2F81B98D527A}">
      <dgm:prSet/>
      <dgm:spPr/>
      <dgm:t>
        <a:bodyPr/>
        <a:lstStyle/>
        <a:p>
          <a:endParaRPr lang="nl-NL"/>
        </a:p>
      </dgm:t>
    </dgm:pt>
    <dgm:pt modelId="{76B6D851-6790-C140-83F3-A06CFFF80E55}" type="sibTrans" cxnId="{1B74E8D4-80A3-744B-931D-2F81B98D527A}">
      <dgm:prSet/>
      <dgm:spPr/>
      <dgm:t>
        <a:bodyPr/>
        <a:lstStyle/>
        <a:p>
          <a:endParaRPr lang="nl-NL"/>
        </a:p>
      </dgm:t>
    </dgm:pt>
    <dgm:pt modelId="{77A5111A-5382-964E-B327-788B1B42BAB2}">
      <dgm:prSet custT="1"/>
      <dgm:spPr/>
      <dgm:t>
        <a:bodyPr/>
        <a:lstStyle/>
        <a:p>
          <a:r>
            <a:rPr lang="nl-NL" sz="2400" dirty="0" smtClean="0"/>
            <a:t>Verzekeringen</a:t>
          </a:r>
          <a:endParaRPr lang="nl-NL" sz="2400" dirty="0"/>
        </a:p>
      </dgm:t>
    </dgm:pt>
    <dgm:pt modelId="{BE31E0CB-4587-D64A-A9E8-BD30E8E8BC4B}" type="parTrans" cxnId="{17A20B0F-55AA-B942-88BE-1A1FB20ABA40}">
      <dgm:prSet/>
      <dgm:spPr/>
      <dgm:t>
        <a:bodyPr/>
        <a:lstStyle/>
        <a:p>
          <a:endParaRPr lang="nl-NL"/>
        </a:p>
      </dgm:t>
    </dgm:pt>
    <dgm:pt modelId="{3D20D917-7DC8-E741-A56E-C89A53E0EF18}" type="sibTrans" cxnId="{17A20B0F-55AA-B942-88BE-1A1FB20ABA40}">
      <dgm:prSet/>
      <dgm:spPr/>
      <dgm:t>
        <a:bodyPr/>
        <a:lstStyle/>
        <a:p>
          <a:endParaRPr lang="nl-NL"/>
        </a:p>
      </dgm:t>
    </dgm:pt>
    <dgm:pt modelId="{4E2DAD07-D826-144C-9327-8BC0F62BE47A}">
      <dgm:prSet custT="1"/>
      <dgm:spPr/>
      <dgm:t>
        <a:bodyPr/>
        <a:lstStyle/>
        <a:p>
          <a:r>
            <a:rPr lang="nl-NL" sz="2400" dirty="0" smtClean="0"/>
            <a:t>Aan de slag</a:t>
          </a:r>
          <a:endParaRPr lang="nl-NL" sz="2400" dirty="0"/>
        </a:p>
      </dgm:t>
    </dgm:pt>
    <dgm:pt modelId="{53650D7C-96FF-5643-9850-AE7104C35336}" type="parTrans" cxnId="{B49E36EC-9B06-774B-8E4E-474E1427562D}">
      <dgm:prSet/>
      <dgm:spPr/>
      <dgm:t>
        <a:bodyPr/>
        <a:lstStyle/>
        <a:p>
          <a:endParaRPr lang="nl-NL"/>
        </a:p>
      </dgm:t>
    </dgm:pt>
    <dgm:pt modelId="{C7768981-9E4B-6D42-BA6D-6A60C8206CFE}" type="sibTrans" cxnId="{B49E36EC-9B06-774B-8E4E-474E1427562D}">
      <dgm:prSet/>
      <dgm:spPr/>
      <dgm:t>
        <a:bodyPr/>
        <a:lstStyle/>
        <a:p>
          <a:endParaRPr lang="nl-NL"/>
        </a:p>
      </dgm:t>
    </dgm:pt>
    <dgm:pt modelId="{AC8CCCE3-0A70-FF49-8F8F-2F09F66FEA06}" type="pres">
      <dgm:prSet presAssocID="{1A97C0BA-512F-EF45-AF5A-7C54808C1162}" presName="linearFlow" presStyleCnt="0">
        <dgm:presLayoutVars>
          <dgm:dir/>
          <dgm:resizeHandles val="exact"/>
        </dgm:presLayoutVars>
      </dgm:prSet>
      <dgm:spPr/>
    </dgm:pt>
    <dgm:pt modelId="{F6717E75-8683-D64D-81AD-5D97414876DA}" type="pres">
      <dgm:prSet presAssocID="{B871854F-F1CA-EB43-928C-BC2B40C107EE}" presName="composite" presStyleCnt="0"/>
      <dgm:spPr/>
    </dgm:pt>
    <dgm:pt modelId="{7C69EA64-8FA0-2B4D-9851-C5E3DAC1CC04}" type="pres">
      <dgm:prSet presAssocID="{B871854F-F1CA-EB43-928C-BC2B40C107EE}" presName="imgShp" presStyleLbl="fgImgPlace1" presStyleIdx="0" presStyleCnt="5"/>
      <dgm:spPr>
        <a:blipFill rotWithShape="1">
          <a:blip xmlns:r="http://schemas.openxmlformats.org/officeDocument/2006/relationships"/>
          <a:stretch>
            <a:fillRect/>
          </a:stretch>
        </a:blipFill>
      </dgm:spPr>
    </dgm:pt>
    <dgm:pt modelId="{A0E8E8B2-FAE2-5E42-9570-155F7CCF18C7}" type="pres">
      <dgm:prSet presAssocID="{B871854F-F1CA-EB43-928C-BC2B40C107EE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8B41A58-7E37-B14F-BAE9-D4BD8B619EE4}" type="pres">
      <dgm:prSet presAssocID="{E32AFF41-F29B-EB4E-942A-1BD809950A63}" presName="spacing" presStyleCnt="0"/>
      <dgm:spPr/>
    </dgm:pt>
    <dgm:pt modelId="{D0700FC7-6974-A04B-A2B9-707AB2984693}" type="pres">
      <dgm:prSet presAssocID="{A63C9E2E-BFA9-394A-B6CB-BB7FDEBF3773}" presName="composite" presStyleCnt="0"/>
      <dgm:spPr/>
    </dgm:pt>
    <dgm:pt modelId="{344D71E6-98B4-A343-92D2-1AEE6E97B647}" type="pres">
      <dgm:prSet presAssocID="{A63C9E2E-BFA9-394A-B6CB-BB7FDEBF3773}" presName="imgShp" presStyleLbl="fgImgPlace1" presStyleIdx="1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1AA2D18-469D-EF41-B5CE-16AEA9BABDFC}" type="pres">
      <dgm:prSet presAssocID="{A63C9E2E-BFA9-394A-B6CB-BB7FDEBF377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2A6E3501-8827-CE40-A01F-5551DEBE4247}" type="pres">
      <dgm:prSet presAssocID="{8A29982F-7133-BE47-BCED-9D15F34D5084}" presName="spacing" presStyleCnt="0"/>
      <dgm:spPr/>
    </dgm:pt>
    <dgm:pt modelId="{D0DBBB0E-E373-3549-92BF-3D3346D73591}" type="pres">
      <dgm:prSet presAssocID="{DAD73B78-38B9-634F-BE77-DDCA665BBD90}" presName="composite" presStyleCnt="0"/>
      <dgm:spPr/>
    </dgm:pt>
    <dgm:pt modelId="{A8DB4BCF-4E45-8E42-ACE2-8E6EADCAC4C6}" type="pres">
      <dgm:prSet presAssocID="{DAD73B78-38B9-634F-BE77-DDCA665BBD90}" presName="imgShp" presStyleLbl="fgImgPlace1" presStyleIdx="2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617A9E4-3326-614B-85D5-D8837CE402EE}" type="pres">
      <dgm:prSet presAssocID="{DAD73B78-38B9-634F-BE77-DDCA665BBD9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97173C3-E20F-804C-B5D6-5FE3913D379B}" type="pres">
      <dgm:prSet presAssocID="{76B6D851-6790-C140-83F3-A06CFFF80E55}" presName="spacing" presStyleCnt="0"/>
      <dgm:spPr/>
    </dgm:pt>
    <dgm:pt modelId="{32B1E931-A2F3-434F-8A59-5E1341603DA9}" type="pres">
      <dgm:prSet presAssocID="{77A5111A-5382-964E-B327-788B1B42BAB2}" presName="composite" presStyleCnt="0"/>
      <dgm:spPr/>
    </dgm:pt>
    <dgm:pt modelId="{21BF8264-BACC-F241-8CBE-7F982DF91A27}" type="pres">
      <dgm:prSet presAssocID="{77A5111A-5382-964E-B327-788B1B42BAB2}" presName="imgShp" presStyleLbl="fgImgPlace1" presStyleIdx="3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2EC094C-A820-B34A-9CD8-1487328796D0}" type="pres">
      <dgm:prSet presAssocID="{77A5111A-5382-964E-B327-788B1B42BAB2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8A59347-4D65-1A47-96E7-7F70AB284EAF}" type="pres">
      <dgm:prSet presAssocID="{3D20D917-7DC8-E741-A56E-C89A53E0EF18}" presName="spacing" presStyleCnt="0"/>
      <dgm:spPr/>
    </dgm:pt>
    <dgm:pt modelId="{4CD60CEA-629D-074F-811E-FE9E282460AA}" type="pres">
      <dgm:prSet presAssocID="{4E2DAD07-D826-144C-9327-8BC0F62BE47A}" presName="composite" presStyleCnt="0"/>
      <dgm:spPr/>
    </dgm:pt>
    <dgm:pt modelId="{55BBB7C0-08BF-9E4C-A142-8632238BE7B6}" type="pres">
      <dgm:prSet presAssocID="{4E2DAD07-D826-144C-9327-8BC0F62BE47A}" presName="imgShp" presStyleLbl="fgImgPlace1" presStyleIdx="4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131F00FA-88E4-7044-BC93-9629622BFA8F}" type="pres">
      <dgm:prSet presAssocID="{4E2DAD07-D826-144C-9327-8BC0F62BE47A}" presName="txShp" presStyleLbl="node1" presStyleIdx="4" presStyleCnt="5" custScaleY="100682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B49E36EC-9B06-774B-8E4E-474E1427562D}" srcId="{1A97C0BA-512F-EF45-AF5A-7C54808C1162}" destId="{4E2DAD07-D826-144C-9327-8BC0F62BE47A}" srcOrd="4" destOrd="0" parTransId="{53650D7C-96FF-5643-9850-AE7104C35336}" sibTransId="{C7768981-9E4B-6D42-BA6D-6A60C8206CFE}"/>
    <dgm:cxn modelId="{BD6DE21F-2F28-1344-A70B-1A917A5A9608}" type="presOf" srcId="{1A97C0BA-512F-EF45-AF5A-7C54808C1162}" destId="{AC8CCCE3-0A70-FF49-8F8F-2F09F66FEA06}" srcOrd="0" destOrd="0" presId="urn:microsoft.com/office/officeart/2005/8/layout/vList3"/>
    <dgm:cxn modelId="{E624760B-D081-7E42-AC66-BAF281537611}" type="presOf" srcId="{DAD73B78-38B9-634F-BE77-DDCA665BBD90}" destId="{8617A9E4-3326-614B-85D5-D8837CE402EE}" srcOrd="0" destOrd="0" presId="urn:microsoft.com/office/officeart/2005/8/layout/vList3"/>
    <dgm:cxn modelId="{A7388543-D0BD-8A4C-93AE-A31A67AFEDA9}" type="presOf" srcId="{A63C9E2E-BFA9-394A-B6CB-BB7FDEBF3773}" destId="{91AA2D18-469D-EF41-B5CE-16AEA9BABDFC}" srcOrd="0" destOrd="0" presId="urn:microsoft.com/office/officeart/2005/8/layout/vList3"/>
    <dgm:cxn modelId="{17A20B0F-55AA-B942-88BE-1A1FB20ABA40}" srcId="{1A97C0BA-512F-EF45-AF5A-7C54808C1162}" destId="{77A5111A-5382-964E-B327-788B1B42BAB2}" srcOrd="3" destOrd="0" parTransId="{BE31E0CB-4587-D64A-A9E8-BD30E8E8BC4B}" sibTransId="{3D20D917-7DC8-E741-A56E-C89A53E0EF18}"/>
    <dgm:cxn modelId="{035C1297-5BA8-324E-BADE-0C93AECE9B3A}" type="presOf" srcId="{77A5111A-5382-964E-B327-788B1B42BAB2}" destId="{82EC094C-A820-B34A-9CD8-1487328796D0}" srcOrd="0" destOrd="0" presId="urn:microsoft.com/office/officeart/2005/8/layout/vList3"/>
    <dgm:cxn modelId="{364E4EDB-A964-8844-BE76-AC3ABEE18819}" srcId="{1A97C0BA-512F-EF45-AF5A-7C54808C1162}" destId="{A63C9E2E-BFA9-394A-B6CB-BB7FDEBF3773}" srcOrd="1" destOrd="0" parTransId="{71E975AC-5AA5-C242-8191-1B405DE9B623}" sibTransId="{8A29982F-7133-BE47-BCED-9D15F34D5084}"/>
    <dgm:cxn modelId="{6C7978DF-C2DF-6449-BC55-1B1173E1E6FA}" srcId="{1A97C0BA-512F-EF45-AF5A-7C54808C1162}" destId="{B871854F-F1CA-EB43-928C-BC2B40C107EE}" srcOrd="0" destOrd="0" parTransId="{3D54F196-F898-9045-944B-0A62F06B393F}" sibTransId="{E32AFF41-F29B-EB4E-942A-1BD809950A63}"/>
    <dgm:cxn modelId="{1B74E8D4-80A3-744B-931D-2F81B98D527A}" srcId="{1A97C0BA-512F-EF45-AF5A-7C54808C1162}" destId="{DAD73B78-38B9-634F-BE77-DDCA665BBD90}" srcOrd="2" destOrd="0" parTransId="{0A2A9A27-F8BA-B044-ACF9-D1EB1293EA57}" sibTransId="{76B6D851-6790-C140-83F3-A06CFFF80E55}"/>
    <dgm:cxn modelId="{B45F7C0F-227C-A14B-9766-F26A744D3F60}" type="presOf" srcId="{B871854F-F1CA-EB43-928C-BC2B40C107EE}" destId="{A0E8E8B2-FAE2-5E42-9570-155F7CCF18C7}" srcOrd="0" destOrd="0" presId="urn:microsoft.com/office/officeart/2005/8/layout/vList3"/>
    <dgm:cxn modelId="{B3415D97-0ED4-5B41-B224-6062913707F3}" type="presOf" srcId="{4E2DAD07-D826-144C-9327-8BC0F62BE47A}" destId="{131F00FA-88E4-7044-BC93-9629622BFA8F}" srcOrd="0" destOrd="0" presId="urn:microsoft.com/office/officeart/2005/8/layout/vList3"/>
    <dgm:cxn modelId="{7E3EB4C6-AB6B-7B46-A3FE-C391BCA0AB46}" type="presParOf" srcId="{AC8CCCE3-0A70-FF49-8F8F-2F09F66FEA06}" destId="{F6717E75-8683-D64D-81AD-5D97414876DA}" srcOrd="0" destOrd="0" presId="urn:microsoft.com/office/officeart/2005/8/layout/vList3"/>
    <dgm:cxn modelId="{86031807-05FD-EC4F-8C0E-F6AE049CE5A7}" type="presParOf" srcId="{F6717E75-8683-D64D-81AD-5D97414876DA}" destId="{7C69EA64-8FA0-2B4D-9851-C5E3DAC1CC04}" srcOrd="0" destOrd="0" presId="urn:microsoft.com/office/officeart/2005/8/layout/vList3"/>
    <dgm:cxn modelId="{DFABA40B-82E0-584A-B65E-C59DC047C601}" type="presParOf" srcId="{F6717E75-8683-D64D-81AD-5D97414876DA}" destId="{A0E8E8B2-FAE2-5E42-9570-155F7CCF18C7}" srcOrd="1" destOrd="0" presId="urn:microsoft.com/office/officeart/2005/8/layout/vList3"/>
    <dgm:cxn modelId="{DD892AE1-862D-244D-94CA-D42274C8ECEA}" type="presParOf" srcId="{AC8CCCE3-0A70-FF49-8F8F-2F09F66FEA06}" destId="{78B41A58-7E37-B14F-BAE9-D4BD8B619EE4}" srcOrd="1" destOrd="0" presId="urn:microsoft.com/office/officeart/2005/8/layout/vList3"/>
    <dgm:cxn modelId="{772CDACD-4777-4B45-B738-B1DD9CF2C7CB}" type="presParOf" srcId="{AC8CCCE3-0A70-FF49-8F8F-2F09F66FEA06}" destId="{D0700FC7-6974-A04B-A2B9-707AB2984693}" srcOrd="2" destOrd="0" presId="urn:microsoft.com/office/officeart/2005/8/layout/vList3"/>
    <dgm:cxn modelId="{5C23CAEB-5D6C-0848-B5DA-147DB4CA6BF0}" type="presParOf" srcId="{D0700FC7-6974-A04B-A2B9-707AB2984693}" destId="{344D71E6-98B4-A343-92D2-1AEE6E97B647}" srcOrd="0" destOrd="0" presId="urn:microsoft.com/office/officeart/2005/8/layout/vList3"/>
    <dgm:cxn modelId="{14215CC0-63DA-E346-9087-E55B6CD5C162}" type="presParOf" srcId="{D0700FC7-6974-A04B-A2B9-707AB2984693}" destId="{91AA2D18-469D-EF41-B5CE-16AEA9BABDFC}" srcOrd="1" destOrd="0" presId="urn:microsoft.com/office/officeart/2005/8/layout/vList3"/>
    <dgm:cxn modelId="{186633B2-6B08-8F4D-BCC1-3634395D2CF2}" type="presParOf" srcId="{AC8CCCE3-0A70-FF49-8F8F-2F09F66FEA06}" destId="{2A6E3501-8827-CE40-A01F-5551DEBE4247}" srcOrd="3" destOrd="0" presId="urn:microsoft.com/office/officeart/2005/8/layout/vList3"/>
    <dgm:cxn modelId="{6407E04C-D048-C04F-B690-F8242AF8D664}" type="presParOf" srcId="{AC8CCCE3-0A70-FF49-8F8F-2F09F66FEA06}" destId="{D0DBBB0E-E373-3549-92BF-3D3346D73591}" srcOrd="4" destOrd="0" presId="urn:microsoft.com/office/officeart/2005/8/layout/vList3"/>
    <dgm:cxn modelId="{1106E989-0D2C-414A-A660-818E01BCEFA9}" type="presParOf" srcId="{D0DBBB0E-E373-3549-92BF-3D3346D73591}" destId="{A8DB4BCF-4E45-8E42-ACE2-8E6EADCAC4C6}" srcOrd="0" destOrd="0" presId="urn:microsoft.com/office/officeart/2005/8/layout/vList3"/>
    <dgm:cxn modelId="{1540A505-1741-0847-B46A-1F816A5BC877}" type="presParOf" srcId="{D0DBBB0E-E373-3549-92BF-3D3346D73591}" destId="{8617A9E4-3326-614B-85D5-D8837CE402EE}" srcOrd="1" destOrd="0" presId="urn:microsoft.com/office/officeart/2005/8/layout/vList3"/>
    <dgm:cxn modelId="{98722D3A-53FB-604C-8975-3E666768080D}" type="presParOf" srcId="{AC8CCCE3-0A70-FF49-8F8F-2F09F66FEA06}" destId="{B97173C3-E20F-804C-B5D6-5FE3913D379B}" srcOrd="5" destOrd="0" presId="urn:microsoft.com/office/officeart/2005/8/layout/vList3"/>
    <dgm:cxn modelId="{C9AC75B0-8E10-CF40-80AA-F160D2090A15}" type="presParOf" srcId="{AC8CCCE3-0A70-FF49-8F8F-2F09F66FEA06}" destId="{32B1E931-A2F3-434F-8A59-5E1341603DA9}" srcOrd="6" destOrd="0" presId="urn:microsoft.com/office/officeart/2005/8/layout/vList3"/>
    <dgm:cxn modelId="{C8DFDE8F-4EC8-3A43-8BDB-4F7F997A701F}" type="presParOf" srcId="{32B1E931-A2F3-434F-8A59-5E1341603DA9}" destId="{21BF8264-BACC-F241-8CBE-7F982DF91A27}" srcOrd="0" destOrd="0" presId="urn:microsoft.com/office/officeart/2005/8/layout/vList3"/>
    <dgm:cxn modelId="{57E63317-0341-7445-AC39-9D25101A040C}" type="presParOf" srcId="{32B1E931-A2F3-434F-8A59-5E1341603DA9}" destId="{82EC094C-A820-B34A-9CD8-1487328796D0}" srcOrd="1" destOrd="0" presId="urn:microsoft.com/office/officeart/2005/8/layout/vList3"/>
    <dgm:cxn modelId="{6ABF2E5E-9A54-7548-9A9D-B66DA156404A}" type="presParOf" srcId="{AC8CCCE3-0A70-FF49-8F8F-2F09F66FEA06}" destId="{48A59347-4D65-1A47-96E7-7F70AB284EAF}" srcOrd="7" destOrd="0" presId="urn:microsoft.com/office/officeart/2005/8/layout/vList3"/>
    <dgm:cxn modelId="{098340A5-C2C7-5C4E-8A1D-F2F32BFDBB7E}" type="presParOf" srcId="{AC8CCCE3-0A70-FF49-8F8F-2F09F66FEA06}" destId="{4CD60CEA-629D-074F-811E-FE9E282460AA}" srcOrd="8" destOrd="0" presId="urn:microsoft.com/office/officeart/2005/8/layout/vList3"/>
    <dgm:cxn modelId="{0F31D251-FD52-5B49-8B63-AC14C863A1EF}" type="presParOf" srcId="{4CD60CEA-629D-074F-811E-FE9E282460AA}" destId="{55BBB7C0-08BF-9E4C-A142-8632238BE7B6}" srcOrd="0" destOrd="0" presId="urn:microsoft.com/office/officeart/2005/8/layout/vList3"/>
    <dgm:cxn modelId="{4CF20E72-DE68-8242-80A2-9EED687A583E}" type="presParOf" srcId="{4CD60CEA-629D-074F-811E-FE9E282460AA}" destId="{131F00FA-88E4-7044-BC93-9629622BFA8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1F3EB0-A2DB-DC4B-8413-33047FD6542F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59E8620B-2ECD-D44A-A30E-3345FC4B3567}">
      <dgm:prSet phldrT="[Tekst]"/>
      <dgm:spPr/>
      <dgm:t>
        <a:bodyPr/>
        <a:lstStyle/>
        <a:p>
          <a:r>
            <a:rPr lang="nl-NL" dirty="0" smtClean="0"/>
            <a:t>Activa</a:t>
          </a:r>
          <a:endParaRPr lang="nl-NL" dirty="0"/>
        </a:p>
      </dgm:t>
    </dgm:pt>
    <dgm:pt modelId="{062CCA1B-01D5-CC42-8BCB-3B087EC42E9A}" type="parTrans" cxnId="{3A8C9E1B-5B5C-AA44-A3A8-E815C7A3E4A7}">
      <dgm:prSet/>
      <dgm:spPr/>
      <dgm:t>
        <a:bodyPr/>
        <a:lstStyle/>
        <a:p>
          <a:endParaRPr lang="nl-NL"/>
        </a:p>
      </dgm:t>
    </dgm:pt>
    <dgm:pt modelId="{BD42564B-F30E-D746-8DF4-F4BA3EE0389C}" type="sibTrans" cxnId="{3A8C9E1B-5B5C-AA44-A3A8-E815C7A3E4A7}">
      <dgm:prSet/>
      <dgm:spPr/>
      <dgm:t>
        <a:bodyPr/>
        <a:lstStyle/>
        <a:p>
          <a:endParaRPr lang="nl-NL"/>
        </a:p>
      </dgm:t>
    </dgm:pt>
    <dgm:pt modelId="{724D09BA-B674-6C4A-84AA-FC33FEB09ADE}">
      <dgm:prSet phldrT="[Tekst]"/>
      <dgm:spPr/>
      <dgm:t>
        <a:bodyPr/>
        <a:lstStyle/>
        <a:p>
          <a:r>
            <a:rPr lang="nl-NL" dirty="0" smtClean="0"/>
            <a:t>Vaste, vlottende en liquide activa</a:t>
          </a:r>
          <a:endParaRPr lang="nl-NL" dirty="0"/>
        </a:p>
      </dgm:t>
    </dgm:pt>
    <dgm:pt modelId="{FAEC4618-89C3-E541-8F75-BA6E0659952B}" type="parTrans" cxnId="{EEAB20A1-FD62-174F-963B-0D13E77BFF21}">
      <dgm:prSet/>
      <dgm:spPr/>
      <dgm:t>
        <a:bodyPr/>
        <a:lstStyle/>
        <a:p>
          <a:endParaRPr lang="nl-NL"/>
        </a:p>
      </dgm:t>
    </dgm:pt>
    <dgm:pt modelId="{F7D9A365-7B96-5148-A22A-0B0514191B10}" type="sibTrans" cxnId="{EEAB20A1-FD62-174F-963B-0D13E77BFF21}">
      <dgm:prSet/>
      <dgm:spPr/>
      <dgm:t>
        <a:bodyPr/>
        <a:lstStyle/>
        <a:p>
          <a:endParaRPr lang="nl-NL"/>
        </a:p>
      </dgm:t>
    </dgm:pt>
    <dgm:pt modelId="{A453011C-BFFE-A343-BB59-881F147323D1}">
      <dgm:prSet phldrT="[Tekst]"/>
      <dgm:spPr>
        <a:solidFill>
          <a:srgbClr val="1F497D"/>
        </a:solidFill>
      </dgm:spPr>
      <dgm:t>
        <a:bodyPr/>
        <a:lstStyle/>
        <a:p>
          <a:r>
            <a:rPr lang="nl-NL" dirty="0" smtClean="0"/>
            <a:t>Bezittingen</a:t>
          </a:r>
          <a:endParaRPr lang="nl-NL" dirty="0"/>
        </a:p>
      </dgm:t>
    </dgm:pt>
    <dgm:pt modelId="{A7ECD4C1-3F1F-CC4A-8F31-4EA0CEDF6E54}" type="parTrans" cxnId="{C783540A-82C0-B145-B0A3-28A3F1468EC0}">
      <dgm:prSet/>
      <dgm:spPr/>
      <dgm:t>
        <a:bodyPr/>
        <a:lstStyle/>
        <a:p>
          <a:endParaRPr lang="nl-NL"/>
        </a:p>
      </dgm:t>
    </dgm:pt>
    <dgm:pt modelId="{5BB81DBC-0499-AB44-B89E-185667515C78}" type="sibTrans" cxnId="{C783540A-82C0-B145-B0A3-28A3F1468EC0}">
      <dgm:prSet/>
      <dgm:spPr/>
      <dgm:t>
        <a:bodyPr/>
        <a:lstStyle/>
        <a:p>
          <a:endParaRPr lang="nl-NL"/>
        </a:p>
      </dgm:t>
    </dgm:pt>
    <dgm:pt modelId="{D2E61BC1-658A-2249-972D-EE4EE32BE38E}">
      <dgm:prSet phldrT="[Tekst]"/>
      <dgm:spPr/>
      <dgm:t>
        <a:bodyPr/>
        <a:lstStyle/>
        <a:p>
          <a:r>
            <a:rPr lang="nl-NL" dirty="0" smtClean="0"/>
            <a:t>Passiva</a:t>
          </a:r>
          <a:endParaRPr lang="nl-NL" dirty="0"/>
        </a:p>
      </dgm:t>
    </dgm:pt>
    <dgm:pt modelId="{73029B35-8B7B-CB43-9C30-2899A8B6EA4E}" type="parTrans" cxnId="{9F035907-4406-1242-9C60-E03DD2E8E42C}">
      <dgm:prSet/>
      <dgm:spPr/>
      <dgm:t>
        <a:bodyPr/>
        <a:lstStyle/>
        <a:p>
          <a:endParaRPr lang="nl-NL"/>
        </a:p>
      </dgm:t>
    </dgm:pt>
    <dgm:pt modelId="{D64D3D84-D402-7F4F-8DFE-0A051244C94D}" type="sibTrans" cxnId="{9F035907-4406-1242-9C60-E03DD2E8E42C}">
      <dgm:prSet/>
      <dgm:spPr/>
      <dgm:t>
        <a:bodyPr/>
        <a:lstStyle/>
        <a:p>
          <a:endParaRPr lang="nl-NL"/>
        </a:p>
      </dgm:t>
    </dgm:pt>
    <dgm:pt modelId="{52BCF1DD-D739-3D40-A84D-AA8C02A4DB43}">
      <dgm:prSet phldrT="[Tekst]"/>
      <dgm:spPr/>
      <dgm:t>
        <a:bodyPr/>
        <a:lstStyle/>
        <a:p>
          <a:r>
            <a:rPr lang="nl-NL" dirty="0" smtClean="0"/>
            <a:t>Vreemd</a:t>
          </a:r>
          <a:endParaRPr lang="nl-NL" dirty="0"/>
        </a:p>
      </dgm:t>
    </dgm:pt>
    <dgm:pt modelId="{ED062CBE-4692-C945-A4FF-350CEA9A7B2B}" type="parTrans" cxnId="{AB96D11F-D3FC-EB4D-89A1-971FE79BC1CF}">
      <dgm:prSet/>
      <dgm:spPr/>
      <dgm:t>
        <a:bodyPr/>
        <a:lstStyle/>
        <a:p>
          <a:endParaRPr lang="nl-NL"/>
        </a:p>
      </dgm:t>
    </dgm:pt>
    <dgm:pt modelId="{2E110630-4461-3544-B3A9-C4BBBC9722F8}" type="sibTrans" cxnId="{AB96D11F-D3FC-EB4D-89A1-971FE79BC1CF}">
      <dgm:prSet/>
      <dgm:spPr/>
      <dgm:t>
        <a:bodyPr/>
        <a:lstStyle/>
        <a:p>
          <a:endParaRPr lang="nl-NL"/>
        </a:p>
      </dgm:t>
    </dgm:pt>
    <dgm:pt modelId="{CB9FF54E-4963-394A-A49A-9BF59FD681BB}">
      <dgm:prSet phldrT="[Tekst]"/>
      <dgm:spPr/>
      <dgm:t>
        <a:bodyPr/>
        <a:lstStyle/>
        <a:p>
          <a:r>
            <a:rPr lang="nl-NL" dirty="0" smtClean="0"/>
            <a:t>Eigen</a:t>
          </a:r>
          <a:endParaRPr lang="nl-NL" dirty="0"/>
        </a:p>
      </dgm:t>
    </dgm:pt>
    <dgm:pt modelId="{513426A7-52F0-FB4B-AD32-0B1EA1A51EFA}" type="parTrans" cxnId="{E0F5AF71-EEFC-D24D-AE23-3DF271CD59DF}">
      <dgm:prSet/>
      <dgm:spPr/>
      <dgm:t>
        <a:bodyPr/>
        <a:lstStyle/>
        <a:p>
          <a:endParaRPr lang="nl-NL"/>
        </a:p>
      </dgm:t>
    </dgm:pt>
    <dgm:pt modelId="{0F8936AA-FB2D-1C44-9551-A49BC498E21F}" type="sibTrans" cxnId="{E0F5AF71-EEFC-D24D-AE23-3DF271CD59DF}">
      <dgm:prSet/>
      <dgm:spPr/>
      <dgm:t>
        <a:bodyPr/>
        <a:lstStyle/>
        <a:p>
          <a:endParaRPr lang="nl-NL"/>
        </a:p>
      </dgm:t>
    </dgm:pt>
    <dgm:pt modelId="{87EA8A7E-A454-184A-8533-B357B7FDD934}">
      <dgm:prSet phldrT="[Tekst]"/>
      <dgm:spPr>
        <a:solidFill>
          <a:schemeClr val="tx2"/>
        </a:solidFill>
      </dgm:spPr>
      <dgm:t>
        <a:bodyPr/>
        <a:lstStyle/>
        <a:p>
          <a:r>
            <a:rPr lang="nl-NL" dirty="0" smtClean="0"/>
            <a:t>Vermogen</a:t>
          </a:r>
          <a:endParaRPr lang="nl-NL" dirty="0"/>
        </a:p>
      </dgm:t>
    </dgm:pt>
    <dgm:pt modelId="{741C7DC8-3BBA-BC4B-A174-BF861138E2F1}" type="parTrans" cxnId="{06D53211-7C60-2240-BDA6-18DE35A43492}">
      <dgm:prSet/>
      <dgm:spPr/>
      <dgm:t>
        <a:bodyPr/>
        <a:lstStyle/>
        <a:p>
          <a:endParaRPr lang="nl-NL"/>
        </a:p>
      </dgm:t>
    </dgm:pt>
    <dgm:pt modelId="{8A516BC6-C3E2-FF45-8EB7-66E94B7E08CB}" type="sibTrans" cxnId="{06D53211-7C60-2240-BDA6-18DE35A43492}">
      <dgm:prSet/>
      <dgm:spPr/>
      <dgm:t>
        <a:bodyPr/>
        <a:lstStyle/>
        <a:p>
          <a:endParaRPr lang="nl-NL"/>
        </a:p>
      </dgm:t>
    </dgm:pt>
    <dgm:pt modelId="{3EB745FB-2FC2-BB4F-A608-3460DD40CC13}" type="pres">
      <dgm:prSet presAssocID="{671F3EB0-A2DB-DC4B-8413-33047FD6542F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C460698D-5C7A-FB41-841B-1587F65A4658}" type="pres">
      <dgm:prSet presAssocID="{671F3EB0-A2DB-DC4B-8413-33047FD6542F}" presName="dummyMaxCanvas" presStyleCnt="0"/>
      <dgm:spPr/>
    </dgm:pt>
    <dgm:pt modelId="{EAABAA30-41BC-E24E-9EEC-64184BD63E35}" type="pres">
      <dgm:prSet presAssocID="{671F3EB0-A2DB-DC4B-8413-33047FD6542F}" presName="parentComposite" presStyleCnt="0"/>
      <dgm:spPr/>
    </dgm:pt>
    <dgm:pt modelId="{181DE536-7814-F44B-9DEF-3BAB1E2884B5}" type="pres">
      <dgm:prSet presAssocID="{671F3EB0-A2DB-DC4B-8413-33047FD6542F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nl-NL"/>
        </a:p>
      </dgm:t>
    </dgm:pt>
    <dgm:pt modelId="{64CFE3D2-E8F0-F243-868F-8D8FB7085F82}" type="pres">
      <dgm:prSet presAssocID="{671F3EB0-A2DB-DC4B-8413-33047FD6542F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nl-NL"/>
        </a:p>
      </dgm:t>
    </dgm:pt>
    <dgm:pt modelId="{933A2FC1-E6A1-1D4E-8310-5BCA8A4D3F21}" type="pres">
      <dgm:prSet presAssocID="{671F3EB0-A2DB-DC4B-8413-33047FD6542F}" presName="childrenComposite" presStyleCnt="0"/>
      <dgm:spPr/>
    </dgm:pt>
    <dgm:pt modelId="{3FDABA9C-E357-1445-8155-0E18CBCE7E8E}" type="pres">
      <dgm:prSet presAssocID="{671F3EB0-A2DB-DC4B-8413-33047FD6542F}" presName="dummyMaxCanvas_ChildArea" presStyleCnt="0"/>
      <dgm:spPr/>
    </dgm:pt>
    <dgm:pt modelId="{04ABFF8F-502A-AF41-AE2B-AEBA9C6C3339}" type="pres">
      <dgm:prSet presAssocID="{671F3EB0-A2DB-DC4B-8413-33047FD6542F}" presName="fulcrum" presStyleLbl="alignAccFollowNode1" presStyleIdx="2" presStyleCnt="4"/>
      <dgm:spPr/>
    </dgm:pt>
    <dgm:pt modelId="{8E1BA7DB-72E8-6343-B70C-B94E9C9E3DE2}" type="pres">
      <dgm:prSet presAssocID="{671F3EB0-A2DB-DC4B-8413-33047FD6542F}" presName="balance_23" presStyleLbl="alignAccFollowNode1" presStyleIdx="3" presStyleCnt="4">
        <dgm:presLayoutVars>
          <dgm:bulletEnabled val="1"/>
        </dgm:presLayoutVars>
      </dgm:prSet>
      <dgm:spPr/>
    </dgm:pt>
    <dgm:pt modelId="{59AC0CA9-9C19-A04D-8CBB-88144EAFC8A8}" type="pres">
      <dgm:prSet presAssocID="{671F3EB0-A2DB-DC4B-8413-33047FD6542F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25A1A17-FD6F-0944-8E68-3067C0DF9EE1}" type="pres">
      <dgm:prSet presAssocID="{671F3EB0-A2DB-DC4B-8413-33047FD6542F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D294B3D-00EA-6443-AA91-95490D277327}" type="pres">
      <dgm:prSet presAssocID="{671F3EB0-A2DB-DC4B-8413-33047FD6542F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31B58E70-D376-2344-91C1-546826060FBD}" type="pres">
      <dgm:prSet presAssocID="{671F3EB0-A2DB-DC4B-8413-33047FD6542F}" presName="left_23_1" presStyleLbl="node1" presStyleIdx="3" presStyleCnt="5" custScaleX="11802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FDFCE50-0DCD-DE44-BA12-E427048C628D}" type="pres">
      <dgm:prSet presAssocID="{671F3EB0-A2DB-DC4B-8413-33047FD6542F}" presName="left_23_2" presStyleLbl="node1" presStyleIdx="4" presStyleCnt="5" custScaleX="11411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791E4023-06D0-7F4E-A213-2FA7902FF3FA}" type="presOf" srcId="{D2E61BC1-658A-2249-972D-EE4EE32BE38E}" destId="{64CFE3D2-E8F0-F243-868F-8D8FB7085F82}" srcOrd="0" destOrd="0" presId="urn:microsoft.com/office/officeart/2005/8/layout/balance1"/>
    <dgm:cxn modelId="{AB96D11F-D3FC-EB4D-89A1-971FE79BC1CF}" srcId="{D2E61BC1-658A-2249-972D-EE4EE32BE38E}" destId="{52BCF1DD-D739-3D40-A84D-AA8C02A4DB43}" srcOrd="0" destOrd="0" parTransId="{ED062CBE-4692-C945-A4FF-350CEA9A7B2B}" sibTransId="{2E110630-4461-3544-B3A9-C4BBBC9722F8}"/>
    <dgm:cxn modelId="{5E95AE25-1EAB-9740-82AF-9D9102FFDDF5}" type="presOf" srcId="{CB9FF54E-4963-394A-A49A-9BF59FD681BB}" destId="{325A1A17-FD6F-0944-8E68-3067C0DF9EE1}" srcOrd="0" destOrd="0" presId="urn:microsoft.com/office/officeart/2005/8/layout/balance1"/>
    <dgm:cxn modelId="{AB3CF354-F6DE-3B44-8CC9-127539840F4C}" type="presOf" srcId="{87EA8A7E-A454-184A-8533-B357B7FDD934}" destId="{9D294B3D-00EA-6443-AA91-95490D277327}" srcOrd="0" destOrd="0" presId="urn:microsoft.com/office/officeart/2005/8/layout/balance1"/>
    <dgm:cxn modelId="{C783540A-82C0-B145-B0A3-28A3F1468EC0}" srcId="{59E8620B-2ECD-D44A-A30E-3345FC4B3567}" destId="{A453011C-BFFE-A343-BB59-881F147323D1}" srcOrd="1" destOrd="0" parTransId="{A7ECD4C1-3F1F-CC4A-8F31-4EA0CEDF6E54}" sibTransId="{5BB81DBC-0499-AB44-B89E-185667515C78}"/>
    <dgm:cxn modelId="{3A8C9E1B-5B5C-AA44-A3A8-E815C7A3E4A7}" srcId="{671F3EB0-A2DB-DC4B-8413-33047FD6542F}" destId="{59E8620B-2ECD-D44A-A30E-3345FC4B3567}" srcOrd="0" destOrd="0" parTransId="{062CCA1B-01D5-CC42-8BCB-3B087EC42E9A}" sibTransId="{BD42564B-F30E-D746-8DF4-F4BA3EE0389C}"/>
    <dgm:cxn modelId="{E0F5AF71-EEFC-D24D-AE23-3DF271CD59DF}" srcId="{D2E61BC1-658A-2249-972D-EE4EE32BE38E}" destId="{CB9FF54E-4963-394A-A49A-9BF59FD681BB}" srcOrd="1" destOrd="0" parTransId="{513426A7-52F0-FB4B-AD32-0B1EA1A51EFA}" sibTransId="{0F8936AA-FB2D-1C44-9551-A49BC498E21F}"/>
    <dgm:cxn modelId="{9F035907-4406-1242-9C60-E03DD2E8E42C}" srcId="{671F3EB0-A2DB-DC4B-8413-33047FD6542F}" destId="{D2E61BC1-658A-2249-972D-EE4EE32BE38E}" srcOrd="1" destOrd="0" parTransId="{73029B35-8B7B-CB43-9C30-2899A8B6EA4E}" sibTransId="{D64D3D84-D402-7F4F-8DFE-0A051244C94D}"/>
    <dgm:cxn modelId="{04CED02C-061D-9549-8A1E-85959E33BE4C}" type="presOf" srcId="{724D09BA-B674-6C4A-84AA-FC33FEB09ADE}" destId="{31B58E70-D376-2344-91C1-546826060FBD}" srcOrd="0" destOrd="0" presId="urn:microsoft.com/office/officeart/2005/8/layout/balance1"/>
    <dgm:cxn modelId="{06D53211-7C60-2240-BDA6-18DE35A43492}" srcId="{D2E61BC1-658A-2249-972D-EE4EE32BE38E}" destId="{87EA8A7E-A454-184A-8533-B357B7FDD934}" srcOrd="2" destOrd="0" parTransId="{741C7DC8-3BBA-BC4B-A174-BF861138E2F1}" sibTransId="{8A516BC6-C3E2-FF45-8EB7-66E94B7E08CB}"/>
    <dgm:cxn modelId="{51522528-4E39-394D-8ACA-668749999898}" type="presOf" srcId="{A453011C-BFFE-A343-BB59-881F147323D1}" destId="{BFDFCE50-0DCD-DE44-BA12-E427048C628D}" srcOrd="0" destOrd="0" presId="urn:microsoft.com/office/officeart/2005/8/layout/balance1"/>
    <dgm:cxn modelId="{2EAF78F2-2C9D-1F4C-A343-6E5B916A0DBD}" type="presOf" srcId="{59E8620B-2ECD-D44A-A30E-3345FC4B3567}" destId="{181DE536-7814-F44B-9DEF-3BAB1E2884B5}" srcOrd="0" destOrd="0" presId="urn:microsoft.com/office/officeart/2005/8/layout/balance1"/>
    <dgm:cxn modelId="{5A3CEF31-D654-8C46-AF05-237F8FBDD39F}" type="presOf" srcId="{671F3EB0-A2DB-DC4B-8413-33047FD6542F}" destId="{3EB745FB-2FC2-BB4F-A608-3460DD40CC13}" srcOrd="0" destOrd="0" presId="urn:microsoft.com/office/officeart/2005/8/layout/balance1"/>
    <dgm:cxn modelId="{EEAB20A1-FD62-174F-963B-0D13E77BFF21}" srcId="{59E8620B-2ECD-D44A-A30E-3345FC4B3567}" destId="{724D09BA-B674-6C4A-84AA-FC33FEB09ADE}" srcOrd="0" destOrd="0" parTransId="{FAEC4618-89C3-E541-8F75-BA6E0659952B}" sibTransId="{F7D9A365-7B96-5148-A22A-0B0514191B10}"/>
    <dgm:cxn modelId="{8D9E110A-A927-C04A-B0F5-A69965BB4A99}" type="presOf" srcId="{52BCF1DD-D739-3D40-A84D-AA8C02A4DB43}" destId="{59AC0CA9-9C19-A04D-8CBB-88144EAFC8A8}" srcOrd="0" destOrd="0" presId="urn:microsoft.com/office/officeart/2005/8/layout/balance1"/>
    <dgm:cxn modelId="{FA51F2BE-F7EA-7C4F-A045-E7BD29C5787A}" type="presParOf" srcId="{3EB745FB-2FC2-BB4F-A608-3460DD40CC13}" destId="{C460698D-5C7A-FB41-841B-1587F65A4658}" srcOrd="0" destOrd="0" presId="urn:microsoft.com/office/officeart/2005/8/layout/balance1"/>
    <dgm:cxn modelId="{FAA506A5-DE6E-8B4D-8A87-15226513D9EE}" type="presParOf" srcId="{3EB745FB-2FC2-BB4F-A608-3460DD40CC13}" destId="{EAABAA30-41BC-E24E-9EEC-64184BD63E35}" srcOrd="1" destOrd="0" presId="urn:microsoft.com/office/officeart/2005/8/layout/balance1"/>
    <dgm:cxn modelId="{08CD08EC-7AE4-054B-A0ED-98C16B8BC499}" type="presParOf" srcId="{EAABAA30-41BC-E24E-9EEC-64184BD63E35}" destId="{181DE536-7814-F44B-9DEF-3BAB1E2884B5}" srcOrd="0" destOrd="0" presId="urn:microsoft.com/office/officeart/2005/8/layout/balance1"/>
    <dgm:cxn modelId="{433011A7-A241-CD4C-8C42-A898FB6D2E60}" type="presParOf" srcId="{EAABAA30-41BC-E24E-9EEC-64184BD63E35}" destId="{64CFE3D2-E8F0-F243-868F-8D8FB7085F82}" srcOrd="1" destOrd="0" presId="urn:microsoft.com/office/officeart/2005/8/layout/balance1"/>
    <dgm:cxn modelId="{E1825086-6D97-1248-AA90-E6FC50E8CD25}" type="presParOf" srcId="{3EB745FB-2FC2-BB4F-A608-3460DD40CC13}" destId="{933A2FC1-E6A1-1D4E-8310-5BCA8A4D3F21}" srcOrd="2" destOrd="0" presId="urn:microsoft.com/office/officeart/2005/8/layout/balance1"/>
    <dgm:cxn modelId="{BFEDC6CE-48A6-4247-A59E-0B75194CA2CB}" type="presParOf" srcId="{933A2FC1-E6A1-1D4E-8310-5BCA8A4D3F21}" destId="{3FDABA9C-E357-1445-8155-0E18CBCE7E8E}" srcOrd="0" destOrd="0" presId="urn:microsoft.com/office/officeart/2005/8/layout/balance1"/>
    <dgm:cxn modelId="{1459DA51-6AF6-1648-883B-743230C63B47}" type="presParOf" srcId="{933A2FC1-E6A1-1D4E-8310-5BCA8A4D3F21}" destId="{04ABFF8F-502A-AF41-AE2B-AEBA9C6C3339}" srcOrd="1" destOrd="0" presId="urn:microsoft.com/office/officeart/2005/8/layout/balance1"/>
    <dgm:cxn modelId="{DC818582-DC65-C441-9F51-7F6825B3FCD3}" type="presParOf" srcId="{933A2FC1-E6A1-1D4E-8310-5BCA8A4D3F21}" destId="{8E1BA7DB-72E8-6343-B70C-B94E9C9E3DE2}" srcOrd="2" destOrd="0" presId="urn:microsoft.com/office/officeart/2005/8/layout/balance1"/>
    <dgm:cxn modelId="{8A825BF4-6C13-C048-9775-D3027AC59F3C}" type="presParOf" srcId="{933A2FC1-E6A1-1D4E-8310-5BCA8A4D3F21}" destId="{59AC0CA9-9C19-A04D-8CBB-88144EAFC8A8}" srcOrd="3" destOrd="0" presId="urn:microsoft.com/office/officeart/2005/8/layout/balance1"/>
    <dgm:cxn modelId="{7719A087-D991-6E4C-8FFB-10C857C079B9}" type="presParOf" srcId="{933A2FC1-E6A1-1D4E-8310-5BCA8A4D3F21}" destId="{325A1A17-FD6F-0944-8E68-3067C0DF9EE1}" srcOrd="4" destOrd="0" presId="urn:microsoft.com/office/officeart/2005/8/layout/balance1"/>
    <dgm:cxn modelId="{5F7C6E68-2B27-3E4B-AC7D-9B1E2222715A}" type="presParOf" srcId="{933A2FC1-E6A1-1D4E-8310-5BCA8A4D3F21}" destId="{9D294B3D-00EA-6443-AA91-95490D277327}" srcOrd="5" destOrd="0" presId="urn:microsoft.com/office/officeart/2005/8/layout/balance1"/>
    <dgm:cxn modelId="{CEBA2A09-EAB5-DC42-9B64-D40DD971723A}" type="presParOf" srcId="{933A2FC1-E6A1-1D4E-8310-5BCA8A4D3F21}" destId="{31B58E70-D376-2344-91C1-546826060FBD}" srcOrd="6" destOrd="0" presId="urn:microsoft.com/office/officeart/2005/8/layout/balance1"/>
    <dgm:cxn modelId="{860DFD47-5126-524E-ACEC-FEE4145E3AE2}" type="presParOf" srcId="{933A2FC1-E6A1-1D4E-8310-5BCA8A4D3F21}" destId="{BFDFCE50-0DCD-DE44-BA12-E427048C628D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1720D1-134D-4A91-8A20-7D8505B8A5C2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nl-NL"/>
        </a:p>
      </dgm:t>
    </dgm:pt>
    <dgm:pt modelId="{BDC975C4-86FF-407E-9270-791A70BA606C}">
      <dgm:prSet phldrT="[Tekst]"/>
      <dgm:spPr/>
      <dgm:t>
        <a:bodyPr/>
        <a:lstStyle/>
        <a:p>
          <a:r>
            <a:rPr lang="nl-NL" dirty="0" smtClean="0"/>
            <a:t>Collectieve sector</a:t>
          </a:r>
          <a:endParaRPr lang="nl-NL" dirty="0"/>
        </a:p>
      </dgm:t>
    </dgm:pt>
    <dgm:pt modelId="{3C973A06-BA4E-41F4-AABA-68C2812D8C3F}" type="parTrans" cxnId="{9A575C53-48FA-495A-8521-70DF520CB6EC}">
      <dgm:prSet/>
      <dgm:spPr/>
      <dgm:t>
        <a:bodyPr/>
        <a:lstStyle/>
        <a:p>
          <a:endParaRPr lang="nl-NL"/>
        </a:p>
      </dgm:t>
    </dgm:pt>
    <dgm:pt modelId="{BD6D36F1-375D-407A-91C2-1F54313ED502}" type="sibTrans" cxnId="{9A575C53-48FA-495A-8521-70DF520CB6EC}">
      <dgm:prSet/>
      <dgm:spPr/>
      <dgm:t>
        <a:bodyPr/>
        <a:lstStyle/>
        <a:p>
          <a:endParaRPr lang="nl-NL"/>
        </a:p>
      </dgm:t>
    </dgm:pt>
    <dgm:pt modelId="{A366A779-305E-4A2B-B4EE-8E40AF4B513E}">
      <dgm:prSet phldrT="[Tekst]"/>
      <dgm:spPr/>
      <dgm:t>
        <a:bodyPr/>
        <a:lstStyle/>
        <a:p>
          <a:r>
            <a:rPr lang="nl-NL" dirty="0" smtClean="0"/>
            <a:t>Overheid</a:t>
          </a:r>
          <a:endParaRPr lang="nl-NL" dirty="0"/>
        </a:p>
      </dgm:t>
    </dgm:pt>
    <dgm:pt modelId="{28C8F798-3C24-4300-91B8-F6AF625C8D10}" type="parTrans" cxnId="{4611B76F-A8CF-4B32-8EB1-0B12E289995F}">
      <dgm:prSet/>
      <dgm:spPr/>
      <dgm:t>
        <a:bodyPr/>
        <a:lstStyle/>
        <a:p>
          <a:endParaRPr lang="nl-NL"/>
        </a:p>
      </dgm:t>
    </dgm:pt>
    <dgm:pt modelId="{27864F12-A2BA-49AE-A734-5D5102427C1A}" type="sibTrans" cxnId="{4611B76F-A8CF-4B32-8EB1-0B12E289995F}">
      <dgm:prSet/>
      <dgm:spPr/>
      <dgm:t>
        <a:bodyPr/>
        <a:lstStyle/>
        <a:p>
          <a:r>
            <a:rPr lang="nl-NL" dirty="0" smtClean="0"/>
            <a:t>in ruime zin</a:t>
          </a:r>
          <a:endParaRPr lang="nl-NL" dirty="0"/>
        </a:p>
      </dgm:t>
    </dgm:pt>
    <dgm:pt modelId="{165678EC-D85C-4CE8-9C37-DBE812BBA366}">
      <dgm:prSet phldrT="[Tekst]"/>
      <dgm:spPr/>
      <dgm:t>
        <a:bodyPr/>
        <a:lstStyle/>
        <a:p>
          <a:r>
            <a:rPr lang="nl-NL" dirty="0" smtClean="0"/>
            <a:t>Centrale Overheid (Rijksoverheid)</a:t>
          </a:r>
          <a:endParaRPr lang="nl-NL" dirty="0"/>
        </a:p>
      </dgm:t>
    </dgm:pt>
    <dgm:pt modelId="{60DC2CAB-127E-4055-B550-EF57E5DDF1ED}" type="parTrans" cxnId="{A443BB42-FFFA-4119-8329-6FA4AA519E5A}">
      <dgm:prSet/>
      <dgm:spPr/>
      <dgm:t>
        <a:bodyPr/>
        <a:lstStyle/>
        <a:p>
          <a:endParaRPr lang="nl-NL"/>
        </a:p>
      </dgm:t>
    </dgm:pt>
    <dgm:pt modelId="{3A264888-7D64-4032-A348-D6E81687A14F}" type="sibTrans" cxnId="{A443BB42-FFFA-4119-8329-6FA4AA519E5A}">
      <dgm:prSet/>
      <dgm:spPr/>
      <dgm:t>
        <a:bodyPr/>
        <a:lstStyle/>
        <a:p>
          <a:r>
            <a:rPr lang="nl-NL" dirty="0" smtClean="0"/>
            <a:t>in enge zin</a:t>
          </a:r>
          <a:endParaRPr lang="nl-NL" dirty="0"/>
        </a:p>
      </dgm:t>
    </dgm:pt>
    <dgm:pt modelId="{E2439AFE-BDCF-495A-9632-6A56D0510CA4}">
      <dgm:prSet phldrT="[Tekst]"/>
      <dgm:spPr/>
      <dgm:t>
        <a:bodyPr/>
        <a:lstStyle/>
        <a:p>
          <a:r>
            <a:rPr lang="nl-NL" dirty="0" smtClean="0"/>
            <a:t>Lagere overheden</a:t>
          </a:r>
          <a:endParaRPr lang="nl-NL" dirty="0"/>
        </a:p>
      </dgm:t>
    </dgm:pt>
    <dgm:pt modelId="{0C7313CC-958E-414D-ABDC-3EA152A42EDB}" type="parTrans" cxnId="{1D87730C-6FF5-43D3-BF8A-6947F9AFE374}">
      <dgm:prSet/>
      <dgm:spPr/>
      <dgm:t>
        <a:bodyPr/>
        <a:lstStyle/>
        <a:p>
          <a:endParaRPr lang="nl-NL"/>
        </a:p>
      </dgm:t>
    </dgm:pt>
    <dgm:pt modelId="{3461C702-2B66-4487-8BB2-5CEBC4562D0B}" type="sibTrans" cxnId="{1D87730C-6FF5-43D3-BF8A-6947F9AFE374}">
      <dgm:prSet/>
      <dgm:spPr/>
      <dgm:t>
        <a:bodyPr/>
        <a:lstStyle/>
        <a:p>
          <a:endParaRPr lang="nl-NL"/>
        </a:p>
      </dgm:t>
    </dgm:pt>
    <dgm:pt modelId="{F5B75B7B-5DFE-480F-8950-F8957E113EF7}">
      <dgm:prSet phldrT="[Tekst]"/>
      <dgm:spPr/>
      <dgm:t>
        <a:bodyPr/>
        <a:lstStyle/>
        <a:p>
          <a:r>
            <a:rPr lang="nl-NL" dirty="0" smtClean="0"/>
            <a:t>Sociale zekerheidsfondsen</a:t>
          </a:r>
          <a:endParaRPr lang="nl-NL" dirty="0"/>
        </a:p>
      </dgm:t>
    </dgm:pt>
    <dgm:pt modelId="{30C7E33F-F036-4AA1-B515-B0F4848576A3}" type="parTrans" cxnId="{A12E5210-798D-42D9-877E-A88F31B7008D}">
      <dgm:prSet/>
      <dgm:spPr/>
      <dgm:t>
        <a:bodyPr/>
        <a:lstStyle/>
        <a:p>
          <a:endParaRPr lang="nl-NL"/>
        </a:p>
      </dgm:t>
    </dgm:pt>
    <dgm:pt modelId="{4C0236A9-2C66-4482-B4BB-CC85A03C0BFF}" type="sibTrans" cxnId="{A12E5210-798D-42D9-877E-A88F31B7008D}">
      <dgm:prSet/>
      <dgm:spPr/>
      <dgm:t>
        <a:bodyPr/>
        <a:lstStyle/>
        <a:p>
          <a:r>
            <a:rPr lang="nl-NL" dirty="0" smtClean="0"/>
            <a:t>(uitkeringen)</a:t>
          </a:r>
          <a:endParaRPr lang="nl-NL" dirty="0"/>
        </a:p>
      </dgm:t>
    </dgm:pt>
    <dgm:pt modelId="{DC028556-5B39-4057-A817-87967A3730D7}">
      <dgm:prSet phldrT="[Tekst]"/>
      <dgm:spPr/>
      <dgm:t>
        <a:bodyPr/>
        <a:lstStyle/>
        <a:p>
          <a:r>
            <a:rPr lang="nl-NL" dirty="0" smtClean="0"/>
            <a:t>Gemeente</a:t>
          </a:r>
          <a:endParaRPr lang="nl-NL" dirty="0"/>
        </a:p>
      </dgm:t>
    </dgm:pt>
    <dgm:pt modelId="{AB3FB912-8218-479D-8AAA-70A4B9C31348}" type="parTrans" cxnId="{DB514C19-2FF4-4699-923D-F16A3572F577}">
      <dgm:prSet/>
      <dgm:spPr/>
      <dgm:t>
        <a:bodyPr/>
        <a:lstStyle/>
        <a:p>
          <a:endParaRPr lang="nl-NL"/>
        </a:p>
      </dgm:t>
    </dgm:pt>
    <dgm:pt modelId="{987A72B7-61AA-4A53-B099-5536DDE10B7E}" type="sibTrans" cxnId="{DB514C19-2FF4-4699-923D-F16A3572F577}">
      <dgm:prSet/>
      <dgm:spPr/>
      <dgm:t>
        <a:bodyPr/>
        <a:lstStyle/>
        <a:p>
          <a:endParaRPr lang="nl-NL"/>
        </a:p>
      </dgm:t>
    </dgm:pt>
    <dgm:pt modelId="{C60DE33F-FAC1-4105-97B2-198FCA604758}">
      <dgm:prSet phldrT="[Tekst]"/>
      <dgm:spPr/>
      <dgm:t>
        <a:bodyPr/>
        <a:lstStyle/>
        <a:p>
          <a:r>
            <a:rPr lang="nl-NL" dirty="0" smtClean="0"/>
            <a:t>Provincie</a:t>
          </a:r>
          <a:endParaRPr lang="nl-NL" dirty="0"/>
        </a:p>
      </dgm:t>
    </dgm:pt>
    <dgm:pt modelId="{65FC7499-9CB5-4261-A9E0-3EF0E2402DDB}" type="parTrans" cxnId="{291BD8CD-88EE-42A1-A66E-00549CE4B393}">
      <dgm:prSet/>
      <dgm:spPr/>
      <dgm:t>
        <a:bodyPr/>
        <a:lstStyle/>
        <a:p>
          <a:endParaRPr lang="nl-NL"/>
        </a:p>
      </dgm:t>
    </dgm:pt>
    <dgm:pt modelId="{E5BC0DD4-606B-4518-B446-DD8A2688EF74}" type="sibTrans" cxnId="{291BD8CD-88EE-42A1-A66E-00549CE4B393}">
      <dgm:prSet/>
      <dgm:spPr/>
      <dgm:t>
        <a:bodyPr/>
        <a:lstStyle/>
        <a:p>
          <a:endParaRPr lang="nl-NL"/>
        </a:p>
      </dgm:t>
    </dgm:pt>
    <dgm:pt modelId="{7D8E7B60-5EA7-45CC-9604-6136B6F4D597}">
      <dgm:prSet phldrT="[Tekst]"/>
      <dgm:spPr/>
      <dgm:t>
        <a:bodyPr/>
        <a:lstStyle/>
        <a:p>
          <a:r>
            <a:rPr lang="nl-NL" dirty="0" smtClean="0"/>
            <a:t>Waterschappen</a:t>
          </a:r>
          <a:endParaRPr lang="nl-NL" dirty="0"/>
        </a:p>
      </dgm:t>
    </dgm:pt>
    <dgm:pt modelId="{AB776C4B-8653-478A-BDC4-8ACA6BA72E25}" type="parTrans" cxnId="{57CC0B9C-805A-4B08-AEB0-F3D2FB70792D}">
      <dgm:prSet/>
      <dgm:spPr/>
      <dgm:t>
        <a:bodyPr/>
        <a:lstStyle/>
        <a:p>
          <a:endParaRPr lang="nl-NL"/>
        </a:p>
      </dgm:t>
    </dgm:pt>
    <dgm:pt modelId="{B73FC624-F993-46F9-B766-546362363B90}" type="sibTrans" cxnId="{57CC0B9C-805A-4B08-AEB0-F3D2FB70792D}">
      <dgm:prSet/>
      <dgm:spPr/>
      <dgm:t>
        <a:bodyPr/>
        <a:lstStyle/>
        <a:p>
          <a:endParaRPr lang="nl-NL"/>
        </a:p>
      </dgm:t>
    </dgm:pt>
    <dgm:pt modelId="{7B9F7508-096B-4DC2-81FB-BF6A95D74A24}" type="pres">
      <dgm:prSet presAssocID="{541720D1-134D-4A91-8A20-7D8505B8A5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BC54971E-D18C-458B-B350-BB43C64EA33B}" type="pres">
      <dgm:prSet presAssocID="{BDC975C4-86FF-407E-9270-791A70BA606C}" presName="hierRoot1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8BB3BED3-9BDC-4998-AC30-6B6582EAE873}" type="pres">
      <dgm:prSet presAssocID="{BDC975C4-86FF-407E-9270-791A70BA606C}" presName="rootComposite1" presStyleCnt="0"/>
      <dgm:spPr/>
      <dgm:t>
        <a:bodyPr/>
        <a:lstStyle/>
        <a:p>
          <a:endParaRPr lang="nl-NL"/>
        </a:p>
      </dgm:t>
    </dgm:pt>
    <dgm:pt modelId="{80DFE9FC-7D2C-4568-93D2-6C56390CA181}" type="pres">
      <dgm:prSet presAssocID="{BDC975C4-86FF-407E-9270-791A70BA606C}" presName="rootText1" presStyleLbl="node0" presStyleIdx="0" presStyleCnt="1" custLinFactNeighborX="29012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A7DDC50A-B78C-4A98-895F-6B5B4FD9CEBA}" type="pres">
      <dgm:prSet presAssocID="{BDC975C4-86FF-407E-9270-791A70BA606C}" presName="titleText1" presStyleLbl="fgAcc0" presStyleIdx="0" presStyleCnt="1" custLinFactNeighborX="32236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5DC2DB2-036F-4F88-B0AB-286364401A48}" type="pres">
      <dgm:prSet presAssocID="{BDC975C4-86FF-407E-9270-791A70BA606C}" presName="rootConnector1" presStyleLbl="node1" presStyleIdx="0" presStyleCnt="7"/>
      <dgm:spPr/>
      <dgm:t>
        <a:bodyPr/>
        <a:lstStyle/>
        <a:p>
          <a:endParaRPr lang="nl-NL"/>
        </a:p>
      </dgm:t>
    </dgm:pt>
    <dgm:pt modelId="{8BC80395-F034-4C1E-9EC9-9F9BF12B2170}" type="pres">
      <dgm:prSet presAssocID="{BDC975C4-86FF-407E-9270-791A70BA606C}" presName="hierChild2" presStyleCnt="0"/>
      <dgm:spPr/>
      <dgm:t>
        <a:bodyPr/>
        <a:lstStyle/>
        <a:p>
          <a:endParaRPr lang="nl-NL"/>
        </a:p>
      </dgm:t>
    </dgm:pt>
    <dgm:pt modelId="{FFBC9B5D-36AC-490C-B218-56FFA50F05EC}" type="pres">
      <dgm:prSet presAssocID="{28C8F798-3C24-4300-91B8-F6AF625C8D10}" presName="Name37" presStyleLbl="parChTrans1D2" presStyleIdx="0" presStyleCnt="2"/>
      <dgm:spPr/>
      <dgm:t>
        <a:bodyPr/>
        <a:lstStyle/>
        <a:p>
          <a:endParaRPr lang="nl-NL"/>
        </a:p>
      </dgm:t>
    </dgm:pt>
    <dgm:pt modelId="{D3EDB861-1AA7-429A-ACEC-D590CF56CE04}" type="pres">
      <dgm:prSet presAssocID="{A366A779-305E-4A2B-B4EE-8E40AF4B513E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E6D79BF8-E77A-40E6-89C6-C6CA4A039849}" type="pres">
      <dgm:prSet presAssocID="{A366A779-305E-4A2B-B4EE-8E40AF4B513E}" presName="rootComposite" presStyleCnt="0"/>
      <dgm:spPr/>
      <dgm:t>
        <a:bodyPr/>
        <a:lstStyle/>
        <a:p>
          <a:endParaRPr lang="nl-NL"/>
        </a:p>
      </dgm:t>
    </dgm:pt>
    <dgm:pt modelId="{A7632FC8-10F3-4950-9B61-0F8EC2E6B632}" type="pres">
      <dgm:prSet presAssocID="{A366A779-305E-4A2B-B4EE-8E40AF4B513E}" presName="rootText" presStyleLbl="node1" presStyleIdx="0" presStyleCnt="7" custLinFactNeighborX="-36642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DDB278E0-D5C7-413C-A6D3-45988AA35749}" type="pres">
      <dgm:prSet presAssocID="{A366A779-305E-4A2B-B4EE-8E40AF4B513E}" presName="titleText2" presStyleLbl="fgAcc1" presStyleIdx="0" presStyleCnt="7" custLinFactNeighborX="-40715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FA463E9-D86E-428F-A4C5-51B1A1A423CB}" type="pres">
      <dgm:prSet presAssocID="{A366A779-305E-4A2B-B4EE-8E40AF4B513E}" presName="rootConnector" presStyleLbl="node2" presStyleIdx="0" presStyleCnt="0"/>
      <dgm:spPr/>
      <dgm:t>
        <a:bodyPr/>
        <a:lstStyle/>
        <a:p>
          <a:endParaRPr lang="nl-NL"/>
        </a:p>
      </dgm:t>
    </dgm:pt>
    <dgm:pt modelId="{ED33D154-6FCE-4044-ADCA-B76A180A75DC}" type="pres">
      <dgm:prSet presAssocID="{A366A779-305E-4A2B-B4EE-8E40AF4B513E}" presName="hierChild4" presStyleCnt="0"/>
      <dgm:spPr/>
      <dgm:t>
        <a:bodyPr/>
        <a:lstStyle/>
        <a:p>
          <a:endParaRPr lang="nl-NL"/>
        </a:p>
      </dgm:t>
    </dgm:pt>
    <dgm:pt modelId="{D1228261-291E-47F5-88DD-57CDACC14BDE}" type="pres">
      <dgm:prSet presAssocID="{60DC2CAB-127E-4055-B550-EF57E5DDF1ED}" presName="Name37" presStyleLbl="parChTrans1D3" presStyleIdx="0" presStyleCnt="2"/>
      <dgm:spPr/>
      <dgm:t>
        <a:bodyPr/>
        <a:lstStyle/>
        <a:p>
          <a:endParaRPr lang="nl-NL"/>
        </a:p>
      </dgm:t>
    </dgm:pt>
    <dgm:pt modelId="{AF7EE55E-F560-4A94-A2A5-E0E850CF4510}" type="pres">
      <dgm:prSet presAssocID="{165678EC-D85C-4CE8-9C37-DBE812BBA366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848863F8-9637-46F7-A415-E409A6C59271}" type="pres">
      <dgm:prSet presAssocID="{165678EC-D85C-4CE8-9C37-DBE812BBA366}" presName="rootComposite" presStyleCnt="0"/>
      <dgm:spPr/>
      <dgm:t>
        <a:bodyPr/>
        <a:lstStyle/>
        <a:p>
          <a:endParaRPr lang="nl-NL"/>
        </a:p>
      </dgm:t>
    </dgm:pt>
    <dgm:pt modelId="{CCCFA86F-323F-4FB7-A24B-17A6D7A8C71C}" type="pres">
      <dgm:prSet presAssocID="{165678EC-D85C-4CE8-9C37-DBE812BBA366}" presName="rootText" presStyleLbl="node1" presStyleIdx="1" presStyleCnt="7" custLinFactNeighborX="-52522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E916186A-9F3B-4A84-92C8-51EDB8C3FA8B}" type="pres">
      <dgm:prSet presAssocID="{165678EC-D85C-4CE8-9C37-DBE812BBA366}" presName="titleText2" presStyleLbl="fgAcc1" presStyleIdx="1" presStyleCnt="7" custLinFactNeighborX="-58359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55C1CEF2-76AB-4B9D-BA55-41C2D65883E8}" type="pres">
      <dgm:prSet presAssocID="{165678EC-D85C-4CE8-9C37-DBE812BBA366}" presName="rootConnector" presStyleLbl="node3" presStyleIdx="0" presStyleCnt="0"/>
      <dgm:spPr/>
      <dgm:t>
        <a:bodyPr/>
        <a:lstStyle/>
        <a:p>
          <a:endParaRPr lang="nl-NL"/>
        </a:p>
      </dgm:t>
    </dgm:pt>
    <dgm:pt modelId="{95DA9EF9-EF96-4657-B42E-C332D003A7C0}" type="pres">
      <dgm:prSet presAssocID="{165678EC-D85C-4CE8-9C37-DBE812BBA366}" presName="hierChild4" presStyleCnt="0"/>
      <dgm:spPr/>
      <dgm:t>
        <a:bodyPr/>
        <a:lstStyle/>
        <a:p>
          <a:endParaRPr lang="nl-NL"/>
        </a:p>
      </dgm:t>
    </dgm:pt>
    <dgm:pt modelId="{A883F7D0-F8A1-4FB0-A453-83C1FD865D83}" type="pres">
      <dgm:prSet presAssocID="{165678EC-D85C-4CE8-9C37-DBE812BBA366}" presName="hierChild5" presStyleCnt="0"/>
      <dgm:spPr/>
      <dgm:t>
        <a:bodyPr/>
        <a:lstStyle/>
        <a:p>
          <a:endParaRPr lang="nl-NL"/>
        </a:p>
      </dgm:t>
    </dgm:pt>
    <dgm:pt modelId="{CF8D02A1-723C-4F23-A24E-9375E0C8B8DF}" type="pres">
      <dgm:prSet presAssocID="{0C7313CC-958E-414D-ABDC-3EA152A42EDB}" presName="Name37" presStyleLbl="parChTrans1D3" presStyleIdx="1" presStyleCnt="2"/>
      <dgm:spPr/>
      <dgm:t>
        <a:bodyPr/>
        <a:lstStyle/>
        <a:p>
          <a:endParaRPr lang="nl-NL"/>
        </a:p>
      </dgm:t>
    </dgm:pt>
    <dgm:pt modelId="{C3CA9DA0-E944-41F0-8F84-83556F0F6AB7}" type="pres">
      <dgm:prSet presAssocID="{E2439AFE-BDCF-495A-9632-6A56D0510CA4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08D0A876-F5F2-4CBA-B012-1E32E78C9F58}" type="pres">
      <dgm:prSet presAssocID="{E2439AFE-BDCF-495A-9632-6A56D0510CA4}" presName="rootComposite" presStyleCnt="0"/>
      <dgm:spPr/>
      <dgm:t>
        <a:bodyPr/>
        <a:lstStyle/>
        <a:p>
          <a:endParaRPr lang="nl-NL"/>
        </a:p>
      </dgm:t>
    </dgm:pt>
    <dgm:pt modelId="{EDEE9646-F0C8-46DC-9AD8-7D357FFA8EA6}" type="pres">
      <dgm:prSet presAssocID="{E2439AFE-BDCF-495A-9632-6A56D0510CA4}" presName="rootText" presStyleLbl="node1" presStyleIdx="2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4E0FF560-5899-4D66-BD4D-2F3FE85A1C61}" type="pres">
      <dgm:prSet presAssocID="{E2439AFE-BDCF-495A-9632-6A56D0510CA4}" presName="titleText2" presStyleLbl="fgAcc1" presStyleIdx="2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93FD7CCB-607F-4193-BCB7-ED0CE731829A}" type="pres">
      <dgm:prSet presAssocID="{E2439AFE-BDCF-495A-9632-6A56D0510CA4}" presName="rootConnector" presStyleLbl="node3" presStyleIdx="0" presStyleCnt="0"/>
      <dgm:spPr/>
      <dgm:t>
        <a:bodyPr/>
        <a:lstStyle/>
        <a:p>
          <a:endParaRPr lang="nl-NL"/>
        </a:p>
      </dgm:t>
    </dgm:pt>
    <dgm:pt modelId="{641F17D4-C4B6-4440-9DAC-170F870800E4}" type="pres">
      <dgm:prSet presAssocID="{E2439AFE-BDCF-495A-9632-6A56D0510CA4}" presName="hierChild4" presStyleCnt="0"/>
      <dgm:spPr/>
      <dgm:t>
        <a:bodyPr/>
        <a:lstStyle/>
        <a:p>
          <a:endParaRPr lang="nl-NL"/>
        </a:p>
      </dgm:t>
    </dgm:pt>
    <dgm:pt modelId="{8B4A3483-528B-4313-86D1-AE32CA46CFF1}" type="pres">
      <dgm:prSet presAssocID="{AB3FB912-8218-479D-8AAA-70A4B9C31348}" presName="Name37" presStyleLbl="parChTrans1D4" presStyleIdx="0" presStyleCnt="3"/>
      <dgm:spPr/>
      <dgm:t>
        <a:bodyPr/>
        <a:lstStyle/>
        <a:p>
          <a:endParaRPr lang="nl-NL"/>
        </a:p>
      </dgm:t>
    </dgm:pt>
    <dgm:pt modelId="{0B12E60A-1980-4128-A394-A50EE7D3C24E}" type="pres">
      <dgm:prSet presAssocID="{DC028556-5B39-4057-A817-87967A3730D7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E3075398-805D-4E28-8F1D-9F7CAF9B6D6B}" type="pres">
      <dgm:prSet presAssocID="{DC028556-5B39-4057-A817-87967A3730D7}" presName="rootComposite" presStyleCnt="0"/>
      <dgm:spPr/>
      <dgm:t>
        <a:bodyPr/>
        <a:lstStyle/>
        <a:p>
          <a:endParaRPr lang="nl-NL"/>
        </a:p>
      </dgm:t>
    </dgm:pt>
    <dgm:pt modelId="{EFDE5ED0-F880-49CA-B5CD-EBCD1F70B881}" type="pres">
      <dgm:prSet presAssocID="{DC028556-5B39-4057-A817-87967A3730D7}" presName="rootText" presStyleLbl="node1" presStyleIdx="3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36434970-249A-4D31-938E-9AEC40CC5DFD}" type="pres">
      <dgm:prSet presAssocID="{DC028556-5B39-4057-A817-87967A3730D7}" presName="titleText2" presStyleLbl="fgAcc1" presStyleIdx="3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D9B584F9-E695-4CFC-8011-2BC54A3EF240}" type="pres">
      <dgm:prSet presAssocID="{DC028556-5B39-4057-A817-87967A3730D7}" presName="rootConnector" presStyleLbl="node4" presStyleIdx="0" presStyleCnt="0"/>
      <dgm:spPr/>
      <dgm:t>
        <a:bodyPr/>
        <a:lstStyle/>
        <a:p>
          <a:endParaRPr lang="nl-NL"/>
        </a:p>
      </dgm:t>
    </dgm:pt>
    <dgm:pt modelId="{0D680739-EF08-4853-811E-E4F81EB8F339}" type="pres">
      <dgm:prSet presAssocID="{DC028556-5B39-4057-A817-87967A3730D7}" presName="hierChild4" presStyleCnt="0"/>
      <dgm:spPr/>
      <dgm:t>
        <a:bodyPr/>
        <a:lstStyle/>
        <a:p>
          <a:endParaRPr lang="nl-NL"/>
        </a:p>
      </dgm:t>
    </dgm:pt>
    <dgm:pt modelId="{50D6262A-8DAC-4666-8E45-0D4883A8C9FE}" type="pres">
      <dgm:prSet presAssocID="{DC028556-5B39-4057-A817-87967A3730D7}" presName="hierChild5" presStyleCnt="0"/>
      <dgm:spPr/>
      <dgm:t>
        <a:bodyPr/>
        <a:lstStyle/>
        <a:p>
          <a:endParaRPr lang="nl-NL"/>
        </a:p>
      </dgm:t>
    </dgm:pt>
    <dgm:pt modelId="{00B799AC-04A9-4894-853F-4BAA1E86DE1F}" type="pres">
      <dgm:prSet presAssocID="{65FC7499-9CB5-4261-A9E0-3EF0E2402DDB}" presName="Name37" presStyleLbl="parChTrans1D4" presStyleIdx="1" presStyleCnt="3"/>
      <dgm:spPr/>
      <dgm:t>
        <a:bodyPr/>
        <a:lstStyle/>
        <a:p>
          <a:endParaRPr lang="nl-NL"/>
        </a:p>
      </dgm:t>
    </dgm:pt>
    <dgm:pt modelId="{E6FEC69C-5511-4DDC-B5D5-80A8884F235C}" type="pres">
      <dgm:prSet presAssocID="{C60DE33F-FAC1-4105-97B2-198FCA604758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A2F5BF9E-EDA9-4A88-A22B-EFA08F538A51}" type="pres">
      <dgm:prSet presAssocID="{C60DE33F-FAC1-4105-97B2-198FCA604758}" presName="rootComposite" presStyleCnt="0"/>
      <dgm:spPr/>
      <dgm:t>
        <a:bodyPr/>
        <a:lstStyle/>
        <a:p>
          <a:endParaRPr lang="nl-NL"/>
        </a:p>
      </dgm:t>
    </dgm:pt>
    <dgm:pt modelId="{A24CFF89-9BE0-4FA3-9FD5-9C206CAF9C2C}" type="pres">
      <dgm:prSet presAssocID="{C60DE33F-FAC1-4105-97B2-198FCA604758}" presName="rootText" presStyleLbl="node1" presStyleIdx="4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0306B13E-2377-4D20-8BEB-4F5C047F772D}" type="pres">
      <dgm:prSet presAssocID="{C60DE33F-FAC1-4105-97B2-198FCA604758}" presName="titleText2" presStyleLbl="fgAcc1" presStyleIdx="4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1F3F21AC-9E4C-4A93-BA51-2D667DC0A7C9}" type="pres">
      <dgm:prSet presAssocID="{C60DE33F-FAC1-4105-97B2-198FCA604758}" presName="rootConnector" presStyleLbl="node4" presStyleIdx="0" presStyleCnt="0"/>
      <dgm:spPr/>
      <dgm:t>
        <a:bodyPr/>
        <a:lstStyle/>
        <a:p>
          <a:endParaRPr lang="nl-NL"/>
        </a:p>
      </dgm:t>
    </dgm:pt>
    <dgm:pt modelId="{10B542D0-09D2-4ACC-AB41-8FB12515DD60}" type="pres">
      <dgm:prSet presAssocID="{C60DE33F-FAC1-4105-97B2-198FCA604758}" presName="hierChild4" presStyleCnt="0"/>
      <dgm:spPr/>
      <dgm:t>
        <a:bodyPr/>
        <a:lstStyle/>
        <a:p>
          <a:endParaRPr lang="nl-NL"/>
        </a:p>
      </dgm:t>
    </dgm:pt>
    <dgm:pt modelId="{DCD36C6A-0A54-47ED-BAB9-B71D35B4E7A0}" type="pres">
      <dgm:prSet presAssocID="{C60DE33F-FAC1-4105-97B2-198FCA604758}" presName="hierChild5" presStyleCnt="0"/>
      <dgm:spPr/>
      <dgm:t>
        <a:bodyPr/>
        <a:lstStyle/>
        <a:p>
          <a:endParaRPr lang="nl-NL"/>
        </a:p>
      </dgm:t>
    </dgm:pt>
    <dgm:pt modelId="{82DF7FEB-B610-40B7-9A8C-4ACAAFA6A95A}" type="pres">
      <dgm:prSet presAssocID="{AB776C4B-8653-478A-BDC4-8ACA6BA72E25}" presName="Name37" presStyleLbl="parChTrans1D4" presStyleIdx="2" presStyleCnt="3"/>
      <dgm:spPr/>
      <dgm:t>
        <a:bodyPr/>
        <a:lstStyle/>
        <a:p>
          <a:endParaRPr lang="nl-NL"/>
        </a:p>
      </dgm:t>
    </dgm:pt>
    <dgm:pt modelId="{B40C8006-006D-49BF-89EF-A33DEA86AEC2}" type="pres">
      <dgm:prSet presAssocID="{7D8E7B60-5EA7-45CC-9604-6136B6F4D597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DD3762FF-2A80-4F47-AFBF-3B22D88D93E7}" type="pres">
      <dgm:prSet presAssocID="{7D8E7B60-5EA7-45CC-9604-6136B6F4D597}" presName="rootComposite" presStyleCnt="0"/>
      <dgm:spPr/>
      <dgm:t>
        <a:bodyPr/>
        <a:lstStyle/>
        <a:p>
          <a:endParaRPr lang="nl-NL"/>
        </a:p>
      </dgm:t>
    </dgm:pt>
    <dgm:pt modelId="{C8A7998A-8EB0-466E-B9E0-B9C88322479A}" type="pres">
      <dgm:prSet presAssocID="{7D8E7B60-5EA7-45CC-9604-6136B6F4D597}" presName="rootText" presStyleLbl="node1" presStyleIdx="5" presStyleCnt="7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7D24CF1E-68EB-4D8B-BC25-96958188E226}" type="pres">
      <dgm:prSet presAssocID="{7D8E7B60-5EA7-45CC-9604-6136B6F4D597}" presName="titleText2" presStyleLbl="fgAcc1" presStyleIdx="5" presStyleCnt="7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23181319-114F-42EF-A768-9AEE58BA4CA1}" type="pres">
      <dgm:prSet presAssocID="{7D8E7B60-5EA7-45CC-9604-6136B6F4D597}" presName="rootConnector" presStyleLbl="node4" presStyleIdx="0" presStyleCnt="0"/>
      <dgm:spPr/>
      <dgm:t>
        <a:bodyPr/>
        <a:lstStyle/>
        <a:p>
          <a:endParaRPr lang="nl-NL"/>
        </a:p>
      </dgm:t>
    </dgm:pt>
    <dgm:pt modelId="{84639190-8470-41E9-AF58-6299F3A61536}" type="pres">
      <dgm:prSet presAssocID="{7D8E7B60-5EA7-45CC-9604-6136B6F4D597}" presName="hierChild4" presStyleCnt="0"/>
      <dgm:spPr/>
      <dgm:t>
        <a:bodyPr/>
        <a:lstStyle/>
        <a:p>
          <a:endParaRPr lang="nl-NL"/>
        </a:p>
      </dgm:t>
    </dgm:pt>
    <dgm:pt modelId="{3F9CD1F2-AFA8-46A7-A83F-F50122EB3B47}" type="pres">
      <dgm:prSet presAssocID="{7D8E7B60-5EA7-45CC-9604-6136B6F4D597}" presName="hierChild5" presStyleCnt="0"/>
      <dgm:spPr/>
      <dgm:t>
        <a:bodyPr/>
        <a:lstStyle/>
        <a:p>
          <a:endParaRPr lang="nl-NL"/>
        </a:p>
      </dgm:t>
    </dgm:pt>
    <dgm:pt modelId="{1E81675B-3C67-4E7F-B2D5-FFA7B54F0BC3}" type="pres">
      <dgm:prSet presAssocID="{E2439AFE-BDCF-495A-9632-6A56D0510CA4}" presName="hierChild5" presStyleCnt="0"/>
      <dgm:spPr/>
      <dgm:t>
        <a:bodyPr/>
        <a:lstStyle/>
        <a:p>
          <a:endParaRPr lang="nl-NL"/>
        </a:p>
      </dgm:t>
    </dgm:pt>
    <dgm:pt modelId="{A6E5E825-06F2-492A-A6D3-768A7B8840B5}" type="pres">
      <dgm:prSet presAssocID="{A366A779-305E-4A2B-B4EE-8E40AF4B513E}" presName="hierChild5" presStyleCnt="0"/>
      <dgm:spPr/>
      <dgm:t>
        <a:bodyPr/>
        <a:lstStyle/>
        <a:p>
          <a:endParaRPr lang="nl-NL"/>
        </a:p>
      </dgm:t>
    </dgm:pt>
    <dgm:pt modelId="{53178CAA-9A3C-4F35-A1CB-A4DF24D01AF9}" type="pres">
      <dgm:prSet presAssocID="{30C7E33F-F036-4AA1-B515-B0F4848576A3}" presName="Name37" presStyleLbl="parChTrans1D2" presStyleIdx="1" presStyleCnt="2"/>
      <dgm:spPr/>
      <dgm:t>
        <a:bodyPr/>
        <a:lstStyle/>
        <a:p>
          <a:endParaRPr lang="nl-NL"/>
        </a:p>
      </dgm:t>
    </dgm:pt>
    <dgm:pt modelId="{1730E4B6-028D-40EF-AE98-330B924255B6}" type="pres">
      <dgm:prSet presAssocID="{F5B75B7B-5DFE-480F-8950-F8957E113EF7}" presName="hierRoot2" presStyleCnt="0">
        <dgm:presLayoutVars>
          <dgm:hierBranch val="init"/>
        </dgm:presLayoutVars>
      </dgm:prSet>
      <dgm:spPr/>
      <dgm:t>
        <a:bodyPr/>
        <a:lstStyle/>
        <a:p>
          <a:endParaRPr lang="nl-NL"/>
        </a:p>
      </dgm:t>
    </dgm:pt>
    <dgm:pt modelId="{1E732382-AF4C-4C7A-92A5-96B03C09D7E2}" type="pres">
      <dgm:prSet presAssocID="{F5B75B7B-5DFE-480F-8950-F8957E113EF7}" presName="rootComposite" presStyleCnt="0"/>
      <dgm:spPr/>
      <dgm:t>
        <a:bodyPr/>
        <a:lstStyle/>
        <a:p>
          <a:endParaRPr lang="nl-NL"/>
        </a:p>
      </dgm:t>
    </dgm:pt>
    <dgm:pt modelId="{3C1EE2EE-E665-4BF8-A39B-A78D261A5280}" type="pres">
      <dgm:prSet presAssocID="{F5B75B7B-5DFE-480F-8950-F8957E113EF7}" presName="rootText" presStyleLbl="node1" presStyleIdx="6" presStyleCnt="7" custLinFactX="32049" custLinFactNeighborX="100000" custLinFactNeighborY="-56">
        <dgm:presLayoutVars>
          <dgm:chMax/>
          <dgm:chPref val="3"/>
        </dgm:presLayoutVars>
      </dgm:prSet>
      <dgm:spPr/>
      <dgm:t>
        <a:bodyPr/>
        <a:lstStyle/>
        <a:p>
          <a:endParaRPr lang="nl-NL"/>
        </a:p>
      </dgm:t>
    </dgm:pt>
    <dgm:pt modelId="{43A8589A-A61D-4FA4-A4A3-B7B07CC1A1EE}" type="pres">
      <dgm:prSet presAssocID="{F5B75B7B-5DFE-480F-8950-F8957E113EF7}" presName="titleText2" presStyleLbl="fgAcc1" presStyleIdx="6" presStyleCnt="7" custLinFactX="47543" custLinFactNeighborX="100000" custLinFactNeighborY="-572">
        <dgm:presLayoutVars>
          <dgm:chMax val="0"/>
          <dgm:chPref val="0"/>
        </dgm:presLayoutVars>
      </dgm:prSet>
      <dgm:spPr/>
      <dgm:t>
        <a:bodyPr/>
        <a:lstStyle/>
        <a:p>
          <a:endParaRPr lang="nl-NL"/>
        </a:p>
      </dgm:t>
    </dgm:pt>
    <dgm:pt modelId="{B9B5A4B3-1590-4E4D-BE4A-4EEE4FCA675D}" type="pres">
      <dgm:prSet presAssocID="{F5B75B7B-5DFE-480F-8950-F8957E113EF7}" presName="rootConnector" presStyleLbl="node2" presStyleIdx="0" presStyleCnt="0"/>
      <dgm:spPr/>
      <dgm:t>
        <a:bodyPr/>
        <a:lstStyle/>
        <a:p>
          <a:endParaRPr lang="nl-NL"/>
        </a:p>
      </dgm:t>
    </dgm:pt>
    <dgm:pt modelId="{EF99970B-5B8A-4C6D-B6D2-0DC26C76EC50}" type="pres">
      <dgm:prSet presAssocID="{F5B75B7B-5DFE-480F-8950-F8957E113EF7}" presName="hierChild4" presStyleCnt="0"/>
      <dgm:spPr/>
      <dgm:t>
        <a:bodyPr/>
        <a:lstStyle/>
        <a:p>
          <a:endParaRPr lang="nl-NL"/>
        </a:p>
      </dgm:t>
    </dgm:pt>
    <dgm:pt modelId="{4B8DABFE-E5FC-4854-AC41-028B37AF3B2E}" type="pres">
      <dgm:prSet presAssocID="{F5B75B7B-5DFE-480F-8950-F8957E113EF7}" presName="hierChild5" presStyleCnt="0"/>
      <dgm:spPr/>
      <dgm:t>
        <a:bodyPr/>
        <a:lstStyle/>
        <a:p>
          <a:endParaRPr lang="nl-NL"/>
        </a:p>
      </dgm:t>
    </dgm:pt>
    <dgm:pt modelId="{B55B7380-4544-4160-837A-0705F995BAED}" type="pres">
      <dgm:prSet presAssocID="{BDC975C4-86FF-407E-9270-791A70BA606C}" presName="hierChild3" presStyleCnt="0"/>
      <dgm:spPr/>
      <dgm:t>
        <a:bodyPr/>
        <a:lstStyle/>
        <a:p>
          <a:endParaRPr lang="nl-NL"/>
        </a:p>
      </dgm:t>
    </dgm:pt>
  </dgm:ptLst>
  <dgm:cxnLst>
    <dgm:cxn modelId="{C1033F75-9A30-164D-9381-F74C18D978D0}" type="presOf" srcId="{DC028556-5B39-4057-A817-87967A3730D7}" destId="{D9B584F9-E695-4CFC-8011-2BC54A3EF240}" srcOrd="1" destOrd="0" presId="urn:microsoft.com/office/officeart/2008/layout/NameandTitleOrganizationalChart"/>
    <dgm:cxn modelId="{80067267-826B-7A41-8E55-F5551357F8D5}" type="presOf" srcId="{C60DE33F-FAC1-4105-97B2-198FCA604758}" destId="{A24CFF89-9BE0-4FA3-9FD5-9C206CAF9C2C}" srcOrd="0" destOrd="0" presId="urn:microsoft.com/office/officeart/2008/layout/NameandTitleOrganizationalChart"/>
    <dgm:cxn modelId="{7B5750B7-2C25-A745-BDBD-5C4E76AC9752}" type="presOf" srcId="{987A72B7-61AA-4A53-B099-5536DDE10B7E}" destId="{36434970-249A-4D31-938E-9AEC40CC5DFD}" srcOrd="0" destOrd="0" presId="urn:microsoft.com/office/officeart/2008/layout/NameandTitleOrganizationalChart"/>
    <dgm:cxn modelId="{9F0D3DCE-F755-CC4E-9C81-61F25279FB78}" type="presOf" srcId="{541720D1-134D-4A91-8A20-7D8505B8A5C2}" destId="{7B9F7508-096B-4DC2-81FB-BF6A95D74A24}" srcOrd="0" destOrd="0" presId="urn:microsoft.com/office/officeart/2008/layout/NameandTitleOrganizationalChart"/>
    <dgm:cxn modelId="{92B59E77-C8EA-D64B-88F7-B5E8093E3150}" type="presOf" srcId="{E2439AFE-BDCF-495A-9632-6A56D0510CA4}" destId="{93FD7CCB-607F-4193-BCB7-ED0CE731829A}" srcOrd="1" destOrd="0" presId="urn:microsoft.com/office/officeart/2008/layout/NameandTitleOrganizationalChart"/>
    <dgm:cxn modelId="{7E1BFDF1-48A9-FB48-A593-F8C328041D96}" type="presOf" srcId="{165678EC-D85C-4CE8-9C37-DBE812BBA366}" destId="{55C1CEF2-76AB-4B9D-BA55-41C2D65883E8}" srcOrd="1" destOrd="0" presId="urn:microsoft.com/office/officeart/2008/layout/NameandTitleOrganizationalChart"/>
    <dgm:cxn modelId="{7DEDA832-60F0-714C-803F-B7B8784F372D}" type="presOf" srcId="{28C8F798-3C24-4300-91B8-F6AF625C8D10}" destId="{FFBC9B5D-36AC-490C-B218-56FFA50F05EC}" srcOrd="0" destOrd="0" presId="urn:microsoft.com/office/officeart/2008/layout/NameandTitleOrganizationalChart"/>
    <dgm:cxn modelId="{B4BBFDD5-F5FA-764F-8CED-D7CEAA5CD086}" type="presOf" srcId="{7D8E7B60-5EA7-45CC-9604-6136B6F4D597}" destId="{C8A7998A-8EB0-466E-B9E0-B9C88322479A}" srcOrd="0" destOrd="0" presId="urn:microsoft.com/office/officeart/2008/layout/NameandTitleOrganizationalChart"/>
    <dgm:cxn modelId="{1D87730C-6FF5-43D3-BF8A-6947F9AFE374}" srcId="{A366A779-305E-4A2B-B4EE-8E40AF4B513E}" destId="{E2439AFE-BDCF-495A-9632-6A56D0510CA4}" srcOrd="1" destOrd="0" parTransId="{0C7313CC-958E-414D-ABDC-3EA152A42EDB}" sibTransId="{3461C702-2B66-4487-8BB2-5CEBC4562D0B}"/>
    <dgm:cxn modelId="{221658DE-4591-8B47-8617-CED59D7121ED}" type="presOf" srcId="{E2439AFE-BDCF-495A-9632-6A56D0510CA4}" destId="{EDEE9646-F0C8-46DC-9AD8-7D357FFA8EA6}" srcOrd="0" destOrd="0" presId="urn:microsoft.com/office/officeart/2008/layout/NameandTitleOrganizationalChart"/>
    <dgm:cxn modelId="{CD68E099-3770-1548-8C64-5160CED29836}" type="presOf" srcId="{3A264888-7D64-4032-A348-D6E81687A14F}" destId="{E916186A-9F3B-4A84-92C8-51EDB8C3FA8B}" srcOrd="0" destOrd="0" presId="urn:microsoft.com/office/officeart/2008/layout/NameandTitleOrganizationalChart"/>
    <dgm:cxn modelId="{8FA2EAE7-DFCF-3840-844A-1F4FABF243E5}" type="presOf" srcId="{A366A779-305E-4A2B-B4EE-8E40AF4B513E}" destId="{A7632FC8-10F3-4950-9B61-0F8EC2E6B632}" srcOrd="0" destOrd="0" presId="urn:microsoft.com/office/officeart/2008/layout/NameandTitleOrganizationalChart"/>
    <dgm:cxn modelId="{F1EF14A8-5A0A-394F-98A7-1BBF3CB8B7E2}" type="presOf" srcId="{BDC975C4-86FF-407E-9270-791A70BA606C}" destId="{80DFE9FC-7D2C-4568-93D2-6C56390CA181}" srcOrd="0" destOrd="0" presId="urn:microsoft.com/office/officeart/2008/layout/NameandTitleOrganizationalChart"/>
    <dgm:cxn modelId="{B3A9D055-3460-D64E-B59D-20CB988D30E5}" type="presOf" srcId="{27864F12-A2BA-49AE-A734-5D5102427C1A}" destId="{DDB278E0-D5C7-413C-A6D3-45988AA35749}" srcOrd="0" destOrd="0" presId="urn:microsoft.com/office/officeart/2008/layout/NameandTitleOrganizationalChart"/>
    <dgm:cxn modelId="{57CC0B9C-805A-4B08-AEB0-F3D2FB70792D}" srcId="{E2439AFE-BDCF-495A-9632-6A56D0510CA4}" destId="{7D8E7B60-5EA7-45CC-9604-6136B6F4D597}" srcOrd="2" destOrd="0" parTransId="{AB776C4B-8653-478A-BDC4-8ACA6BA72E25}" sibTransId="{B73FC624-F993-46F9-B766-546362363B90}"/>
    <dgm:cxn modelId="{2BAD2EC7-7036-A745-A774-95C50FB94FA0}" type="presOf" srcId="{3461C702-2B66-4487-8BB2-5CEBC4562D0B}" destId="{4E0FF560-5899-4D66-BD4D-2F3FE85A1C61}" srcOrd="0" destOrd="0" presId="urn:microsoft.com/office/officeart/2008/layout/NameandTitleOrganizationalChart"/>
    <dgm:cxn modelId="{A7B2F670-B0A1-BD49-8342-2C5DDA3211A2}" type="presOf" srcId="{E5BC0DD4-606B-4518-B446-DD8A2688EF74}" destId="{0306B13E-2377-4D20-8BEB-4F5C047F772D}" srcOrd="0" destOrd="0" presId="urn:microsoft.com/office/officeart/2008/layout/NameandTitleOrganizationalChart"/>
    <dgm:cxn modelId="{A443BB42-FFFA-4119-8329-6FA4AA519E5A}" srcId="{A366A779-305E-4A2B-B4EE-8E40AF4B513E}" destId="{165678EC-D85C-4CE8-9C37-DBE812BBA366}" srcOrd="0" destOrd="0" parTransId="{60DC2CAB-127E-4055-B550-EF57E5DDF1ED}" sibTransId="{3A264888-7D64-4032-A348-D6E81687A14F}"/>
    <dgm:cxn modelId="{EC27FA85-4F53-E342-A024-B0CCF9356E56}" type="presOf" srcId="{165678EC-D85C-4CE8-9C37-DBE812BBA366}" destId="{CCCFA86F-323F-4FB7-A24B-17A6D7A8C71C}" srcOrd="0" destOrd="0" presId="urn:microsoft.com/office/officeart/2008/layout/NameandTitleOrganizationalChart"/>
    <dgm:cxn modelId="{9D42C81B-CC6D-7548-A186-CA10720ACC9E}" type="presOf" srcId="{AB776C4B-8653-478A-BDC4-8ACA6BA72E25}" destId="{82DF7FEB-B610-40B7-9A8C-4ACAAFA6A95A}" srcOrd="0" destOrd="0" presId="urn:microsoft.com/office/officeart/2008/layout/NameandTitleOrganizationalChart"/>
    <dgm:cxn modelId="{45EA0EFE-5277-4D42-9462-494CD7DBBBEC}" type="presOf" srcId="{F5B75B7B-5DFE-480F-8950-F8957E113EF7}" destId="{3C1EE2EE-E665-4BF8-A39B-A78D261A5280}" srcOrd="0" destOrd="0" presId="urn:microsoft.com/office/officeart/2008/layout/NameandTitleOrganizationalChart"/>
    <dgm:cxn modelId="{B0669C8B-E5E8-F642-929A-0B85EC5DC977}" type="presOf" srcId="{DC028556-5B39-4057-A817-87967A3730D7}" destId="{EFDE5ED0-F880-49CA-B5CD-EBCD1F70B881}" srcOrd="0" destOrd="0" presId="urn:microsoft.com/office/officeart/2008/layout/NameandTitleOrganizationalChart"/>
    <dgm:cxn modelId="{4611B76F-A8CF-4B32-8EB1-0B12E289995F}" srcId="{BDC975C4-86FF-407E-9270-791A70BA606C}" destId="{A366A779-305E-4A2B-B4EE-8E40AF4B513E}" srcOrd="0" destOrd="0" parTransId="{28C8F798-3C24-4300-91B8-F6AF625C8D10}" sibTransId="{27864F12-A2BA-49AE-A734-5D5102427C1A}"/>
    <dgm:cxn modelId="{1E72E0F7-63BA-A54D-B36E-0339D748958B}" type="presOf" srcId="{60DC2CAB-127E-4055-B550-EF57E5DDF1ED}" destId="{D1228261-291E-47F5-88DD-57CDACC14BDE}" srcOrd="0" destOrd="0" presId="urn:microsoft.com/office/officeart/2008/layout/NameandTitleOrganizationalChart"/>
    <dgm:cxn modelId="{A12E5210-798D-42D9-877E-A88F31B7008D}" srcId="{BDC975C4-86FF-407E-9270-791A70BA606C}" destId="{F5B75B7B-5DFE-480F-8950-F8957E113EF7}" srcOrd="1" destOrd="0" parTransId="{30C7E33F-F036-4AA1-B515-B0F4848576A3}" sibTransId="{4C0236A9-2C66-4482-B4BB-CC85A03C0BFF}"/>
    <dgm:cxn modelId="{DB514C19-2FF4-4699-923D-F16A3572F577}" srcId="{E2439AFE-BDCF-495A-9632-6A56D0510CA4}" destId="{DC028556-5B39-4057-A817-87967A3730D7}" srcOrd="0" destOrd="0" parTransId="{AB3FB912-8218-479D-8AAA-70A4B9C31348}" sibTransId="{987A72B7-61AA-4A53-B099-5536DDE10B7E}"/>
    <dgm:cxn modelId="{C71DAB5C-271D-8045-ACC4-B13B0F2D8393}" type="presOf" srcId="{30C7E33F-F036-4AA1-B515-B0F4848576A3}" destId="{53178CAA-9A3C-4F35-A1CB-A4DF24D01AF9}" srcOrd="0" destOrd="0" presId="urn:microsoft.com/office/officeart/2008/layout/NameandTitleOrganizationalChart"/>
    <dgm:cxn modelId="{A214D75D-8368-B742-81B7-38CCD2CF704E}" type="presOf" srcId="{C60DE33F-FAC1-4105-97B2-198FCA604758}" destId="{1F3F21AC-9E4C-4A93-BA51-2D667DC0A7C9}" srcOrd="1" destOrd="0" presId="urn:microsoft.com/office/officeart/2008/layout/NameandTitleOrganizationalChart"/>
    <dgm:cxn modelId="{BB7010A2-0B26-7049-8513-35466B728933}" type="presOf" srcId="{B73FC624-F993-46F9-B766-546362363B90}" destId="{7D24CF1E-68EB-4D8B-BC25-96958188E226}" srcOrd="0" destOrd="0" presId="urn:microsoft.com/office/officeart/2008/layout/NameandTitleOrganizationalChart"/>
    <dgm:cxn modelId="{07076697-8D00-5C47-9E21-C0E1192CFF80}" type="presOf" srcId="{F5B75B7B-5DFE-480F-8950-F8957E113EF7}" destId="{B9B5A4B3-1590-4E4D-BE4A-4EEE4FCA675D}" srcOrd="1" destOrd="0" presId="urn:microsoft.com/office/officeart/2008/layout/NameandTitleOrganizationalChart"/>
    <dgm:cxn modelId="{BC8AC129-832C-9644-9608-BD064AE0BA63}" type="presOf" srcId="{65FC7499-9CB5-4261-A9E0-3EF0E2402DDB}" destId="{00B799AC-04A9-4894-853F-4BAA1E86DE1F}" srcOrd="0" destOrd="0" presId="urn:microsoft.com/office/officeart/2008/layout/NameandTitleOrganizationalChart"/>
    <dgm:cxn modelId="{D271B829-C0E1-1F46-8666-6FD93AB1B8FD}" type="presOf" srcId="{BD6D36F1-375D-407A-91C2-1F54313ED502}" destId="{A7DDC50A-B78C-4A98-895F-6B5B4FD9CEBA}" srcOrd="0" destOrd="0" presId="urn:microsoft.com/office/officeart/2008/layout/NameandTitleOrganizationalChart"/>
    <dgm:cxn modelId="{FB961E82-477A-9B45-B701-B0D266A3CA17}" type="presOf" srcId="{A366A779-305E-4A2B-B4EE-8E40AF4B513E}" destId="{2FA463E9-D86E-428F-A4C5-51B1A1A423CB}" srcOrd="1" destOrd="0" presId="urn:microsoft.com/office/officeart/2008/layout/NameandTitleOrganizationalChart"/>
    <dgm:cxn modelId="{0943B842-681C-C948-BCE7-800AD39F6DC5}" type="presOf" srcId="{7D8E7B60-5EA7-45CC-9604-6136B6F4D597}" destId="{23181319-114F-42EF-A768-9AEE58BA4CA1}" srcOrd="1" destOrd="0" presId="urn:microsoft.com/office/officeart/2008/layout/NameandTitleOrganizationalChart"/>
    <dgm:cxn modelId="{D1410C8B-3807-1B48-A27F-8C18A5929A3E}" type="presOf" srcId="{4C0236A9-2C66-4482-B4BB-CC85A03C0BFF}" destId="{43A8589A-A61D-4FA4-A4A3-B7B07CC1A1EE}" srcOrd="0" destOrd="0" presId="urn:microsoft.com/office/officeart/2008/layout/NameandTitleOrganizationalChart"/>
    <dgm:cxn modelId="{9A575C53-48FA-495A-8521-70DF520CB6EC}" srcId="{541720D1-134D-4A91-8A20-7D8505B8A5C2}" destId="{BDC975C4-86FF-407E-9270-791A70BA606C}" srcOrd="0" destOrd="0" parTransId="{3C973A06-BA4E-41F4-AABA-68C2812D8C3F}" sibTransId="{BD6D36F1-375D-407A-91C2-1F54313ED502}"/>
    <dgm:cxn modelId="{B1FB38DD-BA17-4A4A-8B42-5D38B517AA48}" type="presOf" srcId="{0C7313CC-958E-414D-ABDC-3EA152A42EDB}" destId="{CF8D02A1-723C-4F23-A24E-9375E0C8B8DF}" srcOrd="0" destOrd="0" presId="urn:microsoft.com/office/officeart/2008/layout/NameandTitleOrganizationalChart"/>
    <dgm:cxn modelId="{291BD8CD-88EE-42A1-A66E-00549CE4B393}" srcId="{E2439AFE-BDCF-495A-9632-6A56D0510CA4}" destId="{C60DE33F-FAC1-4105-97B2-198FCA604758}" srcOrd="1" destOrd="0" parTransId="{65FC7499-9CB5-4261-A9E0-3EF0E2402DDB}" sibTransId="{E5BC0DD4-606B-4518-B446-DD8A2688EF74}"/>
    <dgm:cxn modelId="{E4811716-F1C9-714D-87BB-F24CE94562B9}" type="presOf" srcId="{AB3FB912-8218-479D-8AAA-70A4B9C31348}" destId="{8B4A3483-528B-4313-86D1-AE32CA46CFF1}" srcOrd="0" destOrd="0" presId="urn:microsoft.com/office/officeart/2008/layout/NameandTitleOrganizationalChart"/>
    <dgm:cxn modelId="{A17ADC49-6621-DC44-9503-DAF41543AD39}" type="presOf" srcId="{BDC975C4-86FF-407E-9270-791A70BA606C}" destId="{25DC2DB2-036F-4F88-B0AB-286364401A48}" srcOrd="1" destOrd="0" presId="urn:microsoft.com/office/officeart/2008/layout/NameandTitleOrganizationalChart"/>
    <dgm:cxn modelId="{16BCE591-C9DC-2541-ADF9-71B101B1816F}" type="presParOf" srcId="{7B9F7508-096B-4DC2-81FB-BF6A95D74A24}" destId="{BC54971E-D18C-458B-B350-BB43C64EA33B}" srcOrd="0" destOrd="0" presId="urn:microsoft.com/office/officeart/2008/layout/NameandTitleOrganizationalChart"/>
    <dgm:cxn modelId="{CACB4F29-22C8-E440-8278-BC5C1C15DA81}" type="presParOf" srcId="{BC54971E-D18C-458B-B350-BB43C64EA33B}" destId="{8BB3BED3-9BDC-4998-AC30-6B6582EAE873}" srcOrd="0" destOrd="0" presId="urn:microsoft.com/office/officeart/2008/layout/NameandTitleOrganizationalChart"/>
    <dgm:cxn modelId="{13562704-8EA6-A744-BA0D-8053A0E82406}" type="presParOf" srcId="{8BB3BED3-9BDC-4998-AC30-6B6582EAE873}" destId="{80DFE9FC-7D2C-4568-93D2-6C56390CA181}" srcOrd="0" destOrd="0" presId="urn:microsoft.com/office/officeart/2008/layout/NameandTitleOrganizationalChart"/>
    <dgm:cxn modelId="{E4ECA9A7-8B35-2F43-85F4-DB59DF6BD9B3}" type="presParOf" srcId="{8BB3BED3-9BDC-4998-AC30-6B6582EAE873}" destId="{A7DDC50A-B78C-4A98-895F-6B5B4FD9CEBA}" srcOrd="1" destOrd="0" presId="urn:microsoft.com/office/officeart/2008/layout/NameandTitleOrganizationalChart"/>
    <dgm:cxn modelId="{5D2473A4-3517-724E-B370-9887F1687CD4}" type="presParOf" srcId="{8BB3BED3-9BDC-4998-AC30-6B6582EAE873}" destId="{25DC2DB2-036F-4F88-B0AB-286364401A48}" srcOrd="2" destOrd="0" presId="urn:microsoft.com/office/officeart/2008/layout/NameandTitleOrganizationalChart"/>
    <dgm:cxn modelId="{DBB982B2-3977-8546-A0B1-9955AC2C8234}" type="presParOf" srcId="{BC54971E-D18C-458B-B350-BB43C64EA33B}" destId="{8BC80395-F034-4C1E-9EC9-9F9BF12B2170}" srcOrd="1" destOrd="0" presId="urn:microsoft.com/office/officeart/2008/layout/NameandTitleOrganizationalChart"/>
    <dgm:cxn modelId="{E448546F-85F3-FA4B-B9E3-EE61E5ED2164}" type="presParOf" srcId="{8BC80395-F034-4C1E-9EC9-9F9BF12B2170}" destId="{FFBC9B5D-36AC-490C-B218-56FFA50F05EC}" srcOrd="0" destOrd="0" presId="urn:microsoft.com/office/officeart/2008/layout/NameandTitleOrganizationalChart"/>
    <dgm:cxn modelId="{9ABE5A0D-61A5-804B-B2E1-0226A5F310BA}" type="presParOf" srcId="{8BC80395-F034-4C1E-9EC9-9F9BF12B2170}" destId="{D3EDB861-1AA7-429A-ACEC-D590CF56CE04}" srcOrd="1" destOrd="0" presId="urn:microsoft.com/office/officeart/2008/layout/NameandTitleOrganizationalChart"/>
    <dgm:cxn modelId="{AB3FD25F-147B-5C43-883D-548154898D65}" type="presParOf" srcId="{D3EDB861-1AA7-429A-ACEC-D590CF56CE04}" destId="{E6D79BF8-E77A-40E6-89C6-C6CA4A039849}" srcOrd="0" destOrd="0" presId="urn:microsoft.com/office/officeart/2008/layout/NameandTitleOrganizationalChart"/>
    <dgm:cxn modelId="{21D629EE-1B31-6749-82DC-9EAAE838894D}" type="presParOf" srcId="{E6D79BF8-E77A-40E6-89C6-C6CA4A039849}" destId="{A7632FC8-10F3-4950-9B61-0F8EC2E6B632}" srcOrd="0" destOrd="0" presId="urn:microsoft.com/office/officeart/2008/layout/NameandTitleOrganizationalChart"/>
    <dgm:cxn modelId="{E2781658-78B8-224D-9585-02D980FA70E7}" type="presParOf" srcId="{E6D79BF8-E77A-40E6-89C6-C6CA4A039849}" destId="{DDB278E0-D5C7-413C-A6D3-45988AA35749}" srcOrd="1" destOrd="0" presId="urn:microsoft.com/office/officeart/2008/layout/NameandTitleOrganizationalChart"/>
    <dgm:cxn modelId="{9EEAC8AC-8188-2942-B831-A4C183DB1483}" type="presParOf" srcId="{E6D79BF8-E77A-40E6-89C6-C6CA4A039849}" destId="{2FA463E9-D86E-428F-A4C5-51B1A1A423CB}" srcOrd="2" destOrd="0" presId="urn:microsoft.com/office/officeart/2008/layout/NameandTitleOrganizationalChart"/>
    <dgm:cxn modelId="{60A5C2FD-9288-8141-A310-AC44093ED67E}" type="presParOf" srcId="{D3EDB861-1AA7-429A-ACEC-D590CF56CE04}" destId="{ED33D154-6FCE-4044-ADCA-B76A180A75DC}" srcOrd="1" destOrd="0" presId="urn:microsoft.com/office/officeart/2008/layout/NameandTitleOrganizationalChart"/>
    <dgm:cxn modelId="{E650EB64-33A3-F940-B575-E25DC0E705E0}" type="presParOf" srcId="{ED33D154-6FCE-4044-ADCA-B76A180A75DC}" destId="{D1228261-291E-47F5-88DD-57CDACC14BDE}" srcOrd="0" destOrd="0" presId="urn:microsoft.com/office/officeart/2008/layout/NameandTitleOrganizationalChart"/>
    <dgm:cxn modelId="{623752A1-C3E1-BF49-824E-F31F9EAD59E5}" type="presParOf" srcId="{ED33D154-6FCE-4044-ADCA-B76A180A75DC}" destId="{AF7EE55E-F560-4A94-A2A5-E0E850CF4510}" srcOrd="1" destOrd="0" presId="urn:microsoft.com/office/officeart/2008/layout/NameandTitleOrganizationalChart"/>
    <dgm:cxn modelId="{9BDF5EAE-94E9-B145-B69C-397F77A4F2F9}" type="presParOf" srcId="{AF7EE55E-F560-4A94-A2A5-E0E850CF4510}" destId="{848863F8-9637-46F7-A415-E409A6C59271}" srcOrd="0" destOrd="0" presId="urn:microsoft.com/office/officeart/2008/layout/NameandTitleOrganizationalChart"/>
    <dgm:cxn modelId="{9165ADF3-20E2-0F49-9ED5-8B8E65E25CFC}" type="presParOf" srcId="{848863F8-9637-46F7-A415-E409A6C59271}" destId="{CCCFA86F-323F-4FB7-A24B-17A6D7A8C71C}" srcOrd="0" destOrd="0" presId="urn:microsoft.com/office/officeart/2008/layout/NameandTitleOrganizationalChart"/>
    <dgm:cxn modelId="{BE8AAD6C-BF9F-B44E-9CFD-8C697B7923C6}" type="presParOf" srcId="{848863F8-9637-46F7-A415-E409A6C59271}" destId="{E916186A-9F3B-4A84-92C8-51EDB8C3FA8B}" srcOrd="1" destOrd="0" presId="urn:microsoft.com/office/officeart/2008/layout/NameandTitleOrganizationalChart"/>
    <dgm:cxn modelId="{2400224F-A3BB-9E43-9AA8-D695A2525B6E}" type="presParOf" srcId="{848863F8-9637-46F7-A415-E409A6C59271}" destId="{55C1CEF2-76AB-4B9D-BA55-41C2D65883E8}" srcOrd="2" destOrd="0" presId="urn:microsoft.com/office/officeart/2008/layout/NameandTitleOrganizationalChart"/>
    <dgm:cxn modelId="{9A9EE186-B3BF-1C42-8410-8D387715A60C}" type="presParOf" srcId="{AF7EE55E-F560-4A94-A2A5-E0E850CF4510}" destId="{95DA9EF9-EF96-4657-B42E-C332D003A7C0}" srcOrd="1" destOrd="0" presId="urn:microsoft.com/office/officeart/2008/layout/NameandTitleOrganizationalChart"/>
    <dgm:cxn modelId="{2632952A-369A-8747-91DA-42DE876BFB0C}" type="presParOf" srcId="{AF7EE55E-F560-4A94-A2A5-E0E850CF4510}" destId="{A883F7D0-F8A1-4FB0-A453-83C1FD865D83}" srcOrd="2" destOrd="0" presId="urn:microsoft.com/office/officeart/2008/layout/NameandTitleOrganizationalChart"/>
    <dgm:cxn modelId="{89F7C01B-D197-0949-AEE9-DA32AD85EC80}" type="presParOf" srcId="{ED33D154-6FCE-4044-ADCA-B76A180A75DC}" destId="{CF8D02A1-723C-4F23-A24E-9375E0C8B8DF}" srcOrd="2" destOrd="0" presId="urn:microsoft.com/office/officeart/2008/layout/NameandTitleOrganizationalChart"/>
    <dgm:cxn modelId="{C3F2B44F-995F-B741-9B5F-C75090022E26}" type="presParOf" srcId="{ED33D154-6FCE-4044-ADCA-B76A180A75DC}" destId="{C3CA9DA0-E944-41F0-8F84-83556F0F6AB7}" srcOrd="3" destOrd="0" presId="urn:microsoft.com/office/officeart/2008/layout/NameandTitleOrganizationalChart"/>
    <dgm:cxn modelId="{E1FBA3B5-4D17-0340-9E7E-7002A79F065B}" type="presParOf" srcId="{C3CA9DA0-E944-41F0-8F84-83556F0F6AB7}" destId="{08D0A876-F5F2-4CBA-B012-1E32E78C9F58}" srcOrd="0" destOrd="0" presId="urn:microsoft.com/office/officeart/2008/layout/NameandTitleOrganizationalChart"/>
    <dgm:cxn modelId="{599321FD-2426-4D48-822D-8B10DC876C30}" type="presParOf" srcId="{08D0A876-F5F2-4CBA-B012-1E32E78C9F58}" destId="{EDEE9646-F0C8-46DC-9AD8-7D357FFA8EA6}" srcOrd="0" destOrd="0" presId="urn:microsoft.com/office/officeart/2008/layout/NameandTitleOrganizationalChart"/>
    <dgm:cxn modelId="{BF84D2A7-B190-3347-8599-DA8DFD0ADB18}" type="presParOf" srcId="{08D0A876-F5F2-4CBA-B012-1E32E78C9F58}" destId="{4E0FF560-5899-4D66-BD4D-2F3FE85A1C61}" srcOrd="1" destOrd="0" presId="urn:microsoft.com/office/officeart/2008/layout/NameandTitleOrganizationalChart"/>
    <dgm:cxn modelId="{7DAC12CC-4C74-AB46-8F21-2A5EB7799D0B}" type="presParOf" srcId="{08D0A876-F5F2-4CBA-B012-1E32E78C9F58}" destId="{93FD7CCB-607F-4193-BCB7-ED0CE731829A}" srcOrd="2" destOrd="0" presId="urn:microsoft.com/office/officeart/2008/layout/NameandTitleOrganizationalChart"/>
    <dgm:cxn modelId="{B6BE5C46-4690-8E46-B66A-9EC166F7B03C}" type="presParOf" srcId="{C3CA9DA0-E944-41F0-8F84-83556F0F6AB7}" destId="{641F17D4-C4B6-4440-9DAC-170F870800E4}" srcOrd="1" destOrd="0" presId="urn:microsoft.com/office/officeart/2008/layout/NameandTitleOrganizationalChart"/>
    <dgm:cxn modelId="{C6A8C361-7082-7E48-B85C-8463E4EB4C76}" type="presParOf" srcId="{641F17D4-C4B6-4440-9DAC-170F870800E4}" destId="{8B4A3483-528B-4313-86D1-AE32CA46CFF1}" srcOrd="0" destOrd="0" presId="urn:microsoft.com/office/officeart/2008/layout/NameandTitleOrganizationalChart"/>
    <dgm:cxn modelId="{F3091146-5C9D-0D4A-8E7B-058F0BB72ACA}" type="presParOf" srcId="{641F17D4-C4B6-4440-9DAC-170F870800E4}" destId="{0B12E60A-1980-4128-A394-A50EE7D3C24E}" srcOrd="1" destOrd="0" presId="urn:microsoft.com/office/officeart/2008/layout/NameandTitleOrganizationalChart"/>
    <dgm:cxn modelId="{83809A88-9837-6041-9ADC-686E1DF5AE1A}" type="presParOf" srcId="{0B12E60A-1980-4128-A394-A50EE7D3C24E}" destId="{E3075398-805D-4E28-8F1D-9F7CAF9B6D6B}" srcOrd="0" destOrd="0" presId="urn:microsoft.com/office/officeart/2008/layout/NameandTitleOrganizationalChart"/>
    <dgm:cxn modelId="{773E97B5-B4EF-C045-9BBD-1E7745159F44}" type="presParOf" srcId="{E3075398-805D-4E28-8F1D-9F7CAF9B6D6B}" destId="{EFDE5ED0-F880-49CA-B5CD-EBCD1F70B881}" srcOrd="0" destOrd="0" presId="urn:microsoft.com/office/officeart/2008/layout/NameandTitleOrganizationalChart"/>
    <dgm:cxn modelId="{105E071E-0B00-1242-A865-3E2271E5D311}" type="presParOf" srcId="{E3075398-805D-4E28-8F1D-9F7CAF9B6D6B}" destId="{36434970-249A-4D31-938E-9AEC40CC5DFD}" srcOrd="1" destOrd="0" presId="urn:microsoft.com/office/officeart/2008/layout/NameandTitleOrganizationalChart"/>
    <dgm:cxn modelId="{393D9CFE-0F19-C844-889E-D0690EC7CCEB}" type="presParOf" srcId="{E3075398-805D-4E28-8F1D-9F7CAF9B6D6B}" destId="{D9B584F9-E695-4CFC-8011-2BC54A3EF240}" srcOrd="2" destOrd="0" presId="urn:microsoft.com/office/officeart/2008/layout/NameandTitleOrganizationalChart"/>
    <dgm:cxn modelId="{FFB42B1B-A4E2-9143-B373-B5EFF801C1F9}" type="presParOf" srcId="{0B12E60A-1980-4128-A394-A50EE7D3C24E}" destId="{0D680739-EF08-4853-811E-E4F81EB8F339}" srcOrd="1" destOrd="0" presId="urn:microsoft.com/office/officeart/2008/layout/NameandTitleOrganizationalChart"/>
    <dgm:cxn modelId="{ABFD2FDC-C454-ED40-B4E8-7DA8B3EA8C43}" type="presParOf" srcId="{0B12E60A-1980-4128-A394-A50EE7D3C24E}" destId="{50D6262A-8DAC-4666-8E45-0D4883A8C9FE}" srcOrd="2" destOrd="0" presId="urn:microsoft.com/office/officeart/2008/layout/NameandTitleOrganizationalChart"/>
    <dgm:cxn modelId="{E98CCE12-5382-214A-830D-F90BD8F2D36F}" type="presParOf" srcId="{641F17D4-C4B6-4440-9DAC-170F870800E4}" destId="{00B799AC-04A9-4894-853F-4BAA1E86DE1F}" srcOrd="2" destOrd="0" presId="urn:microsoft.com/office/officeart/2008/layout/NameandTitleOrganizationalChart"/>
    <dgm:cxn modelId="{03167C27-B9ED-B647-AC3C-145EC01EE341}" type="presParOf" srcId="{641F17D4-C4B6-4440-9DAC-170F870800E4}" destId="{E6FEC69C-5511-4DDC-B5D5-80A8884F235C}" srcOrd="3" destOrd="0" presId="urn:microsoft.com/office/officeart/2008/layout/NameandTitleOrganizationalChart"/>
    <dgm:cxn modelId="{DAD64C82-C66D-2B46-9F54-F32497F650F1}" type="presParOf" srcId="{E6FEC69C-5511-4DDC-B5D5-80A8884F235C}" destId="{A2F5BF9E-EDA9-4A88-A22B-EFA08F538A51}" srcOrd="0" destOrd="0" presId="urn:microsoft.com/office/officeart/2008/layout/NameandTitleOrganizationalChart"/>
    <dgm:cxn modelId="{BF7E7900-1878-4D44-8BBD-3C433B732A0C}" type="presParOf" srcId="{A2F5BF9E-EDA9-4A88-A22B-EFA08F538A51}" destId="{A24CFF89-9BE0-4FA3-9FD5-9C206CAF9C2C}" srcOrd="0" destOrd="0" presId="urn:microsoft.com/office/officeart/2008/layout/NameandTitleOrganizationalChart"/>
    <dgm:cxn modelId="{CC905CF6-95F2-384B-B958-BBBA8D8A2866}" type="presParOf" srcId="{A2F5BF9E-EDA9-4A88-A22B-EFA08F538A51}" destId="{0306B13E-2377-4D20-8BEB-4F5C047F772D}" srcOrd="1" destOrd="0" presId="urn:microsoft.com/office/officeart/2008/layout/NameandTitleOrganizationalChart"/>
    <dgm:cxn modelId="{B7E99773-75C6-D441-84DE-04BF38D6E7A2}" type="presParOf" srcId="{A2F5BF9E-EDA9-4A88-A22B-EFA08F538A51}" destId="{1F3F21AC-9E4C-4A93-BA51-2D667DC0A7C9}" srcOrd="2" destOrd="0" presId="urn:microsoft.com/office/officeart/2008/layout/NameandTitleOrganizationalChart"/>
    <dgm:cxn modelId="{3FDA9A20-D42B-A04D-9656-3DEA65E34D34}" type="presParOf" srcId="{E6FEC69C-5511-4DDC-B5D5-80A8884F235C}" destId="{10B542D0-09D2-4ACC-AB41-8FB12515DD60}" srcOrd="1" destOrd="0" presId="urn:microsoft.com/office/officeart/2008/layout/NameandTitleOrganizationalChart"/>
    <dgm:cxn modelId="{2B5DB3A2-76F4-214F-A530-B2387720FB32}" type="presParOf" srcId="{E6FEC69C-5511-4DDC-B5D5-80A8884F235C}" destId="{DCD36C6A-0A54-47ED-BAB9-B71D35B4E7A0}" srcOrd="2" destOrd="0" presId="urn:microsoft.com/office/officeart/2008/layout/NameandTitleOrganizationalChart"/>
    <dgm:cxn modelId="{0A637931-3649-B14D-AD3D-0DDB84828B70}" type="presParOf" srcId="{641F17D4-C4B6-4440-9DAC-170F870800E4}" destId="{82DF7FEB-B610-40B7-9A8C-4ACAAFA6A95A}" srcOrd="4" destOrd="0" presId="urn:microsoft.com/office/officeart/2008/layout/NameandTitleOrganizationalChart"/>
    <dgm:cxn modelId="{100D9C64-5976-5E45-9473-76F32CBB2247}" type="presParOf" srcId="{641F17D4-C4B6-4440-9DAC-170F870800E4}" destId="{B40C8006-006D-49BF-89EF-A33DEA86AEC2}" srcOrd="5" destOrd="0" presId="urn:microsoft.com/office/officeart/2008/layout/NameandTitleOrganizationalChart"/>
    <dgm:cxn modelId="{FDFB3AE0-6777-8340-8736-5F7AA79C8560}" type="presParOf" srcId="{B40C8006-006D-49BF-89EF-A33DEA86AEC2}" destId="{DD3762FF-2A80-4F47-AFBF-3B22D88D93E7}" srcOrd="0" destOrd="0" presId="urn:microsoft.com/office/officeart/2008/layout/NameandTitleOrganizationalChart"/>
    <dgm:cxn modelId="{327EB9C4-B566-B84F-82F8-47CA9B6D76E2}" type="presParOf" srcId="{DD3762FF-2A80-4F47-AFBF-3B22D88D93E7}" destId="{C8A7998A-8EB0-466E-B9E0-B9C88322479A}" srcOrd="0" destOrd="0" presId="urn:microsoft.com/office/officeart/2008/layout/NameandTitleOrganizationalChart"/>
    <dgm:cxn modelId="{55F4DF13-8716-644C-97D0-24725F8BC546}" type="presParOf" srcId="{DD3762FF-2A80-4F47-AFBF-3B22D88D93E7}" destId="{7D24CF1E-68EB-4D8B-BC25-96958188E226}" srcOrd="1" destOrd="0" presId="urn:microsoft.com/office/officeart/2008/layout/NameandTitleOrganizationalChart"/>
    <dgm:cxn modelId="{00292199-5190-6440-BE65-8077072CB995}" type="presParOf" srcId="{DD3762FF-2A80-4F47-AFBF-3B22D88D93E7}" destId="{23181319-114F-42EF-A768-9AEE58BA4CA1}" srcOrd="2" destOrd="0" presId="urn:microsoft.com/office/officeart/2008/layout/NameandTitleOrganizationalChart"/>
    <dgm:cxn modelId="{EAD39B92-651D-FE43-B1DC-313A114E938C}" type="presParOf" srcId="{B40C8006-006D-49BF-89EF-A33DEA86AEC2}" destId="{84639190-8470-41E9-AF58-6299F3A61536}" srcOrd="1" destOrd="0" presId="urn:microsoft.com/office/officeart/2008/layout/NameandTitleOrganizationalChart"/>
    <dgm:cxn modelId="{CC657FF2-868F-6E44-BFDB-3FCE14B40561}" type="presParOf" srcId="{B40C8006-006D-49BF-89EF-A33DEA86AEC2}" destId="{3F9CD1F2-AFA8-46A7-A83F-F50122EB3B47}" srcOrd="2" destOrd="0" presId="urn:microsoft.com/office/officeart/2008/layout/NameandTitleOrganizationalChart"/>
    <dgm:cxn modelId="{41E295AC-95DF-6142-9B40-2FFB2176C6A0}" type="presParOf" srcId="{C3CA9DA0-E944-41F0-8F84-83556F0F6AB7}" destId="{1E81675B-3C67-4E7F-B2D5-FFA7B54F0BC3}" srcOrd="2" destOrd="0" presId="urn:microsoft.com/office/officeart/2008/layout/NameandTitleOrganizationalChart"/>
    <dgm:cxn modelId="{E7D33599-6E44-E146-9CEF-9EF64F44A6EA}" type="presParOf" srcId="{D3EDB861-1AA7-429A-ACEC-D590CF56CE04}" destId="{A6E5E825-06F2-492A-A6D3-768A7B8840B5}" srcOrd="2" destOrd="0" presId="urn:microsoft.com/office/officeart/2008/layout/NameandTitleOrganizationalChart"/>
    <dgm:cxn modelId="{C53259EF-698B-9147-AA6A-E3CAD254A735}" type="presParOf" srcId="{8BC80395-F034-4C1E-9EC9-9F9BF12B2170}" destId="{53178CAA-9A3C-4F35-A1CB-A4DF24D01AF9}" srcOrd="2" destOrd="0" presId="urn:microsoft.com/office/officeart/2008/layout/NameandTitleOrganizationalChart"/>
    <dgm:cxn modelId="{7366C2F7-DF2C-5D4E-AAA2-AE2F22CEB001}" type="presParOf" srcId="{8BC80395-F034-4C1E-9EC9-9F9BF12B2170}" destId="{1730E4B6-028D-40EF-AE98-330B924255B6}" srcOrd="3" destOrd="0" presId="urn:microsoft.com/office/officeart/2008/layout/NameandTitleOrganizationalChart"/>
    <dgm:cxn modelId="{54710996-A6EF-1447-ABC9-E8C8F2E956F3}" type="presParOf" srcId="{1730E4B6-028D-40EF-AE98-330B924255B6}" destId="{1E732382-AF4C-4C7A-92A5-96B03C09D7E2}" srcOrd="0" destOrd="0" presId="urn:microsoft.com/office/officeart/2008/layout/NameandTitleOrganizationalChart"/>
    <dgm:cxn modelId="{08129E9C-FE67-1C4E-A3FC-E7C2E403A760}" type="presParOf" srcId="{1E732382-AF4C-4C7A-92A5-96B03C09D7E2}" destId="{3C1EE2EE-E665-4BF8-A39B-A78D261A5280}" srcOrd="0" destOrd="0" presId="urn:microsoft.com/office/officeart/2008/layout/NameandTitleOrganizationalChart"/>
    <dgm:cxn modelId="{C583E68E-BD85-7F45-96A1-5F1021CF6C34}" type="presParOf" srcId="{1E732382-AF4C-4C7A-92A5-96B03C09D7E2}" destId="{43A8589A-A61D-4FA4-A4A3-B7B07CC1A1EE}" srcOrd="1" destOrd="0" presId="urn:microsoft.com/office/officeart/2008/layout/NameandTitleOrganizationalChart"/>
    <dgm:cxn modelId="{406089D5-4263-C943-87A3-3489663D6AC1}" type="presParOf" srcId="{1E732382-AF4C-4C7A-92A5-96B03C09D7E2}" destId="{B9B5A4B3-1590-4E4D-BE4A-4EEE4FCA675D}" srcOrd="2" destOrd="0" presId="urn:microsoft.com/office/officeart/2008/layout/NameandTitleOrganizationalChart"/>
    <dgm:cxn modelId="{CB696B72-0E81-D34C-9A7F-E06AF03AD909}" type="presParOf" srcId="{1730E4B6-028D-40EF-AE98-330B924255B6}" destId="{EF99970B-5B8A-4C6D-B6D2-0DC26C76EC50}" srcOrd="1" destOrd="0" presId="urn:microsoft.com/office/officeart/2008/layout/NameandTitleOrganizationalChart"/>
    <dgm:cxn modelId="{BBD30181-6FC6-4443-8EE6-93E2A6338B81}" type="presParOf" srcId="{1730E4B6-028D-40EF-AE98-330B924255B6}" destId="{4B8DABFE-E5FC-4854-AC41-028B37AF3B2E}" srcOrd="2" destOrd="0" presId="urn:microsoft.com/office/officeart/2008/layout/NameandTitleOrganizationalChart"/>
    <dgm:cxn modelId="{CD773CF9-7C92-5E47-AC65-AD13D9AB28DE}" type="presParOf" srcId="{BC54971E-D18C-458B-B350-BB43C64EA33B}" destId="{B55B7380-4544-4160-837A-0705F995BAE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2B362-EE85-374F-9DA6-6C8D62BCFAEB}">
      <dsp:nvSpPr>
        <dsp:cNvPr id="0" name=""/>
        <dsp:cNvSpPr/>
      </dsp:nvSpPr>
      <dsp:spPr>
        <a:xfrm>
          <a:off x="3330409" y="2673647"/>
          <a:ext cx="1724064" cy="17240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200" kern="1200" dirty="0" smtClean="0"/>
            <a:t>Kamer van Koophandel</a:t>
          </a:r>
          <a:endParaRPr lang="nl-NL" sz="2200" kern="1200" dirty="0"/>
        </a:p>
      </dsp:txBody>
      <dsp:txXfrm>
        <a:off x="3414571" y="2757809"/>
        <a:ext cx="1555740" cy="1555740"/>
      </dsp:txXfrm>
    </dsp:sp>
    <dsp:sp modelId="{37C58181-0A46-B446-9019-F897EF89B0A4}">
      <dsp:nvSpPr>
        <dsp:cNvPr id="0" name=""/>
        <dsp:cNvSpPr/>
      </dsp:nvSpPr>
      <dsp:spPr>
        <a:xfrm rot="16200000">
          <a:off x="3587761" y="2068967"/>
          <a:ext cx="12093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09359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56ECA2-5377-B94D-B018-D45A15F6566F}">
      <dsp:nvSpPr>
        <dsp:cNvPr id="0" name=""/>
        <dsp:cNvSpPr/>
      </dsp:nvSpPr>
      <dsp:spPr>
        <a:xfrm>
          <a:off x="3614879" y="309164"/>
          <a:ext cx="1155123" cy="115512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Uitvoering van wetten</a:t>
          </a:r>
          <a:endParaRPr lang="nl-NL" sz="1600" kern="1200" dirty="0"/>
        </a:p>
      </dsp:txBody>
      <dsp:txXfrm>
        <a:off x="3671267" y="365552"/>
        <a:ext cx="1042347" cy="1042347"/>
      </dsp:txXfrm>
    </dsp:sp>
    <dsp:sp modelId="{0382A7F7-1346-B143-953C-15A64542B36E}">
      <dsp:nvSpPr>
        <dsp:cNvPr id="0" name=""/>
        <dsp:cNvSpPr/>
      </dsp:nvSpPr>
      <dsp:spPr>
        <a:xfrm rot="1800000">
          <a:off x="4988380" y="4280037"/>
          <a:ext cx="9866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665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E779D8-75A7-C24D-AF1C-D749DFF835AC}">
      <dsp:nvSpPr>
        <dsp:cNvPr id="0" name=""/>
        <dsp:cNvSpPr/>
      </dsp:nvSpPr>
      <dsp:spPr>
        <a:xfrm>
          <a:off x="5908940" y="4282594"/>
          <a:ext cx="1155123" cy="115512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Verstrekken van informatie</a:t>
          </a:r>
          <a:endParaRPr lang="nl-NL" sz="1500" kern="1200" dirty="0"/>
        </a:p>
      </dsp:txBody>
      <dsp:txXfrm>
        <a:off x="5965328" y="4338982"/>
        <a:ext cx="1042347" cy="1042347"/>
      </dsp:txXfrm>
    </dsp:sp>
    <dsp:sp modelId="{9359B78B-52C8-6648-B96B-B6F508A07571}">
      <dsp:nvSpPr>
        <dsp:cNvPr id="0" name=""/>
        <dsp:cNvSpPr/>
      </dsp:nvSpPr>
      <dsp:spPr>
        <a:xfrm rot="9000000">
          <a:off x="2409848" y="4280037"/>
          <a:ext cx="9866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86653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D4DB38-4EAA-7B47-ADDD-F53723B81634}">
      <dsp:nvSpPr>
        <dsp:cNvPr id="0" name=""/>
        <dsp:cNvSpPr/>
      </dsp:nvSpPr>
      <dsp:spPr>
        <a:xfrm>
          <a:off x="1320818" y="4282594"/>
          <a:ext cx="1155123" cy="115512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Bevorderen van de economie</a:t>
          </a:r>
          <a:endParaRPr lang="nl-NL" sz="1500" kern="1200" dirty="0"/>
        </a:p>
      </dsp:txBody>
      <dsp:txXfrm>
        <a:off x="1377206" y="4338982"/>
        <a:ext cx="1042347" cy="10423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8E8B2-FAE2-5E42-9570-155F7CCF18C7}">
      <dsp:nvSpPr>
        <dsp:cNvPr id="0" name=""/>
        <dsp:cNvSpPr/>
      </dsp:nvSpPr>
      <dsp:spPr>
        <a:xfrm rot="10800000">
          <a:off x="850054" y="3641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Oriëntatie en registratie</a:t>
          </a:r>
          <a:endParaRPr lang="nl-NL" sz="2400" kern="1200" dirty="0"/>
        </a:p>
      </dsp:txBody>
      <dsp:txXfrm rot="10800000">
        <a:off x="1048325" y="3641"/>
        <a:ext cx="2389402" cy="793086"/>
      </dsp:txXfrm>
    </dsp:sp>
    <dsp:sp modelId="{7C69EA64-8FA0-2B4D-9851-C5E3DAC1CC04}">
      <dsp:nvSpPr>
        <dsp:cNvPr id="0" name=""/>
        <dsp:cNvSpPr/>
      </dsp:nvSpPr>
      <dsp:spPr>
        <a:xfrm>
          <a:off x="453510" y="3641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F4472C1-1A53-D447-98EC-44F179DC672C}">
      <dsp:nvSpPr>
        <dsp:cNvPr id="0" name=""/>
        <dsp:cNvSpPr/>
      </dsp:nvSpPr>
      <dsp:spPr>
        <a:xfrm rot="10800000">
          <a:off x="850054" y="1033470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Vergunningen en diploma’s</a:t>
          </a:r>
          <a:endParaRPr lang="nl-NL" sz="2400" kern="1200" dirty="0"/>
        </a:p>
      </dsp:txBody>
      <dsp:txXfrm rot="10800000">
        <a:off x="1048325" y="1033470"/>
        <a:ext cx="2389402" cy="793086"/>
      </dsp:txXfrm>
    </dsp:sp>
    <dsp:sp modelId="{6E2E1557-447F-A34D-B8A0-D9583E3C1BEC}">
      <dsp:nvSpPr>
        <dsp:cNvPr id="0" name=""/>
        <dsp:cNvSpPr/>
      </dsp:nvSpPr>
      <dsp:spPr>
        <a:xfrm>
          <a:off x="453510" y="1033470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3F1C2E-CE9B-5047-A220-C371B90B7B97}">
      <dsp:nvSpPr>
        <dsp:cNvPr id="0" name=""/>
        <dsp:cNvSpPr/>
      </dsp:nvSpPr>
      <dsp:spPr>
        <a:xfrm rot="10800000">
          <a:off x="850054" y="2063299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err="1" smtClean="0"/>
            <a:t>Marktonder-zoek</a:t>
          </a:r>
          <a:r>
            <a:rPr lang="nl-NL" sz="2400" kern="1200" dirty="0" smtClean="0"/>
            <a:t>/-plan</a:t>
          </a:r>
          <a:endParaRPr lang="nl-NL" sz="2400" kern="1200" dirty="0"/>
        </a:p>
      </dsp:txBody>
      <dsp:txXfrm rot="10800000">
        <a:off x="1048325" y="2063299"/>
        <a:ext cx="2389402" cy="793086"/>
      </dsp:txXfrm>
    </dsp:sp>
    <dsp:sp modelId="{07530393-7765-7344-BDC8-1304F134B97B}">
      <dsp:nvSpPr>
        <dsp:cNvPr id="0" name=""/>
        <dsp:cNvSpPr/>
      </dsp:nvSpPr>
      <dsp:spPr>
        <a:xfrm>
          <a:off x="453510" y="2063299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AA2D18-469D-EF41-B5CE-16AEA9BABDFC}">
      <dsp:nvSpPr>
        <dsp:cNvPr id="0" name=""/>
        <dsp:cNvSpPr/>
      </dsp:nvSpPr>
      <dsp:spPr>
        <a:xfrm rot="10800000">
          <a:off x="850054" y="3093128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Huisvesting</a:t>
          </a:r>
          <a:endParaRPr lang="nl-NL" sz="2400" kern="1200" dirty="0"/>
        </a:p>
      </dsp:txBody>
      <dsp:txXfrm rot="10800000">
        <a:off x="1048325" y="3093128"/>
        <a:ext cx="2389402" cy="793086"/>
      </dsp:txXfrm>
    </dsp:sp>
    <dsp:sp modelId="{344D71E6-98B4-A343-92D2-1AEE6E97B647}">
      <dsp:nvSpPr>
        <dsp:cNvPr id="0" name=""/>
        <dsp:cNvSpPr/>
      </dsp:nvSpPr>
      <dsp:spPr>
        <a:xfrm>
          <a:off x="453510" y="3093128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17A9E4-3326-614B-85D5-D8837CE402EE}">
      <dsp:nvSpPr>
        <dsp:cNvPr id="0" name=""/>
        <dsp:cNvSpPr/>
      </dsp:nvSpPr>
      <dsp:spPr>
        <a:xfrm rot="10800000">
          <a:off x="850054" y="4122957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Personeel</a:t>
          </a:r>
          <a:endParaRPr lang="nl-NL" sz="2400" kern="1200" dirty="0"/>
        </a:p>
      </dsp:txBody>
      <dsp:txXfrm rot="10800000">
        <a:off x="1048325" y="4122957"/>
        <a:ext cx="2389402" cy="793086"/>
      </dsp:txXfrm>
    </dsp:sp>
    <dsp:sp modelId="{A8DB4BCF-4E45-8E42-ACE2-8E6EADCAC4C6}">
      <dsp:nvSpPr>
        <dsp:cNvPr id="0" name=""/>
        <dsp:cNvSpPr/>
      </dsp:nvSpPr>
      <dsp:spPr>
        <a:xfrm>
          <a:off x="453510" y="4122957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8E8B2-FAE2-5E42-9570-155F7CCF18C7}">
      <dsp:nvSpPr>
        <dsp:cNvPr id="0" name=""/>
        <dsp:cNvSpPr/>
      </dsp:nvSpPr>
      <dsp:spPr>
        <a:xfrm rot="10800000">
          <a:off x="850054" y="937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Rechtsvorm</a:t>
          </a:r>
          <a:endParaRPr lang="nl-NL" sz="2400" kern="1200" dirty="0"/>
        </a:p>
      </dsp:txBody>
      <dsp:txXfrm rot="10800000">
        <a:off x="1048325" y="937"/>
        <a:ext cx="2389402" cy="793086"/>
      </dsp:txXfrm>
    </dsp:sp>
    <dsp:sp modelId="{7C69EA64-8FA0-2B4D-9851-C5E3DAC1CC04}">
      <dsp:nvSpPr>
        <dsp:cNvPr id="0" name=""/>
        <dsp:cNvSpPr/>
      </dsp:nvSpPr>
      <dsp:spPr>
        <a:xfrm>
          <a:off x="453510" y="937"/>
          <a:ext cx="793086" cy="793086"/>
        </a:xfrm>
        <a:prstGeom prst="ellipse">
          <a:avLst/>
        </a:prstGeom>
        <a:blipFill rotWithShape="1">
          <a:blip xmlns:r="http://schemas.openxmlformats.org/officeDocument/2006/relationships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AA2D18-469D-EF41-B5CE-16AEA9BABDFC}">
      <dsp:nvSpPr>
        <dsp:cNvPr id="0" name=""/>
        <dsp:cNvSpPr/>
      </dsp:nvSpPr>
      <dsp:spPr>
        <a:xfrm rot="10800000">
          <a:off x="850054" y="1030766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err="1" smtClean="0"/>
            <a:t>Financien</a:t>
          </a:r>
          <a:endParaRPr lang="nl-NL" sz="2400" kern="1200" dirty="0"/>
        </a:p>
      </dsp:txBody>
      <dsp:txXfrm rot="10800000">
        <a:off x="1048325" y="1030766"/>
        <a:ext cx="2389402" cy="793086"/>
      </dsp:txXfrm>
    </dsp:sp>
    <dsp:sp modelId="{344D71E6-98B4-A343-92D2-1AEE6E97B647}">
      <dsp:nvSpPr>
        <dsp:cNvPr id="0" name=""/>
        <dsp:cNvSpPr/>
      </dsp:nvSpPr>
      <dsp:spPr>
        <a:xfrm>
          <a:off x="453510" y="1030766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17A9E4-3326-614B-85D5-D8837CE402EE}">
      <dsp:nvSpPr>
        <dsp:cNvPr id="0" name=""/>
        <dsp:cNvSpPr/>
      </dsp:nvSpPr>
      <dsp:spPr>
        <a:xfrm rot="10800000">
          <a:off x="850054" y="2060595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Belastingen en administratie</a:t>
          </a:r>
          <a:endParaRPr lang="nl-NL" sz="2400" kern="1200" dirty="0"/>
        </a:p>
      </dsp:txBody>
      <dsp:txXfrm rot="10800000">
        <a:off x="1048325" y="2060595"/>
        <a:ext cx="2389402" cy="793086"/>
      </dsp:txXfrm>
    </dsp:sp>
    <dsp:sp modelId="{A8DB4BCF-4E45-8E42-ACE2-8E6EADCAC4C6}">
      <dsp:nvSpPr>
        <dsp:cNvPr id="0" name=""/>
        <dsp:cNvSpPr/>
      </dsp:nvSpPr>
      <dsp:spPr>
        <a:xfrm>
          <a:off x="453510" y="2060595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EC094C-A820-B34A-9CD8-1487328796D0}">
      <dsp:nvSpPr>
        <dsp:cNvPr id="0" name=""/>
        <dsp:cNvSpPr/>
      </dsp:nvSpPr>
      <dsp:spPr>
        <a:xfrm rot="10800000">
          <a:off x="850054" y="3090424"/>
          <a:ext cx="2587673" cy="793086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Verzekeringen</a:t>
          </a:r>
          <a:endParaRPr lang="nl-NL" sz="2400" kern="1200" dirty="0"/>
        </a:p>
      </dsp:txBody>
      <dsp:txXfrm rot="10800000">
        <a:off x="1048325" y="3090424"/>
        <a:ext cx="2389402" cy="793086"/>
      </dsp:txXfrm>
    </dsp:sp>
    <dsp:sp modelId="{21BF8264-BACC-F241-8CBE-7F982DF91A27}">
      <dsp:nvSpPr>
        <dsp:cNvPr id="0" name=""/>
        <dsp:cNvSpPr/>
      </dsp:nvSpPr>
      <dsp:spPr>
        <a:xfrm>
          <a:off x="453510" y="3090424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31F00FA-88E4-7044-BC93-9629622BFA8F}">
      <dsp:nvSpPr>
        <dsp:cNvPr id="0" name=""/>
        <dsp:cNvSpPr/>
      </dsp:nvSpPr>
      <dsp:spPr>
        <a:xfrm rot="10800000">
          <a:off x="850054" y="4120253"/>
          <a:ext cx="2587673" cy="79849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72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Aan de slag</a:t>
          </a:r>
          <a:endParaRPr lang="nl-NL" sz="2400" kern="1200" dirty="0"/>
        </a:p>
      </dsp:txBody>
      <dsp:txXfrm rot="10800000">
        <a:off x="1049678" y="4120253"/>
        <a:ext cx="2388049" cy="798495"/>
      </dsp:txXfrm>
    </dsp:sp>
    <dsp:sp modelId="{55BBB7C0-08BF-9E4C-A142-8632238BE7B6}">
      <dsp:nvSpPr>
        <dsp:cNvPr id="0" name=""/>
        <dsp:cNvSpPr/>
      </dsp:nvSpPr>
      <dsp:spPr>
        <a:xfrm>
          <a:off x="453510" y="4122957"/>
          <a:ext cx="793086" cy="79308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DE536-7814-F44B-9DEF-3BAB1E2884B5}">
      <dsp:nvSpPr>
        <dsp:cNvPr id="0" name=""/>
        <dsp:cNvSpPr/>
      </dsp:nvSpPr>
      <dsp:spPr>
        <a:xfrm>
          <a:off x="1259840" y="0"/>
          <a:ext cx="1463040" cy="812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000" kern="1200" dirty="0" smtClean="0"/>
            <a:t>Activa</a:t>
          </a:r>
          <a:endParaRPr lang="nl-NL" sz="3000" kern="1200" dirty="0"/>
        </a:p>
      </dsp:txBody>
      <dsp:txXfrm>
        <a:off x="1283646" y="23806"/>
        <a:ext cx="1415428" cy="765188"/>
      </dsp:txXfrm>
    </dsp:sp>
    <dsp:sp modelId="{64CFE3D2-E8F0-F243-868F-8D8FB7085F82}">
      <dsp:nvSpPr>
        <dsp:cNvPr id="0" name=""/>
        <dsp:cNvSpPr/>
      </dsp:nvSpPr>
      <dsp:spPr>
        <a:xfrm>
          <a:off x="3373120" y="0"/>
          <a:ext cx="1463040" cy="8128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000" kern="1200" dirty="0" smtClean="0"/>
            <a:t>Passiva</a:t>
          </a:r>
          <a:endParaRPr lang="nl-NL" sz="3000" kern="1200" dirty="0"/>
        </a:p>
      </dsp:txBody>
      <dsp:txXfrm>
        <a:off x="3396926" y="23806"/>
        <a:ext cx="1415428" cy="765188"/>
      </dsp:txXfrm>
    </dsp:sp>
    <dsp:sp modelId="{04ABFF8F-502A-AF41-AE2B-AEBA9C6C3339}">
      <dsp:nvSpPr>
        <dsp:cNvPr id="0" name=""/>
        <dsp:cNvSpPr/>
      </dsp:nvSpPr>
      <dsp:spPr>
        <a:xfrm>
          <a:off x="2743200" y="3454400"/>
          <a:ext cx="609600" cy="6096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BA7DB-72E8-6343-B70C-B94E9C9E3DE2}">
      <dsp:nvSpPr>
        <dsp:cNvPr id="0" name=""/>
        <dsp:cNvSpPr/>
      </dsp:nvSpPr>
      <dsp:spPr>
        <a:xfrm rot="240000">
          <a:off x="1218641" y="3193179"/>
          <a:ext cx="3658717" cy="25584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C0CA9-9C19-A04D-8CBB-88144EAFC8A8}">
      <dsp:nvSpPr>
        <dsp:cNvPr id="0" name=""/>
        <dsp:cNvSpPr/>
      </dsp:nvSpPr>
      <dsp:spPr>
        <a:xfrm rot="240000">
          <a:off x="3415383" y="2553510"/>
          <a:ext cx="1459793" cy="68011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Vreemd</a:t>
          </a:r>
          <a:endParaRPr lang="nl-NL" sz="1600" kern="1200" dirty="0"/>
        </a:p>
      </dsp:txBody>
      <dsp:txXfrm>
        <a:off x="3448583" y="2586710"/>
        <a:ext cx="1393393" cy="613714"/>
      </dsp:txXfrm>
    </dsp:sp>
    <dsp:sp modelId="{325A1A17-FD6F-0944-8E68-3067C0DF9EE1}">
      <dsp:nvSpPr>
        <dsp:cNvPr id="0" name=""/>
        <dsp:cNvSpPr/>
      </dsp:nvSpPr>
      <dsp:spPr>
        <a:xfrm rot="240000">
          <a:off x="3468215" y="1821990"/>
          <a:ext cx="1459793" cy="68011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Eigen</a:t>
          </a:r>
          <a:endParaRPr lang="nl-NL" sz="1600" kern="1200" dirty="0"/>
        </a:p>
      </dsp:txBody>
      <dsp:txXfrm>
        <a:off x="3501415" y="1855190"/>
        <a:ext cx="1393393" cy="613714"/>
      </dsp:txXfrm>
    </dsp:sp>
    <dsp:sp modelId="{9D294B3D-00EA-6443-AA91-95490D277327}">
      <dsp:nvSpPr>
        <dsp:cNvPr id="0" name=""/>
        <dsp:cNvSpPr/>
      </dsp:nvSpPr>
      <dsp:spPr>
        <a:xfrm rot="240000">
          <a:off x="3521047" y="1106726"/>
          <a:ext cx="1459793" cy="680114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Vermogen</a:t>
          </a:r>
          <a:endParaRPr lang="nl-NL" sz="1600" kern="1200" dirty="0"/>
        </a:p>
      </dsp:txBody>
      <dsp:txXfrm>
        <a:off x="3554247" y="1139926"/>
        <a:ext cx="1393393" cy="613714"/>
      </dsp:txXfrm>
    </dsp:sp>
    <dsp:sp modelId="{31B58E70-D376-2344-91C1-546826060FBD}">
      <dsp:nvSpPr>
        <dsp:cNvPr id="0" name=""/>
        <dsp:cNvSpPr/>
      </dsp:nvSpPr>
      <dsp:spPr>
        <a:xfrm rot="240000">
          <a:off x="1185943" y="2416750"/>
          <a:ext cx="1732753" cy="6610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Vaste, vlottende en liquide activa</a:t>
          </a:r>
          <a:endParaRPr lang="nl-NL" sz="1600" kern="1200" dirty="0"/>
        </a:p>
      </dsp:txBody>
      <dsp:txXfrm>
        <a:off x="1218212" y="2449019"/>
        <a:ext cx="1668215" cy="596489"/>
      </dsp:txXfrm>
    </dsp:sp>
    <dsp:sp modelId="{BFDFCE50-0DCD-DE44-BA12-E427048C628D}">
      <dsp:nvSpPr>
        <dsp:cNvPr id="0" name=""/>
        <dsp:cNvSpPr/>
      </dsp:nvSpPr>
      <dsp:spPr>
        <a:xfrm rot="240000">
          <a:off x="1268358" y="1683161"/>
          <a:ext cx="1673586" cy="665164"/>
        </a:xfrm>
        <a:prstGeom prst="roundRect">
          <a:avLst/>
        </a:prstGeom>
        <a:solidFill>
          <a:srgbClr val="1F497D"/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Bezittingen</a:t>
          </a:r>
          <a:endParaRPr lang="nl-NL" sz="1600" kern="1200" dirty="0"/>
        </a:p>
      </dsp:txBody>
      <dsp:txXfrm>
        <a:off x="1300829" y="1715632"/>
        <a:ext cx="1608644" cy="6002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78CAA-9A3C-4F35-A1CB-A4DF24D01AF9}">
      <dsp:nvSpPr>
        <dsp:cNvPr id="0" name=""/>
        <dsp:cNvSpPr/>
      </dsp:nvSpPr>
      <dsp:spPr>
        <a:xfrm>
          <a:off x="4863077" y="900597"/>
          <a:ext cx="2953171" cy="518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083"/>
              </a:lnTo>
              <a:lnTo>
                <a:pt x="2953171" y="309083"/>
              </a:lnTo>
              <a:lnTo>
                <a:pt x="2953171" y="518803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F7FEB-B610-40B7-9A8C-4ACAAFA6A95A}">
      <dsp:nvSpPr>
        <dsp:cNvPr id="0" name=""/>
        <dsp:cNvSpPr/>
      </dsp:nvSpPr>
      <dsp:spPr>
        <a:xfrm>
          <a:off x="4359442" y="3736812"/>
          <a:ext cx="2328990" cy="519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86"/>
              </a:lnTo>
              <a:lnTo>
                <a:pt x="2328990" y="309586"/>
              </a:lnTo>
              <a:lnTo>
                <a:pt x="2328990" y="51930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B799AC-04A9-4894-853F-4BAA1E86DE1F}">
      <dsp:nvSpPr>
        <dsp:cNvPr id="0" name=""/>
        <dsp:cNvSpPr/>
      </dsp:nvSpPr>
      <dsp:spPr>
        <a:xfrm>
          <a:off x="4313722" y="3736812"/>
          <a:ext cx="91440" cy="5193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930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A3483-528B-4313-86D1-AE32CA46CFF1}">
      <dsp:nvSpPr>
        <dsp:cNvPr id="0" name=""/>
        <dsp:cNvSpPr/>
      </dsp:nvSpPr>
      <dsp:spPr>
        <a:xfrm>
          <a:off x="2030451" y="3736812"/>
          <a:ext cx="2328990" cy="519306"/>
        </a:xfrm>
        <a:custGeom>
          <a:avLst/>
          <a:gdLst/>
          <a:ahLst/>
          <a:cxnLst/>
          <a:rect l="0" t="0" r="0" b="0"/>
          <a:pathLst>
            <a:path>
              <a:moveTo>
                <a:pt x="2328990" y="0"/>
              </a:moveTo>
              <a:lnTo>
                <a:pt x="2328990" y="309586"/>
              </a:lnTo>
              <a:lnTo>
                <a:pt x="0" y="309586"/>
              </a:lnTo>
              <a:lnTo>
                <a:pt x="0" y="51930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D02A1-723C-4F23-A24E-9375E0C8B8DF}">
      <dsp:nvSpPr>
        <dsp:cNvPr id="0" name=""/>
        <dsp:cNvSpPr/>
      </dsp:nvSpPr>
      <dsp:spPr>
        <a:xfrm>
          <a:off x="2558858" y="2318705"/>
          <a:ext cx="1800583" cy="5193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86"/>
              </a:lnTo>
              <a:lnTo>
                <a:pt x="1800583" y="309586"/>
              </a:lnTo>
              <a:lnTo>
                <a:pt x="1800583" y="51930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228261-291E-47F5-88DD-57CDACC14BDE}">
      <dsp:nvSpPr>
        <dsp:cNvPr id="0" name=""/>
        <dsp:cNvSpPr/>
      </dsp:nvSpPr>
      <dsp:spPr>
        <a:xfrm>
          <a:off x="1118693" y="2318705"/>
          <a:ext cx="1440164" cy="519306"/>
        </a:xfrm>
        <a:custGeom>
          <a:avLst/>
          <a:gdLst/>
          <a:ahLst/>
          <a:cxnLst/>
          <a:rect l="0" t="0" r="0" b="0"/>
          <a:pathLst>
            <a:path>
              <a:moveTo>
                <a:pt x="1440164" y="0"/>
              </a:moveTo>
              <a:lnTo>
                <a:pt x="1440164" y="309586"/>
              </a:lnTo>
              <a:lnTo>
                <a:pt x="0" y="309586"/>
              </a:lnTo>
              <a:lnTo>
                <a:pt x="0" y="519306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C9B5D-36AC-490C-B218-56FFA50F05EC}">
      <dsp:nvSpPr>
        <dsp:cNvPr id="0" name=""/>
        <dsp:cNvSpPr/>
      </dsp:nvSpPr>
      <dsp:spPr>
        <a:xfrm>
          <a:off x="2558858" y="900597"/>
          <a:ext cx="2304219" cy="519306"/>
        </a:xfrm>
        <a:custGeom>
          <a:avLst/>
          <a:gdLst/>
          <a:ahLst/>
          <a:cxnLst/>
          <a:rect l="0" t="0" r="0" b="0"/>
          <a:pathLst>
            <a:path>
              <a:moveTo>
                <a:pt x="2304219" y="0"/>
              </a:moveTo>
              <a:lnTo>
                <a:pt x="2304219" y="309586"/>
              </a:lnTo>
              <a:lnTo>
                <a:pt x="0" y="309586"/>
              </a:lnTo>
              <a:lnTo>
                <a:pt x="0" y="519306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FE9FC-7D2C-4568-93D2-6C56390CA181}">
      <dsp:nvSpPr>
        <dsp:cNvPr id="0" name=""/>
        <dsp:cNvSpPr/>
      </dsp:nvSpPr>
      <dsp:spPr>
        <a:xfrm>
          <a:off x="3995100" y="1797"/>
          <a:ext cx="1735954" cy="898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1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Collectieve sector</a:t>
          </a:r>
          <a:endParaRPr lang="nl-NL" sz="1600" kern="1200" dirty="0"/>
        </a:p>
      </dsp:txBody>
      <dsp:txXfrm>
        <a:off x="3995100" y="1797"/>
        <a:ext cx="1735954" cy="898800"/>
      </dsp:txXfrm>
    </dsp:sp>
    <dsp:sp modelId="{A7DDC50A-B78C-4A98-895F-6B5B4FD9CEBA}">
      <dsp:nvSpPr>
        <dsp:cNvPr id="0" name=""/>
        <dsp:cNvSpPr/>
      </dsp:nvSpPr>
      <dsp:spPr>
        <a:xfrm>
          <a:off x="4342297" y="700864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/>
        </a:p>
      </dsp:txBody>
      <dsp:txXfrm>
        <a:off x="4342297" y="700864"/>
        <a:ext cx="1562359" cy="299600"/>
      </dsp:txXfrm>
    </dsp:sp>
    <dsp:sp modelId="{A7632FC8-10F3-4950-9B61-0F8EC2E6B632}">
      <dsp:nvSpPr>
        <dsp:cNvPr id="0" name=""/>
        <dsp:cNvSpPr/>
      </dsp:nvSpPr>
      <dsp:spPr>
        <a:xfrm>
          <a:off x="1690881" y="1419904"/>
          <a:ext cx="1735954" cy="89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2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Overheid</a:t>
          </a:r>
          <a:endParaRPr lang="nl-NL" sz="1600" kern="1200" dirty="0"/>
        </a:p>
      </dsp:txBody>
      <dsp:txXfrm>
        <a:off x="1690881" y="1419904"/>
        <a:ext cx="1735954" cy="898800"/>
      </dsp:txXfrm>
    </dsp:sp>
    <dsp:sp modelId="{DDB278E0-D5C7-413C-A6D3-45988AA35749}">
      <dsp:nvSpPr>
        <dsp:cNvPr id="0" name=""/>
        <dsp:cNvSpPr/>
      </dsp:nvSpPr>
      <dsp:spPr>
        <a:xfrm>
          <a:off x="2038045" y="2118971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in ruime zin</a:t>
          </a:r>
          <a:endParaRPr lang="nl-NL" sz="1900" kern="1200" dirty="0"/>
        </a:p>
      </dsp:txBody>
      <dsp:txXfrm>
        <a:off x="2038045" y="2118971"/>
        <a:ext cx="1562359" cy="299600"/>
      </dsp:txXfrm>
    </dsp:sp>
    <dsp:sp modelId="{CCCFA86F-323F-4FB7-A24B-17A6D7A8C71C}">
      <dsp:nvSpPr>
        <dsp:cNvPr id="0" name=""/>
        <dsp:cNvSpPr/>
      </dsp:nvSpPr>
      <dsp:spPr>
        <a:xfrm>
          <a:off x="250716" y="2838012"/>
          <a:ext cx="1735954" cy="898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3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Centrale Overheid (Rijksoverheid)</a:t>
          </a:r>
          <a:endParaRPr lang="nl-NL" sz="1600" kern="1200" dirty="0"/>
        </a:p>
      </dsp:txBody>
      <dsp:txXfrm>
        <a:off x="250716" y="2838012"/>
        <a:ext cx="1735954" cy="898800"/>
      </dsp:txXfrm>
    </dsp:sp>
    <dsp:sp modelId="{E916186A-9F3B-4A84-92C8-51EDB8C3FA8B}">
      <dsp:nvSpPr>
        <dsp:cNvPr id="0" name=""/>
        <dsp:cNvSpPr/>
      </dsp:nvSpPr>
      <dsp:spPr>
        <a:xfrm>
          <a:off x="597888" y="3537079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in enge zin</a:t>
          </a:r>
          <a:endParaRPr lang="nl-NL" sz="1900" kern="1200" dirty="0"/>
        </a:p>
      </dsp:txBody>
      <dsp:txXfrm>
        <a:off x="597888" y="3537079"/>
        <a:ext cx="1562359" cy="299600"/>
      </dsp:txXfrm>
    </dsp:sp>
    <dsp:sp modelId="{EDEE9646-F0C8-46DC-9AD8-7D357FFA8EA6}">
      <dsp:nvSpPr>
        <dsp:cNvPr id="0" name=""/>
        <dsp:cNvSpPr/>
      </dsp:nvSpPr>
      <dsp:spPr>
        <a:xfrm>
          <a:off x="3491464" y="2838012"/>
          <a:ext cx="1735954" cy="8988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4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Lagere overheden</a:t>
          </a:r>
          <a:endParaRPr lang="nl-NL" sz="1600" kern="1200" dirty="0"/>
        </a:p>
      </dsp:txBody>
      <dsp:txXfrm>
        <a:off x="3491464" y="2838012"/>
        <a:ext cx="1735954" cy="898800"/>
      </dsp:txXfrm>
    </dsp:sp>
    <dsp:sp modelId="{4E0FF560-5899-4D66-BD4D-2F3FE85A1C61}">
      <dsp:nvSpPr>
        <dsp:cNvPr id="0" name=""/>
        <dsp:cNvSpPr/>
      </dsp:nvSpPr>
      <dsp:spPr>
        <a:xfrm>
          <a:off x="3838655" y="3537079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/>
        </a:p>
      </dsp:txBody>
      <dsp:txXfrm>
        <a:off x="3838655" y="3537079"/>
        <a:ext cx="1562359" cy="299600"/>
      </dsp:txXfrm>
    </dsp:sp>
    <dsp:sp modelId="{EFDE5ED0-F880-49CA-B5CD-EBCD1F70B881}">
      <dsp:nvSpPr>
        <dsp:cNvPr id="0" name=""/>
        <dsp:cNvSpPr/>
      </dsp:nvSpPr>
      <dsp:spPr>
        <a:xfrm>
          <a:off x="1162474" y="4256119"/>
          <a:ext cx="1735954" cy="8988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5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Gemeente</a:t>
          </a:r>
          <a:endParaRPr lang="nl-NL" sz="1600" kern="1200" dirty="0"/>
        </a:p>
      </dsp:txBody>
      <dsp:txXfrm>
        <a:off x="1162474" y="4256119"/>
        <a:ext cx="1735954" cy="898800"/>
      </dsp:txXfrm>
    </dsp:sp>
    <dsp:sp modelId="{36434970-249A-4D31-938E-9AEC40CC5DFD}">
      <dsp:nvSpPr>
        <dsp:cNvPr id="0" name=""/>
        <dsp:cNvSpPr/>
      </dsp:nvSpPr>
      <dsp:spPr>
        <a:xfrm>
          <a:off x="1509665" y="4955186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/>
        </a:p>
      </dsp:txBody>
      <dsp:txXfrm>
        <a:off x="1509665" y="4955186"/>
        <a:ext cx="1562359" cy="299600"/>
      </dsp:txXfrm>
    </dsp:sp>
    <dsp:sp modelId="{A24CFF89-9BE0-4FA3-9FD5-9C206CAF9C2C}">
      <dsp:nvSpPr>
        <dsp:cNvPr id="0" name=""/>
        <dsp:cNvSpPr/>
      </dsp:nvSpPr>
      <dsp:spPr>
        <a:xfrm>
          <a:off x="3491464" y="4256119"/>
          <a:ext cx="1735954" cy="8988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6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Provincie</a:t>
          </a:r>
          <a:endParaRPr lang="nl-NL" sz="1600" kern="1200" dirty="0"/>
        </a:p>
      </dsp:txBody>
      <dsp:txXfrm>
        <a:off x="3491464" y="4256119"/>
        <a:ext cx="1735954" cy="898800"/>
      </dsp:txXfrm>
    </dsp:sp>
    <dsp:sp modelId="{0306B13E-2377-4D20-8BEB-4F5C047F772D}">
      <dsp:nvSpPr>
        <dsp:cNvPr id="0" name=""/>
        <dsp:cNvSpPr/>
      </dsp:nvSpPr>
      <dsp:spPr>
        <a:xfrm>
          <a:off x="3838655" y="4955186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/>
        </a:p>
      </dsp:txBody>
      <dsp:txXfrm>
        <a:off x="3838655" y="4955186"/>
        <a:ext cx="1562359" cy="299600"/>
      </dsp:txXfrm>
    </dsp:sp>
    <dsp:sp modelId="{C8A7998A-8EB0-466E-B9E0-B9C88322479A}">
      <dsp:nvSpPr>
        <dsp:cNvPr id="0" name=""/>
        <dsp:cNvSpPr/>
      </dsp:nvSpPr>
      <dsp:spPr>
        <a:xfrm>
          <a:off x="5820455" y="4256119"/>
          <a:ext cx="1735954" cy="898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2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Waterschappen</a:t>
          </a:r>
          <a:endParaRPr lang="nl-NL" sz="1600" kern="1200" dirty="0"/>
        </a:p>
      </dsp:txBody>
      <dsp:txXfrm>
        <a:off x="5820455" y="4256119"/>
        <a:ext cx="1735954" cy="898800"/>
      </dsp:txXfrm>
    </dsp:sp>
    <dsp:sp modelId="{7D24CF1E-68EB-4D8B-BC25-96958188E226}">
      <dsp:nvSpPr>
        <dsp:cNvPr id="0" name=""/>
        <dsp:cNvSpPr/>
      </dsp:nvSpPr>
      <dsp:spPr>
        <a:xfrm>
          <a:off x="6167646" y="4955186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1900" kern="1200"/>
        </a:p>
      </dsp:txBody>
      <dsp:txXfrm>
        <a:off x="6167646" y="4955186"/>
        <a:ext cx="1562359" cy="299600"/>
      </dsp:txXfrm>
    </dsp:sp>
    <dsp:sp modelId="{3C1EE2EE-E665-4BF8-A39B-A78D261A5280}">
      <dsp:nvSpPr>
        <dsp:cNvPr id="0" name=""/>
        <dsp:cNvSpPr/>
      </dsp:nvSpPr>
      <dsp:spPr>
        <a:xfrm>
          <a:off x="6948271" y="1419401"/>
          <a:ext cx="1735954" cy="8988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20000"/>
                <a:lumMod val="12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9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accent3">
              <a:hueOff val="0"/>
              <a:satOff val="0"/>
              <a:lumOff val="0"/>
              <a:alphaOff val="0"/>
              <a:shade val="25000"/>
              <a:satMod val="1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6831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Sociale zekerheidsfondsen</a:t>
          </a:r>
          <a:endParaRPr lang="nl-NL" sz="1600" kern="1200" dirty="0"/>
        </a:p>
      </dsp:txBody>
      <dsp:txXfrm>
        <a:off x="6948271" y="1419401"/>
        <a:ext cx="1735954" cy="898800"/>
      </dsp:txXfrm>
    </dsp:sp>
    <dsp:sp modelId="{43A8589A-A61D-4FA4-A4A3-B7B07CC1A1EE}">
      <dsp:nvSpPr>
        <dsp:cNvPr id="0" name=""/>
        <dsp:cNvSpPr/>
      </dsp:nvSpPr>
      <dsp:spPr>
        <a:xfrm>
          <a:off x="7308302" y="2117258"/>
          <a:ext cx="1562359" cy="29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900" kern="1200" dirty="0" smtClean="0"/>
            <a:t>(uitkeringen)</a:t>
          </a:r>
          <a:endParaRPr lang="nl-NL" sz="1900" kern="1200" dirty="0"/>
        </a:p>
      </dsp:txBody>
      <dsp:txXfrm>
        <a:off x="7308302" y="2117258"/>
        <a:ext cx="1562359" cy="299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D1FDB6F-3E7C-4218-BC28-9836C1584D89}" type="datetimeFigureOut">
              <a:rPr lang="nl-NL" altLang="nl-NL"/>
              <a:pPr/>
              <a:t>10-04-17</a:t>
            </a:fld>
            <a:endParaRPr lang="nl-NL" alt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C6A630F-09F2-422D-9FBC-BE209BD6169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686133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 smtClean="0"/>
          </a:p>
        </p:txBody>
      </p:sp>
      <p:sp>
        <p:nvSpPr>
          <p:cNvPr id="71683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5514652-7A10-4369-8971-3B3C62487593}" type="slidenum">
              <a:rPr lang="nl-NL" altLang="nl-NL" sz="1200">
                <a:latin typeface="Calibri" panose="020F0502020204030204" pitchFamily="34" charset="0"/>
              </a:rPr>
              <a:pPr eaLnBrk="1" hangingPunct="1"/>
              <a:t>26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09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2771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E8821DE-DEEA-48DE-9707-3381CBB8268C}" type="slidenum">
              <a:rPr lang="nl-NL" altLang="nl-NL" sz="1200">
                <a:latin typeface="Calibri" panose="020F0502020204030204" pitchFamily="34" charset="0"/>
              </a:rPr>
              <a:pPr eaLnBrk="1" hangingPunct="1"/>
              <a:t>37</a:t>
            </a:fld>
            <a:endParaRPr lang="nl-NL" altLang="nl-NL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563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B933AD-57F8-46FD-AD7A-E74F4A5FB3A9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06F24-0E23-4F41-AA42-8E581F9AFD3B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61082318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8BB9CF-BF55-4BAB-944E-324F21A81740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73076-6D19-46B3-8F99-44002CC701F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66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6DB9A1-9858-4FD8-B6BE-61FEA06D6B1F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1AE86-B24B-4CD6-A269-64BADCE20BB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69054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E995EB-CCD9-4063-8CDC-391AAF14A2DD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5E40A2-D2F0-4CC6-BA8B-C98FD4601DDD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2473853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"/>
          <p:cNvSpPr>
            <a:spLocks noChangeArrowheads="1"/>
          </p:cNvSpPr>
          <p:nvPr/>
        </p:nvSpPr>
        <p:spPr bwMode="auto">
          <a:xfrm>
            <a:off x="228600" y="228600"/>
            <a:ext cx="8696325" cy="2468563"/>
          </a:xfrm>
          <a:prstGeom prst="roundRect">
            <a:avLst>
              <a:gd name="adj" fmla="val 3361"/>
            </a:avLst>
          </a:prstGeom>
          <a:gradFill rotWithShape="0">
            <a:gsLst>
              <a:gs pos="0">
                <a:srgbClr val="0293E0"/>
              </a:gs>
              <a:gs pos="89999">
                <a:srgbClr val="83D3FE"/>
              </a:gs>
              <a:gs pos="100000">
                <a:srgbClr val="83D3FE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nl-NL" altLang="nl-NL" sz="1800">
              <a:solidFill>
                <a:srgbClr val="FFFFFF"/>
              </a:solidFill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211138" y="1679575"/>
            <a:ext cx="8723312" cy="1330325"/>
            <a:chOff x="0" y="0"/>
            <a:chExt cx="8723312" cy="1330325"/>
          </a:xfrm>
        </p:grpSpPr>
        <p:sp>
          <p:nvSpPr>
            <p:cNvPr id="4" name="Shape 21"/>
            <p:cNvSpPr>
              <a:spLocks/>
            </p:cNvSpPr>
            <p:nvPr/>
          </p:nvSpPr>
          <p:spPr bwMode="auto">
            <a:xfrm>
              <a:off x="5835650" y="144462"/>
              <a:ext cx="2876551" cy="714377"/>
            </a:xfrm>
            <a:custGeom>
              <a:avLst/>
              <a:gdLst>
                <a:gd name="T0" fmla="*/ 1438276 w 21600"/>
                <a:gd name="T1" fmla="*/ 357189 h 21600"/>
                <a:gd name="T2" fmla="*/ 1438276 w 21600"/>
                <a:gd name="T3" fmla="*/ 357189 h 21600"/>
                <a:gd name="T4" fmla="*/ 1438276 w 21600"/>
                <a:gd name="T5" fmla="*/ 357189 h 21600"/>
                <a:gd name="T6" fmla="*/ 1438276 w 21600"/>
                <a:gd name="T7" fmla="*/ 357189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1552" y="0"/>
                  </a:moveTo>
                  <a:lnTo>
                    <a:pt x="20642" y="607"/>
                  </a:lnTo>
                  <a:lnTo>
                    <a:pt x="19716" y="1282"/>
                  </a:lnTo>
                  <a:lnTo>
                    <a:pt x="18774" y="2025"/>
                  </a:lnTo>
                  <a:lnTo>
                    <a:pt x="17800" y="2767"/>
                  </a:lnTo>
                  <a:lnTo>
                    <a:pt x="16811" y="3645"/>
                  </a:lnTo>
                  <a:lnTo>
                    <a:pt x="15789" y="4522"/>
                  </a:lnTo>
                  <a:lnTo>
                    <a:pt x="14751" y="5535"/>
                  </a:lnTo>
                  <a:lnTo>
                    <a:pt x="13682" y="6547"/>
                  </a:lnTo>
                  <a:lnTo>
                    <a:pt x="11750" y="8505"/>
                  </a:lnTo>
                  <a:lnTo>
                    <a:pt x="9866" y="10260"/>
                  </a:lnTo>
                  <a:lnTo>
                    <a:pt x="8062" y="11880"/>
                  </a:lnTo>
                  <a:lnTo>
                    <a:pt x="6322" y="13433"/>
                  </a:lnTo>
                  <a:lnTo>
                    <a:pt x="4662" y="14783"/>
                  </a:lnTo>
                  <a:lnTo>
                    <a:pt x="3049" y="15998"/>
                  </a:lnTo>
                  <a:lnTo>
                    <a:pt x="1501" y="17145"/>
                  </a:lnTo>
                  <a:lnTo>
                    <a:pt x="0" y="18158"/>
                  </a:lnTo>
                  <a:lnTo>
                    <a:pt x="1038" y="18765"/>
                  </a:lnTo>
                  <a:lnTo>
                    <a:pt x="2027" y="19305"/>
                  </a:lnTo>
                  <a:lnTo>
                    <a:pt x="2985" y="19778"/>
                  </a:lnTo>
                  <a:lnTo>
                    <a:pt x="3927" y="20183"/>
                  </a:lnTo>
                  <a:lnTo>
                    <a:pt x="4837" y="20588"/>
                  </a:lnTo>
                  <a:lnTo>
                    <a:pt x="5715" y="20858"/>
                  </a:lnTo>
                  <a:lnTo>
                    <a:pt x="6561" y="21128"/>
                  </a:lnTo>
                  <a:lnTo>
                    <a:pt x="7392" y="21330"/>
                  </a:lnTo>
                  <a:lnTo>
                    <a:pt x="8206" y="21465"/>
                  </a:lnTo>
                  <a:lnTo>
                    <a:pt x="8988" y="21533"/>
                  </a:lnTo>
                  <a:lnTo>
                    <a:pt x="9738" y="21600"/>
                  </a:lnTo>
                  <a:lnTo>
                    <a:pt x="10473" y="21600"/>
                  </a:lnTo>
                  <a:lnTo>
                    <a:pt x="11191" y="21533"/>
                  </a:lnTo>
                  <a:lnTo>
                    <a:pt x="11894" y="21465"/>
                  </a:lnTo>
                  <a:lnTo>
                    <a:pt x="12564" y="21330"/>
                  </a:lnTo>
                  <a:lnTo>
                    <a:pt x="13219" y="21128"/>
                  </a:lnTo>
                  <a:lnTo>
                    <a:pt x="13841" y="20925"/>
                  </a:lnTo>
                  <a:lnTo>
                    <a:pt x="14464" y="20655"/>
                  </a:lnTo>
                  <a:lnTo>
                    <a:pt x="15645" y="19980"/>
                  </a:lnTo>
                  <a:lnTo>
                    <a:pt x="16763" y="19170"/>
                  </a:lnTo>
                  <a:lnTo>
                    <a:pt x="17816" y="18225"/>
                  </a:lnTo>
                  <a:lnTo>
                    <a:pt x="18327" y="17685"/>
                  </a:lnTo>
                  <a:lnTo>
                    <a:pt x="18822" y="17145"/>
                  </a:lnTo>
                  <a:lnTo>
                    <a:pt x="19780" y="15930"/>
                  </a:lnTo>
                  <a:lnTo>
                    <a:pt x="20690" y="14580"/>
                  </a:lnTo>
                  <a:lnTo>
                    <a:pt x="21568" y="13163"/>
                  </a:lnTo>
                  <a:lnTo>
                    <a:pt x="21600" y="13095"/>
                  </a:lnTo>
                  <a:lnTo>
                    <a:pt x="21600" y="0"/>
                  </a:lnTo>
                  <a:lnTo>
                    <a:pt x="21552" y="0"/>
                  </a:lnTo>
                  <a:close/>
                </a:path>
              </a:pathLst>
            </a:custGeom>
            <a:solidFill>
              <a:srgbClr val="C6E7FC">
                <a:alpha val="2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nl-NL"/>
            </a:p>
          </p:txBody>
        </p:sp>
        <p:sp>
          <p:nvSpPr>
            <p:cNvPr id="5" name="Shape 22"/>
            <p:cNvSpPr>
              <a:spLocks/>
            </p:cNvSpPr>
            <p:nvPr/>
          </p:nvSpPr>
          <p:spPr bwMode="auto">
            <a:xfrm>
              <a:off x="2408237" y="17463"/>
              <a:ext cx="5543551" cy="849313"/>
            </a:xfrm>
            <a:custGeom>
              <a:avLst/>
              <a:gdLst>
                <a:gd name="T0" fmla="*/ 2771776 w 21600"/>
                <a:gd name="T1" fmla="*/ 424657 h 21600"/>
                <a:gd name="T2" fmla="*/ 2771776 w 21600"/>
                <a:gd name="T3" fmla="*/ 424657 h 21600"/>
                <a:gd name="T4" fmla="*/ 2771776 w 21600"/>
                <a:gd name="T5" fmla="*/ 424657 h 21600"/>
                <a:gd name="T6" fmla="*/ 2771776 w 21600"/>
                <a:gd name="T7" fmla="*/ 42465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1600" y="20239"/>
                  </a:moveTo>
                  <a:lnTo>
                    <a:pt x="21128" y="19843"/>
                  </a:lnTo>
                  <a:lnTo>
                    <a:pt x="20639" y="19446"/>
                  </a:lnTo>
                  <a:lnTo>
                    <a:pt x="19621" y="18482"/>
                  </a:lnTo>
                  <a:lnTo>
                    <a:pt x="18544" y="17291"/>
                  </a:lnTo>
                  <a:lnTo>
                    <a:pt x="17409" y="15987"/>
                  </a:lnTo>
                  <a:lnTo>
                    <a:pt x="16208" y="14400"/>
                  </a:lnTo>
                  <a:lnTo>
                    <a:pt x="14941" y="12643"/>
                  </a:lnTo>
                  <a:lnTo>
                    <a:pt x="13608" y="10602"/>
                  </a:lnTo>
                  <a:lnTo>
                    <a:pt x="12200" y="8391"/>
                  </a:lnTo>
                  <a:lnTo>
                    <a:pt x="11645" y="7540"/>
                  </a:lnTo>
                  <a:lnTo>
                    <a:pt x="11106" y="6690"/>
                  </a:lnTo>
                  <a:lnTo>
                    <a:pt x="10063" y="5216"/>
                  </a:lnTo>
                  <a:lnTo>
                    <a:pt x="9558" y="4592"/>
                  </a:lnTo>
                  <a:lnTo>
                    <a:pt x="9069" y="3969"/>
                  </a:lnTo>
                  <a:lnTo>
                    <a:pt x="8589" y="3402"/>
                  </a:lnTo>
                  <a:lnTo>
                    <a:pt x="8117" y="2891"/>
                  </a:lnTo>
                  <a:lnTo>
                    <a:pt x="7661" y="2438"/>
                  </a:lnTo>
                  <a:lnTo>
                    <a:pt x="7206" y="2041"/>
                  </a:lnTo>
                  <a:lnTo>
                    <a:pt x="6344" y="1304"/>
                  </a:lnTo>
                  <a:lnTo>
                    <a:pt x="5524" y="794"/>
                  </a:lnTo>
                  <a:lnTo>
                    <a:pt x="4754" y="397"/>
                  </a:lnTo>
                  <a:lnTo>
                    <a:pt x="4017" y="113"/>
                  </a:lnTo>
                  <a:lnTo>
                    <a:pt x="3321" y="0"/>
                  </a:lnTo>
                  <a:lnTo>
                    <a:pt x="2667" y="0"/>
                  </a:lnTo>
                  <a:lnTo>
                    <a:pt x="2054" y="113"/>
                  </a:lnTo>
                  <a:lnTo>
                    <a:pt x="1483" y="283"/>
                  </a:lnTo>
                  <a:lnTo>
                    <a:pt x="952" y="567"/>
                  </a:lnTo>
                  <a:lnTo>
                    <a:pt x="456" y="907"/>
                  </a:lnTo>
                  <a:lnTo>
                    <a:pt x="0" y="1361"/>
                  </a:lnTo>
                  <a:lnTo>
                    <a:pt x="638" y="1871"/>
                  </a:lnTo>
                  <a:lnTo>
                    <a:pt x="1300" y="2438"/>
                  </a:lnTo>
                  <a:lnTo>
                    <a:pt x="1988" y="3175"/>
                  </a:lnTo>
                  <a:lnTo>
                    <a:pt x="2700" y="3969"/>
                  </a:lnTo>
                  <a:lnTo>
                    <a:pt x="3437" y="4932"/>
                  </a:lnTo>
                  <a:lnTo>
                    <a:pt x="4199" y="5953"/>
                  </a:lnTo>
                  <a:lnTo>
                    <a:pt x="4994" y="7087"/>
                  </a:lnTo>
                  <a:lnTo>
                    <a:pt x="5806" y="8391"/>
                  </a:lnTo>
                  <a:lnTo>
                    <a:pt x="7272" y="10715"/>
                  </a:lnTo>
                  <a:lnTo>
                    <a:pt x="8663" y="12756"/>
                  </a:lnTo>
                  <a:lnTo>
                    <a:pt x="9972" y="14627"/>
                  </a:lnTo>
                  <a:lnTo>
                    <a:pt x="10610" y="15420"/>
                  </a:lnTo>
                  <a:lnTo>
                    <a:pt x="11214" y="16214"/>
                  </a:lnTo>
                  <a:lnTo>
                    <a:pt x="11810" y="16951"/>
                  </a:lnTo>
                  <a:lnTo>
                    <a:pt x="12390" y="17575"/>
                  </a:lnTo>
                  <a:lnTo>
                    <a:pt x="12953" y="18198"/>
                  </a:lnTo>
                  <a:lnTo>
                    <a:pt x="13500" y="18765"/>
                  </a:lnTo>
                  <a:lnTo>
                    <a:pt x="14030" y="19219"/>
                  </a:lnTo>
                  <a:lnTo>
                    <a:pt x="14544" y="19672"/>
                  </a:lnTo>
                  <a:lnTo>
                    <a:pt x="15040" y="20069"/>
                  </a:lnTo>
                  <a:lnTo>
                    <a:pt x="15529" y="20466"/>
                  </a:lnTo>
                  <a:lnTo>
                    <a:pt x="16001" y="20750"/>
                  </a:lnTo>
                  <a:lnTo>
                    <a:pt x="16457" y="20976"/>
                  </a:lnTo>
                  <a:lnTo>
                    <a:pt x="16896" y="21203"/>
                  </a:lnTo>
                  <a:lnTo>
                    <a:pt x="17326" y="21373"/>
                  </a:lnTo>
                  <a:lnTo>
                    <a:pt x="17749" y="21487"/>
                  </a:lnTo>
                  <a:lnTo>
                    <a:pt x="18155" y="21600"/>
                  </a:lnTo>
                  <a:lnTo>
                    <a:pt x="18925" y="21600"/>
                  </a:lnTo>
                  <a:lnTo>
                    <a:pt x="19298" y="21543"/>
                  </a:lnTo>
                  <a:lnTo>
                    <a:pt x="19654" y="21487"/>
                  </a:lnTo>
                  <a:lnTo>
                    <a:pt x="20002" y="21373"/>
                  </a:lnTo>
                  <a:lnTo>
                    <a:pt x="20341" y="21203"/>
                  </a:lnTo>
                  <a:lnTo>
                    <a:pt x="20672" y="20976"/>
                  </a:lnTo>
                  <a:lnTo>
                    <a:pt x="21302" y="20523"/>
                  </a:lnTo>
                  <a:lnTo>
                    <a:pt x="21600" y="20239"/>
                  </a:lnTo>
                  <a:close/>
                </a:path>
              </a:pathLst>
            </a:custGeom>
            <a:solidFill>
              <a:srgbClr val="C6E7FC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nl-NL"/>
            </a:p>
          </p:txBody>
        </p:sp>
        <p:sp>
          <p:nvSpPr>
            <p:cNvPr id="6" name="Shape 23"/>
            <p:cNvSpPr>
              <a:spLocks/>
            </p:cNvSpPr>
            <p:nvPr/>
          </p:nvSpPr>
          <p:spPr bwMode="auto">
            <a:xfrm>
              <a:off x="2617787" y="28574"/>
              <a:ext cx="5467351" cy="774702"/>
            </a:xfrm>
            <a:custGeom>
              <a:avLst/>
              <a:gdLst>
                <a:gd name="T0" fmla="*/ 2733676 w 21600"/>
                <a:gd name="T1" fmla="*/ 387351 h 21600"/>
                <a:gd name="T2" fmla="*/ 2733676 w 21600"/>
                <a:gd name="T3" fmla="*/ 387351 h 21600"/>
                <a:gd name="T4" fmla="*/ 2733676 w 21600"/>
                <a:gd name="T5" fmla="*/ 387351 h 21600"/>
                <a:gd name="T6" fmla="*/ 2733676 w 21600"/>
                <a:gd name="T7" fmla="*/ 387351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2179"/>
                  </a:moveTo>
                  <a:lnTo>
                    <a:pt x="76" y="2054"/>
                  </a:lnTo>
                  <a:lnTo>
                    <a:pt x="302" y="1743"/>
                  </a:lnTo>
                  <a:lnTo>
                    <a:pt x="689" y="1307"/>
                  </a:lnTo>
                  <a:lnTo>
                    <a:pt x="941" y="1058"/>
                  </a:lnTo>
                  <a:lnTo>
                    <a:pt x="1235" y="809"/>
                  </a:lnTo>
                  <a:lnTo>
                    <a:pt x="1562" y="622"/>
                  </a:lnTo>
                  <a:lnTo>
                    <a:pt x="1940" y="436"/>
                  </a:lnTo>
                  <a:lnTo>
                    <a:pt x="2351" y="249"/>
                  </a:lnTo>
                  <a:lnTo>
                    <a:pt x="2813" y="124"/>
                  </a:lnTo>
                  <a:lnTo>
                    <a:pt x="3317" y="62"/>
                  </a:lnTo>
                  <a:lnTo>
                    <a:pt x="3863" y="0"/>
                  </a:lnTo>
                  <a:lnTo>
                    <a:pt x="4451" y="62"/>
                  </a:lnTo>
                  <a:lnTo>
                    <a:pt x="5081" y="187"/>
                  </a:lnTo>
                  <a:lnTo>
                    <a:pt x="5761" y="436"/>
                  </a:lnTo>
                  <a:lnTo>
                    <a:pt x="6483" y="747"/>
                  </a:lnTo>
                  <a:lnTo>
                    <a:pt x="7248" y="1245"/>
                  </a:lnTo>
                  <a:lnTo>
                    <a:pt x="8062" y="1805"/>
                  </a:lnTo>
                  <a:lnTo>
                    <a:pt x="8927" y="2490"/>
                  </a:lnTo>
                  <a:lnTo>
                    <a:pt x="9834" y="3299"/>
                  </a:lnTo>
                  <a:lnTo>
                    <a:pt x="10792" y="4295"/>
                  </a:lnTo>
                  <a:lnTo>
                    <a:pt x="11791" y="5416"/>
                  </a:lnTo>
                  <a:lnTo>
                    <a:pt x="12841" y="6723"/>
                  </a:lnTo>
                  <a:lnTo>
                    <a:pt x="13941" y="8279"/>
                  </a:lnTo>
                  <a:lnTo>
                    <a:pt x="15091" y="9960"/>
                  </a:lnTo>
                  <a:lnTo>
                    <a:pt x="16292" y="11827"/>
                  </a:lnTo>
                  <a:lnTo>
                    <a:pt x="17544" y="13944"/>
                  </a:lnTo>
                  <a:lnTo>
                    <a:pt x="18845" y="16247"/>
                  </a:lnTo>
                  <a:lnTo>
                    <a:pt x="20198" y="18799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nl-NL"/>
            </a:p>
          </p:txBody>
        </p:sp>
        <p:sp>
          <p:nvSpPr>
            <p:cNvPr id="7" name="Shape 24"/>
            <p:cNvSpPr>
              <a:spLocks/>
            </p:cNvSpPr>
            <p:nvPr/>
          </p:nvSpPr>
          <p:spPr bwMode="auto">
            <a:xfrm>
              <a:off x="5397500" y="15874"/>
              <a:ext cx="3308351" cy="650876"/>
            </a:xfrm>
            <a:custGeom>
              <a:avLst/>
              <a:gdLst>
                <a:gd name="T0" fmla="*/ 1654176 w 21600"/>
                <a:gd name="T1" fmla="*/ 325438 h 21600"/>
                <a:gd name="T2" fmla="*/ 1654176 w 21600"/>
                <a:gd name="T3" fmla="*/ 325438 h 21600"/>
                <a:gd name="T4" fmla="*/ 1654176 w 21600"/>
                <a:gd name="T5" fmla="*/ 325438 h 21600"/>
                <a:gd name="T6" fmla="*/ 1654176 w 21600"/>
                <a:gd name="T7" fmla="*/ 325438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625" y="20712"/>
                  </a:lnTo>
                  <a:lnTo>
                    <a:pt x="2332" y="18419"/>
                  </a:lnTo>
                  <a:lnTo>
                    <a:pt x="3512" y="16866"/>
                  </a:lnTo>
                  <a:lnTo>
                    <a:pt x="4872" y="15164"/>
                  </a:lnTo>
                  <a:lnTo>
                    <a:pt x="6386" y="13315"/>
                  </a:lnTo>
                  <a:lnTo>
                    <a:pt x="8010" y="11318"/>
                  </a:lnTo>
                  <a:lnTo>
                    <a:pt x="9731" y="9395"/>
                  </a:lnTo>
                  <a:lnTo>
                    <a:pt x="11494" y="7471"/>
                  </a:lnTo>
                  <a:lnTo>
                    <a:pt x="13299" y="5696"/>
                  </a:lnTo>
                  <a:lnTo>
                    <a:pt x="15089" y="3995"/>
                  </a:lnTo>
                  <a:lnTo>
                    <a:pt x="15978" y="3255"/>
                  </a:lnTo>
                  <a:lnTo>
                    <a:pt x="16839" y="2515"/>
                  </a:lnTo>
                  <a:lnTo>
                    <a:pt x="17699" y="1923"/>
                  </a:lnTo>
                  <a:lnTo>
                    <a:pt x="18532" y="1332"/>
                  </a:lnTo>
                  <a:lnTo>
                    <a:pt x="19351" y="888"/>
                  </a:lnTo>
                  <a:lnTo>
                    <a:pt x="20129" y="518"/>
                  </a:lnTo>
                  <a:lnTo>
                    <a:pt x="20878" y="222"/>
                  </a:lnTo>
                  <a:lnTo>
                    <a:pt x="21600" y="0"/>
                  </a:lnTo>
                </a:path>
              </a:pathLst>
            </a:custGeom>
            <a:noFill/>
            <a:ln w="31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nl-NL"/>
            </a:p>
          </p:txBody>
        </p:sp>
        <p:sp>
          <p:nvSpPr>
            <p:cNvPr id="8" name="Shape 25"/>
            <p:cNvSpPr>
              <a:spLocks/>
            </p:cNvSpPr>
            <p:nvPr/>
          </p:nvSpPr>
          <p:spPr bwMode="auto">
            <a:xfrm>
              <a:off x="0" y="0"/>
              <a:ext cx="8723313" cy="1330326"/>
            </a:xfrm>
            <a:custGeom>
              <a:avLst/>
              <a:gdLst>
                <a:gd name="T0" fmla="*/ 4361657 w 21600"/>
                <a:gd name="T1" fmla="*/ 665163 h 21600"/>
                <a:gd name="T2" fmla="*/ 4361657 w 21600"/>
                <a:gd name="T3" fmla="*/ 665163 h 21600"/>
                <a:gd name="T4" fmla="*/ 4361657 w 21600"/>
                <a:gd name="T5" fmla="*/ 665163 h 21600"/>
                <a:gd name="T6" fmla="*/ 4361657 w 21600"/>
                <a:gd name="T7" fmla="*/ 665163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 extrusionOk="0">
                  <a:moveTo>
                    <a:pt x="21589" y="9278"/>
                  </a:moveTo>
                  <a:lnTo>
                    <a:pt x="21389" y="9821"/>
                  </a:lnTo>
                  <a:lnTo>
                    <a:pt x="21189" y="10329"/>
                  </a:lnTo>
                  <a:lnTo>
                    <a:pt x="20978" y="10800"/>
                  </a:lnTo>
                  <a:lnTo>
                    <a:pt x="20762" y="11235"/>
                  </a:lnTo>
                  <a:lnTo>
                    <a:pt x="20541" y="11670"/>
                  </a:lnTo>
                  <a:lnTo>
                    <a:pt x="20309" y="12068"/>
                  </a:lnTo>
                  <a:lnTo>
                    <a:pt x="20071" y="12395"/>
                  </a:lnTo>
                  <a:lnTo>
                    <a:pt x="19824" y="12721"/>
                  </a:lnTo>
                  <a:lnTo>
                    <a:pt x="19565" y="13011"/>
                  </a:lnTo>
                  <a:lnTo>
                    <a:pt x="19297" y="13228"/>
                  </a:lnTo>
                  <a:lnTo>
                    <a:pt x="19017" y="13446"/>
                  </a:lnTo>
                  <a:lnTo>
                    <a:pt x="18727" y="13591"/>
                  </a:lnTo>
                  <a:lnTo>
                    <a:pt x="18427" y="13736"/>
                  </a:lnTo>
                  <a:lnTo>
                    <a:pt x="18111" y="13808"/>
                  </a:lnTo>
                  <a:lnTo>
                    <a:pt x="17784" y="13808"/>
                  </a:lnTo>
                  <a:lnTo>
                    <a:pt x="17441" y="13772"/>
                  </a:lnTo>
                  <a:lnTo>
                    <a:pt x="17083" y="13699"/>
                  </a:lnTo>
                  <a:lnTo>
                    <a:pt x="16714" y="13591"/>
                  </a:lnTo>
                  <a:lnTo>
                    <a:pt x="16329" y="13409"/>
                  </a:lnTo>
                  <a:lnTo>
                    <a:pt x="15923" y="13156"/>
                  </a:lnTo>
                  <a:lnTo>
                    <a:pt x="15502" y="12866"/>
                  </a:lnTo>
                  <a:lnTo>
                    <a:pt x="15064" y="12503"/>
                  </a:lnTo>
                  <a:lnTo>
                    <a:pt x="14611" y="12105"/>
                  </a:lnTo>
                  <a:lnTo>
                    <a:pt x="14136" y="11634"/>
                  </a:lnTo>
                  <a:lnTo>
                    <a:pt x="13641" y="11090"/>
                  </a:lnTo>
                  <a:lnTo>
                    <a:pt x="13130" y="10474"/>
                  </a:lnTo>
                  <a:lnTo>
                    <a:pt x="12592" y="9785"/>
                  </a:lnTo>
                  <a:lnTo>
                    <a:pt x="12039" y="9060"/>
                  </a:lnTo>
                  <a:lnTo>
                    <a:pt x="11459" y="8227"/>
                  </a:lnTo>
                  <a:lnTo>
                    <a:pt x="10863" y="7357"/>
                  </a:lnTo>
                  <a:lnTo>
                    <a:pt x="10241" y="6415"/>
                  </a:lnTo>
                  <a:lnTo>
                    <a:pt x="9593" y="5364"/>
                  </a:lnTo>
                  <a:lnTo>
                    <a:pt x="8950" y="4349"/>
                  </a:lnTo>
                  <a:lnTo>
                    <a:pt x="8328" y="3479"/>
                  </a:lnTo>
                  <a:lnTo>
                    <a:pt x="7732" y="2682"/>
                  </a:lnTo>
                  <a:lnTo>
                    <a:pt x="7163" y="2030"/>
                  </a:lnTo>
                  <a:lnTo>
                    <a:pt x="6620" y="1486"/>
                  </a:lnTo>
                  <a:lnTo>
                    <a:pt x="6098" y="1015"/>
                  </a:lnTo>
                  <a:lnTo>
                    <a:pt x="5603" y="652"/>
                  </a:lnTo>
                  <a:lnTo>
                    <a:pt x="5134" y="362"/>
                  </a:lnTo>
                  <a:lnTo>
                    <a:pt x="4681" y="181"/>
                  </a:lnTo>
                  <a:lnTo>
                    <a:pt x="4259" y="36"/>
                  </a:lnTo>
                  <a:lnTo>
                    <a:pt x="3853" y="0"/>
                  </a:lnTo>
                  <a:lnTo>
                    <a:pt x="3473" y="0"/>
                  </a:lnTo>
                  <a:lnTo>
                    <a:pt x="3115" y="72"/>
                  </a:lnTo>
                  <a:lnTo>
                    <a:pt x="2778" y="181"/>
                  </a:lnTo>
                  <a:lnTo>
                    <a:pt x="2461" y="362"/>
                  </a:lnTo>
                  <a:lnTo>
                    <a:pt x="2166" y="544"/>
                  </a:lnTo>
                  <a:lnTo>
                    <a:pt x="1887" y="797"/>
                  </a:lnTo>
                  <a:lnTo>
                    <a:pt x="1634" y="1051"/>
                  </a:lnTo>
                  <a:lnTo>
                    <a:pt x="1397" y="1341"/>
                  </a:lnTo>
                  <a:lnTo>
                    <a:pt x="1186" y="1667"/>
                  </a:lnTo>
                  <a:lnTo>
                    <a:pt x="986" y="1957"/>
                  </a:lnTo>
                  <a:lnTo>
                    <a:pt x="812" y="2283"/>
                  </a:lnTo>
                  <a:lnTo>
                    <a:pt x="654" y="2609"/>
                  </a:lnTo>
                  <a:lnTo>
                    <a:pt x="511" y="2899"/>
                  </a:lnTo>
                  <a:lnTo>
                    <a:pt x="390" y="3189"/>
                  </a:lnTo>
                  <a:lnTo>
                    <a:pt x="127" y="3914"/>
                  </a:lnTo>
                  <a:lnTo>
                    <a:pt x="0" y="4349"/>
                  </a:lnTo>
                  <a:lnTo>
                    <a:pt x="0" y="21600"/>
                  </a:lnTo>
                  <a:lnTo>
                    <a:pt x="21589" y="21600"/>
                  </a:lnTo>
                  <a:lnTo>
                    <a:pt x="21600" y="21491"/>
                  </a:lnTo>
                  <a:lnTo>
                    <a:pt x="21600" y="9242"/>
                  </a:lnTo>
                  <a:lnTo>
                    <a:pt x="21589" y="9278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nl-NL"/>
            </a:p>
          </p:txBody>
        </p:sp>
      </p:grpSp>
      <p:sp>
        <p:nvSpPr>
          <p:cNvPr id="9" name="Shape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0020CA-F667-4FD9-B0C7-C21A8F08FEF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10799641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E8CE790-242F-43F9-9155-1B87D39AA255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53980-1562-4E48-B316-C8045A967ECC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95802960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nl-NL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673423-55AE-4AA3-8AEE-FB2F4BC8F298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54DB5-3669-432D-AAA1-CD84BA04EA6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35884190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B0E5C6B2-DA0C-4E28-9432-066246558D91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68095E2-D25F-4C06-8865-4DB8F0EEA2A3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20300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39F2B8-2AF1-4372-9D60-850A9524168F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A3E06-A9DF-44E7-B198-B08F03C460C4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2668352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D8D687-88F0-4AE3-A2DE-E621F16A92DF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C3B56-5BB2-43DB-BC5A-31793951074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66520987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4BEC5C-EEB6-4711-B78B-ACAFB98035FB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7A847-ECE2-491B-A90B-BDA6EC1A4C0F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258288438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AD7CD6-FDAD-4D84-8B6F-94CC8173E86D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1103B-843A-448B-BB1A-44104D045AE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15735179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E3B90D-B638-4024-BAE4-54B476CAEFEF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55A60-ADF9-4B06-BB23-9D9E288F5F5A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19977787"/>
      </p:ext>
    </p:extLst>
  </p:cSld>
  <p:clrMapOvr>
    <a:masterClrMapping/>
  </p:clrMapOvr>
  <p:transition xmlns:p14="http://schemas.microsoft.com/office/powerpoint/2010/main" spd="slow">
    <p:blinds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033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34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35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036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 useBgFill="1">
          <p:nvSpPr>
            <p:cNvPr id="103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stijl te bewerken</a:t>
            </a:r>
            <a:endParaRPr lang="en-US" altLang="nl-NL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fld id="{E97A360C-800A-41E9-9900-8D55A186146C}" type="datetime1">
              <a:rPr lang="en-US" altLang="nl-NL"/>
              <a:pPr/>
              <a:t>10-04-17</a:t>
            </a:fld>
            <a:endParaRPr lang="en-US" alt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2"/>
                </a:solidFill>
                <a:latin typeface="Candara" panose="020E0502030303020204" pitchFamily="34" charset="0"/>
              </a:defRPr>
            </a:lvl1pPr>
          </a:lstStyle>
          <a:p>
            <a:fld id="{1094E290-A2EE-4D0F-8B94-518A42D7E141}" type="slidenum">
              <a:rPr lang="en-US" altLang="nl-NL"/>
              <a:pPr/>
              <a:t>‹nr.›</a:t>
            </a:fld>
            <a:endParaRPr lang="en-US" altLang="nl-NL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modelstijlen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  <a:endParaRPr lang="en-US" altLang="nl-NL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69" r:id="rId2"/>
    <p:sldLayoutId id="2147483776" r:id="rId3"/>
    <p:sldLayoutId id="2147483770" r:id="rId4"/>
    <p:sldLayoutId id="2147483771" r:id="rId5"/>
    <p:sldLayoutId id="2147483772" r:id="rId6"/>
    <p:sldLayoutId id="2147483777" r:id="rId7"/>
    <p:sldLayoutId id="2147483778" r:id="rId8"/>
    <p:sldLayoutId id="2147483779" r:id="rId9"/>
    <p:sldLayoutId id="2147483773" r:id="rId10"/>
    <p:sldLayoutId id="2147483780" r:id="rId11"/>
    <p:sldLayoutId id="2147483774" r:id="rId12"/>
    <p:sldLayoutId id="2147483781" r:id="rId13"/>
  </p:sldLayoutIdLst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  <a:ea typeface="MS PGothic" panose="020B0600070205080204" pitchFamily="34" charset="-128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MS PGothic" panose="020B0600070205080204" pitchFamily="34" charset="-128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//http/scriptophilie.vdbic.nl/Dommelen-gemeente-1929.jpe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06" y="1988840"/>
            <a:ext cx="7673975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hthoek 1"/>
          <p:cNvSpPr/>
          <p:nvPr/>
        </p:nvSpPr>
        <p:spPr>
          <a:xfrm>
            <a:off x="1981200" y="5229225"/>
            <a:ext cx="2376488" cy="555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003425" y="4508500"/>
            <a:ext cx="2376488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1979613" y="3716338"/>
            <a:ext cx="2376487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4932363" y="4796631"/>
            <a:ext cx="2446211" cy="577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4932363" y="3968750"/>
            <a:ext cx="2391890" cy="612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651500" y="2924175"/>
            <a:ext cx="2160588" cy="792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9" name="Rechthoek 8"/>
          <p:cNvSpPr/>
          <p:nvPr/>
        </p:nvSpPr>
        <p:spPr>
          <a:xfrm>
            <a:off x="4379913" y="5805488"/>
            <a:ext cx="4008437" cy="503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827088" y="2924175"/>
            <a:ext cx="2808287" cy="576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 idx="4294967295"/>
          </p:nvPr>
        </p:nvSpPr>
        <p:spPr>
          <a:xfrm>
            <a:off x="666750" y="338138"/>
            <a:ext cx="7767638" cy="582612"/>
          </a:xfrm>
          <a:solidFill>
            <a:schemeClr val="accent3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pPr>
              <a:defRPr/>
            </a:pPr>
            <a:r>
              <a:rPr lang="nl-NL" sz="2800" dirty="0" smtClean="0"/>
              <a:t>Problemen met een VOF</a:t>
            </a:r>
            <a:endParaRPr sz="2800" dirty="0"/>
          </a:p>
        </p:txBody>
      </p:sp>
      <p:sp>
        <p:nvSpPr>
          <p:cNvPr id="129" name="Shape 129"/>
          <p:cNvSpPr>
            <a:spLocks noGrp="1"/>
          </p:cNvSpPr>
          <p:nvPr>
            <p:ph type="body" idx="4294967295"/>
          </p:nvPr>
        </p:nvSpPr>
        <p:spPr>
          <a:xfrm>
            <a:off x="250825" y="1268413"/>
            <a:ext cx="3925888" cy="2768600"/>
          </a:xfr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r>
              <a:rPr sz="2000" i="1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 </a:t>
            </a:r>
            <a:r>
              <a:rPr sz="2000" i="1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</a:t>
            </a:r>
            <a:r>
              <a:rPr sz="2000" i="1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i="1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endParaRPr sz="2000" i="1" dirty="0">
              <a:solidFill>
                <a:srgbClr val="073E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vriend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vof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begint</a:t>
            </a:r>
            <a:endParaRPr sz="2000" dirty="0">
              <a:solidFill>
                <a:srgbClr val="073E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gaat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heel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goed</a:t>
            </a:r>
            <a:endParaRPr sz="2000" dirty="0">
              <a:solidFill>
                <a:srgbClr val="073E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Allebei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huis met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zwembad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grote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BMW, ton op de bank</a:t>
            </a:r>
          </a:p>
          <a:p>
            <a:pPr>
              <a:lnSpc>
                <a:spcPct val="90000"/>
              </a:lnSpc>
              <a:spcBef>
                <a:spcPts val="40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bedrijf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ook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half </a:t>
            </a:r>
            <a:r>
              <a:rPr sz="2000" dirty="0" err="1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miljoen</a:t>
            </a:r>
            <a:r>
              <a:rPr sz="2000" dirty="0">
                <a:solidFill>
                  <a:srgbClr val="073E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 de bank</a:t>
            </a:r>
          </a:p>
        </p:txBody>
      </p:sp>
      <p:sp>
        <p:nvSpPr>
          <p:cNvPr id="130" name="Shape 130"/>
          <p:cNvSpPr>
            <a:spLocks noChangeArrowheads="1"/>
          </p:cNvSpPr>
          <p:nvPr/>
        </p:nvSpPr>
        <p:spPr bwMode="auto">
          <a:xfrm>
            <a:off x="4551363" y="1268413"/>
            <a:ext cx="4592637" cy="3124200"/>
          </a:xfrm>
          <a:prstGeom prst="rect">
            <a:avLst/>
          </a:prstGeom>
          <a:solidFill>
            <a:srgbClr val="5AFBF8"/>
          </a:solidFill>
          <a:ln w="15875">
            <a:solidFill>
              <a:srgbClr val="7E621E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400"/>
              </a:spcBef>
            </a:pPr>
            <a:r>
              <a:rPr lang="nl-NL" altLang="nl-NL" sz="2000" i="1">
                <a:solidFill>
                  <a:srgbClr val="073E87"/>
                </a:solidFill>
                <a:cs typeface="Arial" panose="020B0604020202020204" pitchFamily="34" charset="0"/>
              </a:rPr>
              <a:t>En dan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</a:pPr>
            <a:r>
              <a:rPr lang="nl-NL" altLang="nl-NL" sz="2000">
                <a:solidFill>
                  <a:srgbClr val="073E87"/>
                </a:solidFill>
                <a:cs typeface="Arial" panose="020B0604020202020204" pitchFamily="34" charset="0"/>
              </a:rPr>
              <a:t>Gaat hij er met je vrouw vandoor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</a:pPr>
            <a:r>
              <a:rPr lang="nl-NL" altLang="nl-NL" sz="2000">
                <a:solidFill>
                  <a:srgbClr val="073E87"/>
                </a:solidFill>
                <a:cs typeface="Arial" panose="020B0604020202020204" pitchFamily="34" charset="0"/>
              </a:rPr>
              <a:t>Met medeneming van je prive</a:t>
            </a:r>
            <a:r>
              <a:rPr lang="ja-JP" altLang="nl-NL" sz="2000">
                <a:solidFill>
                  <a:srgbClr val="073E87"/>
                </a:solidFill>
                <a:cs typeface="Arial" panose="020B0604020202020204" pitchFamily="34" charset="0"/>
              </a:rPr>
              <a:t>”</a:t>
            </a:r>
            <a:r>
              <a:rPr lang="nl-NL" altLang="nl-NL" sz="2000">
                <a:solidFill>
                  <a:srgbClr val="073E87"/>
                </a:solidFill>
                <a:cs typeface="Arial" panose="020B0604020202020204" pitchFamily="34" charset="0"/>
              </a:rPr>
              <a:t>bankrekening (met dank aan je partner)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</a:pPr>
            <a:r>
              <a:rPr lang="nl-NL" altLang="nl-NL" sz="2000">
                <a:solidFill>
                  <a:srgbClr val="073E87"/>
                </a:solidFill>
                <a:cs typeface="Arial" panose="020B0604020202020204" pitchFamily="34" charset="0"/>
              </a:rPr>
              <a:t>Het geld van de zaak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</a:pPr>
            <a:r>
              <a:rPr lang="nl-NL" altLang="nl-NL" sz="2000">
                <a:solidFill>
                  <a:srgbClr val="073E87"/>
                </a:solidFill>
                <a:cs typeface="Arial" panose="020B0604020202020204" pitchFamily="34" charset="0"/>
              </a:rPr>
              <a:t>En hij laat voor jou een berg schulden na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</a:pPr>
            <a:r>
              <a:rPr lang="nl-NL" altLang="nl-NL" sz="2000">
                <a:solidFill>
                  <a:srgbClr val="073E87"/>
                </a:solidFill>
                <a:cs typeface="Arial" panose="020B0604020202020204" pitchFamily="34" charset="0"/>
              </a:rPr>
              <a:t>En oh ja, zij zijn het land uit naar de bahama</a:t>
            </a:r>
            <a:r>
              <a:rPr lang="ja-JP" altLang="nl-NL" sz="2000">
                <a:solidFill>
                  <a:srgbClr val="073E87"/>
                </a:solidFill>
                <a:cs typeface="Arial" panose="020B0604020202020204" pitchFamily="34" charset="0"/>
              </a:rPr>
              <a:t>’</a:t>
            </a:r>
            <a:r>
              <a:rPr lang="nl-NL" altLang="nl-NL" sz="2000">
                <a:solidFill>
                  <a:srgbClr val="073E87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5" name="Shape 133"/>
          <p:cNvSpPr txBox="1">
            <a:spLocks/>
          </p:cNvSpPr>
          <p:nvPr/>
        </p:nvSpPr>
        <p:spPr bwMode="auto">
          <a:xfrm>
            <a:off x="250825" y="4545013"/>
            <a:ext cx="5670550" cy="2201862"/>
          </a:xfrm>
          <a:prstGeom prst="rect">
            <a:avLst/>
          </a:prstGeom>
          <a:solidFill>
            <a:srgbClr val="5AFBF8"/>
          </a:solidFill>
          <a:ln w="15875">
            <a:solidFill>
              <a:srgbClr val="7E621E"/>
            </a:solidFill>
            <a:miter lim="800000"/>
            <a:headEnd/>
            <a:tailEnd/>
          </a:ln>
        </p:spPr>
        <p:txBody>
          <a:bodyPr lIns="0" tIns="0" rIns="0" bIns="0"/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31B6FD"/>
              </a:buClr>
              <a:buFontTx/>
              <a:buChar char="•"/>
            </a:pPr>
            <a:r>
              <a:rPr lang="nl-NL" altLang="nl-NL" sz="2000">
                <a:solidFill>
                  <a:srgbClr val="000000"/>
                </a:solidFill>
                <a:ea typeface="Candara" panose="020E0502030303020204" pitchFamily="34" charset="0"/>
                <a:sym typeface="Candara" panose="020E0502030303020204" pitchFamily="34" charset="0"/>
              </a:rPr>
              <a:t>Dan ben jij Hoofdelijk aansprakelijk, Voor alle schulden</a:t>
            </a:r>
          </a:p>
          <a:p>
            <a:pPr eaLnBrk="1" hangingPunct="1">
              <a:spcBef>
                <a:spcPts val="500"/>
              </a:spcBef>
              <a:buClr>
                <a:srgbClr val="31B6FD"/>
              </a:buClr>
              <a:buFontTx/>
              <a:buChar char="•"/>
            </a:pPr>
            <a:r>
              <a:rPr lang="nl-NL" altLang="nl-NL" sz="2000">
                <a:solidFill>
                  <a:srgbClr val="000000"/>
                </a:solidFill>
                <a:ea typeface="Candara" panose="020E0502030303020204" pitchFamily="34" charset="0"/>
                <a:sym typeface="Candara" panose="020E0502030303020204" pitchFamily="34" charset="0"/>
              </a:rPr>
              <a:t>Ook voor de schulden die hij heeft gemaakt in de vof</a:t>
            </a:r>
          </a:p>
          <a:p>
            <a:pPr eaLnBrk="1" hangingPunct="1">
              <a:spcBef>
                <a:spcPts val="500"/>
              </a:spcBef>
              <a:buClr>
                <a:srgbClr val="31B6FD"/>
              </a:buClr>
              <a:buFontTx/>
              <a:buChar char="•"/>
            </a:pPr>
            <a:r>
              <a:rPr lang="nl-NL" altLang="nl-NL" sz="2000">
                <a:solidFill>
                  <a:srgbClr val="000000"/>
                </a:solidFill>
                <a:ea typeface="Candara" panose="020E0502030303020204" pitchFamily="34" charset="0"/>
                <a:sym typeface="Candara" panose="020E0502030303020204" pitchFamily="34" charset="0"/>
              </a:rPr>
              <a:t>Dat is dus de reden dat het vaak “&amp; Zn” is</a:t>
            </a:r>
          </a:p>
          <a:p>
            <a:pPr eaLnBrk="1" hangingPunct="1">
              <a:spcBef>
                <a:spcPts val="500"/>
              </a:spcBef>
              <a:buClr>
                <a:srgbClr val="31B6FD"/>
              </a:buClr>
              <a:buFontTx/>
              <a:buChar char="•"/>
            </a:pPr>
            <a:r>
              <a:rPr lang="nl-NL" altLang="nl-NL" sz="2000">
                <a:solidFill>
                  <a:srgbClr val="000000"/>
                </a:solidFill>
                <a:ea typeface="Candara" panose="020E0502030303020204" pitchFamily="34" charset="0"/>
                <a:sym typeface="Candara" panose="020E0502030303020204" pitchFamily="34" charset="0"/>
              </a:rPr>
              <a:t>Wie vertrouw je zo als familie?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935538"/>
            <a:ext cx="27940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build="p" animBg="1"/>
      <p:bldP spid="1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85883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rgbClr val="FFFFFF"/>
                </a:solidFill>
              </a:rPr>
              <a:t>Besloten</a:t>
            </a:r>
            <a:r>
              <a:rPr sz="2800" dirty="0">
                <a:solidFill>
                  <a:srgbClr val="FFFFFF"/>
                </a:solidFill>
              </a:rPr>
              <a:t> </a:t>
            </a:r>
            <a:r>
              <a:rPr sz="2800" dirty="0" err="1">
                <a:solidFill>
                  <a:srgbClr val="FFFFFF"/>
                </a:solidFill>
              </a:rPr>
              <a:t>vennootschap</a:t>
            </a:r>
            <a:r>
              <a:rPr sz="2800" dirty="0">
                <a:solidFill>
                  <a:srgbClr val="FFFFFF"/>
                </a:solidFill>
              </a:rPr>
              <a:t> (BV</a:t>
            </a:r>
            <a:r>
              <a:rPr sz="2800" dirty="0" smtClean="0">
                <a:solidFill>
                  <a:srgbClr val="FFFFFF"/>
                </a:solidFill>
              </a:rPr>
              <a:t>)</a:t>
            </a:r>
            <a:r>
              <a:rPr lang="nl-NL" sz="2800" dirty="0" smtClean="0">
                <a:solidFill>
                  <a:srgbClr val="FFFFFF"/>
                </a:solidFill>
              </a:rPr>
              <a:t> - rechtspersoon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36" name="Shape 136"/>
          <p:cNvSpPr>
            <a:spLocks noGrp="1"/>
          </p:cNvSpPr>
          <p:nvPr>
            <p:ph type="body" idx="4294967295"/>
          </p:nvPr>
        </p:nvSpPr>
        <p:spPr>
          <a:xfrm>
            <a:off x="0" y="1771650"/>
            <a:ext cx="4279900" cy="4622800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>
            <a:noAutofit/>
          </a:bodyPr>
          <a:lstStyle/>
          <a:p>
            <a:pPr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r>
              <a:rPr sz="2800" b="1" dirty="0" err="1">
                <a:solidFill>
                  <a:srgbClr val="073E87"/>
                </a:solidFill>
              </a:rPr>
              <a:t>Kenmerken</a:t>
            </a:r>
            <a:endParaRPr sz="2800" b="1" dirty="0">
              <a:solidFill>
                <a:srgbClr val="073E87"/>
              </a:solidFill>
            </a:endParaRPr>
          </a:p>
          <a:p>
            <a:pPr>
              <a:spcBef>
                <a:spcPts val="40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rgbClr val="073E87"/>
                </a:solidFill>
              </a:rPr>
              <a:t>Scheiding</a:t>
            </a:r>
            <a:r>
              <a:rPr sz="2800" dirty="0">
                <a:solidFill>
                  <a:srgbClr val="073E87"/>
                </a:solidFill>
              </a:rPr>
              <a:t> van </a:t>
            </a:r>
            <a:r>
              <a:rPr sz="2800" dirty="0" err="1">
                <a:solidFill>
                  <a:srgbClr val="073E87"/>
                </a:solidFill>
              </a:rPr>
              <a:t>leiding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en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eigendom</a:t>
            </a:r>
            <a:r>
              <a:rPr sz="2800" dirty="0">
                <a:solidFill>
                  <a:srgbClr val="073E87"/>
                </a:solidFill>
              </a:rPr>
              <a:t>, maar </a:t>
            </a:r>
            <a:r>
              <a:rPr sz="2800" dirty="0" err="1">
                <a:solidFill>
                  <a:srgbClr val="073E87"/>
                </a:solidFill>
              </a:rPr>
              <a:t>meestal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wel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dezelfde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persoon</a:t>
            </a:r>
            <a:endParaRPr sz="2800" dirty="0">
              <a:solidFill>
                <a:srgbClr val="073E87"/>
              </a:solidFill>
            </a:endParaRPr>
          </a:p>
          <a:p>
            <a:pPr>
              <a:spcBef>
                <a:spcPts val="40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rgbClr val="073E87"/>
                </a:solidFill>
              </a:rPr>
              <a:t>Geen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persoonlijke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aansprakelijkheid</a:t>
            </a:r>
            <a:r>
              <a:rPr sz="2800" dirty="0">
                <a:solidFill>
                  <a:srgbClr val="073E87"/>
                </a:solidFill>
              </a:rPr>
              <a:t>, </a:t>
            </a:r>
            <a:r>
              <a:rPr sz="2800" dirty="0" err="1">
                <a:solidFill>
                  <a:srgbClr val="073E87"/>
                </a:solidFill>
              </a:rPr>
              <a:t>tenzij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wanbeleid</a:t>
            </a:r>
            <a:r>
              <a:rPr sz="2800" dirty="0">
                <a:solidFill>
                  <a:srgbClr val="073E87"/>
                </a:solidFill>
              </a:rPr>
              <a:t> is </a:t>
            </a:r>
            <a:r>
              <a:rPr sz="2800" dirty="0" err="1">
                <a:solidFill>
                  <a:srgbClr val="073E87"/>
                </a:solidFill>
              </a:rPr>
              <a:t>aangetoond</a:t>
            </a:r>
            <a:endParaRPr sz="2800" dirty="0">
              <a:solidFill>
                <a:srgbClr val="073E87"/>
              </a:solidFill>
            </a:endParaRPr>
          </a:p>
          <a:p>
            <a:pPr>
              <a:spcBef>
                <a:spcPts val="400"/>
              </a:spcBef>
              <a:buFontTx/>
              <a:buChar char="•"/>
              <a:defRPr sz="1800">
                <a:solidFill>
                  <a:srgbClr val="000000"/>
                </a:solidFill>
              </a:defRPr>
            </a:pPr>
            <a:r>
              <a:rPr sz="2800" dirty="0" err="1">
                <a:solidFill>
                  <a:srgbClr val="073E87"/>
                </a:solidFill>
              </a:rPr>
              <a:t>Winst</a:t>
            </a:r>
            <a:r>
              <a:rPr sz="2800" dirty="0">
                <a:solidFill>
                  <a:srgbClr val="073E87"/>
                </a:solidFill>
              </a:rPr>
              <a:t> is </a:t>
            </a:r>
            <a:r>
              <a:rPr sz="2800" dirty="0" err="1">
                <a:solidFill>
                  <a:srgbClr val="073E87"/>
                </a:solidFill>
              </a:rPr>
              <a:t>eerst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salaris</a:t>
            </a:r>
            <a:r>
              <a:rPr sz="2800" dirty="0">
                <a:solidFill>
                  <a:srgbClr val="073E87"/>
                </a:solidFill>
              </a:rPr>
              <a:t> </a:t>
            </a:r>
            <a:r>
              <a:rPr sz="2800" dirty="0" err="1">
                <a:solidFill>
                  <a:srgbClr val="073E87"/>
                </a:solidFill>
              </a:rPr>
              <a:t>voor</a:t>
            </a:r>
            <a:r>
              <a:rPr sz="2800" dirty="0">
                <a:solidFill>
                  <a:srgbClr val="073E87"/>
                </a:solidFill>
              </a:rPr>
              <a:t> de </a:t>
            </a:r>
            <a:r>
              <a:rPr sz="2800" dirty="0" err="1">
                <a:solidFill>
                  <a:srgbClr val="073E87"/>
                </a:solidFill>
              </a:rPr>
              <a:t>directeur</a:t>
            </a:r>
            <a:r>
              <a:rPr sz="2800" dirty="0">
                <a:solidFill>
                  <a:srgbClr val="073E87"/>
                </a:solidFill>
              </a:rPr>
              <a:t>/</a:t>
            </a:r>
            <a:r>
              <a:rPr sz="2800" dirty="0" err="1">
                <a:solidFill>
                  <a:srgbClr val="073E87"/>
                </a:solidFill>
              </a:rPr>
              <a:t>eigenaar</a:t>
            </a:r>
            <a:r>
              <a:rPr sz="2800" dirty="0">
                <a:solidFill>
                  <a:srgbClr val="073E87"/>
                </a:solidFill>
              </a:rPr>
              <a:t>, rest VPB</a:t>
            </a:r>
          </a:p>
        </p:txBody>
      </p:sp>
      <p:sp>
        <p:nvSpPr>
          <p:cNvPr id="137" name="Shape 137"/>
          <p:cNvSpPr>
            <a:spLocks noChangeArrowheads="1"/>
          </p:cNvSpPr>
          <p:nvPr/>
        </p:nvSpPr>
        <p:spPr bwMode="auto">
          <a:xfrm>
            <a:off x="4932363" y="3562350"/>
            <a:ext cx="4054475" cy="2832100"/>
          </a:xfrm>
          <a:prstGeom prst="rect">
            <a:avLst/>
          </a:prstGeom>
          <a:solidFill>
            <a:srgbClr val="F2DCDB"/>
          </a:solidFill>
          <a:ln w="15875">
            <a:solidFill>
              <a:srgbClr val="7E621E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/>
          <a:p>
            <a:pPr marL="273050" indent="-273050">
              <a:spcBef>
                <a:spcPts val="400"/>
              </a:spcBef>
              <a:defRPr/>
            </a:pPr>
            <a:r>
              <a:rPr sz="2800" b="1" dirty="0" err="1">
                <a:solidFill>
                  <a:srgbClr val="073E87"/>
                </a:solidFill>
                <a:latin typeface="+mn-lt"/>
                <a:ea typeface="+mn-ea"/>
              </a:rPr>
              <a:t>Voor</a:t>
            </a:r>
            <a:r>
              <a:rPr sz="2800" b="1" dirty="0">
                <a:solidFill>
                  <a:srgbClr val="073E87"/>
                </a:solidFill>
                <a:latin typeface="+mn-lt"/>
                <a:ea typeface="+mn-ea"/>
              </a:rPr>
              <a:t>- </a:t>
            </a:r>
            <a:r>
              <a:rPr sz="2800" b="1" dirty="0" err="1">
                <a:solidFill>
                  <a:srgbClr val="073E87"/>
                </a:solidFill>
                <a:latin typeface="+mn-lt"/>
                <a:ea typeface="+mn-ea"/>
              </a:rPr>
              <a:t>en</a:t>
            </a:r>
            <a:r>
              <a:rPr sz="2800" b="1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800" b="1" dirty="0" err="1">
                <a:solidFill>
                  <a:srgbClr val="073E87"/>
                </a:solidFill>
                <a:latin typeface="+mn-lt"/>
                <a:ea typeface="+mn-ea"/>
              </a:rPr>
              <a:t>nadelen</a:t>
            </a:r>
            <a:endParaRPr sz="2800" b="1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358775" indent="-358775">
              <a:spcBef>
                <a:spcPts val="400"/>
              </a:spcBef>
              <a:buClr>
                <a:srgbClr val="31B6FD"/>
              </a:buClr>
              <a:buSzPct val="100000"/>
              <a:defRPr/>
            </a:pPr>
            <a:r>
              <a:rPr lang="en-US" sz="2800" dirty="0">
                <a:solidFill>
                  <a:srgbClr val="073E87"/>
                </a:solidFill>
                <a:latin typeface="+mn-lt"/>
                <a:ea typeface="+mn-ea"/>
              </a:rPr>
              <a:t>*  </a:t>
            </a:r>
            <a:r>
              <a:rPr sz="2800" dirty="0" err="1">
                <a:solidFill>
                  <a:srgbClr val="073E87"/>
                </a:solidFill>
                <a:latin typeface="+mn-lt"/>
                <a:ea typeface="+mn-ea"/>
              </a:rPr>
              <a:t>Publicatieplicht</a:t>
            </a:r>
            <a:r>
              <a:rPr lang="nl-NL" sz="2800" dirty="0">
                <a:solidFill>
                  <a:srgbClr val="073E87"/>
                </a:solidFill>
                <a:latin typeface="+mn-lt"/>
                <a:ea typeface="+mn-ea"/>
              </a:rPr>
              <a:t> (balans en resultatenrekening)</a:t>
            </a:r>
          </a:p>
          <a:p>
            <a:pPr marL="358775" indent="-358775">
              <a:spcBef>
                <a:spcPts val="400"/>
              </a:spcBef>
              <a:buClr>
                <a:srgbClr val="31B6FD"/>
              </a:buClr>
              <a:buSzPct val="100000"/>
              <a:defRPr/>
            </a:pPr>
            <a:r>
              <a:rPr lang="en-US" sz="2800" dirty="0">
                <a:solidFill>
                  <a:srgbClr val="073E87"/>
                </a:solidFill>
                <a:latin typeface="+mn-lt"/>
                <a:ea typeface="+mn-ea"/>
              </a:rPr>
              <a:t>*  </a:t>
            </a:r>
            <a:r>
              <a:rPr sz="2800" dirty="0" err="1">
                <a:solidFill>
                  <a:srgbClr val="073E87"/>
                </a:solidFill>
                <a:latin typeface="+mn-lt"/>
                <a:ea typeface="+mn-ea"/>
              </a:rPr>
              <a:t>Oprichtingskosten</a:t>
            </a:r>
            <a:endParaRPr sz="28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358775" indent="-358775">
              <a:spcBef>
                <a:spcPts val="400"/>
              </a:spcBef>
              <a:buClr>
                <a:srgbClr val="31B6FD"/>
              </a:buClr>
              <a:buSzPct val="100000"/>
              <a:defRPr/>
            </a:pPr>
            <a:r>
              <a:rPr lang="en-US" sz="2800" dirty="0">
                <a:solidFill>
                  <a:srgbClr val="073E87"/>
                </a:solidFill>
                <a:latin typeface="+mn-lt"/>
                <a:ea typeface="+mn-ea"/>
              </a:rPr>
              <a:t>*  </a:t>
            </a:r>
            <a:r>
              <a:rPr sz="2800" dirty="0" err="1">
                <a:solidFill>
                  <a:srgbClr val="073E87"/>
                </a:solidFill>
                <a:latin typeface="+mn-lt"/>
                <a:ea typeface="+mn-ea"/>
              </a:rPr>
              <a:t>Banken</a:t>
            </a:r>
            <a:r>
              <a:rPr sz="28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800" dirty="0" err="1">
                <a:solidFill>
                  <a:srgbClr val="073E87"/>
                </a:solidFill>
                <a:latin typeface="+mn-lt"/>
                <a:ea typeface="+mn-ea"/>
              </a:rPr>
              <a:t>eisen</a:t>
            </a:r>
            <a:r>
              <a:rPr sz="28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800" dirty="0" err="1">
                <a:solidFill>
                  <a:srgbClr val="073E87"/>
                </a:solidFill>
                <a:latin typeface="+mn-lt"/>
                <a:ea typeface="+mn-ea"/>
              </a:rPr>
              <a:t>vaak</a:t>
            </a:r>
            <a:r>
              <a:rPr sz="28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800" dirty="0" err="1">
                <a:solidFill>
                  <a:srgbClr val="073E87"/>
                </a:solidFill>
                <a:latin typeface="+mn-lt"/>
                <a:ea typeface="+mn-ea"/>
              </a:rPr>
              <a:t>een</a:t>
            </a:r>
            <a:r>
              <a:rPr sz="28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lang="en-US" sz="2800" dirty="0" err="1">
                <a:solidFill>
                  <a:srgbClr val="073E87"/>
                </a:solidFill>
                <a:latin typeface="+mn-lt"/>
                <a:ea typeface="+mn-ea"/>
              </a:rPr>
              <a:t>b</a:t>
            </a:r>
            <a:r>
              <a:rPr sz="2800" dirty="0" err="1">
                <a:solidFill>
                  <a:srgbClr val="073E87"/>
                </a:solidFill>
                <a:latin typeface="+mn-lt"/>
                <a:ea typeface="+mn-ea"/>
              </a:rPr>
              <a:t>orgstelling</a:t>
            </a:r>
            <a:endParaRPr sz="2800" dirty="0">
              <a:solidFill>
                <a:srgbClr val="073E87"/>
              </a:solidFill>
              <a:latin typeface="+mn-lt"/>
              <a:ea typeface="+mn-ea"/>
            </a:endParaRPr>
          </a:p>
        </p:txBody>
      </p:sp>
      <p:pic>
        <p:nvPicPr>
          <p:cNvPr id="6144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1771650"/>
            <a:ext cx="46037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 idx="4294967295"/>
          </p:nvPr>
        </p:nvSpPr>
        <p:spPr>
          <a:xfrm>
            <a:off x="323850" y="338138"/>
            <a:ext cx="8362950" cy="10033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sz="3200" dirty="0" err="1">
                <a:solidFill>
                  <a:srgbClr val="FFFFFF"/>
                </a:solidFill>
              </a:rPr>
              <a:t>Naamloze</a:t>
            </a:r>
            <a:r>
              <a:rPr sz="3200" dirty="0">
                <a:solidFill>
                  <a:srgbClr val="FFFFFF"/>
                </a:solidFill>
              </a:rPr>
              <a:t> </a:t>
            </a:r>
            <a:r>
              <a:rPr sz="3200" dirty="0" err="1">
                <a:solidFill>
                  <a:srgbClr val="FFFFFF"/>
                </a:solidFill>
              </a:rPr>
              <a:t>vennootschap</a:t>
            </a:r>
            <a:r>
              <a:rPr sz="3200" dirty="0">
                <a:solidFill>
                  <a:srgbClr val="FFFFFF"/>
                </a:solidFill>
              </a:rPr>
              <a:t> (NV</a:t>
            </a:r>
            <a:r>
              <a:rPr sz="3200" dirty="0" smtClean="0">
                <a:solidFill>
                  <a:srgbClr val="FFFFFF"/>
                </a:solidFill>
              </a:rPr>
              <a:t>)</a:t>
            </a:r>
            <a:r>
              <a:rPr lang="nl-NL" sz="3200" dirty="0" smtClean="0">
                <a:solidFill>
                  <a:srgbClr val="FFFFFF"/>
                </a:solidFill>
              </a:rPr>
              <a:t> - rechtspersoon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body" idx="4294967295"/>
          </p:nvPr>
        </p:nvSpPr>
        <p:spPr>
          <a:xfrm>
            <a:off x="323850" y="1341438"/>
            <a:ext cx="8582025" cy="3246437"/>
          </a:xfrm>
          <a:solidFill>
            <a:schemeClr val="accent1">
              <a:lumMod val="20000"/>
              <a:lumOff val="80000"/>
            </a:schemeClr>
          </a:solidFill>
        </p:spPr>
        <p:txBody>
          <a:bodyPr lIns="0" tIns="0" rIns="0" bIns="0">
            <a:normAutofit/>
          </a:bodyPr>
          <a:lstStyle/>
          <a:p>
            <a:pPr marL="355600" indent="-355600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nl-NL" altLang="nl-NL" smtClean="0">
                <a:solidFill>
                  <a:srgbClr val="073E87"/>
                </a:solidFill>
              </a:rPr>
              <a:t>* 	aandeelhouders (eigenaren) = Principaal</a:t>
            </a:r>
          </a:p>
          <a:p>
            <a:pPr marL="355600" indent="-355600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nl-NL" altLang="nl-NL" smtClean="0">
                <a:solidFill>
                  <a:srgbClr val="073E87"/>
                </a:solidFill>
              </a:rPr>
              <a:t>* 	Leiding bij directeuren in loondienst = Agent</a:t>
            </a:r>
          </a:p>
          <a:p>
            <a:pPr marL="355600" indent="-355600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nl-NL" altLang="nl-NL" b="1" smtClean="0">
                <a:solidFill>
                  <a:srgbClr val="073E87"/>
                </a:solidFill>
              </a:rPr>
              <a:t>	Principaal-agentrelatie</a:t>
            </a:r>
            <a:r>
              <a:rPr lang="nl-NL" altLang="nl-NL" smtClean="0">
                <a:solidFill>
                  <a:srgbClr val="073E87"/>
                </a:solidFill>
              </a:rPr>
              <a:t> – belangen verschillen</a:t>
            </a:r>
          </a:p>
          <a:p>
            <a:pPr marL="355600" indent="-355600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nl-NL" altLang="nl-NL" smtClean="0">
                <a:solidFill>
                  <a:srgbClr val="073E87"/>
                </a:solidFill>
              </a:rPr>
              <a:t>* 	Jaarlijkse aandeelhoudersvergadering</a:t>
            </a:r>
          </a:p>
          <a:p>
            <a:pPr marL="355600" indent="-355600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nl-NL" altLang="nl-NL" smtClean="0">
                <a:solidFill>
                  <a:srgbClr val="073E87"/>
                </a:solidFill>
              </a:rPr>
              <a:t>* 	Aansprakelijkheid – geen, alleen eventueel het belegde geld kwijt</a:t>
            </a:r>
          </a:p>
          <a:p>
            <a:pPr marL="355600" indent="-355600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nl-NL" altLang="nl-NL" smtClean="0">
                <a:solidFill>
                  <a:srgbClr val="073E87"/>
                </a:solidFill>
              </a:rPr>
              <a:t>* 	Bedrijf kan relatief gemakkelijk een lening krijgen in verband met de hoge continuïteit</a:t>
            </a:r>
          </a:p>
        </p:txBody>
      </p:sp>
      <p:pic>
        <p:nvPicPr>
          <p:cNvPr id="62467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4033838"/>
            <a:ext cx="4170362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483768" y="476672"/>
            <a:ext cx="4536504" cy="5232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 Principaal–agent probleem</a:t>
            </a: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4860032" y="1700808"/>
            <a:ext cx="4032448" cy="2462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200" dirty="0" smtClean="0"/>
              <a:t>Principaal = opdrachtgever:</a:t>
            </a:r>
          </a:p>
          <a:p>
            <a:r>
              <a:rPr lang="nl-NL" sz="2200" dirty="0" smtClean="0"/>
              <a:t>Aandeelhouders, werkgevers, docenten</a:t>
            </a:r>
          </a:p>
          <a:p>
            <a:endParaRPr lang="nl-NL" sz="2200" dirty="0" smtClean="0"/>
          </a:p>
          <a:p>
            <a:r>
              <a:rPr lang="nl-NL" sz="2200" dirty="0" smtClean="0"/>
              <a:t>Agent = uitvoerder</a:t>
            </a:r>
          </a:p>
          <a:p>
            <a:r>
              <a:rPr lang="nl-NL" sz="2200" dirty="0" smtClean="0"/>
              <a:t>Directeuren, personeel, leerlingen</a:t>
            </a:r>
            <a:endParaRPr lang="nl-NL" sz="2200" dirty="0"/>
          </a:p>
        </p:txBody>
      </p:sp>
      <p:sp>
        <p:nvSpPr>
          <p:cNvPr id="5" name="Tekstvak 4"/>
          <p:cNvSpPr txBox="1"/>
          <p:nvPr/>
        </p:nvSpPr>
        <p:spPr>
          <a:xfrm>
            <a:off x="395536" y="4437112"/>
            <a:ext cx="8496944" cy="2308324"/>
          </a:xfrm>
          <a:prstGeom prst="rect">
            <a:avLst/>
          </a:prstGeom>
          <a:solidFill>
            <a:srgbClr val="F5C040"/>
          </a:solidFill>
        </p:spPr>
        <p:txBody>
          <a:bodyPr wrap="square" rtlCol="0">
            <a:spAutoFit/>
          </a:bodyPr>
          <a:lstStyle/>
          <a:p>
            <a:r>
              <a:rPr lang="nl-NL" dirty="0"/>
              <a:t>De </a:t>
            </a:r>
            <a:r>
              <a:rPr lang="nl-NL" b="1" dirty="0"/>
              <a:t>theorie</a:t>
            </a:r>
            <a:r>
              <a:rPr lang="nl-NL" dirty="0"/>
              <a:t> heeft als basis twee veronderstellingen. 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dat </a:t>
            </a:r>
            <a:r>
              <a:rPr lang="nl-NL" dirty="0"/>
              <a:t>er in de relatie tussen de </a:t>
            </a:r>
            <a:r>
              <a:rPr lang="nl-NL" b="1" dirty="0"/>
              <a:t>principaal</a:t>
            </a:r>
            <a:r>
              <a:rPr lang="nl-NL" dirty="0"/>
              <a:t> (opdrachtgever) en de </a:t>
            </a:r>
            <a:r>
              <a:rPr lang="nl-NL" b="1" dirty="0"/>
              <a:t>agent</a:t>
            </a:r>
            <a:r>
              <a:rPr lang="nl-NL" dirty="0"/>
              <a:t> (opdrachtnemer) een belangentegenstelling is, waarbij de </a:t>
            </a:r>
            <a:r>
              <a:rPr lang="nl-NL" b="1" dirty="0"/>
              <a:t>agent</a:t>
            </a:r>
            <a:r>
              <a:rPr lang="nl-NL" dirty="0"/>
              <a:t> andere belangen nastreeft dan de </a:t>
            </a:r>
            <a:r>
              <a:rPr lang="nl-NL" b="1" dirty="0"/>
              <a:t>principaal</a:t>
            </a:r>
            <a:r>
              <a:rPr lang="nl-NL" dirty="0"/>
              <a:t> voor ogen heeft</a:t>
            </a:r>
            <a:r>
              <a:rPr lang="nl-NL" dirty="0" smtClean="0"/>
              <a:t>.</a:t>
            </a:r>
          </a:p>
          <a:p>
            <a:pPr marL="342900" indent="-342900">
              <a:buAutoNum type="arabicPeriod"/>
            </a:pPr>
            <a:endParaRPr lang="nl-NL" dirty="0" smtClean="0"/>
          </a:p>
          <a:p>
            <a:pPr marL="342900" indent="-342900">
              <a:buFontTx/>
              <a:buAutoNum type="arabicPeriod"/>
            </a:pPr>
            <a:r>
              <a:rPr lang="nl-NL" dirty="0"/>
              <a:t>De tweede veronderstelling is dat de principaal niet bij machte is om de activiteiten en doelen van deze activiteiten van de agent te achterhalen, omdat de principaal niet over voldoende </a:t>
            </a:r>
            <a:r>
              <a:rPr lang="nl-NL" dirty="0" smtClean="0"/>
              <a:t>informatie (asymmetrische info) </a:t>
            </a:r>
            <a:r>
              <a:rPr lang="nl-NL" dirty="0"/>
              <a:t>beschikt</a:t>
            </a:r>
            <a:r>
              <a:rPr lang="nl-NL" dirty="0" smtClean="0"/>
              <a:t>.</a:t>
            </a:r>
            <a:endParaRPr lang="nl-NL" dirty="0"/>
          </a:p>
        </p:txBody>
      </p:sp>
      <p:pic>
        <p:nvPicPr>
          <p:cNvPr id="8" name="Busy_Secretary_-_The_Principal-Agent_Probl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340768"/>
            <a:ext cx="4248472" cy="23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900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body" idx="4294967295"/>
          </p:nvPr>
        </p:nvSpPr>
        <p:spPr>
          <a:xfrm>
            <a:off x="619125" y="1611313"/>
            <a:ext cx="7847013" cy="475456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>
            <a:noAutofit/>
          </a:bodyPr>
          <a:lstStyle/>
          <a:p>
            <a:pPr marL="0" indent="0"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073E87"/>
                </a:solidFill>
              </a:rPr>
              <a:t>Bij de nv kunnen dus verschillende belangentegenstellingen tussen principaal en agent ontstaan. </a:t>
            </a:r>
            <a:endParaRPr lang="en-US" sz="2200" dirty="0" smtClean="0">
              <a:solidFill>
                <a:srgbClr val="073E87"/>
              </a:solidFill>
            </a:endParaRPr>
          </a:p>
          <a:p>
            <a:pPr marL="0" indent="0"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r>
              <a:rPr lang="en-US" sz="2200" dirty="0" err="1">
                <a:solidFill>
                  <a:srgbClr val="073E87"/>
                </a:solidFill>
              </a:rPr>
              <a:t>V</a:t>
            </a:r>
            <a:r>
              <a:rPr sz="2200" dirty="0" err="1" smtClean="0">
                <a:solidFill>
                  <a:srgbClr val="073E87"/>
                </a:solidFill>
              </a:rPr>
              <a:t>erkleining</a:t>
            </a:r>
            <a:r>
              <a:rPr sz="2200" dirty="0" smtClean="0">
                <a:solidFill>
                  <a:srgbClr val="073E87"/>
                </a:solidFill>
              </a:rPr>
              <a:t> </a:t>
            </a:r>
            <a:r>
              <a:rPr sz="2200" dirty="0">
                <a:solidFill>
                  <a:srgbClr val="073E87"/>
                </a:solidFill>
              </a:rPr>
              <a:t>of </a:t>
            </a:r>
            <a:r>
              <a:rPr sz="2200" dirty="0" err="1" smtClean="0">
                <a:solidFill>
                  <a:srgbClr val="073E87"/>
                </a:solidFill>
              </a:rPr>
              <a:t>voorkomen</a:t>
            </a:r>
            <a:r>
              <a:rPr sz="2200" dirty="0" smtClean="0">
                <a:solidFill>
                  <a:srgbClr val="073E87"/>
                </a:solidFill>
              </a:rPr>
              <a:t> </a:t>
            </a:r>
            <a:r>
              <a:rPr sz="2200" dirty="0">
                <a:solidFill>
                  <a:srgbClr val="073E87"/>
                </a:solidFill>
              </a:rPr>
              <a:t>van </a:t>
            </a:r>
            <a:r>
              <a:rPr sz="2200" dirty="0" err="1">
                <a:solidFill>
                  <a:srgbClr val="073E87"/>
                </a:solidFill>
              </a:rPr>
              <a:t>deze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 smtClean="0">
                <a:solidFill>
                  <a:srgbClr val="073E87"/>
                </a:solidFill>
              </a:rPr>
              <a:t>tegenstellingen</a:t>
            </a:r>
            <a:r>
              <a:rPr lang="en-US" sz="2200" dirty="0" smtClean="0">
                <a:solidFill>
                  <a:srgbClr val="073E87"/>
                </a:solidFill>
              </a:rPr>
              <a:t> door:</a:t>
            </a:r>
          </a:p>
          <a:p>
            <a:pPr marL="0" indent="0"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endParaRPr sz="2200" dirty="0">
              <a:solidFill>
                <a:srgbClr val="073E87"/>
              </a:solidFill>
            </a:endParaRPr>
          </a:p>
          <a:p>
            <a:pPr marL="355600" indent="-355600"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073E87"/>
                </a:solidFill>
              </a:rPr>
              <a:t>1) </a:t>
            </a:r>
            <a:r>
              <a:rPr lang="nl-NL" sz="2200" dirty="0" smtClean="0">
                <a:solidFill>
                  <a:srgbClr val="073E87"/>
                </a:solidFill>
              </a:rPr>
              <a:t>	</a:t>
            </a:r>
            <a:r>
              <a:rPr sz="2200" dirty="0" smtClean="0">
                <a:solidFill>
                  <a:srgbClr val="073E87"/>
                </a:solidFill>
              </a:rPr>
              <a:t>De </a:t>
            </a:r>
            <a:r>
              <a:rPr sz="2200" dirty="0" err="1">
                <a:solidFill>
                  <a:srgbClr val="073E87"/>
                </a:solidFill>
              </a:rPr>
              <a:t>aandeelhouders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kunnen</a:t>
            </a:r>
            <a:r>
              <a:rPr sz="2200" dirty="0">
                <a:solidFill>
                  <a:srgbClr val="073E87"/>
                </a:solidFill>
              </a:rPr>
              <a:t> de </a:t>
            </a:r>
            <a:r>
              <a:rPr sz="2200" dirty="0" err="1">
                <a:solidFill>
                  <a:srgbClr val="073E87"/>
                </a:solidFill>
              </a:rPr>
              <a:t>directie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opdragen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vreemd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vermogen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aan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te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trekken</a:t>
            </a:r>
            <a:r>
              <a:rPr sz="2200" dirty="0">
                <a:solidFill>
                  <a:srgbClr val="073E87"/>
                </a:solidFill>
              </a:rPr>
              <a:t>. Door de </a:t>
            </a:r>
            <a:r>
              <a:rPr sz="2200" dirty="0" err="1">
                <a:solidFill>
                  <a:srgbClr val="073E87"/>
                </a:solidFill>
              </a:rPr>
              <a:t>daling</a:t>
            </a:r>
            <a:r>
              <a:rPr sz="2200" dirty="0">
                <a:solidFill>
                  <a:srgbClr val="073E87"/>
                </a:solidFill>
              </a:rPr>
              <a:t> van de </a:t>
            </a:r>
            <a:r>
              <a:rPr sz="2200" dirty="0" err="1">
                <a:solidFill>
                  <a:srgbClr val="073E87"/>
                </a:solidFill>
              </a:rPr>
              <a:t>solvabiliteit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zullen</a:t>
            </a:r>
            <a:r>
              <a:rPr sz="2200" dirty="0">
                <a:solidFill>
                  <a:srgbClr val="073E87"/>
                </a:solidFill>
              </a:rPr>
              <a:t> managers </a:t>
            </a:r>
            <a:r>
              <a:rPr sz="2200" dirty="0" err="1">
                <a:solidFill>
                  <a:srgbClr val="073E87"/>
                </a:solidFill>
              </a:rPr>
              <a:t>dan</a:t>
            </a:r>
            <a:r>
              <a:rPr sz="2200" dirty="0">
                <a:solidFill>
                  <a:srgbClr val="073E87"/>
                </a:solidFill>
              </a:rPr>
              <a:t> minder </a:t>
            </a:r>
            <a:r>
              <a:rPr sz="2200" dirty="0" err="1">
                <a:solidFill>
                  <a:srgbClr val="073E87"/>
                </a:solidFill>
              </a:rPr>
              <a:t>kunnen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investeren</a:t>
            </a:r>
            <a:r>
              <a:rPr sz="2200" dirty="0">
                <a:solidFill>
                  <a:srgbClr val="073E87"/>
                </a:solidFill>
              </a:rPr>
              <a:t> (</a:t>
            </a:r>
            <a:r>
              <a:rPr sz="2200" dirty="0" err="1">
                <a:solidFill>
                  <a:srgbClr val="073E87"/>
                </a:solidFill>
              </a:rPr>
              <a:t>uitgeven</a:t>
            </a:r>
            <a:r>
              <a:rPr sz="2200" dirty="0">
                <a:solidFill>
                  <a:srgbClr val="073E87"/>
                </a:solidFill>
              </a:rPr>
              <a:t>).</a:t>
            </a:r>
          </a:p>
          <a:p>
            <a:pPr marL="355600" indent="-355600"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073E87"/>
                </a:solidFill>
              </a:rPr>
              <a:t>2) </a:t>
            </a:r>
            <a:r>
              <a:rPr lang="nl-NL" sz="2200" dirty="0" smtClean="0">
                <a:solidFill>
                  <a:srgbClr val="073E87"/>
                </a:solidFill>
              </a:rPr>
              <a:t>	</a:t>
            </a:r>
            <a:r>
              <a:rPr sz="2200" dirty="0" err="1" smtClean="0">
                <a:solidFill>
                  <a:srgbClr val="073E87"/>
                </a:solidFill>
              </a:rPr>
              <a:t>Aandeelhouders</a:t>
            </a:r>
            <a:r>
              <a:rPr sz="2200" dirty="0" smtClean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kunnen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een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Raad</a:t>
            </a:r>
            <a:r>
              <a:rPr sz="2200" dirty="0">
                <a:solidFill>
                  <a:srgbClr val="073E87"/>
                </a:solidFill>
              </a:rPr>
              <a:t> van </a:t>
            </a:r>
            <a:r>
              <a:rPr sz="2200" dirty="0" err="1">
                <a:solidFill>
                  <a:srgbClr val="073E87"/>
                </a:solidFill>
              </a:rPr>
              <a:t>Toezicht</a:t>
            </a:r>
            <a:r>
              <a:rPr sz="2200" dirty="0">
                <a:solidFill>
                  <a:srgbClr val="073E87"/>
                </a:solidFill>
              </a:rPr>
              <a:t> in het </a:t>
            </a:r>
            <a:r>
              <a:rPr sz="2200" dirty="0" err="1">
                <a:solidFill>
                  <a:srgbClr val="073E87"/>
                </a:solidFill>
              </a:rPr>
              <a:t>leven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roepen</a:t>
            </a:r>
            <a:r>
              <a:rPr sz="2200" dirty="0">
                <a:solidFill>
                  <a:srgbClr val="073E87"/>
                </a:solidFill>
              </a:rPr>
              <a:t> die </a:t>
            </a:r>
            <a:r>
              <a:rPr sz="2200" dirty="0" err="1">
                <a:solidFill>
                  <a:srgbClr val="073E87"/>
                </a:solidFill>
              </a:rPr>
              <a:t>meer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controle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uitoefent</a:t>
            </a:r>
            <a:r>
              <a:rPr sz="2200" dirty="0">
                <a:solidFill>
                  <a:srgbClr val="073E87"/>
                </a:solidFill>
              </a:rPr>
              <a:t> op het management.</a:t>
            </a:r>
          </a:p>
          <a:p>
            <a:pPr marL="355600" indent="-355600">
              <a:spcBef>
                <a:spcPts val="400"/>
              </a:spcBef>
              <a:buSzTx/>
              <a:buFont typeface="Symbol" charset="0"/>
              <a:buNone/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073E87"/>
                </a:solidFill>
              </a:rPr>
              <a:t>3) </a:t>
            </a:r>
            <a:r>
              <a:rPr lang="nl-NL" sz="2200" dirty="0" smtClean="0">
                <a:solidFill>
                  <a:srgbClr val="073E87"/>
                </a:solidFill>
              </a:rPr>
              <a:t>	</a:t>
            </a:r>
            <a:r>
              <a:rPr sz="2200" dirty="0" smtClean="0">
                <a:solidFill>
                  <a:srgbClr val="073E87"/>
                </a:solidFill>
              </a:rPr>
              <a:t>De </a:t>
            </a:r>
            <a:r>
              <a:rPr sz="2200" dirty="0" err="1">
                <a:solidFill>
                  <a:srgbClr val="073E87"/>
                </a:solidFill>
              </a:rPr>
              <a:t>belangen</a:t>
            </a:r>
            <a:r>
              <a:rPr sz="2200" dirty="0">
                <a:solidFill>
                  <a:srgbClr val="073E87"/>
                </a:solidFill>
              </a:rPr>
              <a:t> van managers </a:t>
            </a:r>
            <a:r>
              <a:rPr sz="2200" dirty="0" err="1">
                <a:solidFill>
                  <a:srgbClr val="073E87"/>
                </a:solidFill>
              </a:rPr>
              <a:t>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aandeelhouders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vallen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meer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samenvallen</a:t>
            </a:r>
            <a:r>
              <a:rPr sz="2200" dirty="0">
                <a:solidFill>
                  <a:srgbClr val="073E87"/>
                </a:solidFill>
              </a:rPr>
              <a:t>, </a:t>
            </a:r>
            <a:r>
              <a:rPr sz="2200" dirty="0" err="1">
                <a:solidFill>
                  <a:srgbClr val="073E87"/>
                </a:solidFill>
              </a:rPr>
              <a:t>wanneer</a:t>
            </a:r>
            <a:r>
              <a:rPr sz="2200" dirty="0">
                <a:solidFill>
                  <a:srgbClr val="073E87"/>
                </a:solidFill>
              </a:rPr>
              <a:t> managers </a:t>
            </a:r>
            <a:r>
              <a:rPr sz="2200" dirty="0" err="1">
                <a:solidFill>
                  <a:srgbClr val="073E87"/>
                </a:solidFill>
              </a:rPr>
              <a:t>hun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beloning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voor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een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deel</a:t>
            </a:r>
            <a:r>
              <a:rPr sz="2200" dirty="0">
                <a:solidFill>
                  <a:srgbClr val="073E87"/>
                </a:solidFill>
              </a:rPr>
              <a:t> in </a:t>
            </a:r>
            <a:r>
              <a:rPr sz="2200" dirty="0" err="1">
                <a:solidFill>
                  <a:srgbClr val="073E87"/>
                </a:solidFill>
              </a:rPr>
              <a:t>aandelen</a:t>
            </a:r>
            <a:r>
              <a:rPr sz="2200" dirty="0">
                <a:solidFill>
                  <a:srgbClr val="073E87"/>
                </a:solidFill>
              </a:rPr>
              <a:t> </a:t>
            </a:r>
            <a:r>
              <a:rPr sz="2200" dirty="0" err="1">
                <a:solidFill>
                  <a:srgbClr val="073E87"/>
                </a:solidFill>
              </a:rPr>
              <a:t>ontvangen</a:t>
            </a:r>
            <a:r>
              <a:rPr sz="2200" dirty="0">
                <a:solidFill>
                  <a:srgbClr val="073E87"/>
                </a:solidFill>
              </a:rPr>
              <a:t>.</a:t>
            </a:r>
          </a:p>
        </p:txBody>
      </p:sp>
      <p:sp>
        <p:nvSpPr>
          <p:cNvPr id="143" name="Shape 143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85883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>
            <a:lvl1pPr defTabSz="886968">
              <a:defRPr sz="4268"/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rgbClr val="FFFFFF"/>
                </a:solidFill>
              </a:rPr>
              <a:t>Belangentegenstelling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</a:rPr>
              <a:t>verkleinen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jdelijke aanduiding voor inhoud 1"/>
          <p:cNvSpPr>
            <a:spLocks noGrp="1"/>
          </p:cNvSpPr>
          <p:nvPr>
            <p:ph idx="1"/>
          </p:nvPr>
        </p:nvSpPr>
        <p:spPr>
          <a:xfrm>
            <a:off x="871538" y="1844675"/>
            <a:ext cx="7408862" cy="42814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dirty="0" smtClean="0"/>
              <a:t>Risico’s: economische ontwikkeling, fraude. Voor het willen nemen van risico’s ontvang je geld (rendement als winst en rente)</a:t>
            </a:r>
          </a:p>
          <a:p>
            <a:pPr eaLnBrk="1" hangingPunct="1"/>
            <a:r>
              <a:rPr lang="nl-NL" altLang="nl-NL" dirty="0" smtClean="0"/>
              <a:t>Meer rendement betekent meestal meer risico</a:t>
            </a:r>
          </a:p>
          <a:p>
            <a:pPr eaLnBrk="1" hangingPunct="1"/>
            <a:r>
              <a:rPr lang="nl-NL" altLang="nl-NL" dirty="0" smtClean="0"/>
              <a:t>Waarin beleggen: huizen, aandelen, obligaties, goud, kunst, postzegels</a:t>
            </a:r>
          </a:p>
          <a:p>
            <a:pPr eaLnBrk="1" hangingPunct="1"/>
            <a:r>
              <a:rPr lang="nl-NL" altLang="nl-NL" dirty="0" smtClean="0"/>
              <a:t>Beleggingshorizon – beleggen voor de korte of lange termijn</a:t>
            </a:r>
          </a:p>
          <a:p>
            <a:pPr eaLnBrk="1" hangingPunct="1"/>
            <a:r>
              <a:rPr lang="nl-NL" altLang="nl-NL" dirty="0" smtClean="0"/>
              <a:t>Risicoreductie – spreiding van je beleggingen</a:t>
            </a:r>
          </a:p>
          <a:p>
            <a:pPr eaLnBrk="1" hangingPunct="1"/>
            <a:endParaRPr lang="nl-NL" altLang="nl-NL" dirty="0" smtClean="0"/>
          </a:p>
          <a:p>
            <a:pPr eaLnBrk="1" hangingPunct="1"/>
            <a:endParaRPr lang="nl-NL" altLang="nl-NL" dirty="0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 smtClean="0">
                <a:ea typeface="+mj-ea"/>
                <a:cs typeface="+mj-cs"/>
              </a:rPr>
              <a:t>Beleggen = geld vastleggen met als doel financieel voordeel behalen</a:t>
            </a:r>
            <a:endParaRPr lang="nl-NL" dirty="0"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jdelijke aanduiding voor inhoud 1"/>
          <p:cNvSpPr>
            <a:spLocks noGrp="1"/>
          </p:cNvSpPr>
          <p:nvPr>
            <p:ph idx="1"/>
          </p:nvPr>
        </p:nvSpPr>
        <p:spPr>
          <a:xfrm>
            <a:off x="871538" y="1484313"/>
            <a:ext cx="7408862" cy="50403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buFont typeface="Symbol" panose="05050102010706020507" pitchFamily="18" charset="2"/>
              <a:buNone/>
            </a:pPr>
            <a:r>
              <a:rPr lang="nl-NL" altLang="nl-NL" dirty="0" smtClean="0"/>
              <a:t> </a:t>
            </a:r>
          </a:p>
          <a:p>
            <a:pPr eaLnBrk="1" hangingPunct="1"/>
            <a:r>
              <a:rPr lang="nl-NL" altLang="nl-NL" dirty="0" smtClean="0"/>
              <a:t>Edelmetalen</a:t>
            </a:r>
          </a:p>
          <a:p>
            <a:pPr eaLnBrk="1" hangingPunct="1"/>
            <a:r>
              <a:rPr lang="nl-NL" altLang="nl-NL" dirty="0" smtClean="0"/>
              <a:t>Huizen</a:t>
            </a:r>
          </a:p>
          <a:p>
            <a:pPr eaLnBrk="1" hangingPunct="1"/>
            <a:r>
              <a:rPr lang="nl-NL" altLang="nl-NL" dirty="0" smtClean="0"/>
              <a:t>Kunst</a:t>
            </a:r>
          </a:p>
          <a:p>
            <a:pPr eaLnBrk="1" hangingPunct="1"/>
            <a:r>
              <a:rPr lang="nl-NL" altLang="nl-NL" dirty="0" smtClean="0"/>
              <a:t>Antiek</a:t>
            </a:r>
          </a:p>
          <a:p>
            <a:pPr eaLnBrk="1" hangingPunct="1"/>
            <a:r>
              <a:rPr lang="nl-NL" altLang="nl-NL" dirty="0" smtClean="0"/>
              <a:t>Postzegels</a:t>
            </a:r>
          </a:p>
          <a:p>
            <a:pPr eaLnBrk="1" hangingPunct="1"/>
            <a:endParaRPr lang="nl-NL" altLang="nl-NL" dirty="0" smtClean="0"/>
          </a:p>
          <a:p>
            <a:pPr eaLnBrk="1" hangingPunct="1"/>
            <a:r>
              <a:rPr lang="nl-NL" altLang="nl-NL" dirty="0" smtClean="0"/>
              <a:t>Doel is een belegging die haar waarde behoudt of zelfs meer waard wordt. Dat is nog maar de vraag!</a:t>
            </a:r>
          </a:p>
          <a:p>
            <a:pPr eaLnBrk="1" hangingPunct="1"/>
            <a:r>
              <a:rPr lang="nl-NL" altLang="nl-NL" dirty="0" smtClean="0"/>
              <a:t>En je ontvangt geen beloning op je belegging</a:t>
            </a:r>
          </a:p>
        </p:txBody>
      </p:sp>
      <p:sp>
        <p:nvSpPr>
          <p:cNvPr id="17410" name="Titel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930275"/>
          </a:xfrm>
        </p:spPr>
        <p:txBody>
          <a:bodyPr/>
          <a:lstStyle/>
          <a:p>
            <a:pPr eaLnBrk="1" hangingPunct="1"/>
            <a:r>
              <a:rPr lang="nl-NL" altLang="nl-NL" smtClean="0"/>
              <a:t>Waarin kun je beleggen?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4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1459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nl-NL" altLang="nl-NL" dirty="0" smtClean="0"/>
              <a:t>Beleggen voor de opbrengst</a:t>
            </a:r>
          </a:p>
        </p:txBody>
      </p:sp>
      <p:sp>
        <p:nvSpPr>
          <p:cNvPr id="18434" name="Rectangle 4"/>
          <p:cNvSpPr>
            <a:spLocks noGrp="1"/>
          </p:cNvSpPr>
          <p:nvPr>
            <p:ph type="body" sz="half" idx="4294967295"/>
          </p:nvPr>
        </p:nvSpPr>
        <p:spPr>
          <a:xfrm>
            <a:off x="871538" y="2674938"/>
            <a:ext cx="3627437" cy="34512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sz="2000" dirty="0" smtClean="0"/>
              <a:t>Aandelen</a:t>
            </a:r>
          </a:p>
          <a:p>
            <a:pPr eaLnBrk="1" hangingPunct="1"/>
            <a:endParaRPr lang="nl-NL" altLang="nl-NL" sz="2000" dirty="0" smtClean="0"/>
          </a:p>
          <a:p>
            <a:pPr eaLnBrk="1" hangingPunct="1"/>
            <a:r>
              <a:rPr lang="nl-NL" altLang="nl-NL" sz="2000" dirty="0" smtClean="0"/>
              <a:t>Eigendomsbewijs</a:t>
            </a:r>
          </a:p>
          <a:p>
            <a:pPr eaLnBrk="1" hangingPunct="1"/>
            <a:r>
              <a:rPr lang="nl-NL" altLang="nl-NL" sz="2000" dirty="0" smtClean="0"/>
              <a:t>Beloning is dividend (winst)</a:t>
            </a:r>
          </a:p>
          <a:p>
            <a:pPr eaLnBrk="1" hangingPunct="1"/>
            <a:r>
              <a:rPr lang="nl-NL" altLang="nl-NL" sz="2000" dirty="0" err="1" smtClean="0"/>
              <a:t>Risicohoudend</a:t>
            </a:r>
            <a:endParaRPr lang="nl-NL" altLang="nl-NL" sz="2000" dirty="0" smtClean="0"/>
          </a:p>
          <a:p>
            <a:pPr eaLnBrk="1" hangingPunct="1"/>
            <a:r>
              <a:rPr lang="nl-NL" altLang="nl-NL" sz="2000" dirty="0" smtClean="0"/>
              <a:t>Verkoopbaar via de beurs. Prijs noem je koers</a:t>
            </a:r>
          </a:p>
        </p:txBody>
      </p:sp>
      <p:sp>
        <p:nvSpPr>
          <p:cNvPr id="18435" name="Rectangle 5"/>
          <p:cNvSpPr>
            <a:spLocks noGrp="1"/>
          </p:cNvSpPr>
          <p:nvPr>
            <p:ph type="body" sz="half" idx="4294967295"/>
          </p:nvPr>
        </p:nvSpPr>
        <p:spPr>
          <a:xfrm>
            <a:off x="4651375" y="2674938"/>
            <a:ext cx="3629025" cy="34512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sz="2000" dirty="0" smtClean="0"/>
              <a:t>Obligaties</a:t>
            </a:r>
          </a:p>
          <a:p>
            <a:pPr eaLnBrk="1" hangingPunct="1"/>
            <a:endParaRPr lang="nl-NL" altLang="nl-NL" sz="2000" dirty="0" smtClean="0"/>
          </a:p>
          <a:p>
            <a:pPr eaLnBrk="1" hangingPunct="1"/>
            <a:r>
              <a:rPr lang="nl-NL" altLang="nl-NL" sz="2000" dirty="0" smtClean="0"/>
              <a:t>Schuldbewijs</a:t>
            </a:r>
          </a:p>
          <a:p>
            <a:pPr eaLnBrk="1" hangingPunct="1"/>
            <a:r>
              <a:rPr lang="nl-NL" altLang="nl-NL" sz="2000" dirty="0" smtClean="0"/>
              <a:t>Beloning is rente</a:t>
            </a:r>
          </a:p>
          <a:p>
            <a:pPr eaLnBrk="1" hangingPunct="1"/>
            <a:r>
              <a:rPr lang="nl-NL" altLang="nl-NL" sz="2000" dirty="0" smtClean="0"/>
              <a:t>Risicomijdend</a:t>
            </a:r>
          </a:p>
          <a:p>
            <a:pPr eaLnBrk="1" hangingPunct="1"/>
            <a:r>
              <a:rPr lang="nl-NL" altLang="nl-NL" sz="2000" dirty="0" smtClean="0"/>
              <a:t>Langlopend maar wel verkoopbaar. </a:t>
            </a:r>
          </a:p>
          <a:p>
            <a:pPr eaLnBrk="1" hangingPunct="1"/>
            <a:r>
              <a:rPr lang="nl-NL" altLang="nl-NL" sz="2000" dirty="0" smtClean="0"/>
              <a:t>Prijs noem je koers</a:t>
            </a:r>
          </a:p>
        </p:txBody>
      </p:sp>
      <p:cxnSp>
        <p:nvCxnSpPr>
          <p:cNvPr id="3" name="Rechte verbindingslijn 2"/>
          <p:cNvCxnSpPr/>
          <p:nvPr/>
        </p:nvCxnSpPr>
        <p:spPr>
          <a:xfrm>
            <a:off x="4427984" y="2420888"/>
            <a:ext cx="70991" cy="3312368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Rechte verbindingslijn 4"/>
          <p:cNvCxnSpPr/>
          <p:nvPr/>
        </p:nvCxnSpPr>
        <p:spPr>
          <a:xfrm flipV="1">
            <a:off x="871538" y="3068960"/>
            <a:ext cx="7084838" cy="7200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Obligaties</a:t>
            </a:r>
          </a:p>
        </p:txBody>
      </p:sp>
      <p:sp>
        <p:nvSpPr>
          <p:cNvPr id="19458" name="Rectangle 18"/>
          <p:cNvSpPr>
            <a:spLocks noGrp="1"/>
          </p:cNvSpPr>
          <p:nvPr>
            <p:ph type="body" sz="half" idx="1"/>
          </p:nvPr>
        </p:nvSpPr>
        <p:spPr>
          <a:xfrm>
            <a:off x="871538" y="1773238"/>
            <a:ext cx="3627437" cy="46799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sz="2000" dirty="0" smtClean="0"/>
              <a:t>Een obligatie bevat de naam van de uitgifte instantie</a:t>
            </a:r>
          </a:p>
          <a:p>
            <a:pPr eaLnBrk="1" hangingPunct="1"/>
            <a:r>
              <a:rPr lang="nl-NL" altLang="nl-NL" sz="2000" dirty="0" smtClean="0"/>
              <a:t>De looptijd</a:t>
            </a:r>
          </a:p>
          <a:p>
            <a:pPr eaLnBrk="1" hangingPunct="1"/>
            <a:r>
              <a:rPr lang="nl-NL" altLang="nl-NL" sz="2000" dirty="0" smtClean="0"/>
              <a:t>De hoogte van de rente (couponrente)</a:t>
            </a:r>
          </a:p>
          <a:p>
            <a:pPr eaLnBrk="1" hangingPunct="1"/>
            <a:r>
              <a:rPr lang="nl-NL" altLang="nl-NL" sz="2000" dirty="0" smtClean="0"/>
              <a:t>De nominale waarde</a:t>
            </a:r>
          </a:p>
          <a:p>
            <a:pPr eaLnBrk="1" hangingPunct="1"/>
            <a:endParaRPr lang="nl-NL" altLang="nl-NL" sz="2000" dirty="0" smtClean="0"/>
          </a:p>
          <a:p>
            <a:pPr eaLnBrk="1" hangingPunct="1"/>
            <a:r>
              <a:rPr lang="nl-NL" altLang="nl-NL" sz="2000" dirty="0" smtClean="0"/>
              <a:t>De uitgifte waarde stellen we gelijk aan 100.</a:t>
            </a:r>
          </a:p>
          <a:p>
            <a:pPr eaLnBrk="1" hangingPunct="1"/>
            <a:r>
              <a:rPr lang="nl-NL" altLang="nl-NL" sz="2000" dirty="0" smtClean="0"/>
              <a:t>Als de koers boven de 100 ligt is de prijs hoger dan de uitgifte waarde</a:t>
            </a:r>
          </a:p>
          <a:p>
            <a:pPr eaLnBrk="1" hangingPunct="1">
              <a:buFont typeface="Symbol" panose="05050102010706020507" pitchFamily="18" charset="2"/>
              <a:buNone/>
            </a:pPr>
            <a:endParaRPr lang="nl-NL" altLang="nl-NL" sz="2000" dirty="0" smtClean="0"/>
          </a:p>
        </p:txBody>
      </p:sp>
      <p:pic>
        <p:nvPicPr>
          <p:cNvPr id="19459" name="Picture 19" descr="http://scriptophilie.vdbic.nl/Dommelen-gemeente-1929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3663" y="1773238"/>
            <a:ext cx="2994025" cy="4751387"/>
          </a:xfr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/>
              <a:t>De koersvorming van obligaties</a:t>
            </a:r>
          </a:p>
        </p:txBody>
      </p:sp>
      <p:sp>
        <p:nvSpPr>
          <p:cNvPr id="20482" name="Rectangle 3"/>
          <p:cNvSpPr>
            <a:spLocks noGrp="1"/>
          </p:cNvSpPr>
          <p:nvPr>
            <p:ph type="body" sz="half" idx="1"/>
          </p:nvPr>
        </p:nvSpPr>
        <p:spPr>
          <a:xfrm>
            <a:off x="871538" y="1916113"/>
            <a:ext cx="7372350" cy="42100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Rente op de kapitaalmarkt bepaalt de koers</a:t>
            </a:r>
          </a:p>
          <a:p>
            <a:pPr eaLnBrk="1" hangingPunct="1">
              <a:lnSpc>
                <a:spcPct val="90000"/>
              </a:lnSpc>
            </a:pPr>
            <a:endParaRPr lang="nl-NL" altLang="nl-NL" sz="1800" dirty="0" smtClean="0"/>
          </a:p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Stel de kapitaalmarktrente (op langlopend vermogen) bedraagt 5 %. Wat is dan de koers van de obligatie op de vorige dia?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Een belegger wil dan uiteraard een rendement van 5%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De obligatie levert op 4,5% van € 500 = € 22,5 (nominale rente)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Bij de bank krijg je 5% van € 500 = € 25. De belegger wil een effectieve rente van 5%</a:t>
            </a:r>
          </a:p>
          <a:p>
            <a:pPr eaLnBrk="1" hangingPunct="1">
              <a:lnSpc>
                <a:spcPct val="90000"/>
              </a:lnSpc>
            </a:pPr>
            <a:endParaRPr lang="nl-NL" altLang="nl-NL" sz="1800" dirty="0" smtClean="0"/>
          </a:p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De obligatie is dan waard </a:t>
            </a:r>
          </a:p>
          <a:p>
            <a:pPr eaLnBrk="1" hangingPunct="1">
              <a:lnSpc>
                <a:spcPct val="90000"/>
              </a:lnSpc>
            </a:pPr>
            <a:endParaRPr lang="nl-NL" altLang="nl-NL" sz="1800" dirty="0" smtClean="0"/>
          </a:p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Koers = 90</a:t>
            </a:r>
          </a:p>
          <a:p>
            <a:pPr eaLnBrk="1" hangingPunct="1">
              <a:lnSpc>
                <a:spcPct val="90000"/>
              </a:lnSpc>
            </a:pPr>
            <a:r>
              <a:rPr lang="nl-NL" altLang="nl-NL" sz="1800" dirty="0" smtClean="0"/>
              <a:t>Conclusie: als de rente stijgt/daalt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nl-NL" altLang="nl-NL" sz="1800" dirty="0" smtClean="0"/>
              <a:t>	dan dalen/stijgen de koersen.</a:t>
            </a:r>
          </a:p>
          <a:p>
            <a:pPr eaLnBrk="1" hangingPunct="1">
              <a:lnSpc>
                <a:spcPct val="90000"/>
              </a:lnSpc>
            </a:pPr>
            <a:endParaRPr lang="nl-NL" altLang="nl-NL" sz="1800" dirty="0" smtClean="0"/>
          </a:p>
        </p:txBody>
      </p:sp>
      <p:graphicFrame>
        <p:nvGraphicFramePr>
          <p:cNvPr id="2048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4643438" y="4292600"/>
          <a:ext cx="35433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Bitmapafbeelding" r:id="rId3" imgW="3543795" imgH="1371429" progId="Paint.Picture">
                  <p:embed/>
                </p:oleObj>
              </mc:Choice>
              <mc:Fallback>
                <p:oleObj name="Bitmapafbeelding" r:id="rId3" imgW="3543795" imgH="1371429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4292600"/>
                        <a:ext cx="35433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971600" y="6237312"/>
            <a:ext cx="712879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Nominale-, reële-, effectieve- en negatieve rente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4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4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5681663" y="55563"/>
            <a:ext cx="3273425" cy="461962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/>
              <a:t>Personele risico’s</a:t>
            </a: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5681663" y="3438525"/>
            <a:ext cx="3273425" cy="461963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/>
              <a:t>Persoonlijnke risico’s</a:t>
            </a:r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376238" y="3438525"/>
            <a:ext cx="2895600" cy="461963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/>
              <a:t>Schaderisico’s</a:t>
            </a:r>
          </a:p>
        </p:txBody>
      </p:sp>
      <p:sp>
        <p:nvSpPr>
          <p:cNvPr id="9" name="Tekstvak 8"/>
          <p:cNvSpPr txBox="1">
            <a:spLocks noChangeArrowheads="1"/>
          </p:cNvSpPr>
          <p:nvPr/>
        </p:nvSpPr>
        <p:spPr bwMode="auto">
          <a:xfrm>
            <a:off x="376238" y="55563"/>
            <a:ext cx="2895600" cy="461962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/>
              <a:t>Economische risico’s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517525"/>
            <a:ext cx="28956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517525"/>
            <a:ext cx="3273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900488"/>
            <a:ext cx="2895600" cy="250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3900488"/>
            <a:ext cx="383698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360626" y="2776805"/>
            <a:ext cx="223224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 smtClean="0"/>
              <a:t>Ondernemen </a:t>
            </a:r>
          </a:p>
          <a:p>
            <a:pPr algn="ctr"/>
            <a:r>
              <a:rPr lang="nl-NL" sz="2000" dirty="0" smtClean="0"/>
              <a:t>en </a:t>
            </a:r>
          </a:p>
          <a:p>
            <a:pPr algn="ctr"/>
            <a:r>
              <a:rPr lang="nl-NL" sz="2000" dirty="0" err="1" smtClean="0"/>
              <a:t>ondernemings-risico’s</a:t>
            </a:r>
            <a:endParaRPr lang="nl-NL" sz="2000" dirty="0"/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595438"/>
            <a:ext cx="7110412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276600" y="260350"/>
            <a:ext cx="3167063" cy="369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Bedrijfskolom en bedrijfstak</a:t>
            </a:r>
          </a:p>
        </p:txBody>
      </p:sp>
      <p:sp>
        <p:nvSpPr>
          <p:cNvPr id="4" name="PIJL-OMHOOG en -OMLAAG 3"/>
          <p:cNvSpPr/>
          <p:nvPr/>
        </p:nvSpPr>
        <p:spPr>
          <a:xfrm>
            <a:off x="3924300" y="765175"/>
            <a:ext cx="287338" cy="6477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5" name="PIJL-LINKS en -RECHTS 4"/>
          <p:cNvSpPr/>
          <p:nvPr/>
        </p:nvSpPr>
        <p:spPr>
          <a:xfrm>
            <a:off x="5076825" y="944563"/>
            <a:ext cx="935038" cy="28892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4716016" y="2420888"/>
            <a:ext cx="2881312" cy="369887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5003800" y="3705225"/>
            <a:ext cx="2881313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nl-NL" altLang="nl-NL" sz="1800"/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360488" y="2022475"/>
            <a:ext cx="719137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3" name="Tekstvak 2"/>
          <p:cNvSpPr txBox="1">
            <a:spLocks noChangeArrowheads="1"/>
          </p:cNvSpPr>
          <p:nvPr/>
        </p:nvSpPr>
        <p:spPr bwMode="auto">
          <a:xfrm>
            <a:off x="2555875" y="4254500"/>
            <a:ext cx="1008063" cy="3683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sz="1800"/>
              <a:t>D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376363" y="2762250"/>
            <a:ext cx="720725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350963" y="4264025"/>
            <a:ext cx="719137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2714625" y="2751138"/>
            <a:ext cx="720725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692400" y="3444875"/>
            <a:ext cx="719138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350963" y="3454400"/>
            <a:ext cx="719137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2714625" y="2011363"/>
            <a:ext cx="720725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929063" y="2011363"/>
            <a:ext cx="720725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932363" y="4254500"/>
            <a:ext cx="719137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944938" y="2751138"/>
            <a:ext cx="720725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14" name="Tekstvak 13"/>
          <p:cNvSpPr txBox="1">
            <a:spLocks noChangeArrowheads="1"/>
          </p:cNvSpPr>
          <p:nvPr/>
        </p:nvSpPr>
        <p:spPr bwMode="auto">
          <a:xfrm>
            <a:off x="4067175" y="4254500"/>
            <a:ext cx="504825" cy="3683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sz="1800"/>
              <a:t>D</a:t>
            </a:r>
          </a:p>
        </p:txBody>
      </p:sp>
      <p:sp>
        <p:nvSpPr>
          <p:cNvPr id="15" name="Tekstvak 14"/>
          <p:cNvSpPr txBox="1">
            <a:spLocks noChangeArrowheads="1"/>
          </p:cNvSpPr>
          <p:nvPr/>
        </p:nvSpPr>
        <p:spPr bwMode="auto">
          <a:xfrm>
            <a:off x="4932363" y="2952750"/>
            <a:ext cx="719137" cy="646113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sz="1800"/>
              <a:t>B</a:t>
            </a:r>
          </a:p>
          <a:p>
            <a:pPr algn="ctr" eaLnBrk="1" hangingPunct="1"/>
            <a:r>
              <a:rPr lang="nl-NL" altLang="nl-NL" sz="1800"/>
              <a:t>C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919538" y="3444875"/>
            <a:ext cx="720725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4932363" y="2011363"/>
            <a:ext cx="719137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6084888" y="4238625"/>
            <a:ext cx="719137" cy="369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6084888" y="2751138"/>
            <a:ext cx="719137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B</a:t>
            </a:r>
          </a:p>
        </p:txBody>
      </p:sp>
      <p:sp>
        <p:nvSpPr>
          <p:cNvPr id="21" name="Tekstvak 20"/>
          <p:cNvSpPr txBox="1">
            <a:spLocks noChangeArrowheads="1"/>
          </p:cNvSpPr>
          <p:nvPr/>
        </p:nvSpPr>
        <p:spPr bwMode="auto">
          <a:xfrm>
            <a:off x="6061075" y="3429000"/>
            <a:ext cx="720725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sz="1800"/>
              <a:t>E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6084888" y="2011363"/>
            <a:ext cx="719137" cy="369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6084888" y="4929188"/>
            <a:ext cx="719137" cy="3683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D</a:t>
            </a:r>
          </a:p>
        </p:txBody>
      </p:sp>
      <p:cxnSp>
        <p:nvCxnSpPr>
          <p:cNvPr id="25" name="Rechte verbindingslijn met pijl 24"/>
          <p:cNvCxnSpPr>
            <a:stCxn id="2" idx="2"/>
            <a:endCxn id="5" idx="0"/>
          </p:cNvCxnSpPr>
          <p:nvPr/>
        </p:nvCxnSpPr>
        <p:spPr>
          <a:xfrm>
            <a:off x="1720220" y="2391395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/>
          <p:nvPr/>
        </p:nvCxnSpPr>
        <p:spPr>
          <a:xfrm>
            <a:off x="1736742" y="3131416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Rechte verbindingslijn met pijl 26"/>
          <p:cNvCxnSpPr/>
          <p:nvPr/>
        </p:nvCxnSpPr>
        <p:spPr>
          <a:xfrm>
            <a:off x="3078175" y="2347150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echte verbindingslijn met pijl 27"/>
          <p:cNvCxnSpPr/>
          <p:nvPr/>
        </p:nvCxnSpPr>
        <p:spPr>
          <a:xfrm>
            <a:off x="4251622" y="2391395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Rechte verbindingslijn met pijl 28"/>
          <p:cNvCxnSpPr/>
          <p:nvPr/>
        </p:nvCxnSpPr>
        <p:spPr>
          <a:xfrm>
            <a:off x="5114925" y="3623163"/>
            <a:ext cx="0" cy="6412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Rechte verbindingslijn met pijl 29"/>
          <p:cNvCxnSpPr>
            <a:endCxn id="15" idx="0"/>
          </p:cNvCxnSpPr>
          <p:nvPr/>
        </p:nvCxnSpPr>
        <p:spPr>
          <a:xfrm>
            <a:off x="5283819" y="2391395"/>
            <a:ext cx="8261" cy="560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/>
          <p:nvPr/>
        </p:nvCxnSpPr>
        <p:spPr>
          <a:xfrm>
            <a:off x="6421588" y="4557723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/>
          <p:nvPr/>
        </p:nvCxnSpPr>
        <p:spPr>
          <a:xfrm>
            <a:off x="6385489" y="3818708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>
            <a:off x="6405066" y="3105702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Rechte verbindingslijn met pijl 33"/>
          <p:cNvCxnSpPr/>
          <p:nvPr/>
        </p:nvCxnSpPr>
        <p:spPr>
          <a:xfrm>
            <a:off x="6405066" y="2381219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/>
        </p:nvCxnSpPr>
        <p:spPr>
          <a:xfrm>
            <a:off x="1728481" y="3872103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>
            <a:off x="3111306" y="3812779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/>
          <p:nvPr/>
        </p:nvCxnSpPr>
        <p:spPr>
          <a:xfrm>
            <a:off x="3074541" y="3059477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Rechte verbindingslijn met pijl 37"/>
          <p:cNvCxnSpPr/>
          <p:nvPr/>
        </p:nvCxnSpPr>
        <p:spPr>
          <a:xfrm>
            <a:off x="4258617" y="3861928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>
            <a:off x="4263517" y="3145375"/>
            <a:ext cx="16522" cy="3706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Tekstvak 41"/>
          <p:cNvSpPr txBox="1">
            <a:spLocks noChangeArrowheads="1"/>
          </p:cNvSpPr>
          <p:nvPr/>
        </p:nvSpPr>
        <p:spPr bwMode="auto">
          <a:xfrm>
            <a:off x="900113" y="1484313"/>
            <a:ext cx="1655762" cy="3698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/>
              <a:t>Bedrijfskolom</a:t>
            </a:r>
          </a:p>
        </p:txBody>
      </p:sp>
      <p:sp>
        <p:nvSpPr>
          <p:cNvPr id="43" name="Tekstvak 42"/>
          <p:cNvSpPr txBox="1"/>
          <p:nvPr/>
        </p:nvSpPr>
        <p:spPr>
          <a:xfrm>
            <a:off x="2051720" y="5661248"/>
            <a:ext cx="2159471" cy="64633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Parallellisatie</a:t>
            </a:r>
          </a:p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branchevervaging</a:t>
            </a:r>
          </a:p>
        </p:txBody>
      </p:sp>
      <p:sp>
        <p:nvSpPr>
          <p:cNvPr id="44" name="Tekstvak 43"/>
          <p:cNvSpPr txBox="1"/>
          <p:nvPr/>
        </p:nvSpPr>
        <p:spPr>
          <a:xfrm>
            <a:off x="3563938" y="1100138"/>
            <a:ext cx="1522412" cy="369887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Specialisatie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4665663" y="5635625"/>
            <a:ext cx="1201737" cy="369888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Integratie</a:t>
            </a:r>
          </a:p>
        </p:txBody>
      </p:sp>
      <p:sp>
        <p:nvSpPr>
          <p:cNvPr id="46" name="Tekstvak 45"/>
          <p:cNvSpPr txBox="1"/>
          <p:nvPr/>
        </p:nvSpPr>
        <p:spPr>
          <a:xfrm>
            <a:off x="5651500" y="1100138"/>
            <a:ext cx="1657350" cy="369887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dirty="0">
                <a:latin typeface="Arial" charset="0"/>
                <a:ea typeface="ＭＳ Ｐゴシック" charset="0"/>
                <a:cs typeface="ＭＳ Ｐゴシック" charset="0"/>
              </a:rPr>
              <a:t>Differentiatie</a:t>
            </a:r>
          </a:p>
        </p:txBody>
      </p:sp>
      <p:sp>
        <p:nvSpPr>
          <p:cNvPr id="65577" name="Tekstvak 46"/>
          <p:cNvSpPr txBox="1">
            <a:spLocks noChangeArrowheads="1"/>
          </p:cNvSpPr>
          <p:nvPr/>
        </p:nvSpPr>
        <p:spPr bwMode="auto">
          <a:xfrm>
            <a:off x="2555875" y="260350"/>
            <a:ext cx="4464050" cy="46196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/>
              <a:t>De bedrijfskolom in beweging</a:t>
            </a:r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jdelijke aanduiding voor inhoud 1"/>
          <p:cNvSpPr>
            <a:spLocks noGrp="1"/>
          </p:cNvSpPr>
          <p:nvPr>
            <p:ph idx="1"/>
          </p:nvPr>
        </p:nvSpPr>
        <p:spPr>
          <a:xfrm>
            <a:off x="871538" y="1628775"/>
            <a:ext cx="7408862" cy="417648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nl-NL" altLang="nl-NL" dirty="0" smtClean="0"/>
              <a:t>Bedrijfskolom / bedrijfstak</a:t>
            </a:r>
          </a:p>
          <a:p>
            <a:r>
              <a:rPr lang="nl-NL" altLang="nl-NL" dirty="0" err="1" smtClean="0"/>
              <a:t>Oerproducent</a:t>
            </a:r>
            <a:r>
              <a:rPr lang="nl-NL" altLang="nl-NL" dirty="0" smtClean="0"/>
              <a:t> / Eindproducent</a:t>
            </a:r>
          </a:p>
          <a:p>
            <a:r>
              <a:rPr lang="nl-NL" altLang="nl-NL" dirty="0" smtClean="0"/>
              <a:t>Markten en prijsvorming</a:t>
            </a:r>
          </a:p>
          <a:p>
            <a:r>
              <a:rPr lang="nl-NL" altLang="nl-NL" dirty="0" smtClean="0"/>
              <a:t>Toegevoegde waarde = productie</a:t>
            </a:r>
          </a:p>
          <a:p>
            <a:r>
              <a:rPr lang="nl-NL" altLang="nl-NL" dirty="0" smtClean="0"/>
              <a:t>Parallellisatie of branchevervaging</a:t>
            </a:r>
          </a:p>
          <a:p>
            <a:r>
              <a:rPr lang="nl-NL" altLang="nl-NL" dirty="0" smtClean="0"/>
              <a:t>Specialisatie</a:t>
            </a:r>
          </a:p>
          <a:p>
            <a:r>
              <a:rPr lang="nl-NL" altLang="nl-NL" dirty="0" smtClean="0"/>
              <a:t>Integratie</a:t>
            </a:r>
          </a:p>
          <a:p>
            <a:r>
              <a:rPr lang="nl-NL" altLang="nl-NL" dirty="0" smtClean="0"/>
              <a:t>Differentiatie</a:t>
            </a:r>
          </a:p>
          <a:p>
            <a:r>
              <a:rPr lang="nl-NL" altLang="nl-NL" dirty="0" smtClean="0"/>
              <a:t>Fusie en overname</a:t>
            </a:r>
          </a:p>
        </p:txBody>
      </p:sp>
      <p:sp>
        <p:nvSpPr>
          <p:cNvPr id="21506" name="Titel 2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787400"/>
          </a:xfrm>
        </p:spPr>
        <p:txBody>
          <a:bodyPr/>
          <a:lstStyle/>
          <a:p>
            <a:r>
              <a:rPr lang="nl-NL" altLang="nl-NL" sz="4000" smtClean="0"/>
              <a:t>Begrippen bij structuur bedrijfsleven</a:t>
            </a:r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5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15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AF21C5A-8427-46F7-991B-0B3F762810A9}" type="slidenum">
              <a:rPr lang="nl-NL" altLang="nl-NL" sz="1000">
                <a:solidFill>
                  <a:srgbClr val="073E87"/>
                </a:solidFill>
                <a:latin typeface="Candara" panose="020E0502030303020204" pitchFamily="34" charset="0"/>
              </a:rPr>
              <a:pPr eaLnBrk="1" hangingPunct="1"/>
              <a:t>23</a:t>
            </a:fld>
            <a:endParaRPr lang="nl-NL" altLang="nl-NL" sz="1000">
              <a:solidFill>
                <a:srgbClr val="073E87"/>
              </a:solidFill>
              <a:latin typeface="Candara" panose="020E0502030303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476375" y="476250"/>
            <a:ext cx="6696075" cy="369888"/>
          </a:xfrm>
          <a:prstGeom prst="rect">
            <a:avLst/>
          </a:prstGeom>
          <a:solidFill>
            <a:srgbClr val="DCE6F2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Bedrijfsstatistieken: balans en resultatenrekening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476375" y="984250"/>
            <a:ext cx="6696075" cy="646113"/>
          </a:xfrm>
          <a:prstGeom prst="rect">
            <a:avLst/>
          </a:prstGeom>
          <a:solidFill>
            <a:srgbClr val="DCE6F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Zowel een natuurlijk persoon als een rechtspersoon kan bezittingen hebben. Een ander woord voor bezit is </a:t>
            </a:r>
            <a:r>
              <a:rPr lang="nl-NL" b="1" i="1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activa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470025" y="1773238"/>
            <a:ext cx="6696075" cy="646112"/>
          </a:xfrm>
          <a:prstGeom prst="rect">
            <a:avLst/>
          </a:prstGeom>
          <a:solidFill>
            <a:srgbClr val="DCE6F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Bezit verkrijg je met behulp van vermogen (geld/kapitaal)</a:t>
            </a:r>
          </a:p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Voor vermogen gebruiken we vaak het begrip </a:t>
            </a:r>
            <a:r>
              <a:rPr lang="nl-NL" b="1" i="1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passiva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452563" y="2636838"/>
            <a:ext cx="6696075" cy="646112"/>
          </a:xfrm>
          <a:prstGeom prst="rect">
            <a:avLst/>
          </a:prstGeom>
          <a:solidFill>
            <a:srgbClr val="DCE6F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Een deel van het bezit is vaak gefinancierd met leningen = vreemd </a:t>
            </a:r>
          </a:p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vermogen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449388" y="3506788"/>
            <a:ext cx="6696075" cy="369887"/>
          </a:xfrm>
          <a:prstGeom prst="rect">
            <a:avLst/>
          </a:prstGeom>
          <a:solidFill>
            <a:srgbClr val="DCE6F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De rest van het bezit is gefinancierd met eigen vermogen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455738" y="4076700"/>
            <a:ext cx="6697662" cy="646113"/>
          </a:xfrm>
          <a:prstGeom prst="rect">
            <a:avLst/>
          </a:prstGeom>
          <a:solidFill>
            <a:srgbClr val="DCE6F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In formule:</a:t>
            </a:r>
          </a:p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</a:rPr>
              <a:t>Bezit (activa) = vreemd vermogen + eigen vermogen</a:t>
            </a:r>
            <a:endParaRPr lang="nl-NL" dirty="0">
              <a:solidFill>
                <a:srgbClr val="000000"/>
              </a:solidFill>
              <a:ea typeface="Candara"/>
              <a:cs typeface="Candara"/>
              <a:sym typeface="Candara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455738" y="4941888"/>
            <a:ext cx="6697662" cy="646112"/>
          </a:xfrm>
          <a:prstGeom prst="rect">
            <a:avLst/>
          </a:prstGeom>
          <a:solidFill>
            <a:srgbClr val="DCE6F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Een balans geeft een overzicht van alle bezittingen en het vermogen waaruit die zijn gefinancierd op </a:t>
            </a:r>
            <a:r>
              <a:rPr lang="nl-NL" dirty="0">
                <a:solidFill>
                  <a:srgbClr val="000000"/>
                </a:solidFill>
                <a:ea typeface="Candara"/>
                <a:cs typeface="Candara"/>
              </a:rPr>
              <a:t>een bepaald moment.</a:t>
            </a:r>
            <a:endParaRPr lang="nl-NL" dirty="0">
              <a:solidFill>
                <a:srgbClr val="000000"/>
              </a:solidFill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652618" y="17828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4132263" y="514350"/>
            <a:ext cx="1366837" cy="523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sz="2800" dirty="0">
                <a:latin typeface="Arial" charset="0"/>
                <a:ea typeface="ＭＳ Ｐゴシック" charset="0"/>
                <a:cs typeface="ＭＳ Ｐゴシック" charset="0"/>
              </a:rPr>
              <a:t>Balans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658813"/>
            <a:ext cx="6300787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563888" y="251358"/>
            <a:ext cx="1512168" cy="461663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De balans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405618" y="3789040"/>
            <a:ext cx="7128793" cy="64632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</a:rPr>
              <a:t>Het eigen vermogen bereken je door van het bezit de schulden (vreemd vermogen) af te trekken</a:t>
            </a:r>
            <a:endParaRPr lang="nl-NL" dirty="0">
              <a:solidFill>
                <a:srgbClr val="000000"/>
              </a:solidFill>
              <a:ea typeface="Candara"/>
              <a:cs typeface="Candara"/>
              <a:sym typeface="Candara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403648" y="4437112"/>
            <a:ext cx="7128794" cy="369330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Dit is waarschijnlijk de balans van een jonge startende ondernemer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403648" y="4797152"/>
            <a:ext cx="7128794" cy="1477325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lIns="45719" tIns="45719" rIns="45719" bIns="45719" spcCol="38100">
            <a:spAutoFit/>
          </a:bodyPr>
          <a:lstStyle/>
          <a:p>
            <a:pPr fontAlgn="auto" latinLnBrk="1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</a:rPr>
              <a:t>Verklaring:</a:t>
            </a:r>
          </a:p>
          <a:p>
            <a:pPr marL="342900" indent="-342900" fontAlgn="auto" latinLnBrk="1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Het balanstotaal is </a:t>
            </a:r>
            <a:r>
              <a:rPr lang="nl-NL" dirty="0" err="1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gerimg</a:t>
            </a:r>
            <a:endParaRPr lang="nl-NL" dirty="0">
              <a:solidFill>
                <a:srgbClr val="000000"/>
              </a:solidFill>
              <a:ea typeface="Candara"/>
              <a:cs typeface="Candara"/>
              <a:sym typeface="Candara"/>
            </a:endParaRPr>
          </a:p>
          <a:p>
            <a:pPr marL="342900" indent="-342900" fontAlgn="auto" latinLnBrk="1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</a:rPr>
              <a:t>Het eigen vermogen is klein t.o.v. het totaal</a:t>
            </a:r>
          </a:p>
          <a:p>
            <a:pPr marL="342900" indent="-342900" fontAlgn="auto" latinLnBrk="1" hangingPunct="0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nl-NL" dirty="0">
                <a:solidFill>
                  <a:srgbClr val="000000"/>
                </a:solidFill>
                <a:ea typeface="Candara"/>
                <a:cs typeface="Candara"/>
                <a:sym typeface="Candara"/>
              </a:rPr>
              <a:t>De solvabiliteit EV/VV is laag. De kans op een extra lening bij een bank is daardoor gering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475656" y="630932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Stel van de Debiteuren is 10.000 niet terug te vorderen?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2339752" y="249289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30.000</a:t>
            </a:r>
            <a:endParaRPr lang="nl-NL" sz="1600" dirty="0"/>
          </a:p>
        </p:txBody>
      </p:sp>
      <p:sp>
        <p:nvSpPr>
          <p:cNvPr id="10" name="Tekstvak 9"/>
          <p:cNvSpPr txBox="1"/>
          <p:nvPr/>
        </p:nvSpPr>
        <p:spPr>
          <a:xfrm>
            <a:off x="7380312" y="1556792"/>
            <a:ext cx="7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-3000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2195736" y="32849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86.900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596336" y="32849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86.900</a:t>
            </a:r>
            <a:endParaRPr lang="nl-NL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427037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nl-NL" sz="2000" dirty="0" smtClean="0">
                <a:solidFill>
                  <a:srgbClr val="FFFFFF"/>
                </a:solidFill>
              </a:rPr>
              <a:t>Waaraan kun je nog meer  zien </a:t>
            </a:r>
            <a:r>
              <a:rPr sz="2000" dirty="0" smtClean="0">
                <a:solidFill>
                  <a:srgbClr val="FFFFFF"/>
                </a:solidFill>
              </a:rPr>
              <a:t>of </a:t>
            </a:r>
            <a:r>
              <a:rPr sz="2000" dirty="0">
                <a:solidFill>
                  <a:srgbClr val="FFFFFF"/>
                </a:solidFill>
              </a:rPr>
              <a:t>het </a:t>
            </a:r>
            <a:r>
              <a:rPr sz="2000" dirty="0" err="1">
                <a:solidFill>
                  <a:srgbClr val="FFFFFF"/>
                </a:solidFill>
              </a:rPr>
              <a:t>goed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dirty="0" err="1">
                <a:solidFill>
                  <a:srgbClr val="FFFFFF"/>
                </a:solidFill>
              </a:rPr>
              <a:t>gaat</a:t>
            </a:r>
            <a:r>
              <a:rPr sz="2000" dirty="0">
                <a:solidFill>
                  <a:srgbClr val="FFFFFF"/>
                </a:solidFill>
              </a:rPr>
              <a:t> met </a:t>
            </a:r>
            <a:r>
              <a:rPr sz="2000" dirty="0" err="1">
                <a:solidFill>
                  <a:srgbClr val="FFFFFF"/>
                </a:solidFill>
              </a:rPr>
              <a:t>een</a:t>
            </a:r>
            <a:r>
              <a:rPr sz="2000" dirty="0">
                <a:solidFill>
                  <a:srgbClr val="FFFFFF"/>
                </a:solidFill>
              </a:rPr>
              <a:t> </a:t>
            </a:r>
            <a:r>
              <a:rPr sz="2000" dirty="0" err="1">
                <a:solidFill>
                  <a:srgbClr val="FFFFFF"/>
                </a:solidFill>
              </a:rPr>
              <a:t>bedrijf</a:t>
            </a:r>
            <a:r>
              <a:rPr sz="2000" dirty="0">
                <a:solidFill>
                  <a:srgbClr val="FFFFFF"/>
                </a:solidFill>
              </a:rPr>
              <a:t>? (2)</a:t>
            </a:r>
          </a:p>
        </p:txBody>
      </p:sp>
      <p:pic>
        <p:nvPicPr>
          <p:cNvPr id="158" name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2060575"/>
            <a:ext cx="45497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Shape 157"/>
          <p:cNvSpPr txBox="1">
            <a:spLocks/>
          </p:cNvSpPr>
          <p:nvPr/>
        </p:nvSpPr>
        <p:spPr bwMode="auto">
          <a:xfrm>
            <a:off x="468313" y="917575"/>
            <a:ext cx="8229600" cy="566738"/>
          </a:xfrm>
          <a:prstGeom prst="rect">
            <a:avLst/>
          </a:prstGeom>
          <a:solidFill>
            <a:srgbClr val="05E0DB"/>
          </a:solidFill>
          <a:ln w="25400">
            <a:solidFill>
              <a:srgbClr val="03A4A1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algn="ctr"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1pPr>
            <a:lvl2pPr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2pPr>
            <a:lvl3pPr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3pPr>
            <a:lvl4pPr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4pPr>
            <a:lvl5pPr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5pPr>
            <a:lvl6pPr indent="457200"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6pPr>
            <a:lvl7pPr indent="914400"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7pPr>
            <a:lvl8pPr indent="1371600"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8pPr>
            <a:lvl9pPr indent="1828800" algn="ctr"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  <a:sym typeface="Candara"/>
              </a:defRPr>
            </a:lvl9pPr>
          </a:lstStyle>
          <a:p>
            <a:pPr algn="l">
              <a:defRPr sz="1800">
                <a:solidFill>
                  <a:srgbClr val="000000"/>
                </a:solidFill>
              </a:defRPr>
            </a:pPr>
            <a:r>
              <a:rPr lang="nl-NL" sz="2000" dirty="0" smtClean="0">
                <a:solidFill>
                  <a:srgbClr val="FFFFFF"/>
                </a:solidFill>
              </a:rPr>
              <a:t>Resultatenrekening: overzicht van opbrengsten (baten) en kosten (lasten)</a:t>
            </a:r>
          </a:p>
          <a:p>
            <a:pPr algn="l">
              <a:defRPr sz="1800">
                <a:solidFill>
                  <a:srgbClr val="000000"/>
                </a:solidFill>
              </a:defRPr>
            </a:pPr>
            <a:r>
              <a:rPr lang="nl-NL" sz="2000" dirty="0">
                <a:solidFill>
                  <a:srgbClr val="FFFFFF"/>
                </a:solidFill>
              </a:rPr>
              <a:t>g</a:t>
            </a:r>
            <a:r>
              <a:rPr lang="nl-NL" sz="2000" dirty="0" smtClean="0">
                <a:solidFill>
                  <a:srgbClr val="FFFFFF"/>
                </a:solidFill>
              </a:rPr>
              <a:t>edurende een periode (meestal een jaar)</a:t>
            </a:r>
            <a:endParaRPr lang="nl-NL" sz="2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kstvak 1"/>
          <p:cNvSpPr txBox="1">
            <a:spLocks noChangeArrowheads="1"/>
          </p:cNvSpPr>
          <p:nvPr/>
        </p:nvSpPr>
        <p:spPr bwMode="auto">
          <a:xfrm>
            <a:off x="1028700" y="322263"/>
            <a:ext cx="7042150" cy="4603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/>
              <a:t>  Liquiditeit, solvabiliteit, rentabiliteit en winstmarge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28951" y="1189551"/>
            <a:ext cx="7041885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l-NL" sz="2000" dirty="0"/>
              <a:t>Liquiditeit is de mate waarin een bedrijf aan haar kortlopende schulden kan voldoen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028951" y="1999338"/>
            <a:ext cx="7041885" cy="101566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l-NL" sz="2000" dirty="0"/>
              <a:t>Solvabiliteit is de mate waarin een bedrijf haar schulden (verliezen) kan terugbetalen (verhouding eigen vermogen en vreemd vermogen)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28951" y="3015001"/>
            <a:ext cx="7041885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l-NL" sz="2000" dirty="0"/>
              <a:t>Rentabiliteit is de winstgevendheid van een bedrijf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479800"/>
            <a:ext cx="6008687" cy="32416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217044" y="3825852"/>
            <a:ext cx="162381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nl-NL" sz="2400" dirty="0"/>
              <a:t>In formule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5646738"/>
            <a:ext cx="34925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ctrTitle"/>
          </p:nvPr>
        </p:nvSpPr>
        <p:spPr>
          <a:xfrm>
            <a:off x="685800" y="1412875"/>
            <a:ext cx="7772400" cy="1008063"/>
          </a:xfrm>
        </p:spPr>
        <p:txBody>
          <a:bodyPr/>
          <a:lstStyle/>
          <a:p>
            <a:pPr eaLnBrk="1" hangingPunct="1"/>
            <a:r>
              <a:rPr lang="nl-NL" altLang="nl-NL" smtClean="0"/>
              <a:t>Overheidsfinanciën</a:t>
            </a:r>
          </a:p>
        </p:txBody>
      </p:sp>
      <p:sp>
        <p:nvSpPr>
          <p:cNvPr id="22530" name="Ondertitel 2"/>
          <p:cNvSpPr>
            <a:spLocks noGrp="1"/>
          </p:cNvSpPr>
          <p:nvPr>
            <p:ph type="subTitle" idx="1"/>
          </p:nvPr>
        </p:nvSpPr>
        <p:spPr>
          <a:xfrm>
            <a:off x="900113" y="908050"/>
            <a:ext cx="7488237" cy="1752600"/>
          </a:xfrm>
        </p:spPr>
        <p:txBody>
          <a:bodyPr/>
          <a:lstStyle/>
          <a:p>
            <a:pPr eaLnBrk="1" hangingPunct="1"/>
            <a:endParaRPr lang="nl-NL" altLang="nl-NL" smtClean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4365625"/>
            <a:ext cx="2779712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107504" y="1268760"/>
          <a:ext cx="889248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Overheid of Collectieve sector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293063" y="667485"/>
          <a:ext cx="8384883" cy="5746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5454650" y="1058863"/>
            <a:ext cx="2506663" cy="708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latin typeface="Arial" charset="0"/>
                <a:ea typeface="ＭＳ Ｐゴシック" charset="0"/>
                <a:cs typeface="ＭＳ Ｐゴシック" charset="0"/>
              </a:rPr>
              <a:t>Handelsregisterwet</a:t>
            </a:r>
          </a:p>
          <a:p>
            <a:pPr>
              <a:defRPr/>
            </a:pPr>
            <a:r>
              <a:rPr lang="nl-NL" sz="2000" dirty="0">
                <a:latin typeface="Arial" charset="0"/>
                <a:ea typeface="ＭＳ Ｐゴシック" charset="0"/>
                <a:cs typeface="ＭＳ Ｐゴシック" charset="0"/>
              </a:rPr>
              <a:t>Vestigingswet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381750" y="3579813"/>
            <a:ext cx="2508250" cy="1016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latin typeface="Arial" charset="0"/>
                <a:ea typeface="ＭＳ Ｐゴシック" charset="0"/>
                <a:cs typeface="ＭＳ Ｐゴシック" charset="0"/>
              </a:rPr>
              <a:t>Export en import</a:t>
            </a:r>
          </a:p>
          <a:p>
            <a:pPr>
              <a:defRPr/>
            </a:pPr>
            <a:r>
              <a:rPr lang="nl-NL" sz="2000" dirty="0">
                <a:latin typeface="Arial" charset="0"/>
                <a:ea typeface="ＭＳ Ｐゴシック" charset="0"/>
                <a:cs typeface="ＭＳ Ｐゴシック" charset="0"/>
              </a:rPr>
              <a:t>Cursussen</a:t>
            </a:r>
          </a:p>
          <a:p>
            <a:pPr>
              <a:defRPr/>
            </a:pPr>
            <a:r>
              <a:rPr lang="nl-NL" sz="2000" dirty="0">
                <a:latin typeface="Arial" charset="0"/>
                <a:ea typeface="ＭＳ Ｐゴシック" charset="0"/>
                <a:cs typeface="ＭＳ Ｐゴシック" charset="0"/>
              </a:rPr>
              <a:t>Hulp aan starters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79388" y="3547293"/>
            <a:ext cx="268605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nl-NL" sz="2000" dirty="0">
                <a:latin typeface="Arial" charset="0"/>
                <a:ea typeface="ＭＳ Ｐゴシック" charset="0"/>
                <a:cs typeface="ＭＳ Ｐゴシック" charset="0"/>
              </a:rPr>
              <a:t>Economisch klimaat stimuleren: verkeer, toerisme, energie, </a:t>
            </a:r>
            <a:r>
              <a:rPr lang="nl-NL" sz="2000" dirty="0" smtClean="0">
                <a:latin typeface="Arial" charset="0"/>
                <a:ea typeface="ＭＳ Ｐゴシック" charset="0"/>
                <a:cs typeface="ＭＳ Ｐゴシック" charset="0"/>
              </a:rPr>
              <a:t>enz.</a:t>
            </a:r>
            <a:endParaRPr lang="nl-NL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3253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69900"/>
            <a:ext cx="22860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85875"/>
            <a:ext cx="4851400" cy="5143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Directe belastingen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nl-NL" sz="2400" dirty="0">
                <a:ea typeface="+mn-ea"/>
              </a:rPr>
              <a:t>i</a:t>
            </a:r>
            <a:r>
              <a:rPr lang="nl-NL" sz="2400" dirty="0" smtClean="0">
                <a:ea typeface="+mn-ea"/>
              </a:rPr>
              <a:t>nkomstenbelasting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nl-NL" sz="2400" dirty="0" smtClean="0">
                <a:ea typeface="+mn-ea"/>
              </a:rPr>
              <a:t>vennootschapsbelasting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nl-NL" sz="2800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Indirecte belastingen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nl-NL" sz="2400" dirty="0" smtClean="0">
                <a:ea typeface="+mn-ea"/>
              </a:rPr>
              <a:t>Btw</a:t>
            </a:r>
          </a:p>
          <a:p>
            <a:pPr lvl="1" indent="-274320" eaLnBrk="1" fontAlgn="auto" hangingPunct="1">
              <a:spcAft>
                <a:spcPts val="0"/>
              </a:spcAft>
              <a:defRPr/>
            </a:pPr>
            <a:r>
              <a:rPr lang="nl-NL" sz="2400" dirty="0" smtClean="0">
                <a:ea typeface="+mn-ea"/>
              </a:rPr>
              <a:t>Accijnzen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nl-NL" sz="2800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Premies sociale zekerheid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nl-NL" sz="2800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Aardgasbaten</a:t>
            </a:r>
            <a:endParaRPr lang="nl-NL" sz="2800" dirty="0">
              <a:ea typeface="+mn-ea"/>
              <a:cs typeface="+mn-cs"/>
            </a:endParaRPr>
          </a:p>
        </p:txBody>
      </p:sp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Inkomsten</a:t>
            </a:r>
          </a:p>
        </p:txBody>
      </p:sp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016000"/>
            <a:ext cx="3803650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85875"/>
            <a:ext cx="4330700" cy="51435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sz="2800" dirty="0" smtClean="0"/>
              <a:t>Zorg</a:t>
            </a:r>
          </a:p>
          <a:p>
            <a:pPr eaLnBrk="1" hangingPunct="1"/>
            <a:r>
              <a:rPr lang="nl-NL" altLang="nl-NL" sz="2800" dirty="0" smtClean="0"/>
              <a:t>Sociale Zekerheid</a:t>
            </a:r>
          </a:p>
          <a:p>
            <a:pPr eaLnBrk="1" hangingPunct="1"/>
            <a:r>
              <a:rPr lang="nl-NL" altLang="nl-NL" sz="2800" dirty="0" smtClean="0"/>
              <a:t>Onderwijs</a:t>
            </a:r>
          </a:p>
          <a:p>
            <a:pPr eaLnBrk="1" hangingPunct="1"/>
            <a:r>
              <a:rPr lang="nl-NL" altLang="nl-NL" sz="2800" dirty="0" smtClean="0"/>
              <a:t>Buitenlandse Zaken</a:t>
            </a:r>
          </a:p>
          <a:p>
            <a:pPr eaLnBrk="1" hangingPunct="1"/>
            <a:r>
              <a:rPr lang="nl-NL" altLang="nl-NL" sz="2800" dirty="0" smtClean="0"/>
              <a:t>Infrastructuur</a:t>
            </a:r>
          </a:p>
          <a:p>
            <a:pPr eaLnBrk="1" hangingPunct="1"/>
            <a:r>
              <a:rPr lang="nl-NL" altLang="nl-NL" sz="2800" dirty="0" smtClean="0"/>
              <a:t>…….</a:t>
            </a:r>
          </a:p>
          <a:p>
            <a:pPr eaLnBrk="1" hangingPunct="1"/>
            <a:r>
              <a:rPr lang="nl-NL" altLang="nl-NL" sz="2800" dirty="0" smtClean="0"/>
              <a:t>Rentelasten</a:t>
            </a:r>
          </a:p>
          <a:p>
            <a:pPr eaLnBrk="1" hangingPunct="1"/>
            <a:r>
              <a:rPr lang="nl-NL" altLang="nl-NL" sz="2800" dirty="0" smtClean="0"/>
              <a:t>Aflossingen</a:t>
            </a:r>
          </a:p>
        </p:txBody>
      </p:sp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Uitgaven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23938"/>
            <a:ext cx="4354513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7510463" y="1052513"/>
            <a:ext cx="1619250" cy="11096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Begrotingstekort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885078" y="2060848"/>
            <a:ext cx="14514" cy="42479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885078" y="5980113"/>
            <a:ext cx="3600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628" name="Tekstvak 10"/>
          <p:cNvSpPr txBox="1">
            <a:spLocks noChangeArrowheads="1"/>
          </p:cNvSpPr>
          <p:nvPr/>
        </p:nvSpPr>
        <p:spPr bwMode="auto">
          <a:xfrm>
            <a:off x="468313" y="5373688"/>
            <a:ext cx="417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50</a:t>
            </a:r>
          </a:p>
        </p:txBody>
      </p:sp>
      <p:sp>
        <p:nvSpPr>
          <p:cNvPr id="26629" name="Tekstvak 11"/>
          <p:cNvSpPr txBox="1">
            <a:spLocks noChangeArrowheads="1"/>
          </p:cNvSpPr>
          <p:nvPr/>
        </p:nvSpPr>
        <p:spPr bwMode="auto">
          <a:xfrm>
            <a:off x="352425" y="4652963"/>
            <a:ext cx="536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100</a:t>
            </a:r>
          </a:p>
        </p:txBody>
      </p:sp>
      <p:sp>
        <p:nvSpPr>
          <p:cNvPr id="26630" name="Tekstvak 12"/>
          <p:cNvSpPr txBox="1">
            <a:spLocks noChangeArrowheads="1"/>
          </p:cNvSpPr>
          <p:nvPr/>
        </p:nvSpPr>
        <p:spPr bwMode="auto">
          <a:xfrm>
            <a:off x="366713" y="3976688"/>
            <a:ext cx="534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150</a:t>
            </a:r>
          </a:p>
        </p:txBody>
      </p:sp>
      <p:sp>
        <p:nvSpPr>
          <p:cNvPr id="26631" name="Tekstvak 13"/>
          <p:cNvSpPr txBox="1">
            <a:spLocks noChangeArrowheads="1"/>
          </p:cNvSpPr>
          <p:nvPr/>
        </p:nvSpPr>
        <p:spPr bwMode="auto">
          <a:xfrm>
            <a:off x="352425" y="3241675"/>
            <a:ext cx="53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200</a:t>
            </a:r>
          </a:p>
        </p:txBody>
      </p:sp>
      <p:sp>
        <p:nvSpPr>
          <p:cNvPr id="26632" name="Tekstvak 14"/>
          <p:cNvSpPr txBox="1">
            <a:spLocks noChangeArrowheads="1"/>
          </p:cNvSpPr>
          <p:nvPr/>
        </p:nvSpPr>
        <p:spPr bwMode="auto">
          <a:xfrm>
            <a:off x="352425" y="2520950"/>
            <a:ext cx="53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250</a:t>
            </a:r>
          </a:p>
        </p:txBody>
      </p:sp>
      <p:sp>
        <p:nvSpPr>
          <p:cNvPr id="26633" name="Tekstvak 16"/>
          <p:cNvSpPr txBox="1">
            <a:spLocks noChangeArrowheads="1"/>
          </p:cNvSpPr>
          <p:nvPr/>
        </p:nvSpPr>
        <p:spPr bwMode="auto">
          <a:xfrm>
            <a:off x="165100" y="2079625"/>
            <a:ext cx="303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€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331640" y="1412776"/>
            <a:ext cx="69281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UIT</a:t>
            </a:r>
            <a:endParaRPr lang="nl-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3124822" y="1418372"/>
            <a:ext cx="51809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</a:rPr>
              <a:t>IN</a:t>
            </a:r>
            <a:endParaRPr lang="nl-N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24" name="Rechthoek 23"/>
          <p:cNvSpPr/>
          <p:nvPr/>
        </p:nvSpPr>
        <p:spPr>
          <a:xfrm>
            <a:off x="1331913" y="3427413"/>
            <a:ext cx="863600" cy="288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err="1"/>
              <a:t>Uitg</a:t>
            </a:r>
            <a:r>
              <a:rPr lang="nl-NL" dirty="0"/>
              <a:t>.</a:t>
            </a:r>
          </a:p>
        </p:txBody>
      </p:sp>
      <p:sp>
        <p:nvSpPr>
          <p:cNvPr id="25" name="Rechthoek 24"/>
          <p:cNvSpPr/>
          <p:nvPr/>
        </p:nvSpPr>
        <p:spPr>
          <a:xfrm>
            <a:off x="2987675" y="3284538"/>
            <a:ext cx="863600" cy="3025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err="1"/>
              <a:t>Ink</a:t>
            </a:r>
            <a:r>
              <a:rPr lang="nl-NL" dirty="0"/>
              <a:t>.</a:t>
            </a:r>
          </a:p>
        </p:txBody>
      </p:sp>
      <p:sp>
        <p:nvSpPr>
          <p:cNvPr id="26" name="Rechthoek 25"/>
          <p:cNvSpPr/>
          <p:nvPr/>
        </p:nvSpPr>
        <p:spPr>
          <a:xfrm>
            <a:off x="1331913" y="3141663"/>
            <a:ext cx="863600" cy="2873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/>
              <a:t>Rente</a:t>
            </a:r>
          </a:p>
        </p:txBody>
      </p:sp>
      <p:sp>
        <p:nvSpPr>
          <p:cNvPr id="27" name="Rechthoek 26"/>
          <p:cNvSpPr/>
          <p:nvPr/>
        </p:nvSpPr>
        <p:spPr>
          <a:xfrm>
            <a:off x="1331913" y="2520950"/>
            <a:ext cx="863600" cy="58578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/>
              <a:t>Aflos.</a:t>
            </a:r>
          </a:p>
        </p:txBody>
      </p:sp>
      <p:cxnSp>
        <p:nvCxnSpPr>
          <p:cNvPr id="29" name="Rechte verbindingslijn 28"/>
          <p:cNvCxnSpPr/>
          <p:nvPr/>
        </p:nvCxnSpPr>
        <p:spPr>
          <a:xfrm>
            <a:off x="2268538" y="2520950"/>
            <a:ext cx="1798637" cy="0"/>
          </a:xfrm>
          <a:prstGeom prst="line">
            <a:avLst/>
          </a:prstGeom>
          <a:ln w="28575"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>
            <a:endCxn id="25" idx="0"/>
          </p:cNvCxnSpPr>
          <p:nvPr/>
        </p:nvCxnSpPr>
        <p:spPr>
          <a:xfrm>
            <a:off x="2378075" y="2521362"/>
            <a:ext cx="0" cy="76362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kstvak 33"/>
          <p:cNvSpPr txBox="1">
            <a:spLocks noChangeArrowheads="1"/>
          </p:cNvSpPr>
          <p:nvPr/>
        </p:nvSpPr>
        <p:spPr bwMode="auto">
          <a:xfrm>
            <a:off x="5148263" y="3357563"/>
            <a:ext cx="3600450" cy="283527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511425" algn="r"/>
                <a:tab pos="3222625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000" b="1" dirty="0">
                <a:latin typeface="Candara" panose="020E0502030303020204" pitchFamily="34" charset="0"/>
              </a:rPr>
              <a:t>UITGAVEN</a:t>
            </a:r>
          </a:p>
          <a:p>
            <a:pPr eaLnBrk="1" hangingPunct="1"/>
            <a:r>
              <a:rPr lang="nl-NL" altLang="nl-NL" sz="2000" dirty="0">
                <a:latin typeface="Candara" panose="020E0502030303020204" pitchFamily="34" charset="0"/>
              </a:rPr>
              <a:t>‘Gewone’ uitgaven		200</a:t>
            </a:r>
          </a:p>
          <a:p>
            <a:pPr eaLnBrk="1" hangingPunct="1"/>
            <a:r>
              <a:rPr lang="nl-NL" altLang="nl-NL" sz="2000" dirty="0">
                <a:latin typeface="Candara" panose="020E0502030303020204" pitchFamily="34" charset="0"/>
              </a:rPr>
              <a:t>Rente		20</a:t>
            </a:r>
          </a:p>
          <a:p>
            <a:pPr eaLnBrk="1" hangingPunct="1"/>
            <a:r>
              <a:rPr lang="nl-NL" altLang="nl-NL" sz="2000" u="sng" dirty="0">
                <a:latin typeface="Candara" panose="020E0502030303020204" pitchFamily="34" charset="0"/>
              </a:rPr>
              <a:t>Aflossingen		45</a:t>
            </a:r>
            <a:endParaRPr lang="nl-NL" altLang="nl-NL" sz="2000" dirty="0">
              <a:latin typeface="Candara" panose="020E0502030303020204" pitchFamily="34" charset="0"/>
            </a:endParaRPr>
          </a:p>
          <a:p>
            <a:pPr eaLnBrk="1" hangingPunct="1"/>
            <a:r>
              <a:rPr lang="nl-NL" altLang="nl-NL" sz="2000" dirty="0">
                <a:latin typeface="Candara" panose="020E0502030303020204" pitchFamily="34" charset="0"/>
              </a:rPr>
              <a:t>		265</a:t>
            </a:r>
          </a:p>
          <a:p>
            <a:pPr eaLnBrk="1" hangingPunct="1"/>
            <a:endParaRPr lang="nl-NL" altLang="nl-NL" sz="2000" b="1" dirty="0">
              <a:latin typeface="Candara" panose="020E0502030303020204" pitchFamily="34" charset="0"/>
            </a:endParaRPr>
          </a:p>
          <a:p>
            <a:pPr eaLnBrk="1" hangingPunct="1"/>
            <a:r>
              <a:rPr lang="nl-NL" altLang="nl-NL" sz="2000" b="1" dirty="0">
                <a:latin typeface="Candara" panose="020E0502030303020204" pitchFamily="34" charset="0"/>
              </a:rPr>
              <a:t>INKOMSTEN		</a:t>
            </a:r>
            <a:r>
              <a:rPr lang="nl-NL" altLang="nl-NL" sz="2000" u="sng" dirty="0">
                <a:latin typeface="Candara" panose="020E0502030303020204" pitchFamily="34" charset="0"/>
              </a:rPr>
              <a:t>210</a:t>
            </a:r>
            <a:endParaRPr lang="nl-NL" altLang="nl-NL" sz="2000" dirty="0">
              <a:latin typeface="Candara" panose="020E0502030303020204" pitchFamily="34" charset="0"/>
            </a:endParaRPr>
          </a:p>
          <a:p>
            <a:pPr eaLnBrk="1" hangingPunct="1"/>
            <a:r>
              <a:rPr lang="nl-NL" altLang="nl-NL" sz="2000" b="1" dirty="0">
                <a:latin typeface="Candara" panose="020E0502030303020204" pitchFamily="34" charset="0"/>
              </a:rPr>
              <a:t>BEGROTINGSTEKORT		55</a:t>
            </a:r>
          </a:p>
          <a:p>
            <a:pPr eaLnBrk="1" hangingPunct="1"/>
            <a:r>
              <a:rPr lang="nl-NL" altLang="nl-NL" sz="2000" b="1" dirty="0">
                <a:latin typeface="Candara" panose="020E0502030303020204" pitchFamily="34" charset="0"/>
              </a:rPr>
              <a:t>(= financieringsbehoefte)</a:t>
            </a:r>
          </a:p>
        </p:txBody>
      </p:sp>
      <p:sp>
        <p:nvSpPr>
          <p:cNvPr id="35" name="Afgeronde rechthoek 34"/>
          <p:cNvSpPr/>
          <p:nvPr/>
        </p:nvSpPr>
        <p:spPr>
          <a:xfrm>
            <a:off x="5148263" y="1196975"/>
            <a:ext cx="3816350" cy="19446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Het </a:t>
            </a:r>
            <a:r>
              <a:rPr lang="nl-NL" sz="2400" b="1" dirty="0"/>
              <a:t>begrotingstekort</a:t>
            </a:r>
            <a:r>
              <a:rPr lang="nl-NL" sz="2400" dirty="0"/>
              <a:t> is het bedrag dat de overheid in een jaar moet lenen, omdat de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uitgaven &gt; inkomsten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988840"/>
            <a:ext cx="3600202" cy="34512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dirty="0" err="1" smtClean="0"/>
              <a:t>Obligatie-leningen</a:t>
            </a:r>
            <a:endParaRPr lang="nl-NL" altLang="nl-NL" dirty="0" smtClean="0"/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nl-NL" altLang="nl-NL" sz="1800" dirty="0" smtClean="0"/>
              <a:t>Vast bedrag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nl-NL" altLang="nl-NL" sz="1800" dirty="0" smtClean="0"/>
              <a:t>Vaste looptijd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nl-NL" altLang="nl-NL" sz="1800" dirty="0" smtClean="0"/>
              <a:t>Vaste rente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l-NL" altLang="nl-NL" sz="1800" dirty="0" smtClean="0"/>
              <a:t>Vrije inschrijving</a:t>
            </a:r>
          </a:p>
          <a:p>
            <a:pPr eaLnBrk="1" hangingPunct="1"/>
            <a:r>
              <a:rPr lang="nl-NL" altLang="nl-NL" dirty="0" smtClean="0"/>
              <a:t>Onderhandse lening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nl-NL" altLang="nl-NL" sz="1800" dirty="0" smtClean="0"/>
              <a:t>Grote bedragen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r>
              <a:rPr lang="nl-NL" altLang="nl-NL" sz="1800" dirty="0" smtClean="0"/>
              <a:t>Maatwerk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l-NL" altLang="nl-NL" sz="1800" dirty="0" smtClean="0"/>
              <a:t>Verzekeringsmaatschappijen 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l-NL" altLang="nl-NL" sz="1800" dirty="0" smtClean="0"/>
              <a:t>en pensioenfondsen</a:t>
            </a:r>
          </a:p>
          <a:p>
            <a:pPr lvl="1" eaLnBrk="1" hangingPunct="1">
              <a:buFont typeface="Courier New" panose="02070309020205020404" pitchFamily="49" charset="0"/>
              <a:buChar char="o"/>
            </a:pPr>
            <a:endParaRPr lang="nl-NL" altLang="nl-NL" sz="1800" dirty="0" smtClean="0"/>
          </a:p>
        </p:txBody>
      </p:sp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dirty="0" smtClean="0"/>
              <a:t>Lenen door de overheid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44675"/>
            <a:ext cx="4929187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153150"/>
            <a:ext cx="5715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85875"/>
            <a:ext cx="6059488" cy="502285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nl-NL" sz="2000" dirty="0" smtClean="0">
                <a:ea typeface="+mn-ea"/>
                <a:cs typeface="+mn-cs"/>
              </a:rPr>
              <a:t>Gegevens:</a:t>
            </a:r>
          </a:p>
          <a:p>
            <a:pPr lvl="1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nl-NL" sz="1800" dirty="0" smtClean="0">
                <a:ea typeface="+mn-ea"/>
              </a:rPr>
              <a:t>Staatsschuld eind 2010: 360 </a:t>
            </a:r>
            <a:r>
              <a:rPr lang="nl-NL" sz="1800" dirty="0" err="1" smtClean="0">
                <a:ea typeface="+mn-ea"/>
              </a:rPr>
              <a:t>mld</a:t>
            </a:r>
            <a:endParaRPr lang="nl-NL" sz="1800" dirty="0" smtClean="0">
              <a:ea typeface="+mn-ea"/>
            </a:endParaRPr>
          </a:p>
          <a:p>
            <a:pPr lvl="1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nl-NL" sz="1800" dirty="0" smtClean="0">
                <a:ea typeface="+mn-ea"/>
              </a:rPr>
              <a:t>Inkomsten 2011: 240 </a:t>
            </a:r>
            <a:r>
              <a:rPr lang="nl-NL" sz="1800" dirty="0" err="1" smtClean="0">
                <a:ea typeface="+mn-ea"/>
              </a:rPr>
              <a:t>mld</a:t>
            </a:r>
            <a:endParaRPr lang="nl-NL" sz="1800" dirty="0" smtClean="0">
              <a:ea typeface="+mn-ea"/>
            </a:endParaRPr>
          </a:p>
          <a:p>
            <a:pPr lvl="1" indent="-274320" eaLnBrk="1" fontAlgn="auto" hangingPunct="1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nl-NL" sz="1800" dirty="0" smtClean="0">
                <a:ea typeface="+mn-ea"/>
              </a:rPr>
              <a:t>Uitgaven 2011: 260 </a:t>
            </a:r>
            <a:r>
              <a:rPr lang="nl-NL" sz="1800" dirty="0" err="1" smtClean="0">
                <a:ea typeface="+mn-ea"/>
              </a:rPr>
              <a:t>mld</a:t>
            </a:r>
            <a:endParaRPr lang="nl-NL" sz="1800" dirty="0" smtClean="0">
              <a:ea typeface="+mn-ea"/>
            </a:endParaRPr>
          </a:p>
          <a:p>
            <a:pPr marL="914400" lvl="2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nl-NL" sz="1800" dirty="0" smtClean="0">
                <a:ea typeface="+mn-ea"/>
              </a:rPr>
              <a:t>Waarvan: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r>
              <a:rPr lang="nl-NL" sz="1600" dirty="0" smtClean="0">
                <a:ea typeface="+mn-ea"/>
              </a:rPr>
              <a:t>10 </a:t>
            </a:r>
            <a:r>
              <a:rPr lang="nl-NL" sz="1600" dirty="0" err="1" smtClean="0">
                <a:ea typeface="+mn-ea"/>
              </a:rPr>
              <a:t>mld</a:t>
            </a:r>
            <a:r>
              <a:rPr lang="nl-NL" sz="1600" dirty="0" smtClean="0">
                <a:ea typeface="+mn-ea"/>
              </a:rPr>
              <a:t> rentelasten</a:t>
            </a:r>
          </a:p>
          <a:p>
            <a:pPr lvl="3" eaLnBrk="1" fontAlgn="auto" hangingPunct="1">
              <a:spcAft>
                <a:spcPts val="0"/>
              </a:spcAft>
              <a:defRPr/>
            </a:pPr>
            <a:r>
              <a:rPr lang="nl-NL" sz="1600" dirty="0" smtClean="0">
                <a:ea typeface="+mn-ea"/>
              </a:rPr>
              <a:t>5 </a:t>
            </a:r>
            <a:r>
              <a:rPr lang="nl-NL" sz="1600" dirty="0" err="1" smtClean="0">
                <a:ea typeface="+mn-ea"/>
              </a:rPr>
              <a:t>mld</a:t>
            </a:r>
            <a:r>
              <a:rPr lang="nl-NL" sz="1600" dirty="0" smtClean="0">
                <a:ea typeface="+mn-ea"/>
              </a:rPr>
              <a:t> aflossing oude schulden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Begrotingstekort = 20 </a:t>
            </a:r>
            <a:r>
              <a:rPr lang="nl-NL" sz="2800" dirty="0" err="1" smtClean="0">
                <a:ea typeface="+mn-ea"/>
                <a:cs typeface="+mn-cs"/>
              </a:rPr>
              <a:t>mld</a:t>
            </a:r>
            <a:endParaRPr lang="nl-NL" sz="2800" dirty="0" smtClean="0">
              <a:ea typeface="+mn-ea"/>
              <a:cs typeface="+mn-cs"/>
            </a:endParaRPr>
          </a:p>
          <a:p>
            <a:pPr marL="400050" lvl="1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nl-NL" sz="2400" dirty="0">
                <a:ea typeface="+mn-ea"/>
              </a:rPr>
              <a:t>d</a:t>
            </a:r>
            <a:r>
              <a:rPr lang="nl-NL" sz="2400" dirty="0" smtClean="0">
                <a:ea typeface="+mn-ea"/>
              </a:rPr>
              <a:t>at bedrag moet de overheid dus lenen, waardoor de totale schuld stijgt!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Aflossing = 5 </a:t>
            </a:r>
            <a:r>
              <a:rPr lang="nl-NL" sz="2800" dirty="0" err="1" smtClean="0">
                <a:ea typeface="+mn-ea"/>
                <a:cs typeface="+mn-cs"/>
              </a:rPr>
              <a:t>mld</a:t>
            </a:r>
            <a:endParaRPr lang="nl-NL" sz="2800" dirty="0" smtClean="0">
              <a:ea typeface="+mn-ea"/>
              <a:cs typeface="+mn-cs"/>
            </a:endParaRPr>
          </a:p>
          <a:p>
            <a:pPr marL="457200" lvl="1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r>
              <a:rPr lang="nl-NL" sz="2400" dirty="0" smtClean="0">
                <a:ea typeface="+mn-ea"/>
              </a:rPr>
              <a:t>daardoor daalt de schuld weer.</a:t>
            </a:r>
            <a:endParaRPr lang="nl-NL" sz="2400" dirty="0">
              <a:ea typeface="+mn-ea"/>
            </a:endParaRPr>
          </a:p>
        </p:txBody>
      </p:sp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Financieringstekort</a:t>
            </a:r>
          </a:p>
        </p:txBody>
      </p:sp>
      <p:cxnSp>
        <p:nvCxnSpPr>
          <p:cNvPr id="5" name="Rechte verbindingslijn 4"/>
          <p:cNvCxnSpPr/>
          <p:nvPr/>
        </p:nvCxnSpPr>
        <p:spPr>
          <a:xfrm>
            <a:off x="7451725" y="1268413"/>
            <a:ext cx="0" cy="4321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H="1">
            <a:off x="7451725" y="6308725"/>
            <a:ext cx="16922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>
            <a:off x="7235825" y="5589588"/>
            <a:ext cx="215900" cy="142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7235825" y="5732463"/>
            <a:ext cx="431800" cy="1444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>
            <a:off x="7451725" y="5876925"/>
            <a:ext cx="215900" cy="1444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>
            <a:off x="7451725" y="6021388"/>
            <a:ext cx="0" cy="2873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681" name="Tekstvak 19"/>
          <p:cNvSpPr txBox="1">
            <a:spLocks noChangeArrowheads="1"/>
          </p:cNvSpPr>
          <p:nvPr/>
        </p:nvSpPr>
        <p:spPr bwMode="auto">
          <a:xfrm>
            <a:off x="6948488" y="4652963"/>
            <a:ext cx="53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350</a:t>
            </a:r>
          </a:p>
        </p:txBody>
      </p:sp>
      <p:sp>
        <p:nvSpPr>
          <p:cNvPr id="28682" name="Tekstvak 20"/>
          <p:cNvSpPr txBox="1">
            <a:spLocks noChangeArrowheads="1"/>
          </p:cNvSpPr>
          <p:nvPr/>
        </p:nvSpPr>
        <p:spPr bwMode="auto">
          <a:xfrm>
            <a:off x="6948488" y="3995738"/>
            <a:ext cx="53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360</a:t>
            </a:r>
          </a:p>
        </p:txBody>
      </p:sp>
      <p:sp>
        <p:nvSpPr>
          <p:cNvPr id="28683" name="Tekstvak 21"/>
          <p:cNvSpPr txBox="1">
            <a:spLocks noChangeArrowheads="1"/>
          </p:cNvSpPr>
          <p:nvPr/>
        </p:nvSpPr>
        <p:spPr bwMode="auto">
          <a:xfrm>
            <a:off x="6948488" y="3213100"/>
            <a:ext cx="534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370</a:t>
            </a:r>
          </a:p>
        </p:txBody>
      </p:sp>
      <p:sp>
        <p:nvSpPr>
          <p:cNvPr id="28684" name="Tekstvak 22"/>
          <p:cNvSpPr txBox="1">
            <a:spLocks noChangeArrowheads="1"/>
          </p:cNvSpPr>
          <p:nvPr/>
        </p:nvSpPr>
        <p:spPr bwMode="auto">
          <a:xfrm>
            <a:off x="6948488" y="2492375"/>
            <a:ext cx="534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380</a:t>
            </a:r>
          </a:p>
        </p:txBody>
      </p:sp>
      <p:sp>
        <p:nvSpPr>
          <p:cNvPr id="28685" name="Tekstvak 23"/>
          <p:cNvSpPr txBox="1">
            <a:spLocks noChangeArrowheads="1"/>
          </p:cNvSpPr>
          <p:nvPr/>
        </p:nvSpPr>
        <p:spPr bwMode="auto">
          <a:xfrm>
            <a:off x="6948488" y="1773238"/>
            <a:ext cx="534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390</a:t>
            </a:r>
          </a:p>
        </p:txBody>
      </p:sp>
      <p:sp>
        <p:nvSpPr>
          <p:cNvPr id="28686" name="Tekstvak 24"/>
          <p:cNvSpPr txBox="1">
            <a:spLocks noChangeArrowheads="1"/>
          </p:cNvSpPr>
          <p:nvPr/>
        </p:nvSpPr>
        <p:spPr bwMode="auto">
          <a:xfrm>
            <a:off x="7602538" y="1187450"/>
            <a:ext cx="136207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b="1">
                <a:latin typeface="Candara" panose="020E0502030303020204" pitchFamily="34" charset="0"/>
              </a:rPr>
              <a:t>staatsschuld</a:t>
            </a:r>
          </a:p>
        </p:txBody>
      </p:sp>
      <p:sp>
        <p:nvSpPr>
          <p:cNvPr id="26" name="Rechthoek 25"/>
          <p:cNvSpPr/>
          <p:nvPr/>
        </p:nvSpPr>
        <p:spPr>
          <a:xfrm>
            <a:off x="8027988" y="4179888"/>
            <a:ext cx="720725" cy="212883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7667625" y="4165600"/>
            <a:ext cx="147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hoek 28"/>
          <p:cNvSpPr/>
          <p:nvPr/>
        </p:nvSpPr>
        <p:spPr>
          <a:xfrm>
            <a:off x="8027988" y="4157663"/>
            <a:ext cx="719137" cy="15033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7667625" y="2679700"/>
            <a:ext cx="147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>
            <a:off x="7667625" y="3125788"/>
            <a:ext cx="147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00017 -0.2157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-0.21572 L 0.00017 -0.152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Financieringstekort (2)</a:t>
            </a:r>
          </a:p>
        </p:txBody>
      </p:sp>
      <p:cxnSp>
        <p:nvCxnSpPr>
          <p:cNvPr id="4" name="Rechte verbindingslijn 3"/>
          <p:cNvCxnSpPr/>
          <p:nvPr/>
        </p:nvCxnSpPr>
        <p:spPr>
          <a:xfrm>
            <a:off x="7451725" y="1268413"/>
            <a:ext cx="0" cy="43211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Rechte verbindingslijn 4"/>
          <p:cNvCxnSpPr/>
          <p:nvPr/>
        </p:nvCxnSpPr>
        <p:spPr>
          <a:xfrm flipH="1">
            <a:off x="7451725" y="6308725"/>
            <a:ext cx="16922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Rechte verbindingslijn 5"/>
          <p:cNvCxnSpPr/>
          <p:nvPr/>
        </p:nvCxnSpPr>
        <p:spPr>
          <a:xfrm flipH="1">
            <a:off x="7235825" y="5589588"/>
            <a:ext cx="215900" cy="142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7235825" y="5732463"/>
            <a:ext cx="431800" cy="14446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H="1">
            <a:off x="7451725" y="5876925"/>
            <a:ext cx="215900" cy="1444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7451725" y="6021388"/>
            <a:ext cx="0" cy="2873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704" name="Tekstvak 9"/>
          <p:cNvSpPr txBox="1">
            <a:spLocks noChangeArrowheads="1"/>
          </p:cNvSpPr>
          <p:nvPr/>
        </p:nvSpPr>
        <p:spPr bwMode="auto">
          <a:xfrm>
            <a:off x="6948488" y="4652963"/>
            <a:ext cx="53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350</a:t>
            </a:r>
          </a:p>
        </p:txBody>
      </p:sp>
      <p:sp>
        <p:nvSpPr>
          <p:cNvPr id="29705" name="Tekstvak 10"/>
          <p:cNvSpPr txBox="1">
            <a:spLocks noChangeArrowheads="1"/>
          </p:cNvSpPr>
          <p:nvPr/>
        </p:nvSpPr>
        <p:spPr bwMode="auto">
          <a:xfrm>
            <a:off x="6948488" y="3995738"/>
            <a:ext cx="53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360</a:t>
            </a:r>
          </a:p>
        </p:txBody>
      </p:sp>
      <p:sp>
        <p:nvSpPr>
          <p:cNvPr id="29706" name="Tekstvak 11"/>
          <p:cNvSpPr txBox="1">
            <a:spLocks noChangeArrowheads="1"/>
          </p:cNvSpPr>
          <p:nvPr/>
        </p:nvSpPr>
        <p:spPr bwMode="auto">
          <a:xfrm>
            <a:off x="6948488" y="3213100"/>
            <a:ext cx="534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370</a:t>
            </a:r>
          </a:p>
        </p:txBody>
      </p:sp>
      <p:sp>
        <p:nvSpPr>
          <p:cNvPr id="29707" name="Tekstvak 12"/>
          <p:cNvSpPr txBox="1">
            <a:spLocks noChangeArrowheads="1"/>
          </p:cNvSpPr>
          <p:nvPr/>
        </p:nvSpPr>
        <p:spPr bwMode="auto">
          <a:xfrm>
            <a:off x="6948488" y="2492375"/>
            <a:ext cx="534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380</a:t>
            </a:r>
          </a:p>
        </p:txBody>
      </p:sp>
      <p:sp>
        <p:nvSpPr>
          <p:cNvPr id="29708" name="Tekstvak 13"/>
          <p:cNvSpPr txBox="1">
            <a:spLocks noChangeArrowheads="1"/>
          </p:cNvSpPr>
          <p:nvPr/>
        </p:nvSpPr>
        <p:spPr bwMode="auto">
          <a:xfrm>
            <a:off x="6948488" y="1773238"/>
            <a:ext cx="534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390</a:t>
            </a:r>
          </a:p>
        </p:txBody>
      </p:sp>
      <p:sp>
        <p:nvSpPr>
          <p:cNvPr id="29709" name="Tekstvak 14"/>
          <p:cNvSpPr txBox="1">
            <a:spLocks noChangeArrowheads="1"/>
          </p:cNvSpPr>
          <p:nvPr/>
        </p:nvSpPr>
        <p:spPr bwMode="auto">
          <a:xfrm>
            <a:off x="7602538" y="1187450"/>
            <a:ext cx="1362075" cy="3698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b="1">
                <a:latin typeface="Candara" panose="020E0502030303020204" pitchFamily="34" charset="0"/>
              </a:rPr>
              <a:t>staatsschuld</a:t>
            </a:r>
          </a:p>
        </p:txBody>
      </p:sp>
      <p:sp>
        <p:nvSpPr>
          <p:cNvPr id="16" name="Rechthoek 15"/>
          <p:cNvSpPr/>
          <p:nvPr/>
        </p:nvSpPr>
        <p:spPr>
          <a:xfrm>
            <a:off x="8243888" y="4179888"/>
            <a:ext cx="720725" cy="2128837"/>
          </a:xfrm>
          <a:prstGeom prst="rect">
            <a:avLst/>
          </a:prstGeom>
          <a:solidFill>
            <a:srgbClr val="9A383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/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7667625" y="4165600"/>
            <a:ext cx="147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/>
          <p:cNvSpPr/>
          <p:nvPr/>
        </p:nvSpPr>
        <p:spPr>
          <a:xfrm>
            <a:off x="8243888" y="3125788"/>
            <a:ext cx="719137" cy="10541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/>
              <a:t>FT</a:t>
            </a:r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7667625" y="2679700"/>
            <a:ext cx="147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7667625" y="3125788"/>
            <a:ext cx="1476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hoek 20"/>
          <p:cNvSpPr/>
          <p:nvPr/>
        </p:nvSpPr>
        <p:spPr>
          <a:xfrm>
            <a:off x="7602538" y="2693988"/>
            <a:ext cx="334962" cy="148590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/>
              <a:t>BT</a:t>
            </a:r>
          </a:p>
        </p:txBody>
      </p:sp>
      <p:sp>
        <p:nvSpPr>
          <p:cNvPr id="22" name="Rechthoek 21"/>
          <p:cNvSpPr/>
          <p:nvPr/>
        </p:nvSpPr>
        <p:spPr>
          <a:xfrm>
            <a:off x="7937500" y="2679700"/>
            <a:ext cx="336550" cy="449263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/>
              <a:t>A</a:t>
            </a:r>
          </a:p>
        </p:txBody>
      </p:sp>
      <p:sp>
        <p:nvSpPr>
          <p:cNvPr id="29717" name="Tekstvak 23"/>
          <p:cNvSpPr txBox="1">
            <a:spLocks noChangeArrowheads="1"/>
          </p:cNvSpPr>
          <p:nvPr/>
        </p:nvSpPr>
        <p:spPr bwMode="auto">
          <a:xfrm>
            <a:off x="406201" y="1557338"/>
            <a:ext cx="831850" cy="522287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800" dirty="0">
                <a:latin typeface="Candara" panose="020E0502030303020204" pitchFamily="34" charset="0"/>
              </a:rPr>
              <a:t>Dus:</a:t>
            </a:r>
          </a:p>
        </p:txBody>
      </p:sp>
      <p:sp>
        <p:nvSpPr>
          <p:cNvPr id="25" name="Tekstvak 24"/>
          <p:cNvSpPr txBox="1">
            <a:spLocks noChangeArrowheads="1"/>
          </p:cNvSpPr>
          <p:nvPr/>
        </p:nvSpPr>
        <p:spPr bwMode="auto">
          <a:xfrm>
            <a:off x="406201" y="1984375"/>
            <a:ext cx="2800350" cy="461963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>
                <a:latin typeface="Candara" panose="020E0502030303020204" pitchFamily="34" charset="0"/>
              </a:rPr>
              <a:t>Financieringstekort =</a:t>
            </a:r>
          </a:p>
        </p:txBody>
      </p:sp>
      <p:sp>
        <p:nvSpPr>
          <p:cNvPr id="26" name="Tekstvak 25"/>
          <p:cNvSpPr txBox="1">
            <a:spLocks noChangeArrowheads="1"/>
          </p:cNvSpPr>
          <p:nvPr/>
        </p:nvSpPr>
        <p:spPr bwMode="auto">
          <a:xfrm>
            <a:off x="1414263" y="2400300"/>
            <a:ext cx="2259013" cy="461963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>
                <a:latin typeface="Candara" panose="020E0502030303020204" pitchFamily="34" charset="0"/>
              </a:rPr>
              <a:t>begrotingstekort</a:t>
            </a:r>
            <a:endParaRPr lang="nl-NL" altLang="nl-NL" sz="1800">
              <a:latin typeface="Candara" panose="020E0502030303020204" pitchFamily="34" charset="0"/>
            </a:endParaRPr>
          </a:p>
        </p:txBody>
      </p:sp>
      <p:sp>
        <p:nvSpPr>
          <p:cNvPr id="27" name="Tekstvak 26"/>
          <p:cNvSpPr txBox="1">
            <a:spLocks noChangeArrowheads="1"/>
          </p:cNvSpPr>
          <p:nvPr/>
        </p:nvSpPr>
        <p:spPr bwMode="auto">
          <a:xfrm>
            <a:off x="3635375" y="2276475"/>
            <a:ext cx="2041525" cy="579438"/>
          </a:xfrm>
          <a:prstGeom prst="rect">
            <a:avLst/>
          </a:prstGeom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200">
                <a:latin typeface="Candara" panose="020E0502030303020204" pitchFamily="34" charset="0"/>
              </a:rPr>
              <a:t> -</a:t>
            </a:r>
            <a:r>
              <a:rPr lang="nl-NL" altLang="nl-NL">
                <a:latin typeface="Candara" panose="020E0502030303020204" pitchFamily="34" charset="0"/>
              </a:rPr>
              <a:t>   aflossingen</a:t>
            </a:r>
            <a:endParaRPr lang="nl-NL" altLang="nl-NL" sz="1800">
              <a:latin typeface="Candara" panose="020E0502030303020204" pitchFamily="34" charset="0"/>
            </a:endParaRPr>
          </a:p>
        </p:txBody>
      </p:sp>
      <p:sp>
        <p:nvSpPr>
          <p:cNvPr id="28" name="Tekstvak 27"/>
          <p:cNvSpPr txBox="1">
            <a:spLocks noChangeArrowheads="1"/>
          </p:cNvSpPr>
          <p:nvPr/>
        </p:nvSpPr>
        <p:spPr bwMode="auto">
          <a:xfrm>
            <a:off x="395288" y="3121025"/>
            <a:ext cx="2046287" cy="523875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800" dirty="0">
                <a:latin typeface="Candara" panose="020E0502030303020204" pitchFamily="34" charset="0"/>
              </a:rPr>
              <a:t>Maar vooral:</a:t>
            </a:r>
          </a:p>
        </p:txBody>
      </p:sp>
      <p:sp>
        <p:nvSpPr>
          <p:cNvPr id="29" name="Tekstvak 28"/>
          <p:cNvSpPr txBox="1">
            <a:spLocks noChangeArrowheads="1"/>
          </p:cNvSpPr>
          <p:nvPr/>
        </p:nvSpPr>
        <p:spPr bwMode="auto">
          <a:xfrm>
            <a:off x="395288" y="3614738"/>
            <a:ext cx="2800350" cy="461962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>
                <a:latin typeface="Candara" panose="020E0502030303020204" pitchFamily="34" charset="0"/>
              </a:rPr>
              <a:t>Financieringstekort =</a:t>
            </a:r>
          </a:p>
        </p:txBody>
      </p:sp>
      <p:sp>
        <p:nvSpPr>
          <p:cNvPr id="30" name="Tekstvak 29"/>
          <p:cNvSpPr txBox="1">
            <a:spLocks noChangeArrowheads="1"/>
          </p:cNvSpPr>
          <p:nvPr/>
        </p:nvSpPr>
        <p:spPr bwMode="auto">
          <a:xfrm>
            <a:off x="566738" y="4048125"/>
            <a:ext cx="5805462" cy="460375"/>
          </a:xfrm>
          <a:prstGeom prst="rect">
            <a:avLst/>
          </a:prstGeom>
          <a:ln/>
          <a:ex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>
                <a:latin typeface="Candara" panose="020E0502030303020204" pitchFamily="34" charset="0"/>
              </a:rPr>
              <a:t>bedrag waarmee de staatsschuld toeneemt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Totale Nederlandse staatsschuld</a:t>
            </a:r>
          </a:p>
        </p:txBody>
      </p:sp>
      <p:pic>
        <p:nvPicPr>
          <p:cNvPr id="307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2525"/>
            <a:ext cx="8647113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94829" y="1836886"/>
            <a:ext cx="3746946" cy="304150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dirty="0" smtClean="0"/>
              <a:t>Rente komt tot stand door </a:t>
            </a:r>
          </a:p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b="1" dirty="0" smtClean="0"/>
              <a:t>vraag</a:t>
            </a:r>
            <a:r>
              <a:rPr lang="nl-NL" altLang="nl-NL" dirty="0" smtClean="0"/>
              <a:t> en </a:t>
            </a:r>
            <a:r>
              <a:rPr lang="nl-NL" altLang="nl-NL" b="1" dirty="0" smtClean="0"/>
              <a:t>aanbod</a:t>
            </a:r>
          </a:p>
          <a:p>
            <a:pPr marL="0" indent="0" eaLnBrk="1" hangingPunct="1">
              <a:buFont typeface="Symbol" panose="05050102010706020507" pitchFamily="18" charset="2"/>
              <a:buNone/>
            </a:pPr>
            <a:endParaRPr lang="nl-NL" altLang="nl-NL" b="1" dirty="0" smtClean="0"/>
          </a:p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dirty="0" smtClean="0"/>
              <a:t>Overheid gaat dus</a:t>
            </a:r>
            <a:br>
              <a:rPr lang="nl-NL" altLang="nl-NL" dirty="0" smtClean="0"/>
            </a:br>
            <a:r>
              <a:rPr lang="nl-NL" altLang="nl-NL" dirty="0" smtClean="0"/>
              <a:t>meer lenen = extra vraag</a:t>
            </a:r>
          </a:p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dirty="0" smtClean="0"/>
              <a:t>Rente stijging:</a:t>
            </a:r>
            <a:br>
              <a:rPr lang="nl-NL" altLang="nl-NL" dirty="0" smtClean="0"/>
            </a:br>
            <a:r>
              <a:rPr lang="nl-NL" altLang="nl-NL" dirty="0" err="1" smtClean="0"/>
              <a:t>crowding</a:t>
            </a:r>
            <a:r>
              <a:rPr lang="nl-NL" altLang="nl-NL" dirty="0" smtClean="0"/>
              <a:t> out</a:t>
            </a:r>
          </a:p>
        </p:txBody>
      </p:sp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884237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Hoogte van de rente</a:t>
            </a:r>
          </a:p>
        </p:txBody>
      </p:sp>
      <p:grpSp>
        <p:nvGrpSpPr>
          <p:cNvPr id="31747" name="Groep 5"/>
          <p:cNvGrpSpPr>
            <a:grpSpLocks/>
          </p:cNvGrpSpPr>
          <p:nvPr/>
        </p:nvGrpSpPr>
        <p:grpSpPr bwMode="auto">
          <a:xfrm>
            <a:off x="4573588" y="2128838"/>
            <a:ext cx="4392612" cy="4321175"/>
            <a:chOff x="1691680" y="548680"/>
            <a:chExt cx="4392488" cy="4320480"/>
          </a:xfrm>
        </p:grpSpPr>
        <p:cxnSp>
          <p:nvCxnSpPr>
            <p:cNvPr id="7" name="Rechte verbindingslijn 6"/>
            <p:cNvCxnSpPr/>
            <p:nvPr/>
          </p:nvCxnSpPr>
          <p:spPr>
            <a:xfrm>
              <a:off x="1691680" y="548680"/>
              <a:ext cx="0" cy="43204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Rechte verbindingslijn 7"/>
            <p:cNvCxnSpPr/>
            <p:nvPr/>
          </p:nvCxnSpPr>
          <p:spPr>
            <a:xfrm>
              <a:off x="1691680" y="4869160"/>
              <a:ext cx="43924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748" name="Tekstvak 8"/>
          <p:cNvSpPr txBox="1">
            <a:spLocks noChangeArrowheads="1"/>
          </p:cNvSpPr>
          <p:nvPr/>
        </p:nvSpPr>
        <p:spPr bwMode="auto">
          <a:xfrm>
            <a:off x="4530725" y="1882776"/>
            <a:ext cx="687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dirty="0">
                <a:latin typeface="Candara" panose="020E0502030303020204" pitchFamily="34" charset="0"/>
              </a:rPr>
              <a:t>rente</a:t>
            </a:r>
          </a:p>
        </p:txBody>
      </p:sp>
      <p:sp>
        <p:nvSpPr>
          <p:cNvPr id="31749" name="Tekstvak 9"/>
          <p:cNvSpPr txBox="1">
            <a:spLocks noChangeArrowheads="1"/>
          </p:cNvSpPr>
          <p:nvPr/>
        </p:nvSpPr>
        <p:spPr bwMode="auto">
          <a:xfrm>
            <a:off x="7265988" y="6516688"/>
            <a:ext cx="173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geldhoeveelheid</a:t>
            </a:r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5221288" y="2457450"/>
            <a:ext cx="3097212" cy="3487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1" name="Tekstvak 11"/>
          <p:cNvSpPr txBox="1">
            <a:spLocks noChangeArrowheads="1"/>
          </p:cNvSpPr>
          <p:nvPr/>
        </p:nvSpPr>
        <p:spPr bwMode="auto">
          <a:xfrm>
            <a:off x="4886325" y="2370138"/>
            <a:ext cx="407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Q</a:t>
            </a:r>
            <a:r>
              <a:rPr lang="nl-NL" altLang="nl-NL" sz="1800" baseline="-25000">
                <a:latin typeface="Candara" panose="020E0502030303020204" pitchFamily="34" charset="0"/>
              </a:rPr>
              <a:t>v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 flipH="1">
            <a:off x="6732588" y="2840038"/>
            <a:ext cx="935037" cy="330993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753" name="Tekstvak 13"/>
          <p:cNvSpPr txBox="1">
            <a:spLocks noChangeArrowheads="1"/>
          </p:cNvSpPr>
          <p:nvPr/>
        </p:nvSpPr>
        <p:spPr bwMode="auto">
          <a:xfrm>
            <a:off x="7705725" y="2906713"/>
            <a:ext cx="414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Q</a:t>
            </a:r>
            <a:r>
              <a:rPr lang="nl-NL" altLang="nl-NL" sz="1800" baseline="-25000">
                <a:latin typeface="Candara" panose="020E0502030303020204" pitchFamily="34" charset="0"/>
              </a:rPr>
              <a:t>a</a:t>
            </a:r>
          </a:p>
        </p:txBody>
      </p:sp>
      <p:sp>
        <p:nvSpPr>
          <p:cNvPr id="16" name="Tekstvak 15"/>
          <p:cNvSpPr txBox="1">
            <a:spLocks noChangeArrowheads="1"/>
          </p:cNvSpPr>
          <p:nvPr/>
        </p:nvSpPr>
        <p:spPr bwMode="auto">
          <a:xfrm>
            <a:off x="6443663" y="2195513"/>
            <a:ext cx="465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Q’</a:t>
            </a:r>
            <a:r>
              <a:rPr lang="nl-NL" altLang="ja-JP" sz="1800" baseline="-25000">
                <a:latin typeface="Candara" panose="020E0502030303020204" pitchFamily="34" charset="0"/>
              </a:rPr>
              <a:t>v</a:t>
            </a:r>
            <a:endParaRPr lang="nl-NL" altLang="nl-NL" sz="1800" baseline="-25000">
              <a:latin typeface="Candara" panose="020E0502030303020204" pitchFamily="34" charset="0"/>
            </a:endParaRPr>
          </a:p>
        </p:txBody>
      </p:sp>
      <p:cxnSp>
        <p:nvCxnSpPr>
          <p:cNvPr id="17" name="Rechte verbindingslijn met pijl 16"/>
          <p:cNvCxnSpPr/>
          <p:nvPr/>
        </p:nvCxnSpPr>
        <p:spPr>
          <a:xfrm>
            <a:off x="7364413" y="4724400"/>
            <a:ext cx="6842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>
            <a:off x="5722938" y="2798763"/>
            <a:ext cx="6842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H="1">
            <a:off x="4643438" y="4681538"/>
            <a:ext cx="2449512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758" name="Tekstvak 19"/>
          <p:cNvSpPr txBox="1">
            <a:spLocks noChangeArrowheads="1"/>
          </p:cNvSpPr>
          <p:nvPr/>
        </p:nvSpPr>
        <p:spPr bwMode="auto">
          <a:xfrm>
            <a:off x="4143375" y="450850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R</a:t>
            </a:r>
            <a:r>
              <a:rPr lang="nl-NL" altLang="nl-NL" sz="1800" baseline="-25000">
                <a:latin typeface="Candara" panose="020E0502030303020204" pitchFamily="34" charset="0"/>
              </a:rPr>
              <a:t>0</a:t>
            </a:r>
          </a:p>
        </p:txBody>
      </p:sp>
      <p:sp>
        <p:nvSpPr>
          <p:cNvPr id="21" name="Tekstvak 20"/>
          <p:cNvSpPr txBox="1">
            <a:spLocks noChangeArrowheads="1"/>
          </p:cNvSpPr>
          <p:nvPr/>
        </p:nvSpPr>
        <p:spPr bwMode="auto">
          <a:xfrm>
            <a:off x="4143375" y="354965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>
                <a:latin typeface="Candara" panose="020E0502030303020204" pitchFamily="34" charset="0"/>
              </a:rPr>
              <a:t>R</a:t>
            </a:r>
            <a:r>
              <a:rPr lang="nl-NL" altLang="nl-NL" sz="1800" baseline="-25000">
                <a:latin typeface="Candara" panose="020E0502030303020204" pitchFamily="34" charset="0"/>
              </a:rPr>
              <a:t>1</a:t>
            </a:r>
          </a:p>
        </p:txBody>
      </p:sp>
      <p:cxnSp>
        <p:nvCxnSpPr>
          <p:cNvPr id="22" name="Rechte verbindingslijn 21"/>
          <p:cNvCxnSpPr/>
          <p:nvPr/>
        </p:nvCxnSpPr>
        <p:spPr>
          <a:xfrm flipH="1">
            <a:off x="4654550" y="3684588"/>
            <a:ext cx="2724150" cy="0"/>
          </a:xfrm>
          <a:prstGeom prst="line">
            <a:avLst/>
          </a:prstGeom>
          <a:ln>
            <a:prstDash val="dashDot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>
            <a:off x="4340225" y="3971925"/>
            <a:ext cx="0" cy="60007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>
            <a:off x="5219700" y="2449513"/>
            <a:ext cx="3097213" cy="3487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6"/>
          <a:stretch>
            <a:fillRect/>
          </a:stretch>
        </p:blipFill>
        <p:spPr bwMode="auto">
          <a:xfrm>
            <a:off x="269875" y="5080000"/>
            <a:ext cx="37719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16185E-6 L 0.12223 -0.006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00" y="-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1700808"/>
            <a:ext cx="4608190" cy="4519389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z="2800" dirty="0" smtClean="0"/>
              <a:t>Vraagkant:</a:t>
            </a:r>
          </a:p>
          <a:p>
            <a:pPr marL="0" indent="0" eaLnBrk="1" hangingPunct="1">
              <a:buFontTx/>
              <a:buChar char="•"/>
            </a:pPr>
            <a:r>
              <a:rPr lang="nl-NL" altLang="nl-NL" dirty="0" smtClean="0"/>
              <a:t>omvang van het begrotings- </a:t>
            </a:r>
          </a:p>
          <a:p>
            <a:pPr marL="0" indent="0" eaLnBrk="1" hangingPunct="1">
              <a:buFontTx/>
              <a:buNone/>
            </a:pPr>
            <a:r>
              <a:rPr lang="nl-NL" altLang="nl-NL" dirty="0" smtClean="0"/>
              <a:t>   en financieringstekort</a:t>
            </a:r>
          </a:p>
          <a:p>
            <a:pPr marL="457200" lvl="1" indent="0" eaLnBrk="1" hangingPunct="1">
              <a:buFont typeface="Symbol" panose="05050102010706020507" pitchFamily="18" charset="2"/>
              <a:buNone/>
            </a:pPr>
            <a:endParaRPr lang="nl-NL" altLang="nl-NL" dirty="0" smtClean="0"/>
          </a:p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z="2800" dirty="0" smtClean="0"/>
              <a:t>Aanbodkant:</a:t>
            </a:r>
          </a:p>
          <a:p>
            <a:pPr marL="0" indent="0" eaLnBrk="1" hangingPunct="1">
              <a:buFont typeface="Courier New" panose="02070309020205020404" pitchFamily="49" charset="0"/>
              <a:buNone/>
            </a:pPr>
            <a:r>
              <a:rPr lang="nl-NL" altLang="nl-NL" dirty="0" smtClean="0"/>
              <a:t>( vertrouwen in terugbetaling</a:t>
            </a:r>
          </a:p>
          <a:p>
            <a:pPr marL="457200" lvl="1" indent="0" eaLnBrk="1" hangingPunct="1">
              <a:buFont typeface="Wingdings" panose="05000000000000000000" pitchFamily="2" charset="2"/>
              <a:buChar char="ü"/>
            </a:pPr>
            <a:r>
              <a:rPr lang="nl-NL" altLang="nl-NL" sz="2000" dirty="0" smtClean="0"/>
              <a:t>hoogte van de staatsschuld in </a:t>
            </a:r>
            <a:br>
              <a:rPr lang="nl-NL" altLang="nl-NL" sz="2000" dirty="0" smtClean="0"/>
            </a:br>
            <a:r>
              <a:rPr lang="nl-NL" altLang="nl-NL" sz="2000" dirty="0" smtClean="0"/>
              <a:t>verhouding tot nationaal inkomen</a:t>
            </a:r>
          </a:p>
          <a:p>
            <a:pPr marL="457200" lvl="1" indent="0" eaLnBrk="1" hangingPunct="1">
              <a:buFont typeface="Wingdings" panose="05000000000000000000" pitchFamily="2" charset="2"/>
              <a:buChar char="ü"/>
            </a:pPr>
            <a:r>
              <a:rPr lang="nl-NL" altLang="nl-NL" sz="2000" dirty="0" smtClean="0"/>
              <a:t>politieke stabiliteit en daadkracht</a:t>
            </a:r>
          </a:p>
          <a:p>
            <a:pPr marL="0" indent="0" eaLnBrk="1" hangingPunct="1">
              <a:buFont typeface="Courier New" panose="02070309020205020404" pitchFamily="49" charset="0"/>
              <a:buChar char="o"/>
            </a:pPr>
            <a:r>
              <a:rPr lang="nl-NL" altLang="nl-NL" dirty="0" smtClean="0"/>
              <a:t>credit-rating</a:t>
            </a:r>
          </a:p>
        </p:txBody>
      </p:sp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8660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nl-NL" altLang="nl-NL" dirty="0" smtClean="0"/>
              <a:t>Invloeden op vraag en aanbod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5" y="1268413"/>
            <a:ext cx="40290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5359400"/>
            <a:ext cx="211340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dirty="0" smtClean="0"/>
              <a:t>Stand van zaken in 2013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122815"/>
            <a:ext cx="6840759" cy="4530153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5580112" y="4797152"/>
            <a:ext cx="2520279" cy="1368152"/>
          </a:xfrm>
          <a:prstGeom prst="rect">
            <a:avLst/>
          </a:prstGeom>
          <a:solidFill>
            <a:schemeClr val="accent5">
              <a:alpha val="29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6531" y="1608642"/>
          <a:ext cx="3891238" cy="491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4987954" y="1608642"/>
          <a:ext cx="3891238" cy="491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4275" name="Tekstvak 5"/>
          <p:cNvSpPr txBox="1">
            <a:spLocks noChangeArrowheads="1"/>
          </p:cNvSpPr>
          <p:nvPr/>
        </p:nvSpPr>
        <p:spPr bwMode="auto">
          <a:xfrm>
            <a:off x="2720975" y="347663"/>
            <a:ext cx="3954463" cy="584200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200"/>
              <a:t>Ondernemingsplan</a:t>
            </a:r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5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/>
        </p:nvSpPr>
        <p:spPr bwMode="auto">
          <a:xfrm rot="-673174">
            <a:off x="630238" y="3136900"/>
            <a:ext cx="7883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200" b="1">
                <a:solidFill>
                  <a:srgbClr val="C00000"/>
                </a:solidFill>
                <a:latin typeface="Candara" panose="020E0502030303020204" pitchFamily="34" charset="0"/>
              </a:rPr>
              <a:t>Maar wie beoordeelt de kredietbeoordelaar?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2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Rentelasten en aflossingen verdringen andere belangrijke uitgaven van de begroting</a:t>
            </a:r>
          </a:p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nl-NL" sz="2800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Door opwaartse druk op de rente verdringt de overheid particuliere investeerders van de kapitaalmarkt (</a:t>
            </a:r>
            <a:r>
              <a:rPr lang="nl-NL" sz="2800" dirty="0" err="1" smtClean="0">
                <a:ea typeface="+mn-ea"/>
                <a:cs typeface="+mn-cs"/>
              </a:rPr>
              <a:t>crowding</a:t>
            </a:r>
            <a:r>
              <a:rPr lang="nl-NL" sz="2800" dirty="0" smtClean="0">
                <a:ea typeface="+mn-ea"/>
                <a:cs typeface="+mn-cs"/>
              </a:rPr>
              <a:t> out)</a:t>
            </a:r>
          </a:p>
          <a:p>
            <a:pPr marL="0" indent="0" eaLnBrk="1" fontAlgn="auto" hangingPunct="1">
              <a:spcAft>
                <a:spcPts val="0"/>
              </a:spcAft>
              <a:buFont typeface="Symbol" panose="05050102010706020507" pitchFamily="18" charset="2"/>
              <a:buNone/>
              <a:defRPr/>
            </a:pPr>
            <a:endParaRPr lang="nl-NL" sz="2800" dirty="0" smtClean="0">
              <a:ea typeface="+mn-ea"/>
              <a:cs typeface="+mn-cs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nl-NL" sz="2800" dirty="0" smtClean="0">
                <a:ea typeface="+mn-ea"/>
                <a:cs typeface="+mn-cs"/>
              </a:rPr>
              <a:t>Lenen verschuift de last naar toekomstige generaties</a:t>
            </a:r>
            <a:endParaRPr lang="nl-NL" sz="2800" dirty="0">
              <a:ea typeface="+mn-ea"/>
              <a:cs typeface="+mn-cs"/>
            </a:endParaRPr>
          </a:p>
        </p:txBody>
      </p:sp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100263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nl-NL" altLang="nl-NL" dirty="0" smtClean="0"/>
              <a:t>Nadelen staatsschuld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6256" y="1481936"/>
            <a:ext cx="8229600" cy="184926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dirty="0" smtClean="0"/>
              <a:t>De overheid heeft vooral van Nederlandse partijen geleend. Bijvoorbeeld van pensioenfondsen. Die daardoor een (relatief) veilige belegging hebben.</a:t>
            </a:r>
          </a:p>
          <a:p>
            <a:pPr marL="0" indent="0" algn="ctr" eaLnBrk="1" hangingPunct="1">
              <a:buFont typeface="Symbol" panose="05050102010706020507" pitchFamily="18" charset="2"/>
              <a:buNone/>
            </a:pPr>
            <a:r>
              <a:rPr lang="nl-NL" altLang="nl-NL" dirty="0" smtClean="0"/>
              <a:t>‘We’ hebben dus vooral van onszelf geleend.</a:t>
            </a:r>
          </a:p>
        </p:txBody>
      </p:sp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869161"/>
          </a:xfrm>
        </p:spPr>
        <p:txBody>
          <a:bodyPr/>
          <a:lstStyle/>
          <a:p>
            <a:pPr eaLnBrk="1" hangingPunct="1"/>
            <a:r>
              <a:rPr lang="nl-NL" altLang="nl-NL" dirty="0" smtClean="0"/>
              <a:t>Relativeringen – 1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05263"/>
            <a:ext cx="184785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138613"/>
            <a:ext cx="1579563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144963"/>
            <a:ext cx="144145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kromde verbindingslijn 4"/>
          <p:cNvCxnSpPr>
            <a:stCxn id="7170" idx="2"/>
            <a:endCxn id="7172" idx="2"/>
          </p:cNvCxnSpPr>
          <p:nvPr/>
        </p:nvCxnSpPr>
        <p:spPr>
          <a:xfrm rot="5400000" flipH="1" flipV="1">
            <a:off x="4614452" y="2293708"/>
            <a:ext cx="118213" cy="6997682"/>
          </a:xfrm>
          <a:prstGeom prst="curvedConnector3">
            <a:avLst>
              <a:gd name="adj1" fmla="val -598558"/>
            </a:avLst>
          </a:prstGeom>
          <a:ln>
            <a:headEnd type="none" w="med" len="med"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>
            <a:stCxn id="7172" idx="1"/>
            <a:endCxn id="7171" idx="3"/>
          </p:cNvCxnSpPr>
          <p:nvPr/>
        </p:nvCxnSpPr>
        <p:spPr>
          <a:xfrm flipH="1" flipV="1">
            <a:off x="5431532" y="4928457"/>
            <a:ext cx="2020788" cy="10878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>
            <a:stCxn id="7171" idx="1"/>
            <a:endCxn id="7170" idx="3"/>
          </p:cNvCxnSpPr>
          <p:nvPr/>
        </p:nvCxnSpPr>
        <p:spPr>
          <a:xfrm flipH="1">
            <a:off x="2097916" y="3730625"/>
            <a:ext cx="1754004" cy="0"/>
          </a:xfrm>
          <a:prstGeom prst="straightConnector1">
            <a:avLst/>
          </a:prstGeom>
          <a:ln>
            <a:headEnd type="none" w="med" len="med"/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4011613" y="6224588"/>
            <a:ext cx="115093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000" b="1">
                <a:latin typeface="Candara" panose="020E0502030303020204" pitchFamily="34" charset="0"/>
              </a:rPr>
              <a:t>belasting</a:t>
            </a:r>
            <a:endParaRPr lang="nl-NL" altLang="nl-NL" sz="1800" b="1">
              <a:latin typeface="Candara" panose="020E0502030303020204" pitchFamily="34" charset="0"/>
            </a:endParaRPr>
          </a:p>
        </p:txBody>
      </p:sp>
      <p:sp>
        <p:nvSpPr>
          <p:cNvPr id="16" name="Tekstvak 15"/>
          <p:cNvSpPr txBox="1">
            <a:spLocks noChangeArrowheads="1"/>
          </p:cNvSpPr>
          <p:nvPr/>
        </p:nvSpPr>
        <p:spPr bwMode="auto">
          <a:xfrm>
            <a:off x="6051550" y="4938713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000" b="1">
                <a:latin typeface="Candara" panose="020E0502030303020204" pitchFamily="34" charset="0"/>
              </a:rPr>
              <a:t>rente</a:t>
            </a:r>
            <a:endParaRPr lang="nl-NL" altLang="nl-NL" sz="1800" b="1">
              <a:latin typeface="Candara" panose="020E0502030303020204" pitchFamily="34" charset="0"/>
            </a:endParaRPr>
          </a:p>
        </p:txBody>
      </p:sp>
      <p:sp>
        <p:nvSpPr>
          <p:cNvPr id="17" name="Tekstvak 16"/>
          <p:cNvSpPr txBox="1">
            <a:spLocks noChangeArrowheads="1"/>
          </p:cNvSpPr>
          <p:nvPr/>
        </p:nvSpPr>
        <p:spPr bwMode="auto">
          <a:xfrm>
            <a:off x="2484438" y="4941888"/>
            <a:ext cx="1160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000" b="1">
                <a:latin typeface="Candara" panose="020E0502030303020204" pitchFamily="34" charset="0"/>
              </a:rPr>
              <a:t>pensioen</a:t>
            </a:r>
            <a:endParaRPr lang="nl-NL" altLang="nl-NL" sz="1800" b="1">
              <a:latin typeface="Candara" panose="020E0502030303020204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/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1495425"/>
          </a:xfrm>
        </p:spPr>
        <p:txBody>
          <a:bodyPr/>
          <a:lstStyle/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mtClean="0"/>
              <a:t>Particulieren hebben ook schulden.</a:t>
            </a:r>
          </a:p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mtClean="0"/>
              <a:t>Het gaat erom dat de schuld in verhouding tot je inkomen niet te groot wordt: de </a:t>
            </a:r>
            <a:r>
              <a:rPr lang="nl-NL" altLang="nl-NL" b="1" smtClean="0"/>
              <a:t>staatsschuldquote</a:t>
            </a:r>
            <a:endParaRPr lang="nl-NL" altLang="nl-NL" smtClean="0"/>
          </a:p>
          <a:p>
            <a:pPr marL="0" indent="0" eaLnBrk="1" hangingPunct="1">
              <a:buFont typeface="Symbol" panose="05050102010706020507" pitchFamily="18" charset="2"/>
              <a:buNone/>
            </a:pPr>
            <a:endParaRPr lang="nl-NL" altLang="nl-NL" smtClean="0"/>
          </a:p>
          <a:p>
            <a:pPr marL="0" indent="0" eaLnBrk="1" hangingPunct="1">
              <a:buFont typeface="Symbol" panose="05050102010706020507" pitchFamily="18" charset="2"/>
              <a:buNone/>
            </a:pPr>
            <a:endParaRPr lang="nl-NL" altLang="nl-NL" smtClean="0"/>
          </a:p>
        </p:txBody>
      </p:sp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Relativering – 2</a:t>
            </a:r>
          </a:p>
        </p:txBody>
      </p:sp>
      <p:grpSp>
        <p:nvGrpSpPr>
          <p:cNvPr id="7" name="Groep 6"/>
          <p:cNvGrpSpPr>
            <a:grpSpLocks/>
          </p:cNvGrpSpPr>
          <p:nvPr/>
        </p:nvGrpSpPr>
        <p:grpSpPr bwMode="auto">
          <a:xfrm>
            <a:off x="468313" y="2813050"/>
            <a:ext cx="6551612" cy="831850"/>
            <a:chOff x="467544" y="2655372"/>
            <a:chExt cx="6552728" cy="832246"/>
          </a:xfrm>
        </p:grpSpPr>
        <p:sp>
          <p:nvSpPr>
            <p:cNvPr id="38917" name="Tijdelijke aanduiding voor inhoud 2"/>
            <p:cNvSpPr txBox="1">
              <a:spLocks/>
            </p:cNvSpPr>
            <p:nvPr/>
          </p:nvSpPr>
          <p:spPr bwMode="auto">
            <a:xfrm>
              <a:off x="467544" y="2798028"/>
              <a:ext cx="6552728" cy="486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nl-NL" altLang="nl-NL" b="1"/>
                <a:t>Staatsschuldquote </a:t>
              </a:r>
              <a:r>
                <a:rPr lang="nl-NL" altLang="nl-NL"/>
                <a:t>=		      x 100%</a:t>
              </a:r>
            </a:p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nl-NL" altLang="nl-NL"/>
            </a:p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nl-NL" altLang="nl-NL"/>
            </a:p>
          </p:txBody>
        </p:sp>
        <p:sp>
          <p:nvSpPr>
            <p:cNvPr id="38918" name="Tijdelijke aanduiding voor inhoud 2"/>
            <p:cNvSpPr txBox="1">
              <a:spLocks/>
            </p:cNvSpPr>
            <p:nvPr/>
          </p:nvSpPr>
          <p:spPr bwMode="auto">
            <a:xfrm>
              <a:off x="3635896" y="2655372"/>
              <a:ext cx="1944216" cy="486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nl-NL" altLang="nl-NL" u="sng"/>
                <a:t>staatsschuld</a:t>
              </a:r>
            </a:p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nl-NL" altLang="nl-NL"/>
            </a:p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nl-NL" altLang="nl-NL"/>
            </a:p>
          </p:txBody>
        </p:sp>
        <p:sp>
          <p:nvSpPr>
            <p:cNvPr id="38919" name="Tijdelijke aanduiding voor inhoud 2"/>
            <p:cNvSpPr txBox="1">
              <a:spLocks/>
            </p:cNvSpPr>
            <p:nvPr/>
          </p:nvSpPr>
          <p:spPr bwMode="auto">
            <a:xfrm>
              <a:off x="3635896" y="3000662"/>
              <a:ext cx="1944216" cy="486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r>
                <a:rPr lang="nl-NL" altLang="nl-NL"/>
                <a:t>BBP</a:t>
              </a:r>
            </a:p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nl-NL" altLang="nl-NL"/>
            </a:p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endParaRPr lang="nl-NL" altLang="nl-NL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3976688"/>
            <a:ext cx="43497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711E-6 L 0.00156 -0.203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10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20716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z="2800" dirty="0" smtClean="0"/>
              <a:t>Wanneer de overheid leent voor investeringen ligt niet alleen de last (rente betalen) in de toekomst, maar ook het nut.</a:t>
            </a:r>
          </a:p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z="2800" dirty="0" smtClean="0"/>
              <a:t>In dat geval geldt: de gebruiker betaalt.</a:t>
            </a:r>
          </a:p>
        </p:txBody>
      </p:sp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Relativering – 3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500438"/>
            <a:ext cx="36258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067175" y="3482975"/>
            <a:ext cx="4772025" cy="31146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sz="2800" dirty="0" smtClean="0"/>
              <a:t>De overheid leent miljoenen voor de aanleg van deze waterkering.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sz="2800" dirty="0" smtClean="0"/>
              <a:t>Gedurende 30 jaar betalen burgers via de belasting rente over voor die lening.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sz="2800" dirty="0" smtClean="0"/>
              <a:t>De burgers die de rente betalen worden ook beschermd door deze waterkering.</a:t>
            </a:r>
            <a:endParaRPr lang="nl-NL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jdelijke aanduiding voor inhoud 2"/>
          <p:cNvSpPr>
            <a:spLocks noGrp="1"/>
          </p:cNvSpPr>
          <p:nvPr>
            <p:ph idx="1"/>
          </p:nvPr>
        </p:nvSpPr>
        <p:spPr>
          <a:xfrm>
            <a:off x="905669" y="1401489"/>
            <a:ext cx="7408862" cy="182686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z="2800" dirty="0" smtClean="0"/>
              <a:t>Wanneer herfinanciering van oude schulden niet meer mogelijk is, moeten overheden opeens een sluitende begroting maken.</a:t>
            </a:r>
          </a:p>
          <a:p>
            <a:pPr marL="0" indent="0" eaLnBrk="1" hangingPunct="1">
              <a:buFont typeface="Symbol" panose="05050102010706020507" pitchFamily="18" charset="2"/>
              <a:buNone/>
            </a:pPr>
            <a:r>
              <a:rPr lang="nl-NL" altLang="nl-NL" sz="2800" dirty="0" smtClean="0"/>
              <a:t>Dat betekent: heel fors bezuinigen!</a:t>
            </a:r>
          </a:p>
        </p:txBody>
      </p:sp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9306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nl-NL" altLang="nl-NL" dirty="0" smtClean="0"/>
              <a:t>Wanneer gaat het mis?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797425"/>
            <a:ext cx="239395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51263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354513"/>
            <a:ext cx="20478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568700"/>
            <a:ext cx="23812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In de toekomst zijn er minder werkenden, dus dalen de belastinginkomsten</a:t>
            </a:r>
          </a:p>
          <a:p>
            <a:pPr eaLnBrk="1" hangingPunct="1"/>
            <a:r>
              <a:rPr lang="nl-NL" altLang="nl-NL" smtClean="0"/>
              <a:t>In de toekomst zijn er meer ouderen:</a:t>
            </a:r>
          </a:p>
          <a:p>
            <a:pPr lvl="1" eaLnBrk="1" hangingPunct="1"/>
            <a:r>
              <a:rPr lang="nl-NL" altLang="nl-NL" smtClean="0"/>
              <a:t>meer uitgaven voor AOW</a:t>
            </a:r>
          </a:p>
          <a:p>
            <a:pPr lvl="1" eaLnBrk="1" hangingPunct="1"/>
            <a:r>
              <a:rPr lang="nl-NL" altLang="nl-NL" smtClean="0"/>
              <a:t>meer uitgaven aan zorg</a:t>
            </a:r>
          </a:p>
        </p:txBody>
      </p:sp>
      <p:sp>
        <p:nvSpPr>
          <p:cNvPr id="4198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Vergrijzing: financieel probleem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00150"/>
            <a:ext cx="898048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1941 0.23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500" y="117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sz="2800" smtClean="0"/>
              <a:t>Jongeren hebben netto-profijt:</a:t>
            </a:r>
          </a:p>
          <a:p>
            <a:pPr lvl="1" eaLnBrk="1" hangingPunct="1"/>
            <a:r>
              <a:rPr lang="nl-NL" altLang="nl-NL" sz="2400" smtClean="0"/>
              <a:t>denk aan onderwijs, kinderopvang, kinderbijslag</a:t>
            </a:r>
          </a:p>
          <a:p>
            <a:pPr eaLnBrk="1" hangingPunct="1"/>
            <a:r>
              <a:rPr lang="nl-NL" altLang="nl-NL" sz="2800" smtClean="0"/>
              <a:t>Ouderen hebben netto-profijt:</a:t>
            </a:r>
          </a:p>
          <a:p>
            <a:pPr lvl="1" eaLnBrk="1" hangingPunct="1"/>
            <a:r>
              <a:rPr lang="nl-NL" altLang="nl-NL" sz="2400" smtClean="0"/>
              <a:t>denk aan zorg en aow</a:t>
            </a:r>
          </a:p>
          <a:p>
            <a:pPr eaLnBrk="1" hangingPunct="1"/>
            <a:r>
              <a:rPr lang="nl-NL" altLang="nl-NL" sz="2800" smtClean="0"/>
              <a:t>Tussen 25-65 betalen de werken hiervoor (per saldo) belasting</a:t>
            </a:r>
          </a:p>
        </p:txBody>
      </p:sp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Wie profiteert van de overheid?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125538"/>
            <a:ext cx="89344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2593 L 0.22952 0.2414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00" y="107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sz="2800" smtClean="0"/>
              <a:t>Blijkbaar is de overheid jarenlang erg vrijgevig geweest</a:t>
            </a:r>
          </a:p>
          <a:p>
            <a:pPr eaLnBrk="1" hangingPunct="1"/>
            <a:r>
              <a:rPr lang="nl-NL" altLang="nl-NL" sz="2800" smtClean="0"/>
              <a:t>maar is zij nu zuiniger geworden.</a:t>
            </a:r>
          </a:p>
          <a:p>
            <a:pPr eaLnBrk="1" hangingPunct="1"/>
            <a:r>
              <a:rPr lang="nl-NL" altLang="nl-NL" sz="2800" smtClean="0"/>
              <a:t>Per saldo overal netto-profijt: aardgasbaten (en lenen)</a:t>
            </a:r>
          </a:p>
        </p:txBody>
      </p:sp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 smtClean="0"/>
              <a:t>Over generaties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8868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2283 0.240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00" y="119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295400"/>
            <a:ext cx="76454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kstvak 4"/>
          <p:cNvSpPr txBox="1">
            <a:spLocks noChangeArrowheads="1"/>
          </p:cNvSpPr>
          <p:nvPr/>
        </p:nvSpPr>
        <p:spPr bwMode="auto">
          <a:xfrm>
            <a:off x="3271838" y="276225"/>
            <a:ext cx="3013075" cy="5238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800"/>
              <a:t>Belang van winst</a:t>
            </a:r>
          </a:p>
        </p:txBody>
      </p:sp>
    </p:spTree>
  </p:cSld>
  <p:clrMapOvr>
    <a:masterClrMapping/>
  </p:clrMapOvr>
  <p:transition xmlns:p14="http://schemas.microsoft.com/office/powerpoint/2010/main" spd="slow">
    <p:blind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10033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>
            <a:lvl1pPr>
              <a:defRPr sz="4000"/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dirty="0" err="1">
                <a:solidFill>
                  <a:srgbClr val="FFFFFF"/>
                </a:solidFill>
              </a:rPr>
              <a:t>Ondernemingsvorm</a:t>
            </a:r>
            <a:r>
              <a:rPr dirty="0">
                <a:solidFill>
                  <a:srgbClr val="FFFFFF"/>
                </a:solidFill>
              </a:rPr>
              <a:t>: </a:t>
            </a:r>
            <a:r>
              <a:rPr dirty="0" err="1">
                <a:solidFill>
                  <a:srgbClr val="FFFFFF"/>
                </a:solidFill>
              </a:rPr>
              <a:t>wat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</a:rPr>
              <a:t>te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</a:rPr>
              <a:t>kiezen</a:t>
            </a:r>
            <a:r>
              <a:rPr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14" name="Shape 114"/>
          <p:cNvSpPr>
            <a:spLocks noGrp="1"/>
          </p:cNvSpPr>
          <p:nvPr>
            <p:ph type="body" idx="4294967295"/>
          </p:nvPr>
        </p:nvSpPr>
        <p:spPr>
          <a:xfrm>
            <a:off x="180975" y="1549400"/>
            <a:ext cx="7408863" cy="4303713"/>
          </a:xfrm>
        </p:spPr>
        <p:txBody>
          <a:bodyPr lIns="0" tIns="0" rIns="0" bIns="0"/>
          <a:lstStyle/>
          <a:p>
            <a:pPr>
              <a:buFontTx/>
              <a:buChar char="•"/>
            </a:pPr>
            <a:r>
              <a:rPr lang="nl-NL" altLang="nl-NL" sz="2800" smtClean="0">
                <a:solidFill>
                  <a:srgbClr val="073E87"/>
                </a:solidFill>
              </a:rPr>
              <a:t>Keuze voor een ondernemingsvorm is afhankelijk van veel zaken. Meewegen in de beslissing moeten in ieder geval de volgende zaken:</a:t>
            </a:r>
          </a:p>
          <a:p>
            <a:pPr>
              <a:buFontTx/>
              <a:buChar char="•"/>
            </a:pPr>
            <a:endParaRPr lang="nl-NL" altLang="nl-NL" sz="2800" smtClean="0">
              <a:solidFill>
                <a:srgbClr val="073E87"/>
              </a:solidFill>
            </a:endParaRPr>
          </a:p>
          <a:p>
            <a:pPr>
              <a:buFontTx/>
              <a:buChar char="•"/>
            </a:pPr>
            <a:r>
              <a:rPr lang="nl-NL" altLang="nl-NL" sz="2800" smtClean="0">
                <a:solidFill>
                  <a:srgbClr val="073E87"/>
                </a:solidFill>
              </a:rPr>
              <a:t>Aansprakelijkheid</a:t>
            </a:r>
          </a:p>
          <a:p>
            <a:pPr>
              <a:buFontTx/>
              <a:buChar char="•"/>
            </a:pPr>
            <a:r>
              <a:rPr lang="nl-NL" altLang="nl-NL" sz="2800" smtClean="0">
                <a:solidFill>
                  <a:srgbClr val="073E87"/>
                </a:solidFill>
              </a:rPr>
              <a:t>Belastingen</a:t>
            </a:r>
          </a:p>
          <a:p>
            <a:pPr>
              <a:buFontTx/>
              <a:buChar char="•"/>
            </a:pPr>
            <a:r>
              <a:rPr lang="nl-NL" altLang="nl-NL" sz="2800" smtClean="0">
                <a:solidFill>
                  <a:srgbClr val="073E87"/>
                </a:solidFill>
              </a:rPr>
              <a:t>verzekeringen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2868613"/>
            <a:ext cx="5826125" cy="366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9302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FFFFFF"/>
                </a:solidFill>
              </a:rPr>
              <a:t>Natuurlijke</a:t>
            </a:r>
            <a:r>
              <a:rPr lang="en-US" sz="3200" dirty="0" smtClean="0">
                <a:solidFill>
                  <a:srgbClr val="FFFFFF"/>
                </a:solidFill>
              </a:rPr>
              <a:t> en </a:t>
            </a:r>
            <a:r>
              <a:rPr lang="en-US" sz="3200" dirty="0" err="1" smtClean="0">
                <a:solidFill>
                  <a:srgbClr val="FFFFFF"/>
                </a:solidFill>
              </a:rPr>
              <a:t>rechtspersonen</a:t>
            </a:r>
            <a:endParaRPr sz="3200" dirty="0">
              <a:solidFill>
                <a:srgbClr val="FFFFFF"/>
              </a:solidFill>
            </a:endParaRPr>
          </a:p>
        </p:txBody>
      </p:sp>
      <p:sp>
        <p:nvSpPr>
          <p:cNvPr id="117" name="Shape 117"/>
          <p:cNvSpPr>
            <a:spLocks noGrp="1"/>
          </p:cNvSpPr>
          <p:nvPr>
            <p:ph type="body" idx="4294967295"/>
          </p:nvPr>
        </p:nvSpPr>
        <p:spPr>
          <a:xfrm>
            <a:off x="827088" y="2063750"/>
            <a:ext cx="3627437" cy="4065588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pPr>
              <a:spcBef>
                <a:spcPts val="400"/>
              </a:spcBef>
              <a:buSzTx/>
              <a:buFont typeface="Symbol" panose="05050102010706020507" pitchFamily="18" charset="2"/>
              <a:buNone/>
            </a:pPr>
            <a:r>
              <a:rPr lang="nl-NL" altLang="nl-NL" sz="2000" smtClean="0">
                <a:solidFill>
                  <a:srgbClr val="073E87"/>
                </a:solidFill>
                <a:ea typeface="MS PGothic" panose="020B0600070205080204" pitchFamily="34" charset="-128"/>
              </a:rPr>
              <a:t>Natuurlijk persoon</a:t>
            </a:r>
          </a:p>
          <a:p>
            <a:pPr>
              <a:spcBef>
                <a:spcPts val="400"/>
              </a:spcBef>
              <a:buSzTx/>
              <a:buFont typeface="Symbol" panose="05050102010706020507" pitchFamily="18" charset="2"/>
              <a:buNone/>
            </a:pPr>
            <a:endParaRPr lang="nl-NL" altLang="nl-NL" sz="2000" smtClean="0">
              <a:solidFill>
                <a:srgbClr val="073E87"/>
              </a:solidFill>
              <a:ea typeface="MS PGothic" panose="020B0600070205080204" pitchFamily="34" charset="-128"/>
            </a:endParaRP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z="2000" smtClean="0">
                <a:solidFill>
                  <a:srgbClr val="073E87"/>
                </a:solidFill>
                <a:ea typeface="MS PGothic" panose="020B0600070205080204" pitchFamily="34" charset="-128"/>
              </a:rPr>
              <a:t>Zelf aansprakelijk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z="2000" smtClean="0">
                <a:solidFill>
                  <a:srgbClr val="073E87"/>
                </a:solidFill>
                <a:ea typeface="MS PGothic" panose="020B0600070205080204" pitchFamily="34" charset="-128"/>
              </a:rPr>
              <a:t>Privévermogen = zakelijk vermogen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z="2000" smtClean="0">
                <a:solidFill>
                  <a:srgbClr val="073E87"/>
                </a:solidFill>
                <a:ea typeface="MS PGothic" panose="020B0600070205080204" pitchFamily="34" charset="-128"/>
              </a:rPr>
              <a:t>Netto winst = inkomen </a:t>
            </a:r>
            <a:r>
              <a:rPr lang="nl-NL" altLang="nl-NL" sz="2000" smtClean="0">
                <a:solidFill>
                  <a:srgbClr val="073E87"/>
                </a:solidFill>
                <a:latin typeface="Wingdings" panose="05000000000000000000" pitchFamily="2" charset="2"/>
                <a:ea typeface="MS PGothic" panose="020B0600070205080204" pitchFamily="34" charset="-128"/>
                <a:sym typeface="Wingdings" panose="05000000000000000000" pitchFamily="2" charset="2"/>
              </a:rPr>
              <a:t> </a:t>
            </a:r>
            <a:r>
              <a:rPr lang="nl-NL" altLang="nl-NL" sz="2000" smtClean="0">
                <a:solidFill>
                  <a:srgbClr val="073E87"/>
                </a:solidFill>
                <a:ea typeface="MS PGothic" panose="020B0600070205080204" pitchFamily="34" charset="-128"/>
              </a:rPr>
              <a:t>inkomstenbelasting (progressief tarief en allerlei aftrekmogelijkheden voor ondernemers)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z="2000" smtClean="0">
                <a:solidFill>
                  <a:srgbClr val="073E87"/>
                </a:solidFill>
                <a:ea typeface="MS PGothic" panose="020B0600070205080204" pitchFamily="34" charset="-128"/>
              </a:rPr>
              <a:t>Particulier verzekeren</a:t>
            </a:r>
          </a:p>
        </p:txBody>
      </p:sp>
      <p:sp>
        <p:nvSpPr>
          <p:cNvPr id="118" name="Shape 118"/>
          <p:cNvSpPr>
            <a:spLocks noChangeArrowheads="1"/>
          </p:cNvSpPr>
          <p:nvPr/>
        </p:nvSpPr>
        <p:spPr bwMode="auto">
          <a:xfrm>
            <a:off x="4643438" y="2060575"/>
            <a:ext cx="3629025" cy="37861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44000">
                <a:srgbClr val="FFDEA8"/>
              </a:gs>
              <a:gs pos="100000">
                <a:srgbClr val="F4BB49"/>
              </a:gs>
            </a:gsLst>
            <a:lin ang="5400000"/>
          </a:gradFill>
          <a:ln w="9525">
            <a:solidFill>
              <a:srgbClr val="F5C040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/>
          <a:p>
            <a:pPr marL="273050" indent="-273050">
              <a:spcBef>
                <a:spcPts val="400"/>
              </a:spcBef>
              <a:defRPr/>
            </a:pP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Rechtspersoon</a:t>
            </a:r>
            <a:endParaRPr sz="20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defRPr/>
            </a:pPr>
            <a:endParaRPr sz="20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Juridische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vorm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aansprakelijk</a:t>
            </a:r>
            <a:endParaRPr sz="20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Bij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wanbestuur</a:t>
            </a:r>
            <a:r>
              <a:rPr lang="nl-NL" sz="2000" dirty="0">
                <a:solidFill>
                  <a:srgbClr val="073E87"/>
                </a:solidFill>
                <a:latin typeface="+mn-lt"/>
                <a:ea typeface="+mn-ea"/>
              </a:rPr>
              <a:t> (wel aansprakelijk)</a:t>
            </a:r>
            <a:endParaRPr sz="20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Inkomen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uit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salaris</a:t>
            </a:r>
            <a:endParaRPr sz="20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Vennootschapsbelasting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 op </a:t>
            </a: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winst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 (20-25% 0over de hele </a:t>
            </a: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winst</a:t>
            </a:r>
            <a:r>
              <a:rPr sz="2000" dirty="0">
                <a:solidFill>
                  <a:srgbClr val="073E87"/>
                </a:solidFill>
                <a:latin typeface="+mn-lt"/>
                <a:ea typeface="+mn-ea"/>
              </a:rPr>
              <a:t>)</a:t>
            </a:r>
            <a:endParaRPr lang="nl-NL" sz="20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000" dirty="0" err="1">
                <a:solidFill>
                  <a:srgbClr val="073E87"/>
                </a:solidFill>
                <a:latin typeface="+mn-lt"/>
                <a:ea typeface="+mn-ea"/>
              </a:rPr>
              <a:t>werknemersverzekering</a:t>
            </a:r>
            <a:endParaRPr sz="2000" dirty="0">
              <a:solidFill>
                <a:srgbClr val="073E87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85883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>
            <a:lvl1pPr defTabSz="886968">
              <a:defRPr sz="3880"/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2400" dirty="0" err="1">
                <a:solidFill>
                  <a:srgbClr val="FFFFFF"/>
                </a:solidFill>
              </a:rPr>
              <a:t>Ondernemingsvormen</a:t>
            </a:r>
            <a:r>
              <a:rPr sz="2400" dirty="0">
                <a:solidFill>
                  <a:srgbClr val="FFFFFF"/>
                </a:solidFill>
              </a:rPr>
              <a:t>: </a:t>
            </a:r>
            <a:r>
              <a:rPr sz="2400" dirty="0" err="1" smtClean="0">
                <a:solidFill>
                  <a:srgbClr val="FFFFFF"/>
                </a:solidFill>
              </a:rPr>
              <a:t>eenmanszaak</a:t>
            </a:r>
            <a:r>
              <a:rPr lang="nl-NL" sz="2400" dirty="0" smtClean="0">
                <a:solidFill>
                  <a:srgbClr val="FFFFFF"/>
                </a:solidFill>
              </a:rPr>
              <a:t> (natuurlijk persoon)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1" name="Shape 121"/>
          <p:cNvSpPr>
            <a:spLocks noGrp="1"/>
          </p:cNvSpPr>
          <p:nvPr>
            <p:ph type="body" idx="4294967295"/>
          </p:nvPr>
        </p:nvSpPr>
        <p:spPr>
          <a:xfrm>
            <a:off x="0" y="1544895"/>
            <a:ext cx="4364217" cy="406558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400"/>
              </a:spcBef>
              <a:buSzTx/>
              <a:buFont typeface="Symbol" panose="05050102010706020507" pitchFamily="18" charset="2"/>
              <a:buNone/>
            </a:pPr>
            <a:r>
              <a:rPr lang="nl-NL" altLang="nl-NL" smtClean="0">
                <a:solidFill>
                  <a:srgbClr val="073E87"/>
                </a:solidFill>
                <a:latin typeface="Candara" panose="020E0502030303020204" pitchFamily="34" charset="0"/>
              </a:rPr>
              <a:t>Kenmerken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mtClean="0">
                <a:solidFill>
                  <a:srgbClr val="073E87"/>
                </a:solidFill>
                <a:latin typeface="Candara" panose="020E0502030303020204" pitchFamily="34" charset="0"/>
              </a:rPr>
              <a:t>Leiding en eigendom bij één persoon, maar er kan wel personeel zijn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mtClean="0">
                <a:solidFill>
                  <a:srgbClr val="073E87"/>
                </a:solidFill>
                <a:latin typeface="Candara" panose="020E0502030303020204" pitchFamily="34" charset="0"/>
              </a:rPr>
              <a:t>Die ene persoon is met zijn hele vermogen (ook privé) aansprakelijk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mtClean="0">
                <a:solidFill>
                  <a:srgbClr val="073E87"/>
                </a:solidFill>
                <a:latin typeface="Candara" panose="020E0502030303020204" pitchFamily="34" charset="0"/>
              </a:rPr>
              <a:t>Winst = inkomen dus IB (Box 1 dus 32-52%)</a:t>
            </a:r>
          </a:p>
        </p:txBody>
      </p:sp>
      <p:grpSp>
        <p:nvGrpSpPr>
          <p:cNvPr id="122" name="Shape 122"/>
          <p:cNvGrpSpPr>
            <a:grpSpLocks/>
          </p:cNvGrpSpPr>
          <p:nvPr/>
        </p:nvGrpSpPr>
        <p:grpSpPr bwMode="auto">
          <a:xfrm>
            <a:off x="4394202" y="1484204"/>
            <a:ext cx="4784725" cy="5668466"/>
            <a:chOff x="2768" y="935"/>
            <a:chExt cx="3014" cy="3552"/>
          </a:xfrm>
        </p:grpSpPr>
        <p:pic>
          <p:nvPicPr>
            <p:cNvPr id="58373" name="Shape 12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8" y="935"/>
              <a:ext cx="3014" cy="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374" name="Text Box 6"/>
            <p:cNvSpPr txBox="1">
              <a:spLocks noChangeArrowheads="1"/>
            </p:cNvSpPr>
            <p:nvPr/>
          </p:nvSpPr>
          <p:spPr bwMode="auto">
            <a:xfrm>
              <a:off x="2830" y="973"/>
              <a:ext cx="2930" cy="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9" rIns="45719">
              <a:spAutoFit/>
            </a:bodyPr>
            <a:lstStyle>
              <a:lvl1pPr marL="273050" indent="-2730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ts val="400"/>
                </a:spcBef>
              </a:pP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Voor- en nadelen</a:t>
              </a:r>
            </a:p>
            <a:p>
              <a:pPr eaLnBrk="1" hangingPunct="1">
                <a:spcBef>
                  <a:spcPts val="400"/>
                </a:spcBef>
                <a:buClr>
                  <a:srgbClr val="31B6FD"/>
                </a:buClr>
                <a:buSzPct val="100000"/>
                <a:buFontTx/>
                <a:buChar char="•"/>
              </a:pP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Snelle besluitvorming (</a:t>
              </a:r>
              <a:r>
                <a:rPr lang="nl-NL" altLang="nl-NL" sz="2300" dirty="0" err="1">
                  <a:solidFill>
                    <a:srgbClr val="073E87"/>
                  </a:solidFill>
                  <a:latin typeface="Candara" panose="020E0502030303020204" pitchFamily="34" charset="0"/>
                </a:rPr>
                <a:t>vd</a:t>
              </a: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)</a:t>
              </a:r>
            </a:p>
            <a:p>
              <a:pPr eaLnBrk="1" hangingPunct="1">
                <a:spcBef>
                  <a:spcPts val="400"/>
                </a:spcBef>
                <a:buClr>
                  <a:srgbClr val="31B6FD"/>
                </a:buClr>
                <a:buSzPct val="100000"/>
                <a:buFontTx/>
                <a:buChar char="•"/>
              </a:pP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Voor beginners aantrekkelijke belastingregelingen (</a:t>
              </a:r>
              <a:r>
                <a:rPr lang="nl-NL" altLang="nl-NL" sz="2300" dirty="0" err="1">
                  <a:solidFill>
                    <a:srgbClr val="073E87"/>
                  </a:solidFill>
                  <a:latin typeface="Candara" panose="020E0502030303020204" pitchFamily="34" charset="0"/>
                </a:rPr>
                <a:t>vd</a:t>
              </a: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) (starterskorting, investeringsaftrek)</a:t>
              </a:r>
            </a:p>
            <a:p>
              <a:pPr eaLnBrk="1" hangingPunct="1">
                <a:spcBef>
                  <a:spcPts val="400"/>
                </a:spcBef>
                <a:buClr>
                  <a:srgbClr val="31B6FD"/>
                </a:buClr>
                <a:buSzPct val="100000"/>
                <a:buFontTx/>
                <a:buChar char="•"/>
              </a:pPr>
              <a:endParaRPr lang="nl-NL" altLang="nl-NL" sz="2300" dirty="0">
                <a:solidFill>
                  <a:srgbClr val="073E87"/>
                </a:solidFill>
                <a:latin typeface="Candara" panose="020E0502030303020204" pitchFamily="34" charset="0"/>
              </a:endParaRPr>
            </a:p>
            <a:p>
              <a:pPr eaLnBrk="1" hangingPunct="1">
                <a:spcBef>
                  <a:spcPts val="400"/>
                </a:spcBef>
                <a:buClr>
                  <a:srgbClr val="31B6FD"/>
                </a:buClr>
                <a:buSzPct val="100000"/>
                <a:buFontTx/>
                <a:buChar char="•"/>
              </a:pP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Geen mogelijkheden tot taakverdeling (</a:t>
              </a:r>
              <a:r>
                <a:rPr lang="nl-NL" altLang="nl-NL" sz="2300" dirty="0" err="1">
                  <a:solidFill>
                    <a:srgbClr val="073E87"/>
                  </a:solidFill>
                  <a:latin typeface="Candara" panose="020E0502030303020204" pitchFamily="34" charset="0"/>
                </a:rPr>
                <a:t>nd</a:t>
              </a: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)</a:t>
              </a:r>
            </a:p>
            <a:p>
              <a:pPr eaLnBrk="1" hangingPunct="1">
                <a:spcBef>
                  <a:spcPts val="400"/>
                </a:spcBef>
                <a:buClr>
                  <a:srgbClr val="31B6FD"/>
                </a:buClr>
                <a:buSzPct val="100000"/>
                <a:buFontTx/>
                <a:buChar char="•"/>
              </a:pP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Voortbestaan bedrijf (continuïteit) hangt af van die ene eigenaar (</a:t>
              </a:r>
              <a:r>
                <a:rPr lang="nl-NL" altLang="nl-NL" sz="2300" dirty="0" err="1">
                  <a:solidFill>
                    <a:srgbClr val="073E87"/>
                  </a:solidFill>
                  <a:latin typeface="Candara" panose="020E0502030303020204" pitchFamily="34" charset="0"/>
                </a:rPr>
                <a:t>nd</a:t>
              </a: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)</a:t>
              </a:r>
            </a:p>
            <a:p>
              <a:pPr eaLnBrk="1" hangingPunct="1">
                <a:spcBef>
                  <a:spcPts val="400"/>
                </a:spcBef>
                <a:buClr>
                  <a:srgbClr val="31B6FD"/>
                </a:buClr>
                <a:buSzPct val="100000"/>
                <a:buFontTx/>
                <a:buChar char="•"/>
              </a:pP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Moeilijk een lening te krijgen (risicovol) (</a:t>
              </a:r>
              <a:r>
                <a:rPr lang="nl-NL" altLang="nl-NL" sz="2300" dirty="0" err="1">
                  <a:solidFill>
                    <a:srgbClr val="073E87"/>
                  </a:solidFill>
                  <a:latin typeface="Candara" panose="020E0502030303020204" pitchFamily="34" charset="0"/>
                </a:rPr>
                <a:t>nd</a:t>
              </a:r>
              <a:r>
                <a:rPr lang="nl-NL" altLang="nl-NL" sz="2300" dirty="0">
                  <a:solidFill>
                    <a:srgbClr val="073E87"/>
                  </a:solidFill>
                  <a:latin typeface="Candara" panose="020E0502030303020204" pitchFamily="34" charset="0"/>
                </a:rPr>
                <a:t>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10033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dirty="0" err="1" smtClean="0">
                <a:solidFill>
                  <a:srgbClr val="FFFFFF"/>
                </a:solidFill>
              </a:rPr>
              <a:t>Openbare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vennootschap</a:t>
            </a:r>
            <a:r>
              <a:rPr lang="en-US" sz="2800" dirty="0" smtClean="0">
                <a:solidFill>
                  <a:srgbClr val="FFFFFF"/>
                </a:solidFill>
              </a:rPr>
              <a:t> (</a:t>
            </a:r>
            <a:r>
              <a:rPr lang="en-US" sz="2800" dirty="0" err="1" smtClean="0">
                <a:solidFill>
                  <a:srgbClr val="FFFFFF"/>
                </a:solidFill>
              </a:rPr>
              <a:t>vh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v</a:t>
            </a:r>
            <a:r>
              <a:rPr sz="2800" dirty="0" err="1" smtClean="0">
                <a:solidFill>
                  <a:srgbClr val="FFFFFF"/>
                </a:solidFill>
              </a:rPr>
              <a:t>ennootschap</a:t>
            </a:r>
            <a:r>
              <a:rPr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/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sz="2800" dirty="0" err="1" smtClean="0">
                <a:solidFill>
                  <a:srgbClr val="FFFFFF"/>
                </a:solidFill>
              </a:rPr>
              <a:t>onder</a:t>
            </a:r>
            <a:r>
              <a:rPr sz="2800" dirty="0" smtClean="0">
                <a:solidFill>
                  <a:srgbClr val="FFFFFF"/>
                </a:solidFill>
              </a:rPr>
              <a:t> </a:t>
            </a:r>
            <a:r>
              <a:rPr sz="2800" dirty="0">
                <a:solidFill>
                  <a:srgbClr val="FFFFFF"/>
                </a:solidFill>
              </a:rPr>
              <a:t>firma </a:t>
            </a:r>
            <a:r>
              <a:rPr sz="2800" dirty="0" smtClean="0">
                <a:solidFill>
                  <a:srgbClr val="FFFFFF"/>
                </a:solidFill>
              </a:rPr>
              <a:t>VOF)</a:t>
            </a:r>
            <a:r>
              <a:rPr lang="en-US" sz="2800" dirty="0" smtClean="0">
                <a:solidFill>
                  <a:srgbClr val="FFFFFF"/>
                </a:solidFill>
              </a:rPr>
              <a:t> - </a:t>
            </a:r>
            <a:r>
              <a:rPr lang="nl-NL" sz="2800" dirty="0" smtClean="0">
                <a:solidFill>
                  <a:srgbClr val="FFFFFF"/>
                </a:solidFill>
              </a:rPr>
              <a:t>natuurlijke personen</a:t>
            </a:r>
            <a:endParaRPr sz="2800" dirty="0">
              <a:solidFill>
                <a:srgbClr val="FFFFFF"/>
              </a:solidFill>
            </a:endParaRPr>
          </a:p>
        </p:txBody>
      </p:sp>
      <p:sp>
        <p:nvSpPr>
          <p:cNvPr id="125" name="Shape 125"/>
          <p:cNvSpPr>
            <a:spLocks noGrp="1"/>
          </p:cNvSpPr>
          <p:nvPr>
            <p:ph type="body" idx="4294967295"/>
          </p:nvPr>
        </p:nvSpPr>
        <p:spPr>
          <a:xfrm>
            <a:off x="457200" y="2035175"/>
            <a:ext cx="4041775" cy="333851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>
            <a:normAutofit/>
          </a:bodyPr>
          <a:lstStyle/>
          <a:p>
            <a:pPr>
              <a:spcBef>
                <a:spcPts val="400"/>
              </a:spcBef>
              <a:buSzTx/>
              <a:buFont typeface="Symbol" panose="05050102010706020507" pitchFamily="18" charset="2"/>
              <a:buNone/>
            </a:pPr>
            <a:r>
              <a:rPr lang="nl-NL" altLang="nl-NL" b="1" smtClean="0">
                <a:solidFill>
                  <a:srgbClr val="073E87"/>
                </a:solidFill>
                <a:ea typeface="MS PGothic" panose="020B0600070205080204" pitchFamily="34" charset="-128"/>
              </a:rPr>
              <a:t>Kenmerken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mtClean="0">
                <a:solidFill>
                  <a:srgbClr val="073E87"/>
                </a:solidFill>
                <a:ea typeface="MS PGothic" panose="020B0600070205080204" pitchFamily="34" charset="-128"/>
              </a:rPr>
              <a:t>Leiding en eigendom bij twee of meer personen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mtClean="0">
                <a:solidFill>
                  <a:srgbClr val="073E87"/>
                </a:solidFill>
                <a:ea typeface="MS PGothic" panose="020B0600070205080204" pitchFamily="34" charset="-128"/>
              </a:rPr>
              <a:t>Iedere vennoot is 100% aansprakelijk (dus ook met privé vermogen)</a:t>
            </a:r>
          </a:p>
          <a:p>
            <a:pPr>
              <a:spcBef>
                <a:spcPts val="400"/>
              </a:spcBef>
              <a:buFontTx/>
              <a:buChar char="•"/>
            </a:pPr>
            <a:r>
              <a:rPr lang="nl-NL" altLang="nl-NL" smtClean="0">
                <a:solidFill>
                  <a:srgbClr val="073E87"/>
                </a:solidFill>
                <a:ea typeface="MS PGothic" panose="020B0600070205080204" pitchFamily="34" charset="-128"/>
              </a:rPr>
              <a:t>Winst = inkomen (box 1)</a:t>
            </a:r>
          </a:p>
        </p:txBody>
      </p:sp>
      <p:sp>
        <p:nvSpPr>
          <p:cNvPr id="126" name="Shape 126"/>
          <p:cNvSpPr>
            <a:spLocks noChangeArrowheads="1"/>
          </p:cNvSpPr>
          <p:nvPr/>
        </p:nvSpPr>
        <p:spPr bwMode="auto">
          <a:xfrm>
            <a:off x="4651375" y="2035175"/>
            <a:ext cx="4035425" cy="246221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44000">
                <a:srgbClr val="A3F4F0"/>
              </a:gs>
              <a:gs pos="100000">
                <a:srgbClr val="3EDFDA"/>
              </a:gs>
            </a:gsLst>
            <a:lin ang="5400000"/>
          </a:gradFill>
          <a:ln w="9525">
            <a:solidFill>
              <a:srgbClr val="05E0DB"/>
            </a:solidFill>
            <a:miter lim="800000"/>
            <a:headEnd/>
            <a:tailEnd/>
          </a:ln>
        </p:spPr>
        <p:txBody>
          <a:bodyPr lIns="45719" rIns="45719">
            <a:spAutoFit/>
          </a:bodyPr>
          <a:lstStyle/>
          <a:p>
            <a:pPr marL="273050" indent="-273050">
              <a:spcBef>
                <a:spcPts val="400"/>
              </a:spcBef>
              <a:defRPr/>
            </a:pPr>
            <a:r>
              <a:rPr sz="2400" b="1" dirty="0" err="1">
                <a:solidFill>
                  <a:srgbClr val="073E87"/>
                </a:solidFill>
                <a:latin typeface="+mn-lt"/>
                <a:ea typeface="+mn-ea"/>
              </a:rPr>
              <a:t>Voor</a:t>
            </a:r>
            <a:r>
              <a:rPr sz="2400" b="1" dirty="0">
                <a:solidFill>
                  <a:srgbClr val="073E87"/>
                </a:solidFill>
                <a:latin typeface="+mn-lt"/>
                <a:ea typeface="+mn-ea"/>
              </a:rPr>
              <a:t>- </a:t>
            </a:r>
            <a:r>
              <a:rPr sz="2400" b="1" dirty="0" err="1">
                <a:solidFill>
                  <a:srgbClr val="073E87"/>
                </a:solidFill>
                <a:latin typeface="+mn-lt"/>
                <a:ea typeface="+mn-ea"/>
              </a:rPr>
              <a:t>en</a:t>
            </a:r>
            <a:r>
              <a:rPr sz="2400" b="1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b="1" dirty="0" err="1">
                <a:solidFill>
                  <a:srgbClr val="073E87"/>
                </a:solidFill>
                <a:latin typeface="+mn-lt"/>
                <a:ea typeface="+mn-ea"/>
              </a:rPr>
              <a:t>nadelen</a:t>
            </a:r>
            <a:endParaRPr sz="2400" b="1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Mogelijkheden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tot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taak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verdeling</a:t>
            </a:r>
            <a:endParaRPr sz="24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Afhankelijk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van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elkaar</a:t>
            </a:r>
            <a:endParaRPr sz="2400" dirty="0">
              <a:solidFill>
                <a:srgbClr val="073E87"/>
              </a:solidFill>
              <a:latin typeface="+mn-lt"/>
              <a:ea typeface="+mn-ea"/>
            </a:endParaRPr>
          </a:p>
          <a:p>
            <a:pPr marL="273050" indent="-273050">
              <a:spcBef>
                <a:spcPts val="400"/>
              </a:spcBef>
              <a:buClr>
                <a:srgbClr val="31B6FD"/>
              </a:buClr>
              <a:buSzPct val="100000"/>
              <a:buFontTx/>
              <a:buChar char="•"/>
              <a:defRPr/>
            </a:pP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Een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acte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waarin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afspraken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staan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is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sterk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aan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te</a:t>
            </a:r>
            <a:r>
              <a:rPr sz="2400" dirty="0">
                <a:solidFill>
                  <a:srgbClr val="073E87"/>
                </a:solidFill>
                <a:latin typeface="+mn-lt"/>
                <a:ea typeface="+mn-ea"/>
              </a:rPr>
              <a:t> </a:t>
            </a:r>
            <a:r>
              <a:rPr sz="2400" dirty="0" err="1">
                <a:solidFill>
                  <a:srgbClr val="073E87"/>
                </a:solidFill>
                <a:latin typeface="+mn-lt"/>
                <a:ea typeface="+mn-ea"/>
              </a:rPr>
              <a:t>raden</a:t>
            </a:r>
            <a:endParaRPr sz="2400" dirty="0">
              <a:solidFill>
                <a:srgbClr val="073E87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olfvorm">
  <a:themeElements>
    <a:clrScheme name="Golfv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Golfv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olfv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522</TotalTime>
  <Words>1876</Words>
  <Application>Microsoft Macintosh PowerPoint</Application>
  <PresentationFormat>Diavoorstelling (4:3)</PresentationFormat>
  <Paragraphs>423</Paragraphs>
  <Slides>48</Slides>
  <Notes>2</Notes>
  <HiddenSlides>0</HiddenSlides>
  <MMClips>1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0" baseType="lpstr">
      <vt:lpstr>Golfvorm</vt:lpstr>
      <vt:lpstr>Bitmapafbeelding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Ondernemingsvorm: wat te kiezen?</vt:lpstr>
      <vt:lpstr>Natuurlijke en rechtspersonen</vt:lpstr>
      <vt:lpstr>Ondernemingsvormen: eenmanszaak (natuurlijk persoon)</vt:lpstr>
      <vt:lpstr>Openbare vennootschap (vh vennootschap  onder firma VOF) - natuurlijke personen</vt:lpstr>
      <vt:lpstr>Problemen met een VOF</vt:lpstr>
      <vt:lpstr>Besloten vennootschap (BV) - rechtspersoon</vt:lpstr>
      <vt:lpstr>Naamloze vennootschap (NV) - rechtspersoon</vt:lpstr>
      <vt:lpstr>PowerPoint-presentatie</vt:lpstr>
      <vt:lpstr>Belangentegenstelling verkleinen</vt:lpstr>
      <vt:lpstr>Beleggen = geld vastleggen met als doel financieel voordeel behalen</vt:lpstr>
      <vt:lpstr>Waarin kun je beleggen?</vt:lpstr>
      <vt:lpstr>Beleggen voor de opbrengst</vt:lpstr>
      <vt:lpstr>Obligaties</vt:lpstr>
      <vt:lpstr>De koersvorming van obligaties</vt:lpstr>
      <vt:lpstr>PowerPoint-presentatie</vt:lpstr>
      <vt:lpstr>PowerPoint-presentatie</vt:lpstr>
      <vt:lpstr>Begrippen bij structuur bedrijfsleven</vt:lpstr>
      <vt:lpstr>PowerPoint-presentatie</vt:lpstr>
      <vt:lpstr>PowerPoint-presentatie</vt:lpstr>
      <vt:lpstr>PowerPoint-presentatie</vt:lpstr>
      <vt:lpstr>Waaraan kun je nog meer  zien of het goed gaat met een bedrijf? (2)</vt:lpstr>
      <vt:lpstr>PowerPoint-presentatie</vt:lpstr>
      <vt:lpstr>Overheidsfinanciën</vt:lpstr>
      <vt:lpstr>Overheid of Collectieve sector</vt:lpstr>
      <vt:lpstr>Inkomsten</vt:lpstr>
      <vt:lpstr>Uitgaven</vt:lpstr>
      <vt:lpstr>Begrotingstekort</vt:lpstr>
      <vt:lpstr>Lenen door de overheid</vt:lpstr>
      <vt:lpstr>Financieringstekort</vt:lpstr>
      <vt:lpstr>Financieringstekort (2)</vt:lpstr>
      <vt:lpstr>Totale Nederlandse staatsschuld</vt:lpstr>
      <vt:lpstr>Hoogte van de rente</vt:lpstr>
      <vt:lpstr>Invloeden op vraag en aanbod</vt:lpstr>
      <vt:lpstr>Stand van zaken in 2013</vt:lpstr>
      <vt:lpstr>PowerPoint-presentatie</vt:lpstr>
      <vt:lpstr>Nadelen staatsschuld</vt:lpstr>
      <vt:lpstr>Relativeringen – 1</vt:lpstr>
      <vt:lpstr>Relativering – 2</vt:lpstr>
      <vt:lpstr>Relativering – 3</vt:lpstr>
      <vt:lpstr>Wanneer gaat het mis?</vt:lpstr>
      <vt:lpstr>Vergrijzing: financieel probleem</vt:lpstr>
      <vt:lpstr>Wie profiteert van de overheid?</vt:lpstr>
      <vt:lpstr>Over generaties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Overheidsfinanciën</dc:title>
  <dc:creator>Paul</dc:creator>
  <cp:lastModifiedBy>Hans Vermeulen</cp:lastModifiedBy>
  <cp:revision>75</cp:revision>
  <dcterms:created xsi:type="dcterms:W3CDTF">2011-10-01T09:52:05Z</dcterms:created>
  <dcterms:modified xsi:type="dcterms:W3CDTF">2017-04-10T06:28:38Z</dcterms:modified>
</cp:coreProperties>
</file>