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669088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912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72F38-361D-4398-9974-0A44BF9F03AB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8250" y="9428163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F08990-CFEF-4664-B2E9-F7505EDDB1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1253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7C2E6A5-FCA6-44A0-B60D-017F7A0105EF}" type="datetimeFigureOut">
              <a:rPr lang="nl-NL" smtClean="0"/>
              <a:t>04-09-15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1DE0B62-8ABC-45FA-A327-0724F9F2A7E1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979712" y="1052736"/>
            <a:ext cx="4896544" cy="576064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Budgetlijn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539552" y="2060848"/>
            <a:ext cx="7992888" cy="3600400"/>
          </a:xfrm>
        </p:spPr>
        <p:txBody>
          <a:bodyPr>
            <a:normAutofit/>
          </a:bodyPr>
          <a:lstStyle/>
          <a:p>
            <a:r>
              <a:rPr lang="nl-NL" sz="2800" dirty="0"/>
              <a:t>D</a:t>
            </a:r>
            <a:r>
              <a:rPr lang="nl-NL" sz="2800" dirty="0" smtClean="0"/>
              <a:t>e </a:t>
            </a:r>
            <a:r>
              <a:rPr lang="nl-NL" sz="2800" dirty="0"/>
              <a:t>verschillende combinaties van twee bestedingsmogelijkheden bij een bepaald </a:t>
            </a:r>
            <a:r>
              <a:rPr lang="nl-NL" sz="2800" dirty="0" smtClean="0"/>
              <a:t>budget</a:t>
            </a:r>
          </a:p>
          <a:p>
            <a:endParaRPr lang="nl-NL" sz="2800" dirty="0"/>
          </a:p>
          <a:p>
            <a:r>
              <a:rPr lang="nl-NL" sz="2800" dirty="0" smtClean="0"/>
              <a:t>	Voorbeeld: belbundel  10 euro</a:t>
            </a:r>
          </a:p>
          <a:p>
            <a:r>
              <a:rPr lang="nl-NL" sz="2800" dirty="0" smtClean="0"/>
              <a:t>	1 minuut bellen kost € 0,25</a:t>
            </a:r>
          </a:p>
          <a:p>
            <a:r>
              <a:rPr lang="nl-NL" sz="2800" dirty="0" smtClean="0"/>
              <a:t>	1 sms kost € 0,10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3470148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43332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71343" y="5589240"/>
            <a:ext cx="8061098" cy="984172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nl-NL" sz="2800" dirty="0" smtClean="0"/>
              <a:t>Deze budgetlijn laat zien hoeveel belminuten en sms’jes je hebt met een belbundel van € 10.</a:t>
            </a:r>
            <a:endParaRPr lang="nl-NL" sz="28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27554" y="338328"/>
            <a:ext cx="5324765" cy="642400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nl-NL" dirty="0" smtClean="0"/>
              <a:t>Een budgetlijn</a:t>
            </a:r>
            <a:endParaRPr lang="nl-NL" dirty="0"/>
          </a:p>
        </p:txBody>
      </p:sp>
      <p:grpSp>
        <p:nvGrpSpPr>
          <p:cNvPr id="73" name="Groep 72"/>
          <p:cNvGrpSpPr/>
          <p:nvPr/>
        </p:nvGrpSpPr>
        <p:grpSpPr>
          <a:xfrm>
            <a:off x="2127556" y="1137884"/>
            <a:ext cx="4689810" cy="4185756"/>
            <a:chOff x="2127556" y="1152207"/>
            <a:chExt cx="4689810" cy="4185756"/>
          </a:xfrm>
        </p:grpSpPr>
        <p:cxnSp>
          <p:nvCxnSpPr>
            <p:cNvPr id="38" name="Rechte verbindingslijn 37"/>
            <p:cNvCxnSpPr/>
            <p:nvPr/>
          </p:nvCxnSpPr>
          <p:spPr>
            <a:xfrm>
              <a:off x="2992639" y="1286776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Rechte verbindingslijn 38"/>
            <p:cNvCxnSpPr>
              <a:stCxn id="4" idx="6"/>
            </p:cNvCxnSpPr>
            <p:nvPr/>
          </p:nvCxnSpPr>
          <p:spPr>
            <a:xfrm>
              <a:off x="3101571" y="1959620"/>
              <a:ext cx="344893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Rechte verbindingslijn 39"/>
            <p:cNvCxnSpPr/>
            <p:nvPr/>
          </p:nvCxnSpPr>
          <p:spPr>
            <a:xfrm>
              <a:off x="2992639" y="2632464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echte verbindingslijn 40"/>
            <p:cNvCxnSpPr/>
            <p:nvPr/>
          </p:nvCxnSpPr>
          <p:spPr>
            <a:xfrm>
              <a:off x="2992639" y="3305307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echte verbindingslijn 41"/>
            <p:cNvCxnSpPr/>
            <p:nvPr/>
          </p:nvCxnSpPr>
          <p:spPr>
            <a:xfrm>
              <a:off x="2992639" y="3978151"/>
              <a:ext cx="3557868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42"/>
            <p:cNvCxnSpPr/>
            <p:nvPr/>
          </p:nvCxnSpPr>
          <p:spPr>
            <a:xfrm>
              <a:off x="3705874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echte verbindingslijn 43"/>
            <p:cNvCxnSpPr/>
            <p:nvPr/>
          </p:nvCxnSpPr>
          <p:spPr>
            <a:xfrm>
              <a:off x="4419108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Rechte verbindingslijn 44"/>
            <p:cNvCxnSpPr/>
            <p:nvPr/>
          </p:nvCxnSpPr>
          <p:spPr>
            <a:xfrm>
              <a:off x="5132343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Rechte verbindingslijn 45"/>
            <p:cNvCxnSpPr/>
            <p:nvPr/>
          </p:nvCxnSpPr>
          <p:spPr>
            <a:xfrm>
              <a:off x="5845577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Rechte verbindingslijn 46"/>
            <p:cNvCxnSpPr/>
            <p:nvPr/>
          </p:nvCxnSpPr>
          <p:spPr>
            <a:xfrm>
              <a:off x="6558811" y="1286776"/>
              <a:ext cx="0" cy="3296935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kstvak 47"/>
            <p:cNvSpPr txBox="1"/>
            <p:nvPr/>
          </p:nvSpPr>
          <p:spPr>
            <a:xfrm>
              <a:off x="5739525" y="4992859"/>
              <a:ext cx="856567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sms’jes</a:t>
              </a:r>
              <a:endParaRPr lang="nl-NL" dirty="0"/>
            </a:p>
          </p:txBody>
        </p:sp>
        <p:sp>
          <p:nvSpPr>
            <p:cNvPr id="49" name="Tekstvak 48"/>
            <p:cNvSpPr txBox="1"/>
            <p:nvPr/>
          </p:nvSpPr>
          <p:spPr>
            <a:xfrm rot="16200000">
              <a:off x="1718336" y="2070745"/>
              <a:ext cx="1184259" cy="3658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belminuten</a:t>
              </a:r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2493375" y="3776298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51" name="Tekstvak 50"/>
            <p:cNvSpPr txBox="1"/>
            <p:nvPr/>
          </p:nvSpPr>
          <p:spPr>
            <a:xfrm>
              <a:off x="2493375" y="3103454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52" name="Tekstvak 51"/>
            <p:cNvSpPr txBox="1"/>
            <p:nvPr/>
          </p:nvSpPr>
          <p:spPr>
            <a:xfrm>
              <a:off x="2493375" y="24978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30</a:t>
              </a:r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2493375" y="1816369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54" name="Tekstvak 53"/>
            <p:cNvSpPr txBox="1"/>
            <p:nvPr/>
          </p:nvSpPr>
          <p:spPr>
            <a:xfrm>
              <a:off x="2493375" y="1152207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50</a:t>
              </a:r>
              <a:endParaRPr lang="nl-NL" dirty="0"/>
            </a:p>
          </p:txBody>
        </p:sp>
        <p:sp>
          <p:nvSpPr>
            <p:cNvPr id="55" name="Tekstvak 54"/>
            <p:cNvSpPr txBox="1"/>
            <p:nvPr/>
          </p:nvSpPr>
          <p:spPr>
            <a:xfrm>
              <a:off x="3491903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218355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40</a:t>
              </a:r>
              <a:endParaRPr lang="nl-NL" dirty="0"/>
            </a:p>
          </p:txBody>
        </p:sp>
        <p:sp>
          <p:nvSpPr>
            <p:cNvPr id="57" name="Tekstvak 56"/>
            <p:cNvSpPr txBox="1"/>
            <p:nvPr/>
          </p:nvSpPr>
          <p:spPr>
            <a:xfrm>
              <a:off x="4931590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60</a:t>
              </a:r>
              <a:endParaRPr lang="nl-NL" dirty="0"/>
            </a:p>
          </p:txBody>
        </p:sp>
        <p:sp>
          <p:nvSpPr>
            <p:cNvPr id="58" name="Tekstvak 57"/>
            <p:cNvSpPr txBox="1"/>
            <p:nvPr/>
          </p:nvSpPr>
          <p:spPr>
            <a:xfrm>
              <a:off x="5644824" y="4650995"/>
              <a:ext cx="414724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80</a:t>
              </a:r>
              <a:endParaRPr lang="nl-NL" dirty="0"/>
            </a:p>
          </p:txBody>
        </p:sp>
        <p:sp>
          <p:nvSpPr>
            <p:cNvPr id="59" name="Tekstvak 58"/>
            <p:cNvSpPr txBox="1"/>
            <p:nvPr/>
          </p:nvSpPr>
          <p:spPr>
            <a:xfrm>
              <a:off x="6286735" y="4650995"/>
              <a:ext cx="530631" cy="34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100</a:t>
              </a:r>
              <a:endParaRPr lang="nl-NL" dirty="0"/>
            </a:p>
          </p:txBody>
        </p:sp>
        <p:cxnSp>
          <p:nvCxnSpPr>
            <p:cNvPr id="37" name="Rechte verbindingslijn 36"/>
            <p:cNvCxnSpPr/>
            <p:nvPr/>
          </p:nvCxnSpPr>
          <p:spPr>
            <a:xfrm flipH="1">
              <a:off x="2992639" y="4583711"/>
              <a:ext cx="3557868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Rechte verbindingslijn 35"/>
            <p:cNvCxnSpPr/>
            <p:nvPr/>
          </p:nvCxnSpPr>
          <p:spPr>
            <a:xfrm>
              <a:off x="2992639" y="1286776"/>
              <a:ext cx="0" cy="3296935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Ovaal 3"/>
          <p:cNvSpPr/>
          <p:nvPr/>
        </p:nvSpPr>
        <p:spPr>
          <a:xfrm>
            <a:off x="2908099" y="1850804"/>
            <a:ext cx="193472" cy="1889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Ovaal 30"/>
          <p:cNvSpPr/>
          <p:nvPr/>
        </p:nvSpPr>
        <p:spPr>
          <a:xfrm>
            <a:off x="6453771" y="4474895"/>
            <a:ext cx="193472" cy="1889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/>
          <p:cNvSpPr/>
          <p:nvPr/>
        </p:nvSpPr>
        <p:spPr>
          <a:xfrm>
            <a:off x="4693738" y="3196491"/>
            <a:ext cx="193472" cy="18898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Tekstvak 4"/>
          <p:cNvSpPr txBox="1"/>
          <p:nvPr/>
        </p:nvSpPr>
        <p:spPr>
          <a:xfrm>
            <a:off x="179512" y="3257342"/>
            <a:ext cx="2130953" cy="1200329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Budget 10 </a:t>
            </a:r>
            <a:r>
              <a:rPr lang="nl-NL" dirty="0"/>
              <a:t>euro</a:t>
            </a:r>
          </a:p>
          <a:p>
            <a:r>
              <a:rPr lang="nl-NL" dirty="0" smtClean="0"/>
              <a:t>1 min </a:t>
            </a:r>
            <a:r>
              <a:rPr lang="nl-NL" dirty="0"/>
              <a:t>bellen </a:t>
            </a:r>
            <a:r>
              <a:rPr lang="nl-NL" dirty="0" smtClean="0"/>
              <a:t> </a:t>
            </a:r>
            <a:r>
              <a:rPr lang="nl-NL" dirty="0"/>
              <a:t>€ 0,25</a:t>
            </a:r>
          </a:p>
          <a:p>
            <a:r>
              <a:rPr lang="nl-NL" dirty="0" smtClean="0"/>
              <a:t>1 </a:t>
            </a:r>
            <a:r>
              <a:rPr lang="nl-NL" dirty="0"/>
              <a:t>sms kost € 0,10</a:t>
            </a:r>
          </a:p>
          <a:p>
            <a:endParaRPr lang="nl-NL" dirty="0"/>
          </a:p>
        </p:txBody>
      </p:sp>
      <p:cxnSp>
        <p:nvCxnSpPr>
          <p:cNvPr id="9" name="Rechte verbindingslijn 8"/>
          <p:cNvCxnSpPr/>
          <p:nvPr/>
        </p:nvCxnSpPr>
        <p:spPr>
          <a:xfrm>
            <a:off x="3019583" y="1966048"/>
            <a:ext cx="3545672" cy="262409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6673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1" grpId="0" animBg="1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207036"/>
          </a:xfrm>
        </p:spPr>
        <p:txBody>
          <a:bodyPr>
            <a:normAutofit/>
          </a:bodyPr>
          <a:lstStyle/>
          <a:p>
            <a:r>
              <a:rPr lang="nl-NL" sz="2000" dirty="0" smtClean="0"/>
              <a:t>Een snoepliefhebber heeft € 25 per maand te besteden aan snoep.</a:t>
            </a:r>
          </a:p>
          <a:p>
            <a:r>
              <a:rPr lang="nl-NL" sz="2000" dirty="0" smtClean="0"/>
              <a:t>Hij houdt van dropjes, die € 1,25 per zakje kosten</a:t>
            </a:r>
          </a:p>
          <a:p>
            <a:r>
              <a:rPr lang="nl-NL" sz="2000" dirty="0" smtClean="0"/>
              <a:t>en van chocolade, die € 2,50 per reep kost.</a:t>
            </a: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Een budgetlijn opstellen</a:t>
            </a:r>
            <a:endParaRPr lang="nl-NL" dirty="0"/>
          </a:p>
        </p:txBody>
      </p:sp>
      <p:grpSp>
        <p:nvGrpSpPr>
          <p:cNvPr id="28" name="Groep 27"/>
          <p:cNvGrpSpPr/>
          <p:nvPr/>
        </p:nvGrpSpPr>
        <p:grpSpPr>
          <a:xfrm>
            <a:off x="4490700" y="2523780"/>
            <a:ext cx="4466204" cy="4226880"/>
            <a:chOff x="4490700" y="2523780"/>
            <a:chExt cx="4466204" cy="4226880"/>
          </a:xfrm>
        </p:grpSpPr>
        <p:cxnSp>
          <p:nvCxnSpPr>
            <p:cNvPr id="4" name="Rechte verbindingslijn 3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Rechte verbindingslijn 4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kstvak 15"/>
            <p:cNvSpPr txBox="1"/>
            <p:nvPr/>
          </p:nvSpPr>
          <p:spPr>
            <a:xfrm>
              <a:off x="7812360" y="6381328"/>
              <a:ext cx="11445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chocolade</a:t>
              </a:r>
              <a:endParaRPr lang="nl-NL" dirty="0"/>
            </a:p>
          </p:txBody>
        </p:sp>
        <p:sp>
          <p:nvSpPr>
            <p:cNvPr id="17" name="Tekstvak 16"/>
            <p:cNvSpPr txBox="1"/>
            <p:nvPr/>
          </p:nvSpPr>
          <p:spPr>
            <a:xfrm rot="16200000">
              <a:off x="4054619" y="3073567"/>
              <a:ext cx="1241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zakjes drop</a:t>
              </a:r>
              <a:endParaRPr lang="nl-NL" dirty="0"/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4787828" y="2379764"/>
            <a:ext cx="4248472" cy="4113748"/>
            <a:chOff x="4787828" y="2379764"/>
            <a:chExt cx="4248472" cy="4113748"/>
          </a:xfrm>
        </p:grpSpPr>
        <p:sp>
          <p:nvSpPr>
            <p:cNvPr id="18" name="Tekstvak 17"/>
            <p:cNvSpPr txBox="1"/>
            <p:nvPr/>
          </p:nvSpPr>
          <p:spPr>
            <a:xfrm>
              <a:off x="4787828" y="5188076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5</a:t>
              </a:r>
              <a:endParaRPr lang="nl-NL" dirty="0"/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4787828" y="44679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4787828" y="381992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15</a:t>
              </a:r>
              <a:endParaRPr lang="nl-NL" dirty="0"/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4787828" y="3090552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22" name="Tekstvak 21"/>
            <p:cNvSpPr txBox="1"/>
            <p:nvPr/>
          </p:nvSpPr>
          <p:spPr>
            <a:xfrm>
              <a:off x="4787828" y="237976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25</a:t>
              </a:r>
              <a:endParaRPr lang="nl-NL" dirty="0"/>
            </a:p>
          </p:txBody>
        </p:sp>
        <p:sp>
          <p:nvSpPr>
            <p:cNvPr id="23" name="Tekstvak 22"/>
            <p:cNvSpPr txBox="1"/>
            <p:nvPr/>
          </p:nvSpPr>
          <p:spPr>
            <a:xfrm>
              <a:off x="5795940" y="61241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</a:t>
              </a:r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6529364" y="61241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</a:t>
              </a:r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7249444" y="61241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6</a:t>
              </a:r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7969524" y="6124180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</a:t>
              </a:r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8617596" y="6124180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10</a:t>
              </a:r>
              <a:endParaRPr lang="nl-NL" dirty="0"/>
            </a:p>
          </p:txBody>
        </p:sp>
      </p:grpSp>
      <p:sp>
        <p:nvSpPr>
          <p:cNvPr id="30" name="Tijdelijke aanduiding voor inhoud 2"/>
          <p:cNvSpPr txBox="1">
            <a:spLocks/>
          </p:cNvSpPr>
          <p:nvPr/>
        </p:nvSpPr>
        <p:spPr>
          <a:xfrm>
            <a:off x="461370" y="2582004"/>
            <a:ext cx="4029330" cy="3983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/>
              <a:t>Wanneer hij zijn hele budget uitgeeft aan drop, kan hij 20 zakjes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Wanneer hij zijn hele budget aan chocolade uitgeeft, kan hij 10 repen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We kunnen nu de assen verdelen</a:t>
            </a:r>
          </a:p>
          <a:p>
            <a:pPr marL="0" indent="0">
              <a:buNone/>
            </a:pPr>
            <a:r>
              <a:rPr lang="nl-NL" sz="2000" dirty="0" smtClean="0"/>
              <a:t>De punten intekenen</a:t>
            </a:r>
          </a:p>
          <a:p>
            <a:pPr marL="0" indent="0">
              <a:buNone/>
            </a:pPr>
            <a:r>
              <a:rPr lang="nl-NL" sz="2000" dirty="0" smtClean="0"/>
              <a:t>De budgetlijn tekenen</a:t>
            </a:r>
            <a:endParaRPr lang="nl-NL" sz="2000" dirty="0"/>
          </a:p>
        </p:txBody>
      </p:sp>
      <p:sp>
        <p:nvSpPr>
          <p:cNvPr id="31" name="Ovaal 30"/>
          <p:cNvSpPr/>
          <p:nvPr/>
        </p:nvSpPr>
        <p:spPr>
          <a:xfrm>
            <a:off x="5219106" y="3154497"/>
            <a:ext cx="191074" cy="1787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2" name="Ovaal 31"/>
          <p:cNvSpPr/>
          <p:nvPr/>
        </p:nvSpPr>
        <p:spPr>
          <a:xfrm>
            <a:off x="8796747" y="5945455"/>
            <a:ext cx="191074" cy="178725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6" name="Rechte verbindingslijn 35"/>
          <p:cNvCxnSpPr>
            <a:stCxn id="31" idx="5"/>
            <a:endCxn id="32" idx="1"/>
          </p:cNvCxnSpPr>
          <p:nvPr/>
        </p:nvCxnSpPr>
        <p:spPr>
          <a:xfrm>
            <a:off x="5382198" y="3307048"/>
            <a:ext cx="3442531" cy="2664581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66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0" grpId="0" build="p"/>
      <p:bldP spid="31" grpId="0" animBg="1"/>
      <p:bldP spid="3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8170" y="2636912"/>
            <a:ext cx="8464309" cy="432048"/>
          </a:xfrm>
        </p:spPr>
        <p:txBody>
          <a:bodyPr>
            <a:normAutofit/>
          </a:bodyPr>
          <a:lstStyle/>
          <a:p>
            <a:pPr marL="0" indent="0" defTabSz="900113">
              <a:buNone/>
              <a:tabLst>
                <a:tab pos="536575" algn="l"/>
              </a:tabLst>
            </a:pPr>
            <a:r>
              <a:rPr lang="nl-NL" sz="2000" dirty="0" smtClean="0"/>
              <a:t>Budget  = (bedrag drop) + (bedrag </a:t>
            </a:r>
            <a:r>
              <a:rPr lang="nl-NL" sz="2000" dirty="0" err="1" smtClean="0"/>
              <a:t>chocol</a:t>
            </a:r>
            <a:r>
              <a:rPr lang="nl-NL" sz="2000" dirty="0" smtClean="0"/>
              <a:t>.)</a:t>
            </a:r>
            <a:endParaRPr lang="nl-NL" sz="20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budgetlijn in formule</a:t>
            </a: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457200" y="1285860"/>
            <a:ext cx="8229600" cy="1207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smtClean="0"/>
              <a:t>Een snoepliefhebber heeft € 25 per maand te besteden aan snoep.</a:t>
            </a:r>
          </a:p>
          <a:p>
            <a:r>
              <a:rPr lang="nl-NL" sz="2000" dirty="0" smtClean="0"/>
              <a:t>Hij houdt van dropjes, die € 1,25 per zakje kosten</a:t>
            </a:r>
          </a:p>
          <a:p>
            <a:r>
              <a:rPr lang="nl-NL" sz="2000" dirty="0" smtClean="0"/>
              <a:t>en van chocolade, die € 2,50 per reep kost.</a:t>
            </a:r>
            <a:endParaRPr lang="nl-NL" sz="2000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424564" y="3068960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 smtClean="0"/>
              <a:t>Budget = (prijs x aantal) + (prijs x aantal)</a:t>
            </a:r>
            <a:endParaRPr lang="nl-NL" sz="2000" dirty="0"/>
          </a:p>
        </p:txBody>
      </p:sp>
      <p:sp>
        <p:nvSpPr>
          <p:cNvPr id="7" name="Tijdelijke aanduiding voor inhoud 2"/>
          <p:cNvSpPr txBox="1">
            <a:spLocks/>
          </p:cNvSpPr>
          <p:nvPr/>
        </p:nvSpPr>
        <p:spPr>
          <a:xfrm>
            <a:off x="179512" y="3501008"/>
            <a:ext cx="8709361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 smtClean="0"/>
              <a:t> € 25     = (€1,25 x D) + (€2,50 x C)</a:t>
            </a:r>
            <a:endParaRPr lang="nl-NL" sz="2000" dirty="0"/>
          </a:p>
        </p:txBody>
      </p:sp>
      <p:sp>
        <p:nvSpPr>
          <p:cNvPr id="8" name="Tijdelijke aanduiding voor inhoud 2"/>
          <p:cNvSpPr txBox="1">
            <a:spLocks/>
          </p:cNvSpPr>
          <p:nvPr/>
        </p:nvSpPr>
        <p:spPr>
          <a:xfrm>
            <a:off x="424564" y="3933056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 smtClean="0"/>
              <a:t> 25     =   1,25D   +   2,5C</a:t>
            </a:r>
            <a:endParaRPr lang="nl-NL" sz="2000" dirty="0"/>
          </a:p>
        </p:txBody>
      </p:sp>
      <p:sp>
        <p:nvSpPr>
          <p:cNvPr id="9" name="Tijdelijke aanduiding voor inhoud 2"/>
          <p:cNvSpPr txBox="1">
            <a:spLocks/>
          </p:cNvSpPr>
          <p:nvPr/>
        </p:nvSpPr>
        <p:spPr>
          <a:xfrm>
            <a:off x="323528" y="4365104"/>
            <a:ext cx="8565345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 smtClean="0"/>
              <a:t>-1,25D =   2,5C  - 25     (delen door -1,25)</a:t>
            </a:r>
            <a:endParaRPr lang="nl-NL" sz="2000" dirty="0"/>
          </a:p>
        </p:txBody>
      </p:sp>
      <p:sp>
        <p:nvSpPr>
          <p:cNvPr id="10" name="Tijdelijke aanduiding voor inhoud 2"/>
          <p:cNvSpPr txBox="1">
            <a:spLocks/>
          </p:cNvSpPr>
          <p:nvPr/>
        </p:nvSpPr>
        <p:spPr>
          <a:xfrm>
            <a:off x="424002" y="4797152"/>
            <a:ext cx="8464309" cy="4320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00113">
              <a:buFont typeface="Arial" pitchFamily="34" charset="0"/>
              <a:buNone/>
              <a:tabLst>
                <a:tab pos="536575" algn="l"/>
              </a:tabLst>
            </a:pPr>
            <a:r>
              <a:rPr lang="nl-NL" sz="2000" dirty="0"/>
              <a:t> </a:t>
            </a:r>
            <a:r>
              <a:rPr lang="nl-NL" sz="2000" dirty="0" smtClean="0"/>
              <a:t>      D =   -2C  +  20</a:t>
            </a:r>
            <a:endParaRPr lang="nl-NL" sz="2000" dirty="0"/>
          </a:p>
        </p:txBody>
      </p:sp>
      <p:grpSp>
        <p:nvGrpSpPr>
          <p:cNvPr id="40" name="Groep 39"/>
          <p:cNvGrpSpPr/>
          <p:nvPr/>
        </p:nvGrpSpPr>
        <p:grpSpPr>
          <a:xfrm>
            <a:off x="5065188" y="2637486"/>
            <a:ext cx="3971112" cy="4134951"/>
            <a:chOff x="4462683" y="2379764"/>
            <a:chExt cx="4573617" cy="4394037"/>
          </a:xfrm>
        </p:grpSpPr>
        <p:grpSp>
          <p:nvGrpSpPr>
            <p:cNvPr id="11" name="Groep 10"/>
            <p:cNvGrpSpPr/>
            <p:nvPr/>
          </p:nvGrpSpPr>
          <p:grpSpPr>
            <a:xfrm>
              <a:off x="4462683" y="2523780"/>
              <a:ext cx="4515993" cy="4250021"/>
              <a:chOff x="4462683" y="2523780"/>
              <a:chExt cx="4515993" cy="4250021"/>
            </a:xfrm>
          </p:grpSpPr>
          <p:cxnSp>
            <p:nvCxnSpPr>
              <p:cNvPr id="12" name="Rechte verbindingslijn 11"/>
              <p:cNvCxnSpPr/>
              <p:nvPr/>
            </p:nvCxnSpPr>
            <p:spPr>
              <a:xfrm>
                <a:off x="5291884" y="2523780"/>
                <a:ext cx="0" cy="3528392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Rechte verbindingslijn 12"/>
              <p:cNvCxnSpPr/>
              <p:nvPr/>
            </p:nvCxnSpPr>
            <p:spPr>
              <a:xfrm flipH="1">
                <a:off x="5291884" y="6052172"/>
                <a:ext cx="3592016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Rechte verbindingslijn 13"/>
              <p:cNvCxnSpPr/>
              <p:nvPr/>
            </p:nvCxnSpPr>
            <p:spPr>
              <a:xfrm>
                <a:off x="5291884" y="252378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Rechte verbindingslijn 14"/>
              <p:cNvCxnSpPr/>
              <p:nvPr/>
            </p:nvCxnSpPr>
            <p:spPr>
              <a:xfrm>
                <a:off x="5291884" y="324386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echte verbindingslijn 15"/>
              <p:cNvCxnSpPr/>
              <p:nvPr/>
            </p:nvCxnSpPr>
            <p:spPr>
              <a:xfrm>
                <a:off x="5291884" y="396394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Rechte verbindingslijn 16"/>
              <p:cNvCxnSpPr/>
              <p:nvPr/>
            </p:nvCxnSpPr>
            <p:spPr>
              <a:xfrm>
                <a:off x="5291884" y="468402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Rechte verbindingslijn 17"/>
              <p:cNvCxnSpPr/>
              <p:nvPr/>
            </p:nvCxnSpPr>
            <p:spPr>
              <a:xfrm>
                <a:off x="5291884" y="540410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Rechte verbindingslijn 18"/>
              <p:cNvCxnSpPr/>
              <p:nvPr/>
            </p:nvCxnSpPr>
            <p:spPr>
              <a:xfrm>
                <a:off x="601196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Rechte verbindingslijn 19"/>
              <p:cNvCxnSpPr/>
              <p:nvPr/>
            </p:nvCxnSpPr>
            <p:spPr>
              <a:xfrm>
                <a:off x="673204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Rechte verbindingslijn 20"/>
              <p:cNvCxnSpPr/>
              <p:nvPr/>
            </p:nvCxnSpPr>
            <p:spPr>
              <a:xfrm>
                <a:off x="745212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Rechte verbindingslijn 21"/>
              <p:cNvCxnSpPr/>
              <p:nvPr/>
            </p:nvCxnSpPr>
            <p:spPr>
              <a:xfrm>
                <a:off x="817220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Rechte verbindingslijn 22"/>
              <p:cNvCxnSpPr/>
              <p:nvPr/>
            </p:nvCxnSpPr>
            <p:spPr>
              <a:xfrm>
                <a:off x="889228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4" name="Tekstvak 23"/>
              <p:cNvSpPr txBox="1"/>
              <p:nvPr/>
            </p:nvSpPr>
            <p:spPr>
              <a:xfrm>
                <a:off x="7294929" y="6381328"/>
                <a:ext cx="1683747" cy="3924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chocolade (C)</a:t>
                </a:r>
                <a:endParaRPr lang="nl-NL" dirty="0"/>
              </a:p>
            </p:txBody>
          </p:sp>
          <p:sp>
            <p:nvSpPr>
              <p:cNvPr id="25" name="Tekstvak 24"/>
              <p:cNvSpPr txBox="1"/>
              <p:nvPr/>
            </p:nvSpPr>
            <p:spPr>
              <a:xfrm rot="16200000">
                <a:off x="3836864" y="4006161"/>
                <a:ext cx="1677006" cy="425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zakjes drop (D)</a:t>
                </a:r>
                <a:endParaRPr lang="nl-NL" dirty="0"/>
              </a:p>
            </p:txBody>
          </p:sp>
        </p:grpSp>
        <p:grpSp>
          <p:nvGrpSpPr>
            <p:cNvPr id="26" name="Groep 25"/>
            <p:cNvGrpSpPr/>
            <p:nvPr/>
          </p:nvGrpSpPr>
          <p:grpSpPr>
            <a:xfrm>
              <a:off x="4787828" y="2379764"/>
              <a:ext cx="4248472" cy="4113748"/>
              <a:chOff x="4787828" y="2379764"/>
              <a:chExt cx="4248472" cy="4113748"/>
            </a:xfrm>
          </p:grpSpPr>
          <p:sp>
            <p:nvSpPr>
              <p:cNvPr id="27" name="Tekstvak 26"/>
              <p:cNvSpPr txBox="1"/>
              <p:nvPr/>
            </p:nvSpPr>
            <p:spPr>
              <a:xfrm>
                <a:off x="4787828" y="518807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5</a:t>
                </a:r>
                <a:endParaRPr lang="nl-NL" dirty="0"/>
              </a:p>
            </p:txBody>
          </p:sp>
          <p:sp>
            <p:nvSpPr>
              <p:cNvPr id="28" name="Tekstvak 27"/>
              <p:cNvSpPr txBox="1"/>
              <p:nvPr/>
            </p:nvSpPr>
            <p:spPr>
              <a:xfrm>
                <a:off x="4787828" y="446799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</a:t>
                </a:r>
                <a:endParaRPr lang="nl-NL" dirty="0"/>
              </a:p>
            </p:txBody>
          </p:sp>
          <p:sp>
            <p:nvSpPr>
              <p:cNvPr id="29" name="Tekstvak 28"/>
              <p:cNvSpPr txBox="1"/>
              <p:nvPr/>
            </p:nvSpPr>
            <p:spPr>
              <a:xfrm>
                <a:off x="4787828" y="381992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15</a:t>
                </a:r>
                <a:endParaRPr lang="nl-NL" dirty="0"/>
              </a:p>
            </p:txBody>
          </p:sp>
          <p:sp>
            <p:nvSpPr>
              <p:cNvPr id="30" name="Tekstvak 29"/>
              <p:cNvSpPr txBox="1"/>
              <p:nvPr/>
            </p:nvSpPr>
            <p:spPr>
              <a:xfrm>
                <a:off x="4787828" y="3090552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20</a:t>
                </a:r>
                <a:endParaRPr lang="nl-NL" dirty="0"/>
              </a:p>
            </p:txBody>
          </p:sp>
          <p:sp>
            <p:nvSpPr>
              <p:cNvPr id="31" name="Tekstvak 30"/>
              <p:cNvSpPr txBox="1"/>
              <p:nvPr/>
            </p:nvSpPr>
            <p:spPr>
              <a:xfrm>
                <a:off x="4787828" y="237976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25</a:t>
                </a:r>
                <a:endParaRPr lang="nl-NL" dirty="0"/>
              </a:p>
            </p:txBody>
          </p:sp>
          <p:sp>
            <p:nvSpPr>
              <p:cNvPr id="32" name="Tekstvak 31"/>
              <p:cNvSpPr txBox="1"/>
              <p:nvPr/>
            </p:nvSpPr>
            <p:spPr>
              <a:xfrm>
                <a:off x="5795940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</a:t>
                </a:r>
                <a:endParaRPr lang="nl-NL" dirty="0"/>
              </a:p>
            </p:txBody>
          </p:sp>
          <p:sp>
            <p:nvSpPr>
              <p:cNvPr id="33" name="Tekstvak 32"/>
              <p:cNvSpPr txBox="1"/>
              <p:nvPr/>
            </p:nvSpPr>
            <p:spPr>
              <a:xfrm>
                <a:off x="652936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4</a:t>
                </a:r>
                <a:endParaRPr lang="nl-NL" dirty="0"/>
              </a:p>
            </p:txBody>
          </p:sp>
          <p:sp>
            <p:nvSpPr>
              <p:cNvPr id="34" name="Tekstvak 33"/>
              <p:cNvSpPr txBox="1"/>
              <p:nvPr/>
            </p:nvSpPr>
            <p:spPr>
              <a:xfrm>
                <a:off x="724944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6</a:t>
                </a:r>
                <a:endParaRPr lang="nl-NL" dirty="0"/>
              </a:p>
            </p:txBody>
          </p:sp>
          <p:sp>
            <p:nvSpPr>
              <p:cNvPr id="35" name="Tekstvak 34"/>
              <p:cNvSpPr txBox="1"/>
              <p:nvPr/>
            </p:nvSpPr>
            <p:spPr>
              <a:xfrm>
                <a:off x="796952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8</a:t>
                </a:r>
                <a:endParaRPr lang="nl-NL" dirty="0"/>
              </a:p>
            </p:txBody>
          </p:sp>
          <p:sp>
            <p:nvSpPr>
              <p:cNvPr id="36" name="Tekstvak 35"/>
              <p:cNvSpPr txBox="1"/>
              <p:nvPr/>
            </p:nvSpPr>
            <p:spPr>
              <a:xfrm>
                <a:off x="8617596" y="612418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</a:t>
                </a:r>
                <a:endParaRPr lang="nl-NL" dirty="0"/>
              </a:p>
            </p:txBody>
          </p:sp>
        </p:grpSp>
        <p:sp>
          <p:nvSpPr>
            <p:cNvPr id="37" name="Ovaal 36"/>
            <p:cNvSpPr/>
            <p:nvPr/>
          </p:nvSpPr>
          <p:spPr>
            <a:xfrm>
              <a:off x="5219106" y="3154497"/>
              <a:ext cx="191074" cy="17872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8" name="Ovaal 37"/>
            <p:cNvSpPr/>
            <p:nvPr/>
          </p:nvSpPr>
          <p:spPr>
            <a:xfrm>
              <a:off x="8796747" y="5945455"/>
              <a:ext cx="191074" cy="17872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39" name="Rechte verbindingslijn 38"/>
            <p:cNvCxnSpPr>
              <a:stCxn id="37" idx="5"/>
              <a:endCxn id="38" idx="1"/>
            </p:cNvCxnSpPr>
            <p:nvPr/>
          </p:nvCxnSpPr>
          <p:spPr>
            <a:xfrm>
              <a:off x="5382198" y="3307048"/>
              <a:ext cx="3442531" cy="2664581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63873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Prijsveranderingen</a:t>
            </a:r>
            <a:endParaRPr lang="nl-NL" dirty="0"/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57200" y="1285860"/>
            <a:ext cx="8229600" cy="120703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smtClean="0"/>
              <a:t>Onze snoepliefhebber heeft  nog steeds € 25 per maand te besteden.</a:t>
            </a:r>
          </a:p>
          <a:p>
            <a:r>
              <a:rPr lang="nl-NL" sz="2000" dirty="0" smtClean="0"/>
              <a:t>De dropjes kosten nog steeds € 1,25 per zakje,</a:t>
            </a:r>
          </a:p>
          <a:p>
            <a:r>
              <a:rPr lang="nl-NL" sz="2000" dirty="0" smtClean="0"/>
              <a:t>maar chocolade wordt duurder, die kost voortaan € 3,13 per reep.</a:t>
            </a:r>
            <a:endParaRPr lang="nl-NL" sz="2000" dirty="0"/>
          </a:p>
        </p:txBody>
      </p:sp>
      <p:sp>
        <p:nvSpPr>
          <p:cNvPr id="6" name="Tijdelijke aanduiding voor inhoud 2"/>
          <p:cNvSpPr txBox="1">
            <a:spLocks/>
          </p:cNvSpPr>
          <p:nvPr/>
        </p:nvSpPr>
        <p:spPr>
          <a:xfrm>
            <a:off x="461370" y="2582004"/>
            <a:ext cx="4398662" cy="39839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/>
              <a:t>Wanneer hij zijn hele budget uitgeeft aan drop, kan hij nog steeds 20 zakjes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Wanneer hij zijn hele budget aan chocolade uitgeeft, kan hij nog maar 8 repen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We kunnen nu de budgetlijn tekenen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De </a:t>
            </a:r>
            <a:r>
              <a:rPr lang="nl-NL" sz="2000" b="1" dirty="0" smtClean="0"/>
              <a:t>HELLING</a:t>
            </a:r>
            <a:r>
              <a:rPr lang="nl-NL" sz="2000" dirty="0" smtClean="0"/>
              <a:t> van de budgetlijn verandert bij een prijsverandering.</a:t>
            </a:r>
            <a:endParaRPr lang="nl-NL" sz="2000" dirty="0"/>
          </a:p>
        </p:txBody>
      </p:sp>
      <p:grpSp>
        <p:nvGrpSpPr>
          <p:cNvPr id="7" name="Groep 6"/>
          <p:cNvGrpSpPr/>
          <p:nvPr/>
        </p:nvGrpSpPr>
        <p:grpSpPr>
          <a:xfrm>
            <a:off x="5065188" y="2637486"/>
            <a:ext cx="3971112" cy="4134951"/>
            <a:chOff x="4462683" y="2379764"/>
            <a:chExt cx="4573617" cy="4394037"/>
          </a:xfrm>
        </p:grpSpPr>
        <p:grpSp>
          <p:nvGrpSpPr>
            <p:cNvPr id="8" name="Groep 7"/>
            <p:cNvGrpSpPr/>
            <p:nvPr/>
          </p:nvGrpSpPr>
          <p:grpSpPr>
            <a:xfrm>
              <a:off x="4462683" y="2523780"/>
              <a:ext cx="4515993" cy="4250021"/>
              <a:chOff x="4462683" y="2523780"/>
              <a:chExt cx="4515993" cy="4250021"/>
            </a:xfrm>
          </p:grpSpPr>
          <p:cxnSp>
            <p:nvCxnSpPr>
              <p:cNvPr id="23" name="Rechte verbindingslijn 22"/>
              <p:cNvCxnSpPr/>
              <p:nvPr/>
            </p:nvCxnSpPr>
            <p:spPr>
              <a:xfrm>
                <a:off x="5291884" y="2523780"/>
                <a:ext cx="0" cy="3528392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Rechte verbindingslijn 23"/>
              <p:cNvCxnSpPr/>
              <p:nvPr/>
            </p:nvCxnSpPr>
            <p:spPr>
              <a:xfrm flipH="1">
                <a:off x="5291884" y="6052172"/>
                <a:ext cx="3592016" cy="0"/>
              </a:xfrm>
              <a:prstGeom prst="line">
                <a:avLst/>
              </a:prstGeom>
              <a:ln w="38100"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Rechte verbindingslijn 24"/>
              <p:cNvCxnSpPr/>
              <p:nvPr/>
            </p:nvCxnSpPr>
            <p:spPr>
              <a:xfrm>
                <a:off x="5291884" y="252378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Rechte verbindingslijn 25"/>
              <p:cNvCxnSpPr/>
              <p:nvPr/>
            </p:nvCxnSpPr>
            <p:spPr>
              <a:xfrm>
                <a:off x="5291884" y="324386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Rechte verbindingslijn 26"/>
              <p:cNvCxnSpPr/>
              <p:nvPr/>
            </p:nvCxnSpPr>
            <p:spPr>
              <a:xfrm>
                <a:off x="5291884" y="396394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Rechte verbindingslijn 27"/>
              <p:cNvCxnSpPr/>
              <p:nvPr/>
            </p:nvCxnSpPr>
            <p:spPr>
              <a:xfrm>
                <a:off x="5291884" y="468402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Rechte verbindingslijn 28"/>
              <p:cNvCxnSpPr/>
              <p:nvPr/>
            </p:nvCxnSpPr>
            <p:spPr>
              <a:xfrm>
                <a:off x="5291884" y="5404100"/>
                <a:ext cx="3592016" cy="0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Rechte verbindingslijn 29"/>
              <p:cNvCxnSpPr/>
              <p:nvPr/>
            </p:nvCxnSpPr>
            <p:spPr>
              <a:xfrm>
                <a:off x="601196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Rechte verbindingslijn 30"/>
              <p:cNvCxnSpPr/>
              <p:nvPr/>
            </p:nvCxnSpPr>
            <p:spPr>
              <a:xfrm>
                <a:off x="673204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Rechte verbindingslijn 31"/>
              <p:cNvCxnSpPr/>
              <p:nvPr/>
            </p:nvCxnSpPr>
            <p:spPr>
              <a:xfrm>
                <a:off x="745212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Rechte verbindingslijn 32"/>
              <p:cNvCxnSpPr/>
              <p:nvPr/>
            </p:nvCxnSpPr>
            <p:spPr>
              <a:xfrm>
                <a:off x="817220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Rechte verbindingslijn 33"/>
              <p:cNvCxnSpPr/>
              <p:nvPr/>
            </p:nvCxnSpPr>
            <p:spPr>
              <a:xfrm>
                <a:off x="8892284" y="2523780"/>
                <a:ext cx="0" cy="3528392"/>
              </a:xfrm>
              <a:prstGeom prst="line">
                <a:avLst/>
              </a:prstGeom>
              <a:ln w="3175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Tekstvak 34"/>
              <p:cNvSpPr txBox="1"/>
              <p:nvPr/>
            </p:nvSpPr>
            <p:spPr>
              <a:xfrm>
                <a:off x="7294929" y="6381328"/>
                <a:ext cx="1683747" cy="3924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chocolade (C)</a:t>
                </a:r>
                <a:endParaRPr lang="nl-NL" dirty="0"/>
              </a:p>
            </p:txBody>
          </p:sp>
          <p:sp>
            <p:nvSpPr>
              <p:cNvPr id="36" name="Tekstvak 35"/>
              <p:cNvSpPr txBox="1"/>
              <p:nvPr/>
            </p:nvSpPr>
            <p:spPr>
              <a:xfrm rot="16200000">
                <a:off x="3836864" y="4006161"/>
                <a:ext cx="1677006" cy="4253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zakjes drop (D)</a:t>
                </a:r>
                <a:endParaRPr lang="nl-NL" dirty="0"/>
              </a:p>
            </p:txBody>
          </p:sp>
        </p:grpSp>
        <p:grpSp>
          <p:nvGrpSpPr>
            <p:cNvPr id="9" name="Groep 8"/>
            <p:cNvGrpSpPr/>
            <p:nvPr/>
          </p:nvGrpSpPr>
          <p:grpSpPr>
            <a:xfrm>
              <a:off x="4787828" y="2379764"/>
              <a:ext cx="4248472" cy="4113748"/>
              <a:chOff x="4787828" y="2379764"/>
              <a:chExt cx="4248472" cy="4113748"/>
            </a:xfrm>
          </p:grpSpPr>
          <p:sp>
            <p:nvSpPr>
              <p:cNvPr id="13" name="Tekstvak 12"/>
              <p:cNvSpPr txBox="1"/>
              <p:nvPr/>
            </p:nvSpPr>
            <p:spPr>
              <a:xfrm>
                <a:off x="4787828" y="5188076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5</a:t>
                </a:r>
                <a:endParaRPr lang="nl-NL" dirty="0"/>
              </a:p>
            </p:txBody>
          </p:sp>
          <p:sp>
            <p:nvSpPr>
              <p:cNvPr id="14" name="Tekstvak 13"/>
              <p:cNvSpPr txBox="1"/>
              <p:nvPr/>
            </p:nvSpPr>
            <p:spPr>
              <a:xfrm>
                <a:off x="4787828" y="4467996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</a:t>
                </a:r>
                <a:endParaRPr lang="nl-NL" dirty="0"/>
              </a:p>
            </p:txBody>
          </p:sp>
          <p:sp>
            <p:nvSpPr>
              <p:cNvPr id="15" name="Tekstvak 14"/>
              <p:cNvSpPr txBox="1"/>
              <p:nvPr/>
            </p:nvSpPr>
            <p:spPr>
              <a:xfrm>
                <a:off x="4787828" y="381992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15</a:t>
                </a:r>
                <a:endParaRPr lang="nl-NL" dirty="0"/>
              </a:p>
            </p:txBody>
          </p:sp>
          <p:sp>
            <p:nvSpPr>
              <p:cNvPr id="16" name="Tekstvak 15"/>
              <p:cNvSpPr txBox="1"/>
              <p:nvPr/>
            </p:nvSpPr>
            <p:spPr>
              <a:xfrm>
                <a:off x="4787828" y="3090552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20</a:t>
                </a:r>
                <a:endParaRPr lang="nl-NL" dirty="0"/>
              </a:p>
            </p:txBody>
          </p:sp>
          <p:sp>
            <p:nvSpPr>
              <p:cNvPr id="17" name="Tekstvak 16"/>
              <p:cNvSpPr txBox="1"/>
              <p:nvPr/>
            </p:nvSpPr>
            <p:spPr>
              <a:xfrm>
                <a:off x="4787828" y="237976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25</a:t>
                </a:r>
                <a:endParaRPr lang="nl-NL" dirty="0"/>
              </a:p>
            </p:txBody>
          </p:sp>
          <p:sp>
            <p:nvSpPr>
              <p:cNvPr id="18" name="Tekstvak 17"/>
              <p:cNvSpPr txBox="1"/>
              <p:nvPr/>
            </p:nvSpPr>
            <p:spPr>
              <a:xfrm>
                <a:off x="5795940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2</a:t>
                </a:r>
                <a:endParaRPr lang="nl-NL" dirty="0"/>
              </a:p>
            </p:txBody>
          </p:sp>
          <p:sp>
            <p:nvSpPr>
              <p:cNvPr id="19" name="Tekstvak 18"/>
              <p:cNvSpPr txBox="1"/>
              <p:nvPr/>
            </p:nvSpPr>
            <p:spPr>
              <a:xfrm>
                <a:off x="652936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4</a:t>
                </a:r>
                <a:endParaRPr lang="nl-NL" dirty="0"/>
              </a:p>
            </p:txBody>
          </p:sp>
          <p:sp>
            <p:nvSpPr>
              <p:cNvPr id="20" name="Tekstvak 19"/>
              <p:cNvSpPr txBox="1"/>
              <p:nvPr/>
            </p:nvSpPr>
            <p:spPr>
              <a:xfrm>
                <a:off x="724944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6</a:t>
                </a:r>
                <a:endParaRPr lang="nl-NL" dirty="0"/>
              </a:p>
            </p:txBody>
          </p:sp>
          <p:sp>
            <p:nvSpPr>
              <p:cNvPr id="21" name="Tekstvak 20"/>
              <p:cNvSpPr txBox="1"/>
              <p:nvPr/>
            </p:nvSpPr>
            <p:spPr>
              <a:xfrm>
                <a:off x="7969524" y="6124180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8</a:t>
                </a:r>
                <a:endParaRPr lang="nl-NL" dirty="0"/>
              </a:p>
            </p:txBody>
          </p:sp>
          <p:sp>
            <p:nvSpPr>
              <p:cNvPr id="22" name="Tekstvak 21"/>
              <p:cNvSpPr txBox="1"/>
              <p:nvPr/>
            </p:nvSpPr>
            <p:spPr>
              <a:xfrm>
                <a:off x="8617596" y="6124180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 smtClean="0"/>
                  <a:t>10</a:t>
                </a:r>
                <a:endParaRPr lang="nl-NL" dirty="0"/>
              </a:p>
            </p:txBody>
          </p:sp>
        </p:grpSp>
        <p:sp>
          <p:nvSpPr>
            <p:cNvPr id="10" name="Ovaal 9"/>
            <p:cNvSpPr/>
            <p:nvPr/>
          </p:nvSpPr>
          <p:spPr>
            <a:xfrm>
              <a:off x="5219106" y="3154497"/>
              <a:ext cx="191074" cy="17872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" name="Ovaal 10"/>
            <p:cNvSpPr/>
            <p:nvPr/>
          </p:nvSpPr>
          <p:spPr>
            <a:xfrm>
              <a:off x="8796747" y="5945455"/>
              <a:ext cx="191074" cy="178725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2" name="Rechte verbindingslijn 11"/>
            <p:cNvCxnSpPr>
              <a:stCxn id="10" idx="5"/>
              <a:endCxn id="11" idx="1"/>
            </p:cNvCxnSpPr>
            <p:nvPr/>
          </p:nvCxnSpPr>
          <p:spPr>
            <a:xfrm>
              <a:off x="5382198" y="3307048"/>
              <a:ext cx="3442531" cy="2664581"/>
            </a:xfrm>
            <a:prstGeom prst="line">
              <a:avLst/>
            </a:prstGeom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37" name="Ovaal 36"/>
          <p:cNvSpPr/>
          <p:nvPr/>
        </p:nvSpPr>
        <p:spPr>
          <a:xfrm>
            <a:off x="5715739" y="3357988"/>
            <a:ext cx="165903" cy="16818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8" name="Ovaal 37"/>
          <p:cNvSpPr/>
          <p:nvPr/>
        </p:nvSpPr>
        <p:spPr>
          <a:xfrm>
            <a:off x="8215942" y="6021288"/>
            <a:ext cx="165903" cy="168187"/>
          </a:xfrm>
          <a:prstGeom prst="ellips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40" name="Rechte verbindingslijn 39"/>
          <p:cNvCxnSpPr>
            <a:stCxn id="10" idx="5"/>
            <a:endCxn id="38" idx="1"/>
          </p:cNvCxnSpPr>
          <p:nvPr/>
        </p:nvCxnSpPr>
        <p:spPr>
          <a:xfrm>
            <a:off x="5863571" y="3510095"/>
            <a:ext cx="2376667" cy="253582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4472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37" grpId="0" animBg="1"/>
      <p:bldP spid="3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Budgetverandering</a:t>
            </a:r>
            <a:endParaRPr lang="nl-NL" dirty="0"/>
          </a:p>
        </p:txBody>
      </p:sp>
      <p:grpSp>
        <p:nvGrpSpPr>
          <p:cNvPr id="37" name="Groep 36"/>
          <p:cNvGrpSpPr/>
          <p:nvPr/>
        </p:nvGrpSpPr>
        <p:grpSpPr>
          <a:xfrm>
            <a:off x="5065188" y="2462401"/>
            <a:ext cx="3971112" cy="4134951"/>
            <a:chOff x="5065188" y="2637486"/>
            <a:chExt cx="3971112" cy="4134951"/>
          </a:xfrm>
        </p:grpSpPr>
        <p:grpSp>
          <p:nvGrpSpPr>
            <p:cNvPr id="4" name="Groep 3"/>
            <p:cNvGrpSpPr/>
            <p:nvPr/>
          </p:nvGrpSpPr>
          <p:grpSpPr>
            <a:xfrm>
              <a:off x="5065188" y="2637486"/>
              <a:ext cx="3971112" cy="4134951"/>
              <a:chOff x="4462683" y="2379764"/>
              <a:chExt cx="4573617" cy="4394037"/>
            </a:xfrm>
          </p:grpSpPr>
          <p:grpSp>
            <p:nvGrpSpPr>
              <p:cNvPr id="5" name="Groep 4"/>
              <p:cNvGrpSpPr/>
              <p:nvPr/>
            </p:nvGrpSpPr>
            <p:grpSpPr>
              <a:xfrm>
                <a:off x="4462683" y="2523780"/>
                <a:ext cx="4515993" cy="4250021"/>
                <a:chOff x="4462683" y="2523780"/>
                <a:chExt cx="4515993" cy="4250021"/>
              </a:xfrm>
            </p:grpSpPr>
            <p:cxnSp>
              <p:nvCxnSpPr>
                <p:cNvPr id="20" name="Rechte verbindingslijn 19"/>
                <p:cNvCxnSpPr/>
                <p:nvPr/>
              </p:nvCxnSpPr>
              <p:spPr>
                <a:xfrm>
                  <a:off x="5291884" y="2523780"/>
                  <a:ext cx="0" cy="3528392"/>
                </a:xfrm>
                <a:prstGeom prst="line">
                  <a:avLst/>
                </a:prstGeom>
                <a:ln w="3810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1" name="Rechte verbindingslijn 20"/>
                <p:cNvCxnSpPr/>
                <p:nvPr/>
              </p:nvCxnSpPr>
              <p:spPr>
                <a:xfrm flipH="1">
                  <a:off x="5291884" y="6052172"/>
                  <a:ext cx="3592016" cy="0"/>
                </a:xfrm>
                <a:prstGeom prst="line">
                  <a:avLst/>
                </a:prstGeom>
                <a:ln w="38100"/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Rechte verbindingslijn 21"/>
                <p:cNvCxnSpPr/>
                <p:nvPr/>
              </p:nvCxnSpPr>
              <p:spPr>
                <a:xfrm>
                  <a:off x="5291884" y="252378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Rechte verbindingslijn 22"/>
                <p:cNvCxnSpPr/>
                <p:nvPr/>
              </p:nvCxnSpPr>
              <p:spPr>
                <a:xfrm>
                  <a:off x="5291884" y="324386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Rechte verbindingslijn 23"/>
                <p:cNvCxnSpPr/>
                <p:nvPr/>
              </p:nvCxnSpPr>
              <p:spPr>
                <a:xfrm>
                  <a:off x="5291884" y="396394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Rechte verbindingslijn 24"/>
                <p:cNvCxnSpPr/>
                <p:nvPr/>
              </p:nvCxnSpPr>
              <p:spPr>
                <a:xfrm>
                  <a:off x="5291884" y="468402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" name="Rechte verbindingslijn 25"/>
                <p:cNvCxnSpPr/>
                <p:nvPr/>
              </p:nvCxnSpPr>
              <p:spPr>
                <a:xfrm>
                  <a:off x="5291884" y="5404100"/>
                  <a:ext cx="3592016" cy="0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Rechte verbindingslijn 26"/>
                <p:cNvCxnSpPr/>
                <p:nvPr/>
              </p:nvCxnSpPr>
              <p:spPr>
                <a:xfrm>
                  <a:off x="601196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Rechte verbindingslijn 27"/>
                <p:cNvCxnSpPr/>
                <p:nvPr/>
              </p:nvCxnSpPr>
              <p:spPr>
                <a:xfrm>
                  <a:off x="673204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Rechte verbindingslijn 28"/>
                <p:cNvCxnSpPr/>
                <p:nvPr/>
              </p:nvCxnSpPr>
              <p:spPr>
                <a:xfrm>
                  <a:off x="745212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Rechte verbindingslijn 29"/>
                <p:cNvCxnSpPr/>
                <p:nvPr/>
              </p:nvCxnSpPr>
              <p:spPr>
                <a:xfrm>
                  <a:off x="817220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Rechte verbindingslijn 30"/>
                <p:cNvCxnSpPr/>
                <p:nvPr/>
              </p:nvCxnSpPr>
              <p:spPr>
                <a:xfrm>
                  <a:off x="8892284" y="2523780"/>
                  <a:ext cx="0" cy="3528392"/>
                </a:xfrm>
                <a:prstGeom prst="line">
                  <a:avLst/>
                </a:prstGeom>
                <a:ln w="317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Tekstvak 31"/>
                <p:cNvSpPr txBox="1"/>
                <p:nvPr/>
              </p:nvSpPr>
              <p:spPr>
                <a:xfrm>
                  <a:off x="7294929" y="6381328"/>
                  <a:ext cx="1683747" cy="39247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chocolade (C)</a:t>
                  </a:r>
                  <a:endParaRPr lang="nl-NL" dirty="0"/>
                </a:p>
              </p:txBody>
            </p:sp>
            <p:sp>
              <p:nvSpPr>
                <p:cNvPr id="33" name="Tekstvak 32"/>
                <p:cNvSpPr txBox="1"/>
                <p:nvPr/>
              </p:nvSpPr>
              <p:spPr>
                <a:xfrm rot="16200000">
                  <a:off x="3836864" y="4006161"/>
                  <a:ext cx="1677006" cy="42536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zakjes drop (D)</a:t>
                  </a:r>
                  <a:endParaRPr lang="nl-NL" dirty="0"/>
                </a:p>
              </p:txBody>
            </p:sp>
          </p:grpSp>
          <p:grpSp>
            <p:nvGrpSpPr>
              <p:cNvPr id="6" name="Groep 5"/>
              <p:cNvGrpSpPr/>
              <p:nvPr/>
            </p:nvGrpSpPr>
            <p:grpSpPr>
              <a:xfrm>
                <a:off x="4787828" y="2379764"/>
                <a:ext cx="4248472" cy="4113748"/>
                <a:chOff x="4787828" y="2379764"/>
                <a:chExt cx="4248472" cy="4113748"/>
              </a:xfrm>
            </p:grpSpPr>
            <p:sp>
              <p:nvSpPr>
                <p:cNvPr id="10" name="Tekstvak 9"/>
                <p:cNvSpPr txBox="1"/>
                <p:nvPr/>
              </p:nvSpPr>
              <p:spPr>
                <a:xfrm>
                  <a:off x="4787828" y="5188076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5</a:t>
                  </a:r>
                  <a:endParaRPr lang="nl-NL" dirty="0"/>
                </a:p>
              </p:txBody>
            </p:sp>
            <p:sp>
              <p:nvSpPr>
                <p:cNvPr id="11" name="Tekstvak 10"/>
                <p:cNvSpPr txBox="1"/>
                <p:nvPr/>
              </p:nvSpPr>
              <p:spPr>
                <a:xfrm>
                  <a:off x="4787828" y="4467996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10</a:t>
                  </a:r>
                  <a:endParaRPr lang="nl-NL" dirty="0"/>
                </a:p>
              </p:txBody>
            </p:sp>
            <p:sp>
              <p:nvSpPr>
                <p:cNvPr id="12" name="Tekstvak 11"/>
                <p:cNvSpPr txBox="1"/>
                <p:nvPr/>
              </p:nvSpPr>
              <p:spPr>
                <a:xfrm>
                  <a:off x="4787828" y="3819924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15</a:t>
                  </a:r>
                  <a:endParaRPr lang="nl-NL" dirty="0"/>
                </a:p>
              </p:txBody>
            </p:sp>
            <p:sp>
              <p:nvSpPr>
                <p:cNvPr id="13" name="Tekstvak 12"/>
                <p:cNvSpPr txBox="1"/>
                <p:nvPr/>
              </p:nvSpPr>
              <p:spPr>
                <a:xfrm>
                  <a:off x="4787828" y="3090552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20</a:t>
                  </a:r>
                  <a:endParaRPr lang="nl-NL" dirty="0"/>
                </a:p>
              </p:txBody>
            </p:sp>
            <p:sp>
              <p:nvSpPr>
                <p:cNvPr id="14" name="Tekstvak 13"/>
                <p:cNvSpPr txBox="1"/>
                <p:nvPr/>
              </p:nvSpPr>
              <p:spPr>
                <a:xfrm>
                  <a:off x="4787828" y="2379764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25</a:t>
                  </a:r>
                  <a:endParaRPr lang="nl-NL" dirty="0"/>
                </a:p>
              </p:txBody>
            </p:sp>
            <p:sp>
              <p:nvSpPr>
                <p:cNvPr id="15" name="Tekstvak 14"/>
                <p:cNvSpPr txBox="1"/>
                <p:nvPr/>
              </p:nvSpPr>
              <p:spPr>
                <a:xfrm>
                  <a:off x="5795940" y="6124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2</a:t>
                  </a:r>
                  <a:endParaRPr lang="nl-NL" dirty="0"/>
                </a:p>
              </p:txBody>
            </p:sp>
            <p:sp>
              <p:nvSpPr>
                <p:cNvPr id="16" name="Tekstvak 15"/>
                <p:cNvSpPr txBox="1"/>
                <p:nvPr/>
              </p:nvSpPr>
              <p:spPr>
                <a:xfrm>
                  <a:off x="6529364" y="6124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4</a:t>
                  </a:r>
                  <a:endParaRPr lang="nl-NL" dirty="0"/>
                </a:p>
              </p:txBody>
            </p:sp>
            <p:sp>
              <p:nvSpPr>
                <p:cNvPr id="17" name="Tekstvak 16"/>
                <p:cNvSpPr txBox="1"/>
                <p:nvPr/>
              </p:nvSpPr>
              <p:spPr>
                <a:xfrm>
                  <a:off x="7249444" y="6124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6</a:t>
                  </a:r>
                  <a:endParaRPr lang="nl-NL" dirty="0"/>
                </a:p>
              </p:txBody>
            </p:sp>
            <p:sp>
              <p:nvSpPr>
                <p:cNvPr id="18" name="Tekstvak 17"/>
                <p:cNvSpPr txBox="1"/>
                <p:nvPr/>
              </p:nvSpPr>
              <p:spPr>
                <a:xfrm>
                  <a:off x="7969524" y="6124180"/>
                  <a:ext cx="30168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8</a:t>
                  </a:r>
                  <a:endParaRPr lang="nl-NL" dirty="0"/>
                </a:p>
              </p:txBody>
            </p:sp>
            <p:sp>
              <p:nvSpPr>
                <p:cNvPr id="19" name="Tekstvak 18"/>
                <p:cNvSpPr txBox="1"/>
                <p:nvPr/>
              </p:nvSpPr>
              <p:spPr>
                <a:xfrm>
                  <a:off x="8617596" y="6124180"/>
                  <a:ext cx="41870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nl-NL" dirty="0" smtClean="0"/>
                    <a:t>10</a:t>
                  </a:r>
                  <a:endParaRPr lang="nl-NL" dirty="0"/>
                </a:p>
              </p:txBody>
            </p:sp>
          </p:grpSp>
          <p:sp>
            <p:nvSpPr>
              <p:cNvPr id="7" name="Ovaal 6"/>
              <p:cNvSpPr/>
              <p:nvPr/>
            </p:nvSpPr>
            <p:spPr>
              <a:xfrm>
                <a:off x="5219106" y="3154497"/>
                <a:ext cx="191074" cy="178725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8" name="Ovaal 7"/>
              <p:cNvSpPr/>
              <p:nvPr/>
            </p:nvSpPr>
            <p:spPr>
              <a:xfrm>
                <a:off x="8796747" y="5945455"/>
                <a:ext cx="191074" cy="178725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cxnSp>
            <p:nvCxnSpPr>
              <p:cNvPr id="9" name="Rechte verbindingslijn 8"/>
              <p:cNvCxnSpPr>
                <a:stCxn id="7" idx="5"/>
                <a:endCxn id="8" idx="1"/>
              </p:cNvCxnSpPr>
              <p:nvPr/>
            </p:nvCxnSpPr>
            <p:spPr>
              <a:xfrm>
                <a:off x="5382198" y="3307048"/>
                <a:ext cx="3442531" cy="2664581"/>
              </a:xfrm>
              <a:prstGeom prst="line">
                <a:avLst/>
              </a:prstGeom>
            </p:spPr>
            <p:style>
              <a:lnRef idx="3">
                <a:schemeClr val="accent2"/>
              </a:lnRef>
              <a:fillRef idx="0">
                <a:schemeClr val="accent2"/>
              </a:fillRef>
              <a:effectRef idx="2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34" name="Ovaal 33"/>
            <p:cNvSpPr/>
            <p:nvPr/>
          </p:nvSpPr>
          <p:spPr>
            <a:xfrm>
              <a:off x="5715739" y="3357988"/>
              <a:ext cx="165903" cy="168187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5" name="Ovaal 34"/>
            <p:cNvSpPr/>
            <p:nvPr/>
          </p:nvSpPr>
          <p:spPr>
            <a:xfrm>
              <a:off x="8215942" y="6021288"/>
              <a:ext cx="165903" cy="168187"/>
            </a:xfrm>
            <a:prstGeom prst="ellipse">
              <a:avLst/>
            </a:prstGeom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36" name="Rechte verbindingslijn 35"/>
            <p:cNvCxnSpPr>
              <a:stCxn id="7" idx="5"/>
              <a:endCxn id="35" idx="1"/>
            </p:cNvCxnSpPr>
            <p:nvPr/>
          </p:nvCxnSpPr>
          <p:spPr>
            <a:xfrm>
              <a:off x="5863571" y="3510095"/>
              <a:ext cx="2376667" cy="2535823"/>
            </a:xfrm>
            <a:prstGeom prst="line">
              <a:avLst/>
            </a:prstGeom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38" name="Tekstvak 37"/>
          <p:cNvSpPr txBox="1"/>
          <p:nvPr/>
        </p:nvSpPr>
        <p:spPr>
          <a:xfrm>
            <a:off x="8614400" y="5401876"/>
            <a:ext cx="301686" cy="36933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1</a:t>
            </a:r>
            <a:endParaRPr lang="nl-NL" b="1" dirty="0"/>
          </a:p>
        </p:txBody>
      </p:sp>
      <p:sp>
        <p:nvSpPr>
          <p:cNvPr id="39" name="Tekstvak 38"/>
          <p:cNvSpPr txBox="1"/>
          <p:nvPr/>
        </p:nvSpPr>
        <p:spPr>
          <a:xfrm>
            <a:off x="7668344" y="5435932"/>
            <a:ext cx="301686" cy="369332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b="1" dirty="0" smtClean="0"/>
              <a:t>2</a:t>
            </a:r>
            <a:endParaRPr lang="nl-NL" b="1" dirty="0"/>
          </a:p>
        </p:txBody>
      </p:sp>
      <p:sp>
        <p:nvSpPr>
          <p:cNvPr id="40" name="Tijdelijke aanduiding voor inhoud 2"/>
          <p:cNvSpPr txBox="1">
            <a:spLocks/>
          </p:cNvSpPr>
          <p:nvPr/>
        </p:nvSpPr>
        <p:spPr>
          <a:xfrm>
            <a:off x="457200" y="1285860"/>
            <a:ext cx="8229600" cy="1207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2000" dirty="0" smtClean="0"/>
              <a:t>Onze snoepliefhebber heeft  voortaan  € 30 per maand te besteden.</a:t>
            </a:r>
          </a:p>
          <a:p>
            <a:r>
              <a:rPr lang="nl-NL" sz="2000" dirty="0" smtClean="0"/>
              <a:t>De dropjes kosten nog steeds € 1,25 per zakje,</a:t>
            </a:r>
          </a:p>
          <a:p>
            <a:r>
              <a:rPr lang="nl-NL" sz="2000" dirty="0"/>
              <a:t>d</a:t>
            </a:r>
            <a:r>
              <a:rPr lang="nl-NL" sz="2000" dirty="0" smtClean="0"/>
              <a:t>e chocolade blijft € 3,13 per reep kosten.</a:t>
            </a:r>
            <a:endParaRPr lang="nl-NL" sz="2000" dirty="0"/>
          </a:p>
        </p:txBody>
      </p:sp>
      <p:sp>
        <p:nvSpPr>
          <p:cNvPr id="41" name="Tijdelijke aanduiding voor inhoud 2"/>
          <p:cNvSpPr txBox="1">
            <a:spLocks/>
          </p:cNvSpPr>
          <p:nvPr/>
        </p:nvSpPr>
        <p:spPr>
          <a:xfrm>
            <a:off x="461370" y="2582004"/>
            <a:ext cx="4603818" cy="3983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/>
              <a:t>Wanneer hij zijn hele budget uitgeeft aan drop, kan hij 24 zakjes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Wanneer hij zijn hele budget aan chocolade uitgeeft, kan hij 9,5 repen kopen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We kunnen nu de budgetlijn tekenen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De budgetlijn verschuift </a:t>
            </a:r>
            <a:r>
              <a:rPr lang="nl-NL" sz="2000" b="1" dirty="0" smtClean="0"/>
              <a:t>EVENWIJDIG</a:t>
            </a:r>
            <a:r>
              <a:rPr lang="nl-NL" sz="2000" dirty="0" smtClean="0"/>
              <a:t> bij een budgetverandering (t.o.v. 2)</a:t>
            </a:r>
            <a:endParaRPr lang="nl-NL" sz="2000" dirty="0"/>
          </a:p>
        </p:txBody>
      </p:sp>
      <p:cxnSp>
        <p:nvCxnSpPr>
          <p:cNvPr id="45" name="Rechte verbindingslijn 44"/>
          <p:cNvCxnSpPr>
            <a:stCxn id="42" idx="1"/>
            <a:endCxn id="43" idx="1"/>
          </p:cNvCxnSpPr>
          <p:nvPr/>
        </p:nvCxnSpPr>
        <p:spPr>
          <a:xfrm>
            <a:off x="5733910" y="2647028"/>
            <a:ext cx="2944955" cy="3216189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42" name="Ovaal 41"/>
          <p:cNvSpPr/>
          <p:nvPr/>
        </p:nvSpPr>
        <p:spPr>
          <a:xfrm>
            <a:off x="5709614" y="2622398"/>
            <a:ext cx="165903" cy="16818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3" name="Ovaal 42"/>
          <p:cNvSpPr/>
          <p:nvPr/>
        </p:nvSpPr>
        <p:spPr>
          <a:xfrm>
            <a:off x="8654569" y="5838587"/>
            <a:ext cx="165903" cy="168187"/>
          </a:xfrm>
          <a:prstGeom prst="ellipse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8657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/>
      <p:bldP spid="41" grpId="0" build="p"/>
      <p:bldP spid="42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567076"/>
          </a:xfrm>
        </p:spPr>
        <p:txBody>
          <a:bodyPr>
            <a:normAutofit/>
          </a:bodyPr>
          <a:lstStyle/>
          <a:p>
            <a:r>
              <a:rPr lang="nl-NL" sz="2000" dirty="0" smtClean="0"/>
              <a:t>Je krijgt een budget van € 180,-</a:t>
            </a:r>
          </a:p>
          <a:p>
            <a:r>
              <a:rPr lang="nl-NL" sz="2000" dirty="0" err="1" smtClean="0"/>
              <a:t>CD’s</a:t>
            </a:r>
            <a:r>
              <a:rPr lang="nl-NL" sz="2000" dirty="0" smtClean="0"/>
              <a:t> kosten € 15,-</a:t>
            </a:r>
          </a:p>
          <a:p>
            <a:r>
              <a:rPr lang="nl-NL" sz="2000" dirty="0" smtClean="0"/>
              <a:t>Boeken kosten € 11,25</a:t>
            </a:r>
          </a:p>
          <a:p>
            <a:r>
              <a:rPr lang="nl-NL" sz="2000" dirty="0" smtClean="0"/>
              <a:t>Je geeft je hele budget uit aan boeken en cd’s.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grpSp>
        <p:nvGrpSpPr>
          <p:cNvPr id="4" name="Groep 3"/>
          <p:cNvGrpSpPr/>
          <p:nvPr/>
        </p:nvGrpSpPr>
        <p:grpSpPr>
          <a:xfrm>
            <a:off x="4967536" y="2930183"/>
            <a:ext cx="3645117" cy="3175421"/>
            <a:chOff x="4450333" y="2523780"/>
            <a:chExt cx="4441951" cy="4365270"/>
          </a:xfrm>
        </p:grpSpPr>
        <p:cxnSp>
          <p:nvCxnSpPr>
            <p:cNvPr id="5" name="Rechte verbindingslijn 4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Rechte verbindingslijn 5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" name="Rechte verbindingslijn 6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7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echte verbindingslijn 8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echte verbindingslijn 9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echte verbindingslijn 10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echte verbindingslijn 11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echte verbindingslijn 12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echte verbindingslijn 13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echte verbindingslijn 14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echte verbindingslijn 15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kstvak 16"/>
            <p:cNvSpPr txBox="1"/>
            <p:nvPr/>
          </p:nvSpPr>
          <p:spPr>
            <a:xfrm>
              <a:off x="7812360" y="6381327"/>
              <a:ext cx="655180" cy="5077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cd’s</a:t>
              </a:r>
              <a:endParaRPr lang="nl-NL" dirty="0"/>
            </a:p>
          </p:txBody>
        </p:sp>
        <p:sp>
          <p:nvSpPr>
            <p:cNvPr id="18" name="Tekstvak 17"/>
            <p:cNvSpPr txBox="1"/>
            <p:nvPr/>
          </p:nvSpPr>
          <p:spPr>
            <a:xfrm rot="16200000">
              <a:off x="4072050" y="3033199"/>
              <a:ext cx="1206636" cy="45006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boeken</a:t>
              </a:r>
              <a:endParaRPr lang="nl-NL" dirty="0"/>
            </a:p>
          </p:txBody>
        </p:sp>
      </p:grpSp>
      <p:sp>
        <p:nvSpPr>
          <p:cNvPr id="19" name="Rechthoek 18"/>
          <p:cNvSpPr/>
          <p:nvPr/>
        </p:nvSpPr>
        <p:spPr>
          <a:xfrm>
            <a:off x="395536" y="316477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Teken de budgetlijn </a:t>
            </a:r>
            <a:br>
              <a:rPr lang="nl-NL" sz="2400" dirty="0" smtClean="0"/>
            </a:br>
            <a:r>
              <a:rPr lang="nl-NL" sz="2400" dirty="0" smtClean="0"/>
              <a:t>(boeken op de y-as)</a:t>
            </a:r>
          </a:p>
          <a:p>
            <a:endParaRPr lang="nl-NL" sz="24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nl-NL" sz="2400" dirty="0" smtClean="0"/>
              <a:t>Stel de budgetfunctie op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44663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Uitwerking opdracht</a:t>
            </a:r>
            <a:endParaRPr lang="nl-NL" dirty="0"/>
          </a:p>
        </p:txBody>
      </p:sp>
      <p:sp>
        <p:nvSpPr>
          <p:cNvPr id="4" name="Tijdelijke aanduiding voor inhoud 2"/>
          <p:cNvSpPr txBox="1">
            <a:spLocks/>
          </p:cNvSpPr>
          <p:nvPr/>
        </p:nvSpPr>
        <p:spPr>
          <a:xfrm>
            <a:off x="457200" y="1285860"/>
            <a:ext cx="8229600" cy="1423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800" dirty="0" smtClean="0"/>
              <a:t>Je krijgt een budget van € 180,-</a:t>
            </a:r>
          </a:p>
          <a:p>
            <a:r>
              <a:rPr lang="nl-NL" sz="1800" dirty="0" err="1" smtClean="0"/>
              <a:t>CD’s</a:t>
            </a:r>
            <a:r>
              <a:rPr lang="nl-NL" sz="1800" dirty="0" smtClean="0"/>
              <a:t> kosten € 15,-</a:t>
            </a:r>
          </a:p>
          <a:p>
            <a:r>
              <a:rPr lang="nl-NL" sz="1800" dirty="0" smtClean="0"/>
              <a:t>Boeken kosten € 11,25</a:t>
            </a:r>
          </a:p>
          <a:p>
            <a:r>
              <a:rPr lang="nl-NL" sz="1800" dirty="0" smtClean="0"/>
              <a:t>Je geeft je hele budget uit aan boeken en cd’s.</a:t>
            </a:r>
          </a:p>
        </p:txBody>
      </p:sp>
      <p:sp>
        <p:nvSpPr>
          <p:cNvPr id="5" name="Tijdelijke aanduiding voor inhoud 2"/>
          <p:cNvSpPr txBox="1">
            <a:spLocks/>
          </p:cNvSpPr>
          <p:nvPr/>
        </p:nvSpPr>
        <p:spPr>
          <a:xfrm>
            <a:off x="461370" y="3429000"/>
            <a:ext cx="4398662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000" dirty="0" smtClean="0"/>
              <a:t>Hele budget aan boeken:  16 stuks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Hele budget aan </a:t>
            </a:r>
            <a:r>
              <a:rPr lang="nl-NL" sz="2000" dirty="0" err="1" smtClean="0"/>
              <a:t>CD’s</a:t>
            </a:r>
            <a:r>
              <a:rPr lang="nl-NL" sz="2000" dirty="0" smtClean="0"/>
              <a:t>:  12 stuks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We kunnen nu de budgetlijn tekenen</a:t>
            </a:r>
          </a:p>
        </p:txBody>
      </p:sp>
      <p:grpSp>
        <p:nvGrpSpPr>
          <p:cNvPr id="7" name="Groep 6"/>
          <p:cNvGrpSpPr/>
          <p:nvPr/>
        </p:nvGrpSpPr>
        <p:grpSpPr>
          <a:xfrm>
            <a:off x="5065189" y="2773010"/>
            <a:ext cx="3846067" cy="3999427"/>
            <a:chOff x="4462684" y="2523780"/>
            <a:chExt cx="4429600" cy="4250021"/>
          </a:xfrm>
        </p:grpSpPr>
        <p:cxnSp>
          <p:nvCxnSpPr>
            <p:cNvPr id="22" name="Rechte verbindingslijn 21"/>
            <p:cNvCxnSpPr/>
            <p:nvPr/>
          </p:nvCxnSpPr>
          <p:spPr>
            <a:xfrm>
              <a:off x="5291884" y="2523780"/>
              <a:ext cx="0" cy="3528392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Rechte verbindingslijn 22"/>
            <p:cNvCxnSpPr/>
            <p:nvPr/>
          </p:nvCxnSpPr>
          <p:spPr>
            <a:xfrm flipH="1">
              <a:off x="5291884" y="6052172"/>
              <a:ext cx="3592016" cy="0"/>
            </a:xfrm>
            <a:prstGeom prst="line">
              <a:avLst/>
            </a:prstGeom>
            <a:ln w="38100"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5291884" y="252378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Rechte verbindingslijn 24"/>
            <p:cNvCxnSpPr/>
            <p:nvPr/>
          </p:nvCxnSpPr>
          <p:spPr>
            <a:xfrm>
              <a:off x="5291884" y="324386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5291884" y="396394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Rechte verbindingslijn 26"/>
            <p:cNvCxnSpPr/>
            <p:nvPr/>
          </p:nvCxnSpPr>
          <p:spPr>
            <a:xfrm>
              <a:off x="5291884" y="468402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echte verbindingslijn 27"/>
            <p:cNvCxnSpPr/>
            <p:nvPr/>
          </p:nvCxnSpPr>
          <p:spPr>
            <a:xfrm>
              <a:off x="5291884" y="5404100"/>
              <a:ext cx="3592016" cy="0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chte verbindingslijn 28"/>
            <p:cNvCxnSpPr/>
            <p:nvPr/>
          </p:nvCxnSpPr>
          <p:spPr>
            <a:xfrm>
              <a:off x="601196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29"/>
            <p:cNvCxnSpPr/>
            <p:nvPr/>
          </p:nvCxnSpPr>
          <p:spPr>
            <a:xfrm>
              <a:off x="673204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30"/>
            <p:cNvCxnSpPr/>
            <p:nvPr/>
          </p:nvCxnSpPr>
          <p:spPr>
            <a:xfrm>
              <a:off x="745212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echte verbindingslijn 31"/>
            <p:cNvCxnSpPr/>
            <p:nvPr/>
          </p:nvCxnSpPr>
          <p:spPr>
            <a:xfrm>
              <a:off x="817220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Rechte verbindingslijn 32"/>
            <p:cNvCxnSpPr/>
            <p:nvPr/>
          </p:nvCxnSpPr>
          <p:spPr>
            <a:xfrm>
              <a:off x="8892284" y="2523780"/>
              <a:ext cx="0" cy="3528392"/>
            </a:xfrm>
            <a:prstGeom prst="line">
              <a:avLst/>
            </a:prstGeom>
            <a:ln w="31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7294929" y="6381328"/>
              <a:ext cx="61922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cd’s</a:t>
              </a:r>
              <a:endParaRPr lang="nl-NL" dirty="0"/>
            </a:p>
          </p:txBody>
        </p:sp>
        <p:sp>
          <p:nvSpPr>
            <p:cNvPr id="35" name="Tekstvak 34"/>
            <p:cNvSpPr txBox="1"/>
            <p:nvPr/>
          </p:nvSpPr>
          <p:spPr>
            <a:xfrm rot="16200000">
              <a:off x="4208999" y="4006161"/>
              <a:ext cx="932738" cy="4253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boeken</a:t>
              </a:r>
              <a:endParaRPr lang="nl-NL" dirty="0"/>
            </a:p>
          </p:txBody>
        </p:sp>
      </p:grpSp>
      <p:grpSp>
        <p:nvGrpSpPr>
          <p:cNvPr id="8" name="Groep 7"/>
          <p:cNvGrpSpPr/>
          <p:nvPr/>
        </p:nvGrpSpPr>
        <p:grpSpPr>
          <a:xfrm>
            <a:off x="5347500" y="2637486"/>
            <a:ext cx="3743958" cy="3892965"/>
            <a:chOff x="4787828" y="2379764"/>
            <a:chExt cx="4311999" cy="4136889"/>
          </a:xfrm>
        </p:grpSpPr>
        <p:sp>
          <p:nvSpPr>
            <p:cNvPr id="12" name="Tekstvak 11"/>
            <p:cNvSpPr txBox="1"/>
            <p:nvPr/>
          </p:nvSpPr>
          <p:spPr>
            <a:xfrm>
              <a:off x="4787828" y="5188076"/>
              <a:ext cx="34745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</a:t>
              </a:r>
              <a:endParaRPr lang="nl-NL" dirty="0"/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4787828" y="4467996"/>
              <a:ext cx="34745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</a:t>
              </a:r>
              <a:endParaRPr lang="nl-NL" dirty="0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4787828" y="3819924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12</a:t>
              </a:r>
              <a:endParaRPr lang="nl-NL" dirty="0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4787828" y="3090552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16</a:t>
              </a:r>
              <a:endParaRPr lang="nl-NL" dirty="0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4787828" y="2379764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5795939" y="6124180"/>
              <a:ext cx="34745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4</a:t>
              </a:r>
              <a:endParaRPr lang="nl-NL" dirty="0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6529364" y="6124180"/>
              <a:ext cx="347458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8</a:t>
              </a:r>
              <a:endParaRPr lang="nl-NL" dirty="0"/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7249444" y="6124180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12</a:t>
              </a:r>
              <a:endParaRPr lang="nl-NL" dirty="0"/>
            </a:p>
          </p:txBody>
        </p:sp>
        <p:sp>
          <p:nvSpPr>
            <p:cNvPr id="20" name="Tekstvak 19"/>
            <p:cNvSpPr txBox="1"/>
            <p:nvPr/>
          </p:nvSpPr>
          <p:spPr>
            <a:xfrm>
              <a:off x="7969524" y="6124180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16</a:t>
              </a:r>
              <a:endParaRPr lang="nl-NL" dirty="0"/>
            </a:p>
          </p:txBody>
        </p:sp>
        <p:sp>
          <p:nvSpPr>
            <p:cNvPr id="21" name="Tekstvak 20"/>
            <p:cNvSpPr txBox="1"/>
            <p:nvPr/>
          </p:nvSpPr>
          <p:spPr>
            <a:xfrm>
              <a:off x="8617596" y="6124180"/>
              <a:ext cx="482231" cy="39247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 smtClean="0"/>
                <a:t>20</a:t>
              </a:r>
              <a:endParaRPr lang="nl-NL" dirty="0"/>
            </a:p>
          </p:txBody>
        </p:sp>
      </p:grpSp>
      <p:sp>
        <p:nvSpPr>
          <p:cNvPr id="9" name="Ovaal 8"/>
          <p:cNvSpPr/>
          <p:nvPr/>
        </p:nvSpPr>
        <p:spPr>
          <a:xfrm>
            <a:off x="5721964" y="3366538"/>
            <a:ext cx="165903" cy="16818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Ovaal 9"/>
          <p:cNvSpPr/>
          <p:nvPr/>
        </p:nvSpPr>
        <p:spPr>
          <a:xfrm>
            <a:off x="7611235" y="5992933"/>
            <a:ext cx="165903" cy="168187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1" name="Rechte verbindingslijn 10"/>
          <p:cNvCxnSpPr>
            <a:stCxn id="9" idx="5"/>
            <a:endCxn id="10" idx="1"/>
          </p:cNvCxnSpPr>
          <p:nvPr/>
        </p:nvCxnSpPr>
        <p:spPr>
          <a:xfrm>
            <a:off x="5863571" y="3510095"/>
            <a:ext cx="1771960" cy="250746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8" name="Tekstvak 37"/>
          <p:cNvSpPr txBox="1"/>
          <p:nvPr/>
        </p:nvSpPr>
        <p:spPr>
          <a:xfrm>
            <a:off x="323528" y="3338878"/>
            <a:ext cx="48965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Budget = (bedrag boeken) +(bedrag cd)</a:t>
            </a:r>
          </a:p>
          <a:p>
            <a:endParaRPr lang="nl-NL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180 = 11,25B + 15C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-11,25B = 15C – 180  (delen door -11,25)</a:t>
            </a:r>
          </a:p>
          <a:p>
            <a:endParaRPr lang="nl-NL" sz="2000" dirty="0">
              <a:latin typeface="Arial" pitchFamily="34" charset="0"/>
              <a:cs typeface="Arial" pitchFamily="34" charset="0"/>
            </a:endParaRPr>
          </a:p>
          <a:p>
            <a:r>
              <a:rPr lang="nl-NL" sz="2000" dirty="0" smtClean="0">
                <a:latin typeface="Arial" pitchFamily="34" charset="0"/>
                <a:cs typeface="Arial" pitchFamily="34" charset="0"/>
              </a:rPr>
              <a:t>B = -1,33C + 16</a:t>
            </a:r>
            <a:endParaRPr lang="nl-NL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9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/>
      </p:transition>
    </mc:Choice>
    <mc:Fallback xmlns="">
      <p:transition spd="slow">
        <p:blinds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75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425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 build="allAtOnce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915816" y="404664"/>
            <a:ext cx="3096344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Indifferentielijn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5238" y="1622803"/>
            <a:ext cx="4495800" cy="444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kstvak 17"/>
          <p:cNvSpPr txBox="1"/>
          <p:nvPr/>
        </p:nvSpPr>
        <p:spPr>
          <a:xfrm>
            <a:off x="359044" y="1309985"/>
            <a:ext cx="345638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Simone kent een aantal combinaties van chocolade en drop die zij even graag heeft. 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kstvak 19"/>
          <p:cNvSpPr txBox="1"/>
          <p:nvPr/>
        </p:nvSpPr>
        <p:spPr>
          <a:xfrm>
            <a:off x="323528" y="2967335"/>
            <a:ext cx="345638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Combinatie    choco</a:t>
            </a:r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  drop</a:t>
            </a:r>
          </a:p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1             2          20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2             3          12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3             4            7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4             6            5</a:t>
            </a:r>
          </a:p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5            10           3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886799" y="2418736"/>
            <a:ext cx="132735" cy="1769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Ovaal 21"/>
          <p:cNvSpPr/>
          <p:nvPr/>
        </p:nvSpPr>
        <p:spPr>
          <a:xfrm>
            <a:off x="6171934" y="3573016"/>
            <a:ext cx="132735" cy="1769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Ovaal 22"/>
          <p:cNvSpPr/>
          <p:nvPr/>
        </p:nvSpPr>
        <p:spPr>
          <a:xfrm>
            <a:off x="6577620" y="4253633"/>
            <a:ext cx="132735" cy="1769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Ovaal 23"/>
          <p:cNvSpPr/>
          <p:nvPr/>
        </p:nvSpPr>
        <p:spPr>
          <a:xfrm>
            <a:off x="7236296" y="4633171"/>
            <a:ext cx="132735" cy="1769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Ovaal 24"/>
          <p:cNvSpPr/>
          <p:nvPr/>
        </p:nvSpPr>
        <p:spPr>
          <a:xfrm>
            <a:off x="8532440" y="4815067"/>
            <a:ext cx="132735" cy="1769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Vrije vorm 20"/>
          <p:cNvSpPr/>
          <p:nvPr/>
        </p:nvSpPr>
        <p:spPr>
          <a:xfrm>
            <a:off x="5888778" y="2123768"/>
            <a:ext cx="2739028" cy="2787445"/>
          </a:xfrm>
          <a:custGeom>
            <a:avLst/>
            <a:gdLst>
              <a:gd name="connsiteX0" fmla="*/ 10577 w 2739028"/>
              <a:gd name="connsiteY0" fmla="*/ 0 h 2787445"/>
              <a:gd name="connsiteX1" fmla="*/ 40074 w 2739028"/>
              <a:gd name="connsiteY1" fmla="*/ 368709 h 2787445"/>
              <a:gd name="connsiteX2" fmla="*/ 335041 w 2739028"/>
              <a:gd name="connsiteY2" fmla="*/ 1519084 h 2787445"/>
              <a:gd name="connsiteX3" fmla="*/ 762745 w 2739028"/>
              <a:gd name="connsiteY3" fmla="*/ 2241755 h 2787445"/>
              <a:gd name="connsiteX4" fmla="*/ 1396925 w 2739028"/>
              <a:gd name="connsiteY4" fmla="*/ 2610464 h 2787445"/>
              <a:gd name="connsiteX5" fmla="*/ 2739028 w 2739028"/>
              <a:gd name="connsiteY5" fmla="*/ 2787445 h 2787445"/>
              <a:gd name="connsiteX6" fmla="*/ 2739028 w 2739028"/>
              <a:gd name="connsiteY6" fmla="*/ 2787445 h 2787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39028" h="2787445">
                <a:moveTo>
                  <a:pt x="10577" y="0"/>
                </a:moveTo>
                <a:cubicBezTo>
                  <a:pt x="-1713" y="57764"/>
                  <a:pt x="-14003" y="115528"/>
                  <a:pt x="40074" y="368709"/>
                </a:cubicBezTo>
                <a:cubicBezTo>
                  <a:pt x="94151" y="621890"/>
                  <a:pt x="214596" y="1206910"/>
                  <a:pt x="335041" y="1519084"/>
                </a:cubicBezTo>
                <a:cubicBezTo>
                  <a:pt x="455486" y="1831258"/>
                  <a:pt x="585764" y="2059858"/>
                  <a:pt x="762745" y="2241755"/>
                </a:cubicBezTo>
                <a:cubicBezTo>
                  <a:pt x="939726" y="2423652"/>
                  <a:pt x="1067545" y="2519516"/>
                  <a:pt x="1396925" y="2610464"/>
                </a:cubicBezTo>
                <a:cubicBezTo>
                  <a:pt x="1726306" y="2701412"/>
                  <a:pt x="2739028" y="2787445"/>
                  <a:pt x="2739028" y="2787445"/>
                </a:cubicBezTo>
                <a:lnTo>
                  <a:pt x="2739028" y="2787445"/>
                </a:lnTo>
              </a:path>
            </a:pathLst>
          </a:cu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/>
          <p:cNvSpPr txBox="1"/>
          <p:nvPr/>
        </p:nvSpPr>
        <p:spPr>
          <a:xfrm>
            <a:off x="5953166" y="1844824"/>
            <a:ext cx="2147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Indifferentielijn</a:t>
            </a:r>
            <a:endParaRPr lang="nl-NL" dirty="0"/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5671879" y="3572684"/>
            <a:ext cx="1944216" cy="16397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kstvak 28"/>
          <p:cNvSpPr txBox="1"/>
          <p:nvPr/>
        </p:nvSpPr>
        <p:spPr>
          <a:xfrm>
            <a:off x="6019534" y="2418736"/>
            <a:ext cx="28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7354016" y="4430613"/>
            <a:ext cx="28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4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6787520" y="4076029"/>
            <a:ext cx="28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3</a:t>
            </a:r>
            <a:endParaRPr lang="nl-NL" dirty="0"/>
          </a:p>
        </p:txBody>
      </p:sp>
      <p:sp>
        <p:nvSpPr>
          <p:cNvPr id="33" name="Tekstvak 32"/>
          <p:cNvSpPr txBox="1"/>
          <p:nvPr/>
        </p:nvSpPr>
        <p:spPr>
          <a:xfrm>
            <a:off x="6314501" y="3441376"/>
            <a:ext cx="28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2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8668470" y="4674303"/>
            <a:ext cx="2851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5</a:t>
            </a:r>
            <a:endParaRPr lang="nl-NL" dirty="0"/>
          </a:p>
        </p:txBody>
      </p:sp>
      <p:sp>
        <p:nvSpPr>
          <p:cNvPr id="35" name="Tekstvak 34"/>
          <p:cNvSpPr txBox="1"/>
          <p:nvPr/>
        </p:nvSpPr>
        <p:spPr>
          <a:xfrm>
            <a:off x="359044" y="5119760"/>
            <a:ext cx="38529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Combinatie 3 is het meest goedkoop.</a:t>
            </a:r>
          </a:p>
          <a:p>
            <a:r>
              <a:rPr lang="nl-NL" dirty="0" smtClean="0"/>
              <a:t>Simone houdt dan het meeste geld over (homo-</a:t>
            </a:r>
            <a:r>
              <a:rPr lang="nl-NL" dirty="0" err="1" smtClean="0"/>
              <a:t>economicus</a:t>
            </a:r>
            <a:r>
              <a:rPr lang="nl-NL" dirty="0" smtClean="0"/>
              <a:t>)</a:t>
            </a:r>
          </a:p>
          <a:p>
            <a:r>
              <a:rPr lang="nl-NL" dirty="0" smtClean="0"/>
              <a:t>Combinatie 1 en 5 zijn onbetaalbaar</a:t>
            </a:r>
            <a:endParaRPr lang="nl-NL" dirty="0"/>
          </a:p>
        </p:txBody>
      </p:sp>
      <p:cxnSp>
        <p:nvCxnSpPr>
          <p:cNvPr id="36" name="Rechte verbindingslijn met pijl 35"/>
          <p:cNvCxnSpPr>
            <a:stCxn id="23" idx="6"/>
          </p:cNvCxnSpPr>
          <p:nvPr/>
        </p:nvCxnSpPr>
        <p:spPr>
          <a:xfrm flipV="1">
            <a:off x="6710355" y="4011561"/>
            <a:ext cx="250884" cy="33056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4559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9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19" grpId="0" animBg="1"/>
      <p:bldP spid="22" grpId="0" animBg="1"/>
      <p:bldP spid="23" grpId="0" animBg="1"/>
      <p:bldP spid="24" grpId="0" animBg="1"/>
      <p:bldP spid="25" grpId="0" animBg="1"/>
      <p:bldP spid="21" grpId="0" animBg="1"/>
      <p:bldP spid="29" grpId="0"/>
      <p:bldP spid="31" grpId="0"/>
      <p:bldP spid="32" grpId="0"/>
      <p:bldP spid="33" grpId="0"/>
      <p:bldP spid="34" grpId="0"/>
      <p:bldP spid="3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237</TotalTime>
  <Words>674</Words>
  <Application>Microsoft Macintosh PowerPoint</Application>
  <PresentationFormat>Diavoorstelling (4:3)</PresentationFormat>
  <Paragraphs>172</Paragraphs>
  <Slides>10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Golfvorm</vt:lpstr>
      <vt:lpstr>Budgetlijn</vt:lpstr>
      <vt:lpstr>Een budgetlijn</vt:lpstr>
      <vt:lpstr>Een budgetlijn opstellen</vt:lpstr>
      <vt:lpstr>De budgetlijn in formule</vt:lpstr>
      <vt:lpstr>Prijsveranderingen</vt:lpstr>
      <vt:lpstr>Budgetverandering</vt:lpstr>
      <vt:lpstr>Opdracht</vt:lpstr>
      <vt:lpstr>Uitwerking opdracht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 Vermeulen</dc:creator>
  <cp:lastModifiedBy>Hans Vermeulen</cp:lastModifiedBy>
  <cp:revision>15</cp:revision>
  <cp:lastPrinted>2013-09-02T09:14:43Z</cp:lastPrinted>
  <dcterms:created xsi:type="dcterms:W3CDTF">2013-09-01T18:06:53Z</dcterms:created>
  <dcterms:modified xsi:type="dcterms:W3CDTF">2015-09-04T13:02:07Z</dcterms:modified>
</cp:coreProperties>
</file>