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9"/>
    <p:restoredTop sz="94658"/>
  </p:normalViewPr>
  <p:slideViewPr>
    <p:cSldViewPr snapToGrid="0" snapToObjects="1">
      <p:cViewPr varScale="1">
        <p:scale>
          <a:sx n="67" d="100"/>
          <a:sy n="67" d="100"/>
        </p:scale>
        <p:origin x="17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63D2-790B-4B45-AF9B-87047902940D}" type="datetimeFigureOut">
              <a:rPr lang="nl-NL" smtClean="0"/>
              <a:t>12-11-19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6F7B5-7060-5447-B982-5C070579C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72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8B52-CEBE-E844-BAC3-22893142123D}" type="datetime1">
              <a:rPr lang="nl-NL" smtClean="0"/>
              <a:t>12-11-19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2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D813-E3DC-2E49-AFD9-05493EE09F71}" type="datetime1">
              <a:rPr lang="nl-NL" smtClean="0"/>
              <a:t>12-11-19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77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A9F9-57E8-EC47-AD48-B282B9E7DCA2}" type="datetime1">
              <a:rPr lang="nl-NL" smtClean="0"/>
              <a:t>12-11-19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58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66E6-192B-144D-AA49-BF890DE153B5}" type="datetime1">
              <a:rPr lang="nl-NL" smtClean="0"/>
              <a:t>12-11-19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80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AB12-61FD-0E4C-9D34-967F0818BC4E}" type="datetime1">
              <a:rPr lang="nl-NL" smtClean="0"/>
              <a:t>12-11-19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88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9611-B09F-AA4B-B6B4-A9B556A69B1D}" type="datetime1">
              <a:rPr lang="nl-NL" smtClean="0"/>
              <a:t>12-11-19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75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4AD0-478E-9547-B40D-209B438CF164}" type="datetime1">
              <a:rPr lang="nl-NL" smtClean="0"/>
              <a:t>12-11-19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9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986D-61E7-E04A-804E-35EF1BCBF7D1}" type="datetime1">
              <a:rPr lang="nl-NL" smtClean="0"/>
              <a:t>12-11-19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5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8620-84F8-1846-B513-2897578CB521}" type="datetime1">
              <a:rPr lang="nl-NL" smtClean="0"/>
              <a:t>12-11-19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87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7AD8-52B7-B54A-A91E-113178D176C3}" type="datetime1">
              <a:rPr lang="nl-NL" smtClean="0"/>
              <a:t>12-11-19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4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AC2-EE90-DC49-B186-3D40FE6951E6}" type="datetime1">
              <a:rPr lang="nl-NL" smtClean="0"/>
              <a:t>12-11-19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90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B3AC-7991-2C4A-944C-707761392BD0}" type="datetime1">
              <a:rPr lang="nl-NL" smtClean="0"/>
              <a:t>12-11-19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31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492D-248E-1445-98E9-AC40A0D6EEE5}" type="datetime1">
              <a:rPr lang="nl-NL" smtClean="0"/>
              <a:t>12-11-19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71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4832-F118-4941-A3AA-1BFAF4AD7E95}" type="datetime1">
              <a:rPr lang="nl-NL" smtClean="0"/>
              <a:t>12-11-19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8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9641-0495-F94E-89D9-B30B587B425D}" type="datetime1">
              <a:rPr lang="nl-NL" smtClean="0"/>
              <a:t>12-11-19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32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3B0B-CB72-5642-B3E7-33A0D6E9B4E0}" type="datetime1">
              <a:rPr lang="nl-NL" smtClean="0"/>
              <a:t>12-11-19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26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479-FCA7-8B45-A370-FDA34D459081}" type="datetime1">
              <a:rPr lang="nl-NL" smtClean="0"/>
              <a:t>12-11-19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94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0FFAB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09ED45-B047-D444-BA2A-394D7352FE53}" type="datetime1">
              <a:rPr lang="nl-NL" smtClean="0"/>
              <a:t>12-11-19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2F90D8-6C09-1949-9F67-59F4C336F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2AE3F1B-676C-6C43-99B3-13E435C3D07E}"/>
              </a:ext>
            </a:extLst>
          </p:cNvPr>
          <p:cNvSpPr txBox="1"/>
          <p:nvPr/>
        </p:nvSpPr>
        <p:spPr>
          <a:xfrm>
            <a:off x="3962393" y="149290"/>
            <a:ext cx="564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3.1	Kosten en fysieke opbrengst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1C9AB-F7C1-C24A-84B0-F5919D45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119704"/>
            <a:ext cx="6672887" cy="365125"/>
          </a:xfrm>
        </p:spPr>
        <p:txBody>
          <a:bodyPr/>
          <a:lstStyle/>
          <a:p>
            <a:r>
              <a:rPr lang="nl-NL" dirty="0"/>
              <a:t>Economie Integraal (VRM)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480CE-927B-FD48-8F86-0F403956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1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224BDE-B079-8740-A673-8FEF29E697C8}"/>
              </a:ext>
            </a:extLst>
          </p:cNvPr>
          <p:cNvSpPr txBox="1"/>
          <p:nvPr/>
        </p:nvSpPr>
        <p:spPr>
          <a:xfrm>
            <a:off x="1256322" y="609600"/>
            <a:ext cx="170057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Kosten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550197-503E-2647-8632-B2D26C0B3D64}"/>
              </a:ext>
            </a:extLst>
          </p:cNvPr>
          <p:cNvSpPr txBox="1"/>
          <p:nvPr/>
        </p:nvSpPr>
        <p:spPr>
          <a:xfrm>
            <a:off x="1256322" y="3273896"/>
            <a:ext cx="69166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Inkoopkosten: grondstoffen, </a:t>
            </a:r>
            <a:r>
              <a:rPr lang="nl-NL" sz="2400" dirty="0" err="1"/>
              <a:t>halffabrikaten</a:t>
            </a:r>
            <a:endParaRPr lang="nl-NL" sz="2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633911F-DB77-0246-A0AB-99AA323F19E8}"/>
              </a:ext>
            </a:extLst>
          </p:cNvPr>
          <p:cNvSpPr txBox="1"/>
          <p:nvPr/>
        </p:nvSpPr>
        <p:spPr>
          <a:xfrm>
            <a:off x="1256706" y="1185664"/>
            <a:ext cx="691691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Diensten van derden: transport, schoonmaak, banken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FDBCB6D-5F0D-1F4F-A5AF-5C1E8425B8C3}"/>
              </a:ext>
            </a:extLst>
          </p:cNvPr>
          <p:cNvSpPr txBox="1"/>
          <p:nvPr/>
        </p:nvSpPr>
        <p:spPr>
          <a:xfrm>
            <a:off x="1256937" y="1761728"/>
            <a:ext cx="691667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Kosten voor productiefactoren: loon, huur, pacht, rente en winst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62BAA1-3C7A-0B47-8BA7-767479B10F7C}"/>
              </a:ext>
            </a:extLst>
          </p:cNvPr>
          <p:cNvSpPr txBox="1"/>
          <p:nvPr/>
        </p:nvSpPr>
        <p:spPr>
          <a:xfrm>
            <a:off x="1256322" y="2697832"/>
            <a:ext cx="38248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Afschrijvingskosten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15AF9CB-9920-044E-AFFA-00C5F5046FA0}"/>
              </a:ext>
            </a:extLst>
          </p:cNvPr>
          <p:cNvSpPr txBox="1"/>
          <p:nvPr/>
        </p:nvSpPr>
        <p:spPr>
          <a:xfrm>
            <a:off x="8951640" y="1682169"/>
            <a:ext cx="3240360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Rente hangt af van:</a:t>
            </a:r>
          </a:p>
          <a:p>
            <a:pPr marL="342900" indent="-342900">
              <a:buAutoNum type="arabicPeriod"/>
            </a:pPr>
            <a:r>
              <a:rPr lang="nl-NL" dirty="0"/>
              <a:t>Kredietwaardigheid lener</a:t>
            </a:r>
          </a:p>
          <a:p>
            <a:pPr marL="342900" indent="-342900">
              <a:buAutoNum type="arabicPeriod"/>
            </a:pPr>
            <a:r>
              <a:rPr lang="nl-NL" dirty="0"/>
              <a:t>Looptijd lening</a:t>
            </a:r>
          </a:p>
          <a:p>
            <a:pPr marL="342900" indent="-342900">
              <a:buAutoNum type="arabicPeriod"/>
            </a:pPr>
            <a:r>
              <a:rPr lang="nl-NL" dirty="0"/>
              <a:t>Inflatie</a:t>
            </a:r>
          </a:p>
          <a:p>
            <a:pPr marL="342900" indent="-342900">
              <a:buAutoNum type="arabicPeriod"/>
            </a:pPr>
            <a:r>
              <a:rPr lang="nl-NL" dirty="0"/>
              <a:t>Eventueel onderpand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F4363D-F594-6A4A-8286-0335ECF0F5FB}"/>
              </a:ext>
            </a:extLst>
          </p:cNvPr>
          <p:cNvSpPr txBox="1"/>
          <p:nvPr/>
        </p:nvSpPr>
        <p:spPr>
          <a:xfrm>
            <a:off x="1256322" y="3783717"/>
            <a:ext cx="691667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Afschrijving (A) is de waardedaling van vaste kapitaalgoederen.</a:t>
            </a:r>
          </a:p>
          <a:p>
            <a:r>
              <a:rPr lang="nl-NL" sz="2400" dirty="0"/>
              <a:t>Deze hangt af van de aanschafwaarde (AW), de restwaarde (RW) en de levensduur LD)</a:t>
            </a:r>
          </a:p>
          <a:p>
            <a:r>
              <a:rPr lang="nl-NL" sz="2400" dirty="0"/>
              <a:t>In formule:</a:t>
            </a:r>
          </a:p>
          <a:p>
            <a:endParaRPr lang="nl-NL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E506C5A-487C-B444-A870-3168AB248414}"/>
              </a:ext>
            </a:extLst>
          </p:cNvPr>
          <p:cNvSpPr txBox="1"/>
          <p:nvPr/>
        </p:nvSpPr>
        <p:spPr>
          <a:xfrm>
            <a:off x="3777726" y="65398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4FC3F71-E710-114E-AE45-5034BF34D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1698"/>
              </p:ext>
            </p:extLst>
          </p:nvPr>
        </p:nvGraphicFramePr>
        <p:xfrm>
          <a:off x="3139981" y="5367082"/>
          <a:ext cx="503302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753100" imgH="571500" progId="Word.Document.12">
                  <p:embed/>
                </p:oleObj>
              </mc:Choice>
              <mc:Fallback>
                <p:oleObj name="Document" r:id="rId3" imgW="5753100" imgH="571500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9981" y="5367082"/>
                        <a:ext cx="5033020" cy="5715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3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D6CD1BB-4FE2-7149-AB75-50762D73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837" y="6153510"/>
            <a:ext cx="6672887" cy="365125"/>
          </a:xfrm>
        </p:spPr>
        <p:txBody>
          <a:bodyPr/>
          <a:lstStyle/>
          <a:p>
            <a:r>
              <a:rPr lang="nl-NL" dirty="0"/>
              <a:t>Economie Integraal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4D7CB0-FC77-5D46-A8F0-A64D8F65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1962" y="6153510"/>
            <a:ext cx="764215" cy="365125"/>
          </a:xfrm>
        </p:spPr>
        <p:txBody>
          <a:bodyPr/>
          <a:lstStyle/>
          <a:p>
            <a:fld id="{CE2F90D8-6C09-1949-9F67-59F4C336F70A}" type="slidenum">
              <a:rPr lang="nl-NL" smtClean="0"/>
              <a:t>2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8CAAC2-DAEA-3F41-BF46-CD7A2D76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60" y="1801261"/>
            <a:ext cx="4461621" cy="42418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7C33C79-691F-4B4C-A0F7-F3B043C0801F}"/>
              </a:ext>
            </a:extLst>
          </p:cNvPr>
          <p:cNvSpPr txBox="1"/>
          <p:nvPr/>
        </p:nvSpPr>
        <p:spPr>
          <a:xfrm>
            <a:off x="6627329" y="30778"/>
            <a:ext cx="542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3.1	Kosten en fysieke opbrengst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8BF87C8-E059-774F-9A05-936959FAB7C5}"/>
              </a:ext>
            </a:extLst>
          </p:cNvPr>
          <p:cNvSpPr txBox="1"/>
          <p:nvPr/>
        </p:nvSpPr>
        <p:spPr>
          <a:xfrm>
            <a:off x="559837" y="261610"/>
            <a:ext cx="5673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Fysieke meeropbrengsten = productie (geen geldopbrengst)</a:t>
            </a:r>
          </a:p>
          <a:p>
            <a:r>
              <a:rPr lang="nl-NL" sz="2200" dirty="0"/>
              <a:t>Verloop kostenfuncties hangen  af van de soort fysieke meeropbrengst.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0678C4-14DD-3243-8784-C97F5750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9" y="1801261"/>
            <a:ext cx="7747424" cy="424180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64C1B4F-0E90-8044-A41D-1D47481E2E36}"/>
              </a:ext>
            </a:extLst>
          </p:cNvPr>
          <p:cNvCxnSpPr>
            <a:cxnSpLocks/>
          </p:cNvCxnSpPr>
          <p:nvPr/>
        </p:nvCxnSpPr>
        <p:spPr>
          <a:xfrm flipH="1">
            <a:off x="6400800" y="2904701"/>
            <a:ext cx="3476305" cy="50128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70CF649A-4763-8B4F-B4DB-811B5DCBA92B}"/>
              </a:ext>
            </a:extLst>
          </p:cNvPr>
          <p:cNvCxnSpPr>
            <a:cxnSpLocks/>
          </p:cNvCxnSpPr>
          <p:nvPr/>
        </p:nvCxnSpPr>
        <p:spPr>
          <a:xfrm flipH="1">
            <a:off x="5600700" y="4280263"/>
            <a:ext cx="5233664" cy="37298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B71EC7E-79F5-424F-83FF-044938627639}"/>
              </a:ext>
            </a:extLst>
          </p:cNvPr>
          <p:cNvSpPr txBox="1"/>
          <p:nvPr/>
        </p:nvSpPr>
        <p:spPr>
          <a:xfrm>
            <a:off x="186612" y="348681"/>
            <a:ext cx="6362848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Variabele kosten (VK)</a:t>
            </a:r>
          </a:p>
          <a:p>
            <a:r>
              <a:rPr lang="nl-NL" sz="2000" dirty="0"/>
              <a:t>Constante kosten (CK)</a:t>
            </a:r>
          </a:p>
          <a:p>
            <a:r>
              <a:rPr lang="nl-NL" sz="2000" dirty="0"/>
              <a:t>Totale kosten (TK) waarbij TK = VK + CK</a:t>
            </a:r>
          </a:p>
          <a:p>
            <a:r>
              <a:rPr lang="nl-NL" sz="2000" dirty="0"/>
              <a:t>Gemiddelde variabele kosten = GVK = VK/Q</a:t>
            </a:r>
          </a:p>
          <a:p>
            <a:r>
              <a:rPr lang="nl-NL" sz="2000" dirty="0"/>
              <a:t>Gemiddelde constante kosten = GCK = CK/Q</a:t>
            </a:r>
          </a:p>
          <a:p>
            <a:r>
              <a:rPr lang="nl-NL" sz="2000" dirty="0"/>
              <a:t>Gemiddelde totale kosten = GTK = TK/Q = (kostprijs)</a:t>
            </a:r>
          </a:p>
          <a:p>
            <a:r>
              <a:rPr lang="nl-NL" sz="2000" dirty="0"/>
              <a:t>Maar ook geldt: GTK = GVK + GCK</a:t>
            </a:r>
          </a:p>
          <a:p>
            <a:r>
              <a:rPr lang="nl-NL" sz="2000" dirty="0"/>
              <a:t>Marginale kosten = </a:t>
            </a:r>
            <a:r>
              <a:rPr lang="nl-NL" sz="2000" dirty="0" err="1"/>
              <a:t>dTK</a:t>
            </a:r>
            <a:r>
              <a:rPr lang="nl-NL" sz="2000" dirty="0"/>
              <a:t>/</a:t>
            </a:r>
            <a:r>
              <a:rPr lang="nl-NL" sz="2000" dirty="0" err="1"/>
              <a:t>dQ</a:t>
            </a:r>
            <a:r>
              <a:rPr lang="nl-NL" sz="2000" dirty="0"/>
              <a:t> (hellingshoek) zijn de kosten van het laatst geproduceerde product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183D1F4-DA67-B349-AD75-C75FDCF4B138}"/>
              </a:ext>
            </a:extLst>
          </p:cNvPr>
          <p:cNvSpPr/>
          <p:nvPr/>
        </p:nvSpPr>
        <p:spPr>
          <a:xfrm>
            <a:off x="6688291" y="382285"/>
            <a:ext cx="493566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dirty="0"/>
              <a:t>Variabele kosten = kosten die afhankelijk zijn van de omvang van de productie (loon, materiaal)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82DAE34-BD33-9947-9300-289720246E65}"/>
              </a:ext>
            </a:extLst>
          </p:cNvPr>
          <p:cNvSpPr/>
          <p:nvPr/>
        </p:nvSpPr>
        <p:spPr>
          <a:xfrm>
            <a:off x="6688291" y="1406021"/>
            <a:ext cx="493566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nl-NL" sz="2000" dirty="0"/>
              <a:t>Constante (of vaste) kosten = kosten die niet afhankelijk zijn van de omvang van de productie (huur, pacht, afschrijvingen , rentelasten)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BDB039E-486E-FD47-B968-590E89E28CE8}"/>
              </a:ext>
            </a:extLst>
          </p:cNvPr>
          <p:cNvCxnSpPr/>
          <p:nvPr/>
        </p:nvCxnSpPr>
        <p:spPr>
          <a:xfrm>
            <a:off x="6667827" y="4404803"/>
            <a:ext cx="2952328" cy="2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8DCEFC6-82DA-8547-8109-9B751CC20FD2}"/>
              </a:ext>
            </a:extLst>
          </p:cNvPr>
          <p:cNvCxnSpPr/>
          <p:nvPr/>
        </p:nvCxnSpPr>
        <p:spPr>
          <a:xfrm>
            <a:off x="6688291" y="5998029"/>
            <a:ext cx="37079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0095605-C921-4C45-A866-37D40B0868B4}"/>
              </a:ext>
            </a:extLst>
          </p:cNvPr>
          <p:cNvCxnSpPr/>
          <p:nvPr/>
        </p:nvCxnSpPr>
        <p:spPr>
          <a:xfrm>
            <a:off x="6688291" y="3084985"/>
            <a:ext cx="0" cy="1292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9ADBEC8B-D36A-E94E-83DD-933402D6C02C}"/>
              </a:ext>
            </a:extLst>
          </p:cNvPr>
          <p:cNvCxnSpPr/>
          <p:nvPr/>
        </p:nvCxnSpPr>
        <p:spPr>
          <a:xfrm>
            <a:off x="6688291" y="4562313"/>
            <a:ext cx="0" cy="14276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E013247-2CD7-5848-A3D3-AF2989A73F2B}"/>
              </a:ext>
            </a:extLst>
          </p:cNvPr>
          <p:cNvSpPr txBox="1"/>
          <p:nvPr/>
        </p:nvSpPr>
        <p:spPr>
          <a:xfrm>
            <a:off x="6619615" y="4331263"/>
            <a:ext cx="366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0   10   20  30   40  50   60   70  80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EDF3AE-4834-6D4F-BA05-FEE70A674478}"/>
              </a:ext>
            </a:extLst>
          </p:cNvPr>
          <p:cNvSpPr txBox="1"/>
          <p:nvPr/>
        </p:nvSpPr>
        <p:spPr>
          <a:xfrm>
            <a:off x="6544275" y="5971143"/>
            <a:ext cx="3969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0   10   20  30   40   50   60   70  80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5A2ABEC-2281-D140-A493-4CE285767022}"/>
              </a:ext>
            </a:extLst>
          </p:cNvPr>
          <p:cNvSpPr txBox="1"/>
          <p:nvPr/>
        </p:nvSpPr>
        <p:spPr>
          <a:xfrm>
            <a:off x="6058221" y="2848721"/>
            <a:ext cx="699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1.200</a:t>
            </a:r>
          </a:p>
          <a:p>
            <a:r>
              <a:rPr lang="nl-NL" sz="1600" dirty="0"/>
              <a:t>1.000</a:t>
            </a:r>
          </a:p>
          <a:p>
            <a:r>
              <a:rPr lang="nl-NL" sz="1600" dirty="0"/>
              <a:t>  800</a:t>
            </a:r>
          </a:p>
          <a:p>
            <a:r>
              <a:rPr lang="nl-NL" sz="1600" dirty="0"/>
              <a:t>  600</a:t>
            </a:r>
          </a:p>
          <a:p>
            <a:r>
              <a:rPr lang="nl-NL" sz="1600" dirty="0"/>
              <a:t>  400</a:t>
            </a:r>
          </a:p>
          <a:p>
            <a:r>
              <a:rPr lang="nl-NL" sz="1600" dirty="0"/>
              <a:t>  200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B3AF64A-7F58-E242-8493-FCE780D4CB29}"/>
              </a:ext>
            </a:extLst>
          </p:cNvPr>
          <p:cNvCxnSpPr/>
          <p:nvPr/>
        </p:nvCxnSpPr>
        <p:spPr>
          <a:xfrm>
            <a:off x="6726391" y="3874449"/>
            <a:ext cx="28083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9FFED42-CD36-B643-B16C-974151B7DB97}"/>
              </a:ext>
            </a:extLst>
          </p:cNvPr>
          <p:cNvCxnSpPr/>
          <p:nvPr/>
        </p:nvCxnSpPr>
        <p:spPr>
          <a:xfrm flipV="1">
            <a:off x="6688291" y="3633551"/>
            <a:ext cx="2846412" cy="784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F7AB9DBF-844C-B140-9134-A53C0AEE7C13}"/>
              </a:ext>
            </a:extLst>
          </p:cNvPr>
          <p:cNvCxnSpPr/>
          <p:nvPr/>
        </p:nvCxnSpPr>
        <p:spPr>
          <a:xfrm flipV="1">
            <a:off x="6688291" y="2991645"/>
            <a:ext cx="2861320" cy="8828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BD29FD86-643B-1F48-934D-54A1AD190369}"/>
              </a:ext>
            </a:extLst>
          </p:cNvPr>
          <p:cNvSpPr txBox="1"/>
          <p:nvPr/>
        </p:nvSpPr>
        <p:spPr>
          <a:xfrm>
            <a:off x="9601427" y="2811955"/>
            <a:ext cx="61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TK</a:t>
            </a:r>
          </a:p>
          <a:p>
            <a:endParaRPr lang="nl-NL" dirty="0"/>
          </a:p>
          <a:p>
            <a:r>
              <a:rPr lang="nl-NL" dirty="0"/>
              <a:t>VK</a:t>
            </a:r>
          </a:p>
          <a:p>
            <a:r>
              <a:rPr lang="nl-NL" dirty="0"/>
              <a:t>CK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349DB5E-E7FD-A14D-B02B-075E43B748BC}"/>
              </a:ext>
            </a:extLst>
          </p:cNvPr>
          <p:cNvSpPr txBox="1"/>
          <p:nvPr/>
        </p:nvSpPr>
        <p:spPr>
          <a:xfrm>
            <a:off x="6258806" y="4620144"/>
            <a:ext cx="459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30</a:t>
            </a:r>
          </a:p>
          <a:p>
            <a:endParaRPr lang="nl-NL" sz="1400" dirty="0"/>
          </a:p>
          <a:p>
            <a:r>
              <a:rPr lang="nl-NL" sz="1400" dirty="0"/>
              <a:t>20</a:t>
            </a:r>
          </a:p>
          <a:p>
            <a:endParaRPr lang="nl-NL" sz="1400" dirty="0"/>
          </a:p>
          <a:p>
            <a:r>
              <a:rPr lang="nl-NL" sz="1400" dirty="0"/>
              <a:t>10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AB191469-E4E0-ED45-9606-ED50C7E8494F}"/>
              </a:ext>
            </a:extLst>
          </p:cNvPr>
          <p:cNvCxnSpPr/>
          <p:nvPr/>
        </p:nvCxnSpPr>
        <p:spPr>
          <a:xfrm>
            <a:off x="6667827" y="5628697"/>
            <a:ext cx="2684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28913AE0-A3D4-2A4C-90E2-8453C94052B8}"/>
              </a:ext>
            </a:extLst>
          </p:cNvPr>
          <p:cNvSpPr/>
          <p:nvPr/>
        </p:nvSpPr>
        <p:spPr>
          <a:xfrm>
            <a:off x="7323726" y="4904489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E672A93F-C418-5949-A855-1B689B3F3345}"/>
              </a:ext>
            </a:extLst>
          </p:cNvPr>
          <p:cNvSpPr/>
          <p:nvPr/>
        </p:nvSpPr>
        <p:spPr>
          <a:xfrm>
            <a:off x="8086754" y="5477344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69A1264F-A76A-9F42-9485-618FB3203CCF}"/>
              </a:ext>
            </a:extLst>
          </p:cNvPr>
          <p:cNvSpPr/>
          <p:nvPr/>
        </p:nvSpPr>
        <p:spPr>
          <a:xfrm>
            <a:off x="8443031" y="5580206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EB8ACDD0-598F-F74A-B77A-2A556F0307B7}"/>
              </a:ext>
            </a:extLst>
          </p:cNvPr>
          <p:cNvSpPr/>
          <p:nvPr/>
        </p:nvSpPr>
        <p:spPr>
          <a:xfrm>
            <a:off x="8802301" y="5676537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B47344B7-AC48-9942-9E2B-4E5CB2D389A0}"/>
              </a:ext>
            </a:extLst>
          </p:cNvPr>
          <p:cNvSpPr/>
          <p:nvPr/>
        </p:nvSpPr>
        <p:spPr>
          <a:xfrm>
            <a:off x="9251145" y="5696095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E05B4644-DC5C-5346-B21D-42FD272C7160}"/>
              </a:ext>
            </a:extLst>
          </p:cNvPr>
          <p:cNvSpPr/>
          <p:nvPr/>
        </p:nvSpPr>
        <p:spPr>
          <a:xfrm>
            <a:off x="7680825" y="5272858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20280688-A380-6B4F-BFC8-51E781168983}"/>
              </a:ext>
            </a:extLst>
          </p:cNvPr>
          <p:cNvSpPr/>
          <p:nvPr/>
        </p:nvSpPr>
        <p:spPr>
          <a:xfrm>
            <a:off x="8059044" y="4952979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2DA3BFF4-6936-9540-888F-BD534AC73C2F}"/>
              </a:ext>
            </a:extLst>
          </p:cNvPr>
          <p:cNvSpPr/>
          <p:nvPr/>
        </p:nvSpPr>
        <p:spPr>
          <a:xfrm>
            <a:off x="8410178" y="5104793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DB3D8742-E1E4-FC4F-8AAD-7E8E2FC52A2C}"/>
              </a:ext>
            </a:extLst>
          </p:cNvPr>
          <p:cNvSpPr/>
          <p:nvPr/>
        </p:nvSpPr>
        <p:spPr>
          <a:xfrm>
            <a:off x="8802301" y="5224367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20E5E5ED-3041-E541-815B-4F1420C98998}"/>
              </a:ext>
            </a:extLst>
          </p:cNvPr>
          <p:cNvSpPr/>
          <p:nvPr/>
        </p:nvSpPr>
        <p:spPr>
          <a:xfrm>
            <a:off x="9280489" y="5347050"/>
            <a:ext cx="87586" cy="9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Vrije vorm 36">
            <a:extLst>
              <a:ext uri="{FF2B5EF4-FFF2-40B4-BE49-F238E27FC236}">
                <a16:creationId xmlns:a16="http://schemas.microsoft.com/office/drawing/2014/main" id="{CB845765-2464-5445-A1C2-2BC85E7638C1}"/>
              </a:ext>
            </a:extLst>
          </p:cNvPr>
          <p:cNvSpPr/>
          <p:nvPr/>
        </p:nvSpPr>
        <p:spPr>
          <a:xfrm>
            <a:off x="7283800" y="4874432"/>
            <a:ext cx="1967345" cy="832381"/>
          </a:xfrm>
          <a:custGeom>
            <a:avLst/>
            <a:gdLst>
              <a:gd name="connsiteX0" fmla="*/ 0 w 1967345"/>
              <a:gd name="connsiteY0" fmla="*/ 0 h 832381"/>
              <a:gd name="connsiteX1" fmla="*/ 401782 w 1967345"/>
              <a:gd name="connsiteY1" fmla="*/ 387927 h 832381"/>
              <a:gd name="connsiteX2" fmla="*/ 789709 w 1967345"/>
              <a:gd name="connsiteY2" fmla="*/ 609600 h 832381"/>
              <a:gd name="connsiteX3" fmla="*/ 1149927 w 1967345"/>
              <a:gd name="connsiteY3" fmla="*/ 706582 h 832381"/>
              <a:gd name="connsiteX4" fmla="*/ 1524000 w 1967345"/>
              <a:gd name="connsiteY4" fmla="*/ 817418 h 832381"/>
              <a:gd name="connsiteX5" fmla="*/ 1967345 w 1967345"/>
              <a:gd name="connsiteY5" fmla="*/ 831273 h 832381"/>
              <a:gd name="connsiteX6" fmla="*/ 1967345 w 1967345"/>
              <a:gd name="connsiteY6" fmla="*/ 831273 h 83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7345" h="832381">
                <a:moveTo>
                  <a:pt x="0" y="0"/>
                </a:moveTo>
                <a:cubicBezTo>
                  <a:pt x="135082" y="143163"/>
                  <a:pt x="270164" y="286327"/>
                  <a:pt x="401782" y="387927"/>
                </a:cubicBezTo>
                <a:cubicBezTo>
                  <a:pt x="533400" y="489527"/>
                  <a:pt x="665018" y="556491"/>
                  <a:pt x="789709" y="609600"/>
                </a:cubicBezTo>
                <a:cubicBezTo>
                  <a:pt x="914400" y="662709"/>
                  <a:pt x="1027545" y="671946"/>
                  <a:pt x="1149927" y="706582"/>
                </a:cubicBezTo>
                <a:cubicBezTo>
                  <a:pt x="1272309" y="741218"/>
                  <a:pt x="1387764" y="796636"/>
                  <a:pt x="1524000" y="817418"/>
                </a:cubicBezTo>
                <a:cubicBezTo>
                  <a:pt x="1660236" y="838200"/>
                  <a:pt x="1967345" y="831273"/>
                  <a:pt x="1967345" y="831273"/>
                </a:cubicBezTo>
                <a:lnTo>
                  <a:pt x="1967345" y="831273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Vrije vorm 37">
            <a:extLst>
              <a:ext uri="{FF2B5EF4-FFF2-40B4-BE49-F238E27FC236}">
                <a16:creationId xmlns:a16="http://schemas.microsoft.com/office/drawing/2014/main" id="{CB1D6101-5DCD-E740-A25A-49F1970C94A9}"/>
              </a:ext>
            </a:extLst>
          </p:cNvPr>
          <p:cNvSpPr/>
          <p:nvPr/>
        </p:nvSpPr>
        <p:spPr>
          <a:xfrm>
            <a:off x="7846068" y="4690966"/>
            <a:ext cx="1607127" cy="678873"/>
          </a:xfrm>
          <a:custGeom>
            <a:avLst/>
            <a:gdLst>
              <a:gd name="connsiteX0" fmla="*/ 0 w 1607127"/>
              <a:gd name="connsiteY0" fmla="*/ 0 h 678873"/>
              <a:gd name="connsiteX1" fmla="*/ 263236 w 1607127"/>
              <a:gd name="connsiteY1" fmla="*/ 318655 h 678873"/>
              <a:gd name="connsiteX2" fmla="*/ 637309 w 1607127"/>
              <a:gd name="connsiteY2" fmla="*/ 498764 h 678873"/>
              <a:gd name="connsiteX3" fmla="*/ 1066800 w 1607127"/>
              <a:gd name="connsiteY3" fmla="*/ 609600 h 678873"/>
              <a:gd name="connsiteX4" fmla="*/ 1551709 w 1607127"/>
              <a:gd name="connsiteY4" fmla="*/ 678873 h 678873"/>
              <a:gd name="connsiteX5" fmla="*/ 1551709 w 1607127"/>
              <a:gd name="connsiteY5" fmla="*/ 678873 h 678873"/>
              <a:gd name="connsiteX6" fmla="*/ 1607127 w 1607127"/>
              <a:gd name="connsiteY6" fmla="*/ 678873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7127" h="678873">
                <a:moveTo>
                  <a:pt x="0" y="0"/>
                </a:moveTo>
                <a:cubicBezTo>
                  <a:pt x="78509" y="117764"/>
                  <a:pt x="157018" y="235528"/>
                  <a:pt x="263236" y="318655"/>
                </a:cubicBezTo>
                <a:cubicBezTo>
                  <a:pt x="369454" y="401782"/>
                  <a:pt x="503382" y="450273"/>
                  <a:pt x="637309" y="498764"/>
                </a:cubicBezTo>
                <a:cubicBezTo>
                  <a:pt x="771236" y="547255"/>
                  <a:pt x="914400" y="579582"/>
                  <a:pt x="1066800" y="609600"/>
                </a:cubicBezTo>
                <a:cubicBezTo>
                  <a:pt x="1219200" y="639618"/>
                  <a:pt x="1551709" y="678873"/>
                  <a:pt x="1551709" y="678873"/>
                </a:cubicBezTo>
                <a:lnTo>
                  <a:pt x="1551709" y="678873"/>
                </a:lnTo>
                <a:lnTo>
                  <a:pt x="1607127" y="678873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51EFD79-D169-E040-BB97-52F2225A4DFE}"/>
              </a:ext>
            </a:extLst>
          </p:cNvPr>
          <p:cNvSpPr txBox="1"/>
          <p:nvPr/>
        </p:nvSpPr>
        <p:spPr>
          <a:xfrm>
            <a:off x="9452125" y="5218486"/>
            <a:ext cx="1088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GTK</a:t>
            </a:r>
          </a:p>
          <a:p>
            <a:r>
              <a:rPr lang="nl-NL" sz="1400" dirty="0"/>
              <a:t>MK = GVK</a:t>
            </a:r>
          </a:p>
          <a:p>
            <a:r>
              <a:rPr lang="nl-NL" sz="1400" dirty="0"/>
              <a:t>GCK</a:t>
            </a:r>
          </a:p>
        </p:txBody>
      </p:sp>
      <p:sp>
        <p:nvSpPr>
          <p:cNvPr id="40" name="Tijdelijke aanduiding voor voettekst 39">
            <a:extLst>
              <a:ext uri="{FF2B5EF4-FFF2-40B4-BE49-F238E27FC236}">
                <a16:creationId xmlns:a16="http://schemas.microsoft.com/office/drawing/2014/main" id="{3D4F369B-3C2D-BB44-A41F-BE4C774B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089092"/>
            <a:ext cx="3471614" cy="369332"/>
          </a:xfrm>
        </p:spPr>
        <p:txBody>
          <a:bodyPr/>
          <a:lstStyle/>
          <a:p>
            <a:r>
              <a:rPr lang="nl-NL" dirty="0"/>
              <a:t>Economie Integraal (VRM)</a:t>
            </a:r>
          </a:p>
        </p:txBody>
      </p:sp>
      <p:sp>
        <p:nvSpPr>
          <p:cNvPr id="41" name="Tijdelijke aanduiding voor dianummer 40">
            <a:extLst>
              <a:ext uri="{FF2B5EF4-FFF2-40B4-BE49-F238E27FC236}">
                <a16:creationId xmlns:a16="http://schemas.microsoft.com/office/drawing/2014/main" id="{CC8DD7A7-FB1B-1549-B8AA-5EEDA6B8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3</a:t>
            </a:fld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E17160BF-FE1E-C141-A1AA-809AB79763FF}"/>
              </a:ext>
            </a:extLst>
          </p:cNvPr>
          <p:cNvSpPr txBox="1"/>
          <p:nvPr/>
        </p:nvSpPr>
        <p:spPr>
          <a:xfrm>
            <a:off x="5767966" y="-91545"/>
            <a:ext cx="551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3.1	Kosten en fysieke opbrengst</a:t>
            </a:r>
          </a:p>
        </p:txBody>
      </p:sp>
      <p:graphicFrame>
        <p:nvGraphicFramePr>
          <p:cNvPr id="44" name="Tabel 43">
            <a:extLst>
              <a:ext uri="{FF2B5EF4-FFF2-40B4-BE49-F238E27FC236}">
                <a16:creationId xmlns:a16="http://schemas.microsoft.com/office/drawing/2014/main" id="{A7ECF0AB-733A-5546-BC84-B2A6E34AE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83034"/>
              </p:ext>
            </p:extLst>
          </p:nvPr>
        </p:nvGraphicFramePr>
        <p:xfrm>
          <a:off x="198302" y="3272961"/>
          <a:ext cx="5569664" cy="2836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208">
                  <a:extLst>
                    <a:ext uri="{9D8B030D-6E8A-4147-A177-3AD203B41FA5}">
                      <a16:colId xmlns:a16="http://schemas.microsoft.com/office/drawing/2014/main" val="2930691674"/>
                    </a:ext>
                  </a:extLst>
                </a:gridCol>
                <a:gridCol w="696208">
                  <a:extLst>
                    <a:ext uri="{9D8B030D-6E8A-4147-A177-3AD203B41FA5}">
                      <a16:colId xmlns:a16="http://schemas.microsoft.com/office/drawing/2014/main" val="3624883543"/>
                    </a:ext>
                  </a:extLst>
                </a:gridCol>
                <a:gridCol w="696208">
                  <a:extLst>
                    <a:ext uri="{9D8B030D-6E8A-4147-A177-3AD203B41FA5}">
                      <a16:colId xmlns:a16="http://schemas.microsoft.com/office/drawing/2014/main" val="2652723553"/>
                    </a:ext>
                  </a:extLst>
                </a:gridCol>
                <a:gridCol w="696208">
                  <a:extLst>
                    <a:ext uri="{9D8B030D-6E8A-4147-A177-3AD203B41FA5}">
                      <a16:colId xmlns:a16="http://schemas.microsoft.com/office/drawing/2014/main" val="809226716"/>
                    </a:ext>
                  </a:extLst>
                </a:gridCol>
                <a:gridCol w="696208">
                  <a:extLst>
                    <a:ext uri="{9D8B030D-6E8A-4147-A177-3AD203B41FA5}">
                      <a16:colId xmlns:a16="http://schemas.microsoft.com/office/drawing/2014/main" val="3667674347"/>
                    </a:ext>
                  </a:extLst>
                </a:gridCol>
                <a:gridCol w="696208">
                  <a:extLst>
                    <a:ext uri="{9D8B030D-6E8A-4147-A177-3AD203B41FA5}">
                      <a16:colId xmlns:a16="http://schemas.microsoft.com/office/drawing/2014/main" val="3528890216"/>
                    </a:ext>
                  </a:extLst>
                </a:gridCol>
                <a:gridCol w="696208">
                  <a:extLst>
                    <a:ext uri="{9D8B030D-6E8A-4147-A177-3AD203B41FA5}">
                      <a16:colId xmlns:a16="http://schemas.microsoft.com/office/drawing/2014/main" val="2310601710"/>
                    </a:ext>
                  </a:extLst>
                </a:gridCol>
                <a:gridCol w="696208">
                  <a:extLst>
                    <a:ext uri="{9D8B030D-6E8A-4147-A177-3AD203B41FA5}">
                      <a16:colId xmlns:a16="http://schemas.microsoft.com/office/drawing/2014/main" val="2523425938"/>
                    </a:ext>
                  </a:extLst>
                </a:gridCol>
              </a:tblGrid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Q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VK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CK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TK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GVK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GCK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GTK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MK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228595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969925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500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500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180588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600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60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523209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20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200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500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700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10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25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35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10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722361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30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300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800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16,7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26,7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365299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40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400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900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12,5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22,5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1194852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1.000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20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9227953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60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600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500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1.100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8,3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18,3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4015304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70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700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500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1.200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7,1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17,1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10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299583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145BA6A3-73A2-DB45-9937-1BDFF76ADB13}"/>
              </a:ext>
            </a:extLst>
          </p:cNvPr>
          <p:cNvSpPr txBox="1"/>
          <p:nvPr/>
        </p:nvSpPr>
        <p:spPr>
          <a:xfrm>
            <a:off x="2985795" y="6248401"/>
            <a:ext cx="307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Constante meeropbrengsten</a:t>
            </a:r>
          </a:p>
        </p:txBody>
      </p:sp>
    </p:spTree>
    <p:extLst>
      <p:ext uri="{BB962C8B-B14F-4D97-AF65-F5344CB8AC3E}">
        <p14:creationId xmlns:p14="http://schemas.microsoft.com/office/powerpoint/2010/main" val="38816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0686380-D82F-B04A-B28D-94FD6529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7774" y="5833182"/>
            <a:ext cx="6672887" cy="365125"/>
          </a:xfrm>
        </p:spPr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F3BBA2-A041-8E4D-A61F-05FDBCF5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38011" y="5833182"/>
            <a:ext cx="764215" cy="365125"/>
          </a:xfrm>
        </p:spPr>
        <p:txBody>
          <a:bodyPr/>
          <a:lstStyle/>
          <a:p>
            <a:fld id="{CE2F90D8-6C09-1949-9F67-59F4C336F70A}" type="slidenum">
              <a:rPr lang="nl-NL" smtClean="0"/>
              <a:t>4</a:t>
            </a:fld>
            <a:endParaRPr lang="nl-NL"/>
          </a:p>
        </p:txBody>
      </p:sp>
      <p:sp>
        <p:nvSpPr>
          <p:cNvPr id="4" name="Tijdelijke aanduiding voor inhoud 50">
            <a:extLst>
              <a:ext uri="{FF2B5EF4-FFF2-40B4-BE49-F238E27FC236}">
                <a16:creationId xmlns:a16="http://schemas.microsoft.com/office/drawing/2014/main" id="{BF3A46E3-D565-2D47-A590-DF6757682CB2}"/>
              </a:ext>
            </a:extLst>
          </p:cNvPr>
          <p:cNvSpPr txBox="1">
            <a:spLocks/>
          </p:cNvSpPr>
          <p:nvPr/>
        </p:nvSpPr>
        <p:spPr>
          <a:xfrm>
            <a:off x="1981200" y="1146659"/>
            <a:ext cx="8229600" cy="4869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/>
              <a:t>= extra kosten als er één extra product gemaakt wordt</a:t>
            </a:r>
            <a:endParaRPr lang="nl-NL" sz="2400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B8F008-2737-D544-A6B3-0FB95E31F4E0}"/>
              </a:ext>
            </a:extLst>
          </p:cNvPr>
          <p:cNvGrpSpPr/>
          <p:nvPr/>
        </p:nvGrpSpPr>
        <p:grpSpPr>
          <a:xfrm>
            <a:off x="6872141" y="4709048"/>
            <a:ext cx="3307305" cy="472684"/>
            <a:chOff x="5369151" y="4756516"/>
            <a:chExt cx="3307305" cy="472684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F4355E5-993B-A547-B8B6-5B501D2683A4}"/>
                </a:ext>
              </a:extLst>
            </p:cNvPr>
            <p:cNvCxnSpPr/>
            <p:nvPr/>
          </p:nvCxnSpPr>
          <p:spPr>
            <a:xfrm>
              <a:off x="5369151" y="5072147"/>
              <a:ext cx="320088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229FB657-E846-0F49-94F2-6266DDD98724}"/>
                </a:ext>
              </a:extLst>
            </p:cNvPr>
            <p:cNvSpPr txBox="1"/>
            <p:nvPr/>
          </p:nvSpPr>
          <p:spPr>
            <a:xfrm>
              <a:off x="7994616" y="4756516"/>
              <a:ext cx="681840" cy="472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rgbClr val="C00000"/>
                  </a:solidFill>
                </a:rPr>
                <a:t>TCK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BF5B8283-F7D0-7D4D-9C83-D6F3187F60BB}"/>
              </a:ext>
            </a:extLst>
          </p:cNvPr>
          <p:cNvGrpSpPr/>
          <p:nvPr/>
        </p:nvGrpSpPr>
        <p:grpSpPr>
          <a:xfrm>
            <a:off x="6904617" y="2803055"/>
            <a:ext cx="3499591" cy="2735880"/>
            <a:chOff x="5317170" y="2894427"/>
            <a:chExt cx="3499591" cy="2735880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FE12E9F2-A22D-9641-A171-976BEFC29D4F}"/>
                </a:ext>
              </a:extLst>
            </p:cNvPr>
            <p:cNvCxnSpPr/>
            <p:nvPr/>
          </p:nvCxnSpPr>
          <p:spPr>
            <a:xfrm flipV="1">
              <a:off x="5317170" y="2894427"/>
              <a:ext cx="3184093" cy="273588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F46D5C4B-1E3C-2848-B78E-B0BEDAA3830F}"/>
                </a:ext>
              </a:extLst>
            </p:cNvPr>
            <p:cNvSpPr txBox="1"/>
            <p:nvPr/>
          </p:nvSpPr>
          <p:spPr>
            <a:xfrm>
              <a:off x="8110394" y="3133695"/>
              <a:ext cx="706367" cy="472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accent3">
                      <a:lumMod val="75000"/>
                    </a:schemeClr>
                  </a:solidFill>
                </a:rPr>
                <a:t>TVK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966A341-706A-774C-A02E-D3C047D86B82}"/>
              </a:ext>
            </a:extLst>
          </p:cNvPr>
          <p:cNvGrpSpPr/>
          <p:nvPr/>
        </p:nvGrpSpPr>
        <p:grpSpPr>
          <a:xfrm>
            <a:off x="5754486" y="2285912"/>
            <a:ext cx="4843664" cy="4045323"/>
            <a:chOff x="4209205" y="2337895"/>
            <a:chExt cx="4843664" cy="4045323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C548188C-5962-7E40-A3FA-8ECB44376366}"/>
                </a:ext>
              </a:extLst>
            </p:cNvPr>
            <p:cNvGrpSpPr/>
            <p:nvPr/>
          </p:nvGrpSpPr>
          <p:grpSpPr>
            <a:xfrm>
              <a:off x="4209205" y="2337895"/>
              <a:ext cx="4843664" cy="4045323"/>
              <a:chOff x="75357" y="2531551"/>
              <a:chExt cx="3849413" cy="3160819"/>
            </a:xfrm>
          </p:grpSpPr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6995194C-CACA-8C46-9AE5-22D90F7CA404}"/>
                  </a:ext>
                </a:extLst>
              </p:cNvPr>
              <p:cNvCxnSpPr/>
              <p:nvPr/>
            </p:nvCxnSpPr>
            <p:spPr>
              <a:xfrm>
                <a:off x="955892" y="2697766"/>
                <a:ext cx="0" cy="2407284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02B7CE28-C6C2-4B42-AB18-B5A30E853DCE}"/>
                  </a:ext>
                </a:extLst>
              </p:cNvPr>
              <p:cNvCxnSpPr/>
              <p:nvPr/>
            </p:nvCxnSpPr>
            <p:spPr>
              <a:xfrm flipH="1">
                <a:off x="955892" y="5105050"/>
                <a:ext cx="2804912" cy="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E9C0DA0F-7CF4-174A-ACCD-122F29CADA1D}"/>
                  </a:ext>
                </a:extLst>
              </p:cNvPr>
              <p:cNvCxnSpPr/>
              <p:nvPr/>
            </p:nvCxnSpPr>
            <p:spPr>
              <a:xfrm>
                <a:off x="955892" y="2697766"/>
                <a:ext cx="280491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317E1A08-EF8C-5749-AD93-3FD3596CDDCF}"/>
                  </a:ext>
                </a:extLst>
              </p:cNvPr>
              <p:cNvCxnSpPr/>
              <p:nvPr/>
            </p:nvCxnSpPr>
            <p:spPr>
              <a:xfrm>
                <a:off x="955892" y="3189048"/>
                <a:ext cx="280491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4A482B3E-297B-7A4B-92B5-8F7297A0D3FF}"/>
                  </a:ext>
                </a:extLst>
              </p:cNvPr>
              <p:cNvCxnSpPr/>
              <p:nvPr/>
            </p:nvCxnSpPr>
            <p:spPr>
              <a:xfrm>
                <a:off x="955892" y="3680331"/>
                <a:ext cx="280491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7AECE490-4110-1F4A-B7BF-8FAF2A79CF82}"/>
                  </a:ext>
                </a:extLst>
              </p:cNvPr>
              <p:cNvCxnSpPr/>
              <p:nvPr/>
            </p:nvCxnSpPr>
            <p:spPr>
              <a:xfrm>
                <a:off x="955892" y="4171613"/>
                <a:ext cx="280491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C0008094-947C-124A-856A-7D38282E1222}"/>
                  </a:ext>
                </a:extLst>
              </p:cNvPr>
              <p:cNvCxnSpPr/>
              <p:nvPr/>
            </p:nvCxnSpPr>
            <p:spPr>
              <a:xfrm>
                <a:off x="955892" y="4679626"/>
                <a:ext cx="280491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21CE29AD-5BC9-0F48-87CB-C439ED614813}"/>
                  </a:ext>
                </a:extLst>
              </p:cNvPr>
              <p:cNvCxnSpPr/>
              <p:nvPr/>
            </p:nvCxnSpPr>
            <p:spPr>
              <a:xfrm>
                <a:off x="1518184" y="2697766"/>
                <a:ext cx="0" cy="24072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BDFD49FF-06F8-D140-A3D7-2F2F7FE984C6}"/>
                  </a:ext>
                </a:extLst>
              </p:cNvPr>
              <p:cNvCxnSpPr/>
              <p:nvPr/>
            </p:nvCxnSpPr>
            <p:spPr>
              <a:xfrm>
                <a:off x="2080476" y="2697766"/>
                <a:ext cx="0" cy="24072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B6468D91-25D7-5A44-887F-BF62C157EEB5}"/>
                  </a:ext>
                </a:extLst>
              </p:cNvPr>
              <p:cNvCxnSpPr/>
              <p:nvPr/>
            </p:nvCxnSpPr>
            <p:spPr>
              <a:xfrm>
                <a:off x="2642768" y="2697766"/>
                <a:ext cx="0" cy="24072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FC893CC4-8293-5641-9E0F-1B5F744A72AE}"/>
                  </a:ext>
                </a:extLst>
              </p:cNvPr>
              <p:cNvCxnSpPr/>
              <p:nvPr/>
            </p:nvCxnSpPr>
            <p:spPr>
              <a:xfrm>
                <a:off x="3205060" y="2697766"/>
                <a:ext cx="0" cy="24072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7A218B0D-CAD4-D841-A928-DDC80B0C67B7}"/>
                  </a:ext>
                </a:extLst>
              </p:cNvPr>
              <p:cNvCxnSpPr/>
              <p:nvPr/>
            </p:nvCxnSpPr>
            <p:spPr>
              <a:xfrm>
                <a:off x="3767352" y="2697766"/>
                <a:ext cx="0" cy="24072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F9C19BBD-30E1-ED46-9D53-19A2DE23840E}"/>
                  </a:ext>
                </a:extLst>
              </p:cNvPr>
              <p:cNvSpPr txBox="1"/>
              <p:nvPr/>
            </p:nvSpPr>
            <p:spPr>
              <a:xfrm>
                <a:off x="1614183" y="5403792"/>
                <a:ext cx="1470095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productie in stuks</a:t>
                </a:r>
              </a:p>
            </p:txBody>
          </p: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7D58496D-07BA-4146-8306-BD760EC75544}"/>
                  </a:ext>
                </a:extLst>
              </p:cNvPr>
              <p:cNvSpPr txBox="1"/>
              <p:nvPr/>
            </p:nvSpPr>
            <p:spPr>
              <a:xfrm rot="16200000">
                <a:off x="-125580" y="3576754"/>
                <a:ext cx="695393" cy="29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euro’s  </a:t>
                </a: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1A39FA20-F6E8-7B4B-B8EA-2DE37DB4FA16}"/>
                  </a:ext>
                </a:extLst>
              </p:cNvPr>
              <p:cNvSpPr txBox="1"/>
              <p:nvPr/>
            </p:nvSpPr>
            <p:spPr>
              <a:xfrm>
                <a:off x="373336" y="4368217"/>
                <a:ext cx="332757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20</a:t>
                </a: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79A909A7-C736-3F4B-B021-9D011E9AF9E2}"/>
                  </a:ext>
                </a:extLst>
              </p:cNvPr>
              <p:cNvSpPr txBox="1"/>
              <p:nvPr/>
            </p:nvSpPr>
            <p:spPr>
              <a:xfrm>
                <a:off x="371304" y="3956270"/>
                <a:ext cx="345497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40</a:t>
                </a: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611290E0-DCF2-D043-A606-1C4844CB78B5}"/>
                  </a:ext>
                </a:extLst>
              </p:cNvPr>
              <p:cNvSpPr txBox="1"/>
              <p:nvPr/>
            </p:nvSpPr>
            <p:spPr>
              <a:xfrm>
                <a:off x="371304" y="3514116"/>
                <a:ext cx="348045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60</a:t>
                </a: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DC65A27A-29D7-3743-8E82-A972C372389E}"/>
                  </a:ext>
                </a:extLst>
              </p:cNvPr>
              <p:cNvSpPr txBox="1"/>
              <p:nvPr/>
            </p:nvSpPr>
            <p:spPr>
              <a:xfrm>
                <a:off x="371304" y="3016494"/>
                <a:ext cx="348045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80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52852555-97AD-884E-9006-DA52A7FDCECB}"/>
                  </a:ext>
                </a:extLst>
              </p:cNvPr>
              <p:cNvSpPr txBox="1"/>
              <p:nvPr/>
            </p:nvSpPr>
            <p:spPr>
              <a:xfrm>
                <a:off x="371304" y="2531551"/>
                <a:ext cx="411743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100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64D3CA0A-F8F9-FC4E-B21B-87098B2DF05C}"/>
                  </a:ext>
                </a:extLst>
              </p:cNvPr>
              <p:cNvSpPr txBox="1"/>
              <p:nvPr/>
            </p:nvSpPr>
            <p:spPr>
              <a:xfrm>
                <a:off x="1388654" y="5154178"/>
                <a:ext cx="239759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2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60D60DF-7109-834A-AECE-55E2FB199497}"/>
                  </a:ext>
                </a:extLst>
              </p:cNvPr>
              <p:cNvSpPr txBox="1"/>
              <p:nvPr/>
            </p:nvSpPr>
            <p:spPr>
              <a:xfrm>
                <a:off x="1961364" y="5154178"/>
                <a:ext cx="239759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4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21C3593-1F2E-4B4D-B767-674AD340DD16}"/>
                  </a:ext>
                </a:extLst>
              </p:cNvPr>
              <p:cNvSpPr txBox="1"/>
              <p:nvPr/>
            </p:nvSpPr>
            <p:spPr>
              <a:xfrm>
                <a:off x="2523654" y="5154178"/>
                <a:ext cx="239759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6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60998993-949E-D141-A067-114382D994D2}"/>
                  </a:ext>
                </a:extLst>
              </p:cNvPr>
              <p:cNvSpPr txBox="1"/>
              <p:nvPr/>
            </p:nvSpPr>
            <p:spPr>
              <a:xfrm>
                <a:off x="3085948" y="5154178"/>
                <a:ext cx="239759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8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3E4500A0-5008-1449-800C-35E82BA42033}"/>
                  </a:ext>
                </a:extLst>
              </p:cNvPr>
              <p:cNvSpPr txBox="1"/>
              <p:nvPr/>
            </p:nvSpPr>
            <p:spPr>
              <a:xfrm>
                <a:off x="3592013" y="5154178"/>
                <a:ext cx="332757" cy="288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10</a:t>
                </a:r>
              </a:p>
            </p:txBody>
          </p:sp>
        </p:grp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C39EB74-EF08-CF4A-8B4D-1530E4DAEC12}"/>
                </a:ext>
              </a:extLst>
            </p:cNvPr>
            <p:cNvCxnSpPr/>
            <p:nvPr/>
          </p:nvCxnSpPr>
          <p:spPr>
            <a:xfrm flipV="1">
              <a:off x="5317170" y="2550623"/>
              <a:ext cx="2831063" cy="25215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2E4FC78B-CF38-1A42-82EF-D7773AFACC4C}"/>
                </a:ext>
              </a:extLst>
            </p:cNvPr>
            <p:cNvSpPr txBox="1"/>
            <p:nvPr/>
          </p:nvSpPr>
          <p:spPr>
            <a:xfrm>
              <a:off x="7413320" y="2612997"/>
              <a:ext cx="534918" cy="472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accent1">
                      <a:lumMod val="75000"/>
                    </a:schemeClr>
                  </a:solidFill>
                </a:rPr>
                <a:t>TK</a:t>
              </a:r>
            </a:p>
          </p:txBody>
        </p:sp>
      </p:grp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93384EB4-2C44-9845-A6AC-DC6A4367B2A3}"/>
              </a:ext>
            </a:extLst>
          </p:cNvPr>
          <p:cNvCxnSpPr/>
          <p:nvPr/>
        </p:nvCxnSpPr>
        <p:spPr>
          <a:xfrm>
            <a:off x="6862451" y="5036715"/>
            <a:ext cx="385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B0DE7039-7EC4-7542-A16D-3676EE2A6253}"/>
              </a:ext>
            </a:extLst>
          </p:cNvPr>
          <p:cNvCxnSpPr/>
          <p:nvPr/>
        </p:nvCxnSpPr>
        <p:spPr>
          <a:xfrm flipV="1">
            <a:off x="7248128" y="4709048"/>
            <a:ext cx="0" cy="327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2B2EDAF6-C014-114D-9222-9B7FA71F5C76}"/>
              </a:ext>
            </a:extLst>
          </p:cNvPr>
          <p:cNvCxnSpPr/>
          <p:nvPr/>
        </p:nvCxnSpPr>
        <p:spPr>
          <a:xfrm>
            <a:off x="8268736" y="3756159"/>
            <a:ext cx="385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5803252B-3C18-1E4B-8C32-40AA9E0DD193}"/>
              </a:ext>
            </a:extLst>
          </p:cNvPr>
          <p:cNvCxnSpPr/>
          <p:nvPr/>
        </p:nvCxnSpPr>
        <p:spPr>
          <a:xfrm flipV="1">
            <a:off x="8654413" y="3428492"/>
            <a:ext cx="0" cy="327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545C0B48-8F65-A948-8AF5-B5D4D1611351}"/>
              </a:ext>
            </a:extLst>
          </p:cNvPr>
          <p:cNvSpPr txBox="1"/>
          <p:nvPr/>
        </p:nvSpPr>
        <p:spPr>
          <a:xfrm>
            <a:off x="1775520" y="1794731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Arial" pitchFamily="34" charset="0"/>
                <a:cs typeface="Arial" pitchFamily="34" charset="0"/>
              </a:rPr>
              <a:t>De Marginale kosten zijn dus </a:t>
            </a:r>
          </a:p>
          <a:p>
            <a:r>
              <a:rPr lang="nl-NL" sz="2000" dirty="0">
                <a:latin typeface="Arial" pitchFamily="34" charset="0"/>
                <a:cs typeface="Arial" pitchFamily="34" charset="0"/>
              </a:rPr>
              <a:t>steeds € 10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F403269-76C6-744D-93BF-A1413B1ABE1E}"/>
              </a:ext>
            </a:extLst>
          </p:cNvPr>
          <p:cNvSpPr txBox="1"/>
          <p:nvPr/>
        </p:nvSpPr>
        <p:spPr>
          <a:xfrm>
            <a:off x="1774527" y="2522254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Waar komen die </a:t>
            </a:r>
          </a:p>
          <a:p>
            <a:r>
              <a:rPr lang="nl-NL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 kosten vandaan?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D3E26008-A54E-0B46-A478-218903C8AD8E}"/>
              </a:ext>
            </a:extLst>
          </p:cNvPr>
          <p:cNvSpPr txBox="1"/>
          <p:nvPr/>
        </p:nvSpPr>
        <p:spPr>
          <a:xfrm>
            <a:off x="1775520" y="3463109"/>
            <a:ext cx="4100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Arial" pitchFamily="34" charset="0"/>
                <a:cs typeface="Arial" pitchFamily="34" charset="0"/>
              </a:rPr>
              <a:t>Constante kosten nemen niet toe</a:t>
            </a:r>
          </a:p>
          <a:p>
            <a:r>
              <a:rPr lang="nl-NL" sz="2000" dirty="0">
                <a:latin typeface="Arial" pitchFamily="34" charset="0"/>
                <a:cs typeface="Arial" pitchFamily="34" charset="0"/>
              </a:rPr>
              <a:t>wanneer je meer gaat produceren.</a:t>
            </a:r>
          </a:p>
        </p:txBody>
      </p: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31997D43-6093-644F-A5AB-8CFDF270B77C}"/>
              </a:ext>
            </a:extLst>
          </p:cNvPr>
          <p:cNvCxnSpPr/>
          <p:nvPr/>
        </p:nvCxnSpPr>
        <p:spPr>
          <a:xfrm>
            <a:off x="6888088" y="5596641"/>
            <a:ext cx="385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EFCFF46B-44FB-3F4E-8146-C24FA2FAF53D}"/>
              </a:ext>
            </a:extLst>
          </p:cNvPr>
          <p:cNvCxnSpPr/>
          <p:nvPr/>
        </p:nvCxnSpPr>
        <p:spPr>
          <a:xfrm flipV="1">
            <a:off x="7273765" y="5268974"/>
            <a:ext cx="0" cy="327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D252A950-3BA5-5D47-8325-4F268B7D2504}"/>
              </a:ext>
            </a:extLst>
          </p:cNvPr>
          <p:cNvCxnSpPr/>
          <p:nvPr/>
        </p:nvCxnSpPr>
        <p:spPr>
          <a:xfrm>
            <a:off x="8302611" y="4412140"/>
            <a:ext cx="385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A0A85063-91F1-BA4E-B6EE-690D8CA9A107}"/>
              </a:ext>
            </a:extLst>
          </p:cNvPr>
          <p:cNvCxnSpPr/>
          <p:nvPr/>
        </p:nvCxnSpPr>
        <p:spPr>
          <a:xfrm flipV="1">
            <a:off x="8688288" y="4084473"/>
            <a:ext cx="0" cy="327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8060E90E-F3C6-0C4F-8962-22E74E1F05A1}"/>
              </a:ext>
            </a:extLst>
          </p:cNvPr>
          <p:cNvSpPr txBox="1"/>
          <p:nvPr/>
        </p:nvSpPr>
        <p:spPr>
          <a:xfrm>
            <a:off x="1774527" y="4271477"/>
            <a:ext cx="3817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Arial" pitchFamily="34" charset="0"/>
                <a:cs typeface="Arial" pitchFamily="34" charset="0"/>
              </a:rPr>
              <a:t>De stijging van de totale kosten </a:t>
            </a:r>
          </a:p>
          <a:p>
            <a:r>
              <a:rPr lang="nl-NL" sz="2000" dirty="0">
                <a:latin typeface="Arial" pitchFamily="34" charset="0"/>
                <a:cs typeface="Arial" pitchFamily="34" charset="0"/>
              </a:rPr>
              <a:t>wordt dus veroorzaakt door de</a:t>
            </a:r>
          </a:p>
          <a:p>
            <a:r>
              <a:rPr lang="nl-NL" sz="2000" dirty="0">
                <a:latin typeface="Arial" pitchFamily="34" charset="0"/>
                <a:cs typeface="Arial" pitchFamily="34" charset="0"/>
              </a:rPr>
              <a:t>variabele kosten!</a:t>
            </a:r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E54EED8A-E45C-CA4F-B675-519461D9F9E5}"/>
              </a:ext>
            </a:extLst>
          </p:cNvPr>
          <p:cNvSpPr/>
          <p:nvPr/>
        </p:nvSpPr>
        <p:spPr>
          <a:xfrm flipH="1" flipV="1">
            <a:off x="6763396" y="4961832"/>
            <a:ext cx="217489" cy="162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ACB3FA06-B876-F34B-A892-1E7F66AA1C48}"/>
              </a:ext>
            </a:extLst>
          </p:cNvPr>
          <p:cNvSpPr/>
          <p:nvPr/>
        </p:nvSpPr>
        <p:spPr>
          <a:xfrm flipH="1" flipV="1">
            <a:off x="8169720" y="3675054"/>
            <a:ext cx="217489" cy="162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5BD98F2D-A63C-1648-9D2A-9D441B2A985D}"/>
              </a:ext>
            </a:extLst>
          </p:cNvPr>
          <p:cNvSpPr txBox="1"/>
          <p:nvPr/>
        </p:nvSpPr>
        <p:spPr>
          <a:xfrm>
            <a:off x="4489364" y="0"/>
            <a:ext cx="551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3.1	Kosten en fysieke opbrengst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47ED7387-735E-9941-90C9-C50AD077FCEC}"/>
              </a:ext>
            </a:extLst>
          </p:cNvPr>
          <p:cNvSpPr txBox="1"/>
          <p:nvPr/>
        </p:nvSpPr>
        <p:spPr>
          <a:xfrm>
            <a:off x="1981200" y="727024"/>
            <a:ext cx="277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Marginale kosten</a:t>
            </a:r>
          </a:p>
        </p:txBody>
      </p:sp>
    </p:spTree>
    <p:extLst>
      <p:ext uri="{BB962C8B-B14F-4D97-AF65-F5344CB8AC3E}">
        <p14:creationId xmlns:p14="http://schemas.microsoft.com/office/powerpoint/2010/main" val="1308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3307 -0.048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3372 -0.0479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C22FCA7-BCC4-A04C-9EF6-164201A5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8680C0F-F1B3-2C4B-B664-1ACFDFBC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0D7F78-0425-424F-8805-285EB535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061" y="0"/>
            <a:ext cx="7253878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1A3C1D-4D65-5E43-8EEC-61BA018ED44A}"/>
              </a:ext>
            </a:extLst>
          </p:cNvPr>
          <p:cNvSpPr txBox="1"/>
          <p:nvPr/>
        </p:nvSpPr>
        <p:spPr>
          <a:xfrm>
            <a:off x="0" y="347990"/>
            <a:ext cx="2817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3.1 Kosten en fysieke opbrengst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DD058C-C584-4346-9BCD-6811FED512ED}"/>
              </a:ext>
            </a:extLst>
          </p:cNvPr>
          <p:cNvSpPr txBox="1"/>
          <p:nvPr/>
        </p:nvSpPr>
        <p:spPr>
          <a:xfrm>
            <a:off x="9722939" y="609600"/>
            <a:ext cx="220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Prijs = € 150</a:t>
            </a:r>
          </a:p>
        </p:txBody>
      </p:sp>
    </p:spTree>
    <p:extLst>
      <p:ext uri="{BB962C8B-B14F-4D97-AF65-F5344CB8AC3E}">
        <p14:creationId xmlns:p14="http://schemas.microsoft.com/office/powerpoint/2010/main" val="121349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1BD17D2-31D9-FF4B-A8B6-E37B1DAD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137467"/>
            <a:ext cx="6672887" cy="365125"/>
          </a:xfrm>
        </p:spPr>
        <p:txBody>
          <a:bodyPr/>
          <a:lstStyle/>
          <a:p>
            <a:r>
              <a:rPr lang="nl-NL" dirty="0"/>
              <a:t>Economie Integraal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9A2B3C8-257F-D846-B019-01313817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035498"/>
            <a:ext cx="764215" cy="365125"/>
          </a:xfrm>
        </p:spPr>
        <p:txBody>
          <a:bodyPr/>
          <a:lstStyle/>
          <a:p>
            <a:fld id="{CE2F90D8-6C09-1949-9F67-59F4C336F70A}" type="slidenum">
              <a:rPr lang="nl-NL" smtClean="0"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62C5EE-1DD6-0A4E-BA0B-375EF2EC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333375"/>
            <a:ext cx="3911600" cy="55499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8A1C4D-64C1-1A49-BFB2-28E04F333D4C}"/>
              </a:ext>
            </a:extLst>
          </p:cNvPr>
          <p:cNvSpPr txBox="1"/>
          <p:nvPr/>
        </p:nvSpPr>
        <p:spPr>
          <a:xfrm>
            <a:off x="2423271" y="71765"/>
            <a:ext cx="551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3.1	Kosten en fysieke opbrengst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7FE05E6-8982-6C46-B066-0054FEB9E22B}"/>
              </a:ext>
            </a:extLst>
          </p:cNvPr>
          <p:cNvSpPr txBox="1"/>
          <p:nvPr/>
        </p:nvSpPr>
        <p:spPr>
          <a:xfrm>
            <a:off x="335902" y="1138335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Kenmerken van toe- en afnemende fysieke opbrengsten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AFFAFB-D801-744B-99B0-80B820F1F987}"/>
              </a:ext>
            </a:extLst>
          </p:cNvPr>
          <p:cNvSpPr txBox="1"/>
          <p:nvPr/>
        </p:nvSpPr>
        <p:spPr>
          <a:xfrm>
            <a:off x="335902" y="1514358"/>
            <a:ext cx="7597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38138"/>
            <a:r>
              <a:rPr lang="nl-NL" sz="2400" dirty="0"/>
              <a:t>1 	TK en VK in eerste instantie degressief stijgend en later progressief</a:t>
            </a:r>
          </a:p>
          <a:p>
            <a:pPr marL="358775" indent="-338138"/>
            <a:r>
              <a:rPr lang="nl-NL" sz="2400" dirty="0"/>
              <a:t>2. 	GTK, GVK en MK lijn zijn </a:t>
            </a:r>
            <a:r>
              <a:rPr lang="nl-NL" sz="2400" dirty="0" err="1"/>
              <a:t>dalparabolen</a:t>
            </a:r>
            <a:endParaRPr lang="nl-NL" sz="2400" dirty="0"/>
          </a:p>
          <a:p>
            <a:pPr marL="358775" indent="-338138"/>
            <a:r>
              <a:rPr lang="nl-NL" sz="2400" dirty="0"/>
              <a:t>3. 	Minimum MK ligt bij het omslagpunt van de TK-lijn</a:t>
            </a:r>
          </a:p>
          <a:p>
            <a:pPr marL="358775" indent="-338138"/>
            <a:r>
              <a:rPr lang="nl-NL" sz="2400" dirty="0"/>
              <a:t>4. 	Naarmate de productie stijgt, zie je dat de GTK en de GVK steeds dichter bij elkaar </a:t>
            </a:r>
            <a:r>
              <a:rPr lang="nl-NL" sz="2400" dirty="0" err="1"/>
              <a:t>koimen</a:t>
            </a:r>
            <a:r>
              <a:rPr lang="nl-NL" sz="2400" dirty="0"/>
              <a:t> te liggen</a:t>
            </a:r>
          </a:p>
          <a:p>
            <a:pPr marL="358775" indent="-338138"/>
            <a:r>
              <a:rPr lang="nl-NL" sz="2400" dirty="0"/>
              <a:t>5. 	Het minimum van de GTK (bedrijfsoptimum) ligt bij het raakpunt aan de TK-lijn vanuit de oorsprong. (kleinst mogelijke hoek (tangens)</a:t>
            </a:r>
          </a:p>
          <a:p>
            <a:pPr marL="358775" indent="-338138"/>
            <a:r>
              <a:rPr lang="nl-NL" sz="2400" dirty="0"/>
              <a:t>6. 	GVK en MK vallen niet meer samen, maar beginnen wel in hetzelfde punt</a:t>
            </a:r>
          </a:p>
          <a:p>
            <a:pPr marL="358775" indent="-338138"/>
            <a:r>
              <a:rPr lang="nl-NL" sz="2400" dirty="0"/>
              <a:t>7. 	De MK-lijn snijdt de GTK en de GVK in het minimum.</a:t>
            </a:r>
          </a:p>
        </p:txBody>
      </p:sp>
    </p:spTree>
    <p:extLst>
      <p:ext uri="{BB962C8B-B14F-4D97-AF65-F5344CB8AC3E}">
        <p14:creationId xmlns:p14="http://schemas.microsoft.com/office/powerpoint/2010/main" val="21308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96B6C14-174C-D24F-9057-B5E65C4F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43D7F7-7D2F-5745-B6A8-4F1087DC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7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501D2BC-2031-B144-B496-12838F9D0875}"/>
              </a:ext>
            </a:extLst>
          </p:cNvPr>
          <p:cNvSpPr txBox="1"/>
          <p:nvPr/>
        </p:nvSpPr>
        <p:spPr>
          <a:xfrm>
            <a:off x="4356847" y="197224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3.2 Break-evenanalyse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AF21292-7D41-B34A-989F-360FB8BDA7DC}"/>
              </a:ext>
            </a:extLst>
          </p:cNvPr>
          <p:cNvCxnSpPr/>
          <p:nvPr/>
        </p:nvCxnSpPr>
        <p:spPr>
          <a:xfrm>
            <a:off x="6143110" y="1916213"/>
            <a:ext cx="0" cy="32403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BA5B899-472D-E74E-9F98-5671765B69D6}"/>
              </a:ext>
            </a:extLst>
          </p:cNvPr>
          <p:cNvCxnSpPr/>
          <p:nvPr/>
        </p:nvCxnSpPr>
        <p:spPr>
          <a:xfrm>
            <a:off x="6143110" y="5156573"/>
            <a:ext cx="34162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EC34DDD-E573-B342-846E-C06712672FEF}"/>
              </a:ext>
            </a:extLst>
          </p:cNvPr>
          <p:cNvCxnSpPr/>
          <p:nvPr/>
        </p:nvCxnSpPr>
        <p:spPr>
          <a:xfrm flipV="1">
            <a:off x="6143110" y="1988221"/>
            <a:ext cx="2592288" cy="31683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85BD830-DC28-0145-8E35-B61081177066}"/>
              </a:ext>
            </a:extLst>
          </p:cNvPr>
          <p:cNvCxnSpPr/>
          <p:nvPr/>
        </p:nvCxnSpPr>
        <p:spPr>
          <a:xfrm flipV="1">
            <a:off x="6143110" y="2924325"/>
            <a:ext cx="3168352" cy="15322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54775AC-F561-9B4C-B62A-63D537B2230C}"/>
              </a:ext>
            </a:extLst>
          </p:cNvPr>
          <p:cNvCxnSpPr/>
          <p:nvPr/>
        </p:nvCxnSpPr>
        <p:spPr>
          <a:xfrm>
            <a:off x="7079214" y="4004445"/>
            <a:ext cx="0" cy="113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75C478A-B3D1-C043-99F5-E57CAEAD6345}"/>
              </a:ext>
            </a:extLst>
          </p:cNvPr>
          <p:cNvCxnSpPr/>
          <p:nvPr/>
        </p:nvCxnSpPr>
        <p:spPr>
          <a:xfrm flipV="1">
            <a:off x="7079214" y="3788421"/>
            <a:ext cx="2088232" cy="13347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7E9043FA-6EC6-394B-B047-B3F7C2F83730}"/>
              </a:ext>
            </a:extLst>
          </p:cNvPr>
          <p:cNvSpPr txBox="1"/>
          <p:nvPr/>
        </p:nvSpPr>
        <p:spPr>
          <a:xfrm>
            <a:off x="8519374" y="22042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 = 8Q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37E8C7-6962-0E43-B3C0-BF68DBF64F41}"/>
              </a:ext>
            </a:extLst>
          </p:cNvPr>
          <p:cNvSpPr txBox="1"/>
          <p:nvPr/>
        </p:nvSpPr>
        <p:spPr>
          <a:xfrm>
            <a:off x="8477667" y="3262051"/>
            <a:ext cx="174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TK = 2Q + 600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168BA95-2A70-4D4A-9E38-7FE02B9E56B2}"/>
              </a:ext>
            </a:extLst>
          </p:cNvPr>
          <p:cNvSpPr txBox="1"/>
          <p:nvPr/>
        </p:nvSpPr>
        <p:spPr>
          <a:xfrm>
            <a:off x="1597326" y="1916213"/>
            <a:ext cx="273630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TO = 8Q</a:t>
            </a:r>
          </a:p>
          <a:p>
            <a:r>
              <a:rPr lang="nl-NL" dirty="0"/>
              <a:t>TK = 2Q + 600</a:t>
            </a:r>
          </a:p>
          <a:p>
            <a:r>
              <a:rPr lang="nl-NL" dirty="0"/>
              <a:t>8Q = 2Q + 600</a:t>
            </a:r>
          </a:p>
          <a:p>
            <a:r>
              <a:rPr lang="nl-NL" dirty="0"/>
              <a:t>6Q = 600</a:t>
            </a:r>
          </a:p>
          <a:p>
            <a:r>
              <a:rPr lang="nl-NL" dirty="0"/>
              <a:t>Q = 100</a:t>
            </a:r>
          </a:p>
          <a:p>
            <a:endParaRPr lang="nl-NL" dirty="0"/>
          </a:p>
          <a:p>
            <a:r>
              <a:rPr lang="nl-NL" dirty="0"/>
              <a:t>TW = TO – TK</a:t>
            </a:r>
          </a:p>
          <a:p>
            <a:r>
              <a:rPr lang="nl-NL" dirty="0"/>
              <a:t>TW = 8Q – 2Q – 600 </a:t>
            </a:r>
          </a:p>
          <a:p>
            <a:r>
              <a:rPr lang="nl-NL" dirty="0"/>
              <a:t>TW = 6Q – 600 </a:t>
            </a:r>
          </a:p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B9E55A-47D1-7C49-B8C9-A1C34B96E6E3}"/>
              </a:ext>
            </a:extLst>
          </p:cNvPr>
          <p:cNvSpPr txBox="1"/>
          <p:nvPr/>
        </p:nvSpPr>
        <p:spPr>
          <a:xfrm>
            <a:off x="6863190" y="52285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BEP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BF90459-2E20-8049-83AB-7599BD002016}"/>
              </a:ext>
            </a:extLst>
          </p:cNvPr>
          <p:cNvSpPr txBox="1"/>
          <p:nvPr/>
        </p:nvSpPr>
        <p:spPr>
          <a:xfrm>
            <a:off x="5387534" y="2338721"/>
            <a:ext cx="68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</a:t>
            </a:r>
          </a:p>
          <a:p>
            <a:r>
              <a:rPr lang="nl-NL" dirty="0"/>
              <a:t>TK</a:t>
            </a:r>
          </a:p>
          <a:p>
            <a:r>
              <a:rPr lang="nl-NL" dirty="0"/>
              <a:t>TW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B820A17-E6AC-F146-9DD8-1C2226F6A015}"/>
              </a:ext>
            </a:extLst>
          </p:cNvPr>
          <p:cNvSpPr txBox="1"/>
          <p:nvPr/>
        </p:nvSpPr>
        <p:spPr>
          <a:xfrm>
            <a:off x="8267346" y="52121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productie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4FAD012-6564-C242-9081-4A461C1A1112}"/>
              </a:ext>
            </a:extLst>
          </p:cNvPr>
          <p:cNvSpPr txBox="1"/>
          <p:nvPr/>
        </p:nvSpPr>
        <p:spPr>
          <a:xfrm>
            <a:off x="8482861" y="3754999"/>
            <a:ext cx="176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TW = 6Q - 600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6E555EE-FACB-0E48-BD05-803703EDB5CE}"/>
              </a:ext>
            </a:extLst>
          </p:cNvPr>
          <p:cNvSpPr txBox="1"/>
          <p:nvPr/>
        </p:nvSpPr>
        <p:spPr>
          <a:xfrm>
            <a:off x="3406806" y="980109"/>
            <a:ext cx="439248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/>
              <a:t>Break even productie</a:t>
            </a:r>
          </a:p>
        </p:txBody>
      </p:sp>
    </p:spTree>
    <p:extLst>
      <p:ext uri="{BB962C8B-B14F-4D97-AF65-F5344CB8AC3E}">
        <p14:creationId xmlns:p14="http://schemas.microsoft.com/office/powerpoint/2010/main" val="18838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B640AF1-02E8-E742-82A6-2C1E6385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B47FDA-03B9-7144-B098-E1CDA49A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0D8-6C09-1949-9F67-59F4C336F70A}" type="slidenum">
              <a:rPr lang="nl-NL" smtClean="0"/>
              <a:t>8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778612F-1EF8-4845-BC4E-7117FECDD657}"/>
              </a:ext>
            </a:extLst>
          </p:cNvPr>
          <p:cNvSpPr txBox="1">
            <a:spLocks/>
          </p:cNvSpPr>
          <p:nvPr/>
        </p:nvSpPr>
        <p:spPr>
          <a:xfrm>
            <a:off x="2464397" y="1182907"/>
            <a:ext cx="8229600" cy="6814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Waar hangt het B.E.P. van af?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EB37A3-AB97-474A-A210-03322D9B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54" y="2175134"/>
            <a:ext cx="2295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0542201-E244-A94E-A3DA-B4D0D4CC2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93" y="2332296"/>
            <a:ext cx="18859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7B9B401-2726-8446-9447-DD42BCFA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21" y="3462213"/>
            <a:ext cx="8696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D370A6-EDD7-794B-B0B3-29E612DA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09" y="4346680"/>
            <a:ext cx="81057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02C5635-C384-E146-85EC-6F311C263397}"/>
              </a:ext>
            </a:extLst>
          </p:cNvPr>
          <p:cNvSpPr txBox="1"/>
          <p:nvPr/>
        </p:nvSpPr>
        <p:spPr>
          <a:xfrm>
            <a:off x="4356847" y="197224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3.2 Break-evenanalyse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7A1E094-5114-7048-AD18-7DCF06B32EEC}"/>
              </a:ext>
            </a:extLst>
          </p:cNvPr>
          <p:cNvSpPr txBox="1"/>
          <p:nvPr/>
        </p:nvSpPr>
        <p:spPr>
          <a:xfrm>
            <a:off x="4623236" y="5074928"/>
            <a:ext cx="286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Bij het BEP geldt:</a:t>
            </a:r>
          </a:p>
          <a:p>
            <a:pPr marL="342900" indent="-342900">
              <a:buAutoNum type="arabicPeriod"/>
            </a:pPr>
            <a:r>
              <a:rPr lang="nl-NL" sz="2400" dirty="0"/>
              <a:t>TO = TK</a:t>
            </a:r>
          </a:p>
          <a:p>
            <a:pPr marL="342900" indent="-342900">
              <a:buAutoNum type="arabicPeriod"/>
            </a:pPr>
            <a:r>
              <a:rPr lang="nl-NL" sz="2400" dirty="0"/>
              <a:t>GO = GTK</a:t>
            </a:r>
          </a:p>
        </p:txBody>
      </p:sp>
    </p:spTree>
    <p:extLst>
      <p:ext uri="{BB962C8B-B14F-4D97-AF65-F5344CB8AC3E}">
        <p14:creationId xmlns:p14="http://schemas.microsoft.com/office/powerpoint/2010/main" val="629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122</TotalTime>
  <Words>691</Words>
  <Application>Microsoft Macintosh PowerPoint</Application>
  <PresentationFormat>Breedbeeld</PresentationFormat>
  <Paragraphs>195</Paragraphs>
  <Slides>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Druppel</vt:lpstr>
      <vt:lpstr>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Vermeulen, H.</cp:lastModifiedBy>
  <cp:revision>11</cp:revision>
  <dcterms:created xsi:type="dcterms:W3CDTF">2019-04-18T17:04:21Z</dcterms:created>
  <dcterms:modified xsi:type="dcterms:W3CDTF">2019-11-12T20:46:36Z</dcterms:modified>
</cp:coreProperties>
</file>