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sldIdLst>
    <p:sldId id="315" r:id="rId2"/>
    <p:sldId id="317" r:id="rId3"/>
    <p:sldId id="321" r:id="rId4"/>
    <p:sldId id="327" r:id="rId5"/>
    <p:sldId id="331" r:id="rId6"/>
    <p:sldId id="335" r:id="rId7"/>
    <p:sldId id="337" r:id="rId8"/>
    <p:sldId id="355" r:id="rId9"/>
    <p:sldId id="356" r:id="rId10"/>
    <p:sldId id="354" r:id="rId11"/>
    <p:sldId id="352" r:id="rId1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ECFF"/>
    <a:srgbClr val="CCCCFF"/>
    <a:srgbClr val="3366CC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1" autoAdjust="0"/>
  </p:normalViewPr>
  <p:slideViewPr>
    <p:cSldViewPr>
      <p:cViewPr>
        <p:scale>
          <a:sx n="73" d="100"/>
          <a:sy n="73" d="100"/>
        </p:scale>
        <p:origin x="-11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0" d="100"/>
          <a:sy n="70" d="100"/>
        </p:scale>
        <p:origin x="-1512" y="7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het opmaakprofiel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9A5C89F-A340-49E9-ADF2-E0CFA4AEED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97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3985A-D3EC-476C-B355-38B055F7EA9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103EB8-54AE-444E-8700-124709414F7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C9318-9BA4-4448-AC11-A8E805A51BA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9C44A-CAB0-463E-9CA8-8EC80051E7F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1F4A8-50BE-4483-84D2-ED296B88B09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9DD85-A522-431F-A9EE-D53B8A7386B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00002-4FB4-44DB-8EC0-327BB342F3B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EFD42-BE8E-4181-A9D2-B8FD990307E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5BAFA-5C04-42D6-BE5E-6F787A525C8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45EEA-1681-45C0-B38B-4F1FC5285F6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E0AA0-2042-42F4-89DE-805B64D7A3D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A82CBB-B70F-4272-ACE3-10C455CC392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060848"/>
            <a:ext cx="7772400" cy="3984104"/>
          </a:xfrm>
        </p:spPr>
        <p:txBody>
          <a:bodyPr/>
          <a:lstStyle/>
          <a:p>
            <a:pPr>
              <a:buFontTx/>
              <a:buNone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Doel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van de Lorenzcurve is inzicht geven in de verdeling van het (nationaal)inkomen over de inkomenstrekkers.</a:t>
            </a:r>
          </a:p>
          <a:p>
            <a:pPr>
              <a:buFontTx/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	Het is een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grafische weergave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van de verdeling van de inkomens over de inkomensontvangers</a:t>
            </a:r>
          </a:p>
          <a:p>
            <a:pPr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	Stel </a:t>
            </a:r>
            <a:r>
              <a:rPr lang="nl-NL" dirty="0">
                <a:latin typeface="Arial" pitchFamily="34" charset="0"/>
                <a:cs typeface="Arial" pitchFamily="34" charset="0"/>
              </a:rPr>
              <a:t>in een land werken er 8 mensen (A t/m H) en deze verdienen verschillende inkomens.</a:t>
            </a:r>
          </a:p>
          <a:p>
            <a:pPr>
              <a:buFontTx/>
              <a:buNone/>
            </a:pPr>
            <a:endParaRPr lang="nl-N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rmAutofit/>
          </a:bodyPr>
          <a:lstStyle/>
          <a:p>
            <a:r>
              <a:rPr lang="nl-NL" sz="3600" dirty="0" smtClean="0"/>
              <a:t>De Lorenzcurve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772816"/>
            <a:ext cx="7846640" cy="3024336"/>
          </a:xfrm>
        </p:spPr>
        <p:txBody>
          <a:bodyPr>
            <a:no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De Gini-coëfficiënt bevindt zich tussen 0 en 1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Hoe dichter bij 0, des te gelijker de inkomensverdeling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Hoe dichter bij 1, des te schever de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inkomensverdeling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Conclusies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09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02" y="620688"/>
            <a:ext cx="8268918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3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3526160" cy="5410200"/>
          </a:xfrm>
        </p:spPr>
        <p:txBody>
          <a:bodyPr/>
          <a:lstStyle/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Personen	Inkomens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A  		170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B  		  30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C  		300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D 		450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E  		350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F 		300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G  		180</a:t>
            </a:r>
          </a:p>
          <a:p>
            <a:pPr>
              <a:buFontTx/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H  		220</a:t>
            </a:r>
          </a:p>
          <a:p>
            <a:pPr>
              <a:buFontTx/>
              <a:buNone/>
            </a:pPr>
            <a:endParaRPr lang="nl-NL" sz="14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algn="l"/>
            <a:r>
              <a:rPr lang="nl-NL" sz="2800" dirty="0" smtClean="0"/>
              <a:t>De Lorenzcurve</a:t>
            </a:r>
          </a:p>
        </p:txBody>
      </p:sp>
      <p:sp>
        <p:nvSpPr>
          <p:cNvPr id="2" name="Rechthoek 1"/>
          <p:cNvSpPr/>
          <p:nvPr/>
        </p:nvSpPr>
        <p:spPr>
          <a:xfrm>
            <a:off x="4139952" y="69053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Zoek het laagste en het hoogste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inkomen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Het inkomen is blijkbaar niet gelijk verdeeld. Het hoogste inkomen is € 450 en het laagste € 30.</a:t>
            </a:r>
          </a:p>
          <a:p>
            <a:endParaRPr lang="nl-NL" dirty="0" smtClean="0"/>
          </a:p>
          <a:p>
            <a:r>
              <a:rPr lang="nl-NL" sz="1800" dirty="0">
                <a:latin typeface="Arial" pitchFamily="34" charset="0"/>
                <a:cs typeface="Arial" pitchFamily="34" charset="0"/>
              </a:rPr>
              <a:t>Om de Lorenzcurve van deze situatie te tekenen voeren we achtereenvolgens een aantal stappen uit.</a:t>
            </a:r>
          </a:p>
          <a:p>
            <a:endParaRPr lang="nl-NL" sz="1800" dirty="0"/>
          </a:p>
        </p:txBody>
      </p:sp>
      <p:sp>
        <p:nvSpPr>
          <p:cNvPr id="4" name="Tekstvak 3"/>
          <p:cNvSpPr txBox="1"/>
          <p:nvPr/>
        </p:nvSpPr>
        <p:spPr>
          <a:xfrm>
            <a:off x="2670096" y="1937033"/>
            <a:ext cx="54707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nl-NL" dirty="0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5" name="Rechthoek 4"/>
          <p:cNvSpPr/>
          <p:nvPr/>
        </p:nvSpPr>
        <p:spPr>
          <a:xfrm>
            <a:off x="2517944" y="2786523"/>
            <a:ext cx="69923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450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hetnieuweinkomen.nl/wp-content/uploads/2013/03/De-kracht-van-een-passief-inkom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05" y="4005064"/>
            <a:ext cx="3706774" cy="268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3814192" cy="448816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Personen	Inkomens</a:t>
            </a: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B  		  30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A  		170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G  		180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H  		220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C  		300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F 		300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E  		350</a:t>
            </a:r>
          </a:p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D 		450</a:t>
            </a:r>
          </a:p>
          <a:p>
            <a:pPr>
              <a:buFontTx/>
              <a:buNone/>
            </a:pPr>
            <a:r>
              <a:rPr lang="nl-NL" sz="1400" dirty="0" smtClean="0"/>
              <a:t>	</a:t>
            </a:r>
          </a:p>
          <a:p>
            <a:pPr>
              <a:buFontTx/>
              <a:buNone/>
            </a:pPr>
            <a:endParaRPr lang="nl-NL" sz="1400" dirty="0" smtClean="0">
              <a:solidFill>
                <a:srgbClr val="00FFFF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115616" y="522270"/>
            <a:ext cx="7488832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800" b="1" dirty="0">
                <a:latin typeface="Arial" pitchFamily="34" charset="0"/>
                <a:cs typeface="Arial" pitchFamily="34" charset="0"/>
              </a:rPr>
              <a:t>Stap 1 </a:t>
            </a:r>
            <a:r>
              <a:rPr lang="nl-NL" sz="1800" dirty="0">
                <a:latin typeface="Arial" pitchFamily="34" charset="0"/>
                <a:cs typeface="Arial" pitchFamily="34" charset="0"/>
              </a:rPr>
              <a:t>Zet de inkomens op volgorde van laag naar hoog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.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106975" y="1052736"/>
            <a:ext cx="7488832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800" b="1" dirty="0">
                <a:latin typeface="Arial" pitchFamily="34" charset="0"/>
                <a:cs typeface="Arial" pitchFamily="34" charset="0"/>
              </a:rPr>
              <a:t>Stap 2 </a:t>
            </a:r>
            <a:r>
              <a:rPr lang="nl-NL" sz="1800" dirty="0">
                <a:latin typeface="Arial" pitchFamily="34" charset="0"/>
                <a:cs typeface="Arial" pitchFamily="34" charset="0"/>
              </a:rPr>
              <a:t>	Verdeel alle inkomensontvangers in een aantal 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groepen. </a:t>
            </a:r>
            <a:r>
              <a:rPr lang="nl-NL" sz="1800" dirty="0">
                <a:latin typeface="Arial" pitchFamily="34" charset="0"/>
                <a:cs typeface="Arial" pitchFamily="34" charset="0"/>
              </a:rPr>
              <a:t>In dit geval verdelen we de inkomensontvangers in 4 groepen van 2 personen. Elke groep bevat 25% van de  inkomenstrekkers.</a:t>
            </a:r>
          </a:p>
          <a:p>
            <a:endParaRPr lang="nl-NL" sz="1800" dirty="0"/>
          </a:p>
        </p:txBody>
      </p:sp>
      <p:sp>
        <p:nvSpPr>
          <p:cNvPr id="7" name="Tekstvak 6"/>
          <p:cNvSpPr txBox="1"/>
          <p:nvPr/>
        </p:nvSpPr>
        <p:spPr>
          <a:xfrm>
            <a:off x="4377355" y="2855572"/>
            <a:ext cx="3384376" cy="3527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buFontTx/>
              <a:buNone/>
            </a:pPr>
            <a:r>
              <a:rPr lang="nl-NL" sz="1800" dirty="0">
                <a:latin typeface="Arial" pitchFamily="34" charset="0"/>
                <a:cs typeface="Arial" pitchFamily="34" charset="0"/>
              </a:rPr>
              <a:t>Personen	Inkomens</a:t>
            </a:r>
          </a:p>
          <a:p>
            <a:pPr>
              <a:lnSpc>
                <a:spcPct val="114000"/>
              </a:lnSpc>
              <a:buFontTx/>
              <a:buNone/>
            </a:pPr>
            <a:endParaRPr lang="nl-NL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B  </a:t>
            </a:r>
            <a:r>
              <a:rPr lang="nl-NL" sz="18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		  </a:t>
            </a:r>
            <a:r>
              <a:rPr lang="nl-NL" sz="1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30</a:t>
            </a:r>
            <a:endParaRPr lang="nl-NL" sz="1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A  </a:t>
            </a:r>
            <a:r>
              <a:rPr lang="nl-NL" sz="18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170</a:t>
            </a:r>
            <a:endParaRPr lang="nl-NL" sz="1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G  </a:t>
            </a:r>
            <a:r>
              <a:rPr lang="nl-NL" sz="1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180</a:t>
            </a:r>
            <a:endParaRPr lang="nl-NL" sz="1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H  </a:t>
            </a:r>
            <a:r>
              <a:rPr lang="nl-NL" sz="1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220</a:t>
            </a:r>
            <a:endParaRPr lang="nl-NL" sz="1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C  </a:t>
            </a:r>
            <a:r>
              <a:rPr lang="nl-N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300</a:t>
            </a:r>
            <a:endParaRPr lang="nl-NL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F </a:t>
            </a:r>
            <a:r>
              <a:rPr lang="nl-N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300</a:t>
            </a:r>
            <a:endParaRPr lang="nl-NL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E  </a:t>
            </a:r>
            <a:r>
              <a:rPr lang="nl-NL" sz="1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350</a:t>
            </a:r>
            <a:endParaRPr lang="nl-NL" sz="1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FontTx/>
              <a:buNone/>
            </a:pPr>
            <a:r>
              <a:rPr lang="nl-NL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D </a:t>
            </a:r>
            <a:r>
              <a:rPr lang="nl-NL" sz="1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450</a:t>
            </a:r>
            <a:endParaRPr lang="nl-NL" sz="1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2636" y="1412776"/>
            <a:ext cx="3599284" cy="324036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nl-NL" sz="1600" dirty="0" smtClean="0"/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Inkomens</a:t>
            </a:r>
          </a:p>
          <a:p>
            <a:pPr>
              <a:buFontTx/>
              <a:buNone/>
            </a:pPr>
            <a:r>
              <a:rPr lang="nl-NL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B  		  30</a:t>
            </a:r>
          </a:p>
          <a:p>
            <a:pPr>
              <a:buFontTx/>
              <a:buNone/>
            </a:pPr>
            <a:r>
              <a:rPr lang="nl-NL" sz="2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	A  		170</a:t>
            </a:r>
          </a:p>
          <a:p>
            <a:pPr>
              <a:buFontTx/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  		180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H  		220</a:t>
            </a:r>
          </a:p>
          <a:p>
            <a:pPr>
              <a:buFontTx/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  		300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F 		300</a:t>
            </a:r>
          </a:p>
          <a:p>
            <a:pPr>
              <a:buFontTx/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  		350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D 		450</a:t>
            </a:r>
          </a:p>
          <a:p>
            <a:pPr>
              <a:buFontTx/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63688" y="522647"/>
            <a:ext cx="6048672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nl-NL" sz="2000" b="1" dirty="0"/>
              <a:t>Stap </a:t>
            </a:r>
            <a:r>
              <a:rPr lang="nl-NL" sz="2000" b="1" dirty="0" smtClean="0"/>
              <a:t>3 </a:t>
            </a:r>
            <a:r>
              <a:rPr lang="nl-NL" sz="2000" dirty="0" smtClean="0"/>
              <a:t>Bereken </a:t>
            </a:r>
            <a:r>
              <a:rPr lang="nl-NL" sz="2000" dirty="0"/>
              <a:t>het totale inkomen per groep. </a:t>
            </a:r>
          </a:p>
          <a:p>
            <a:endParaRPr lang="nl-NL" sz="2000" dirty="0"/>
          </a:p>
        </p:txBody>
      </p:sp>
      <p:sp>
        <p:nvSpPr>
          <p:cNvPr id="4" name="Tekstvak 3"/>
          <p:cNvSpPr txBox="1"/>
          <p:nvPr/>
        </p:nvSpPr>
        <p:spPr>
          <a:xfrm>
            <a:off x="3047743" y="4509120"/>
            <a:ext cx="5904656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Groep 1	25%	B en A	Inkomen 30 + 170	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  <a:p>
            <a:pPr>
              <a:buFontTx/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Groep 2	25%	G en H	Inkomen 180 + 220 	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</a:p>
          <a:p>
            <a:pPr>
              <a:buFontTx/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Groep 3	25%	C en F	Inkomen  300 + 300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600</a:t>
            </a:r>
          </a:p>
          <a:p>
            <a:pPr>
              <a:buFontTx/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Groep 4	25%	E en D	Inkomen  350 + 450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nl-NL" sz="1600" u="sng" dirty="0">
                <a:latin typeface="Arial" panose="020B0604020202020204" pitchFamily="34" charset="0"/>
                <a:cs typeface="Arial" panose="020B0604020202020204" pitchFamily="34" charset="0"/>
              </a:rPr>
              <a:t>800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+/+</a:t>
            </a:r>
          </a:p>
          <a:p>
            <a:pPr>
              <a:buFontTx/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Totaal					= 2.000</a:t>
            </a:r>
          </a:p>
          <a:p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c2.plzcdn.com/ZillaIMG/b67026e96c0a9788c415891d86beef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5115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63888" y="4149080"/>
            <a:ext cx="5328592" cy="237626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Groep 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Inkomen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Percentage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1  25%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10%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20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2  25%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400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3  25%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600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30%</a:t>
            </a:r>
          </a:p>
          <a:p>
            <a:pPr>
              <a:buFontTx/>
              <a:buNone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4  25%	</a:t>
            </a:r>
            <a:r>
              <a:rPr lang="nl-NL" sz="2000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800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nl-NL" sz="2000" b="1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40%</a:t>
            </a:r>
          </a:p>
          <a:p>
            <a:pPr>
              <a:buFontTx/>
              <a:buNone/>
            </a:pPr>
            <a:r>
              <a:rPr lang="nl-NL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2000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100%</a:t>
            </a:r>
          </a:p>
          <a:p>
            <a:pPr>
              <a:buFontTx/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nl-N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259632" y="548680"/>
            <a:ext cx="7200800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Stap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4 Bereken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hoeveel procent van het totale inkomen elke groep verdient</a:t>
            </a:r>
          </a:p>
        </p:txBody>
      </p:sp>
      <p:pic>
        <p:nvPicPr>
          <p:cNvPr id="3074" name="Picture 2" descr="http://www.dagelijksestandaard.nl/sites/default/files/plaatjes/poor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3888432" cy="260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2856"/>
            <a:ext cx="7772400" cy="43441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nl-NL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Eerst 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tellen we de percentages van inkomensontvangers op.</a:t>
            </a:r>
          </a:p>
          <a:p>
            <a:pPr>
              <a:buFontTx/>
              <a:buNone/>
            </a:pPr>
            <a:endParaRPr lang="nl-NL" sz="1800" dirty="0" smtClean="0">
              <a:solidFill>
                <a:srgbClr val="00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Inkomens- 	</a:t>
            </a:r>
            <a:r>
              <a:rPr lang="nl-NL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Cumulatief			    Cumulatief</a:t>
            </a:r>
          </a:p>
          <a:p>
            <a:pPr>
              <a:buFontTx/>
              <a:buNone/>
            </a:pP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Groep 	ontvangers	    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percentage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Inkomen	Percentage	    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percentage</a:t>
            </a:r>
          </a:p>
          <a:p>
            <a:pPr>
              <a:buFontTx/>
              <a:buNone/>
            </a:pP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1	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25%	    25%		200	10%	     10%		 </a:t>
            </a:r>
          </a:p>
          <a:p>
            <a:pPr>
              <a:buFontTx/>
              <a:buNone/>
            </a:pP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2 	25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	    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50%*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400	20%	     30%</a:t>
            </a:r>
          </a:p>
          <a:p>
            <a:pPr>
              <a:buFontTx/>
              <a:buNone/>
            </a:pP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3  	25%	    75%		600	30%	     </a:t>
            </a: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60%**</a:t>
            </a:r>
          </a:p>
          <a:p>
            <a:pPr>
              <a:buFontTx/>
              <a:buNone/>
            </a:pP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4  	25%	   100%		</a:t>
            </a:r>
            <a:r>
              <a:rPr lang="nl-NL" sz="1400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800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1400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40%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	    100%</a:t>
            </a:r>
            <a:endParaRPr lang="nl-NL" sz="1400" u="sng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nl-NL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2000	100%</a:t>
            </a:r>
          </a:p>
          <a:p>
            <a:pPr>
              <a:buFontTx/>
              <a:buNone/>
            </a:pPr>
            <a:endParaRPr lang="nl-NL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nl-NL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(50% =25 + 25)	</a:t>
            </a:r>
          </a:p>
          <a:p>
            <a:pPr>
              <a:buFontTx/>
              <a:buNone/>
            </a:pPr>
            <a:r>
              <a:rPr lang="nl-NL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nl-NL" sz="24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400" i="1" dirty="0" smtClean="0">
                <a:solidFill>
                  <a:schemeClr val="accent2">
                    <a:lumMod val="75000"/>
                  </a:schemeClr>
                </a:solidFill>
              </a:rPr>
              <a:t>(60% = 10 + 20 + 30)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899592" y="548680"/>
            <a:ext cx="72008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nl-NL" sz="1800" dirty="0">
                <a:latin typeface="Arial" pitchFamily="34" charset="0"/>
                <a:cs typeface="Arial" pitchFamily="34" charset="0"/>
              </a:rPr>
              <a:t>Stap 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nl-NL" sz="1800" dirty="0">
                <a:latin typeface="Arial" pitchFamily="34" charset="0"/>
                <a:cs typeface="Arial" pitchFamily="34" charset="0"/>
              </a:rPr>
              <a:t>	Bereken de cumulatieve frequenties. Hiervoor moeten we twee kolommen toevoegen. Cumulatief percentage betekent niets anders dan dat je de percentages steeds moet optellen.</a:t>
            </a:r>
          </a:p>
          <a:p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47664" y="188640"/>
            <a:ext cx="6696075" cy="23042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nl-NL" dirty="0" smtClean="0">
                <a:solidFill>
                  <a:srgbClr val="FFFF00"/>
                </a:solidFill>
              </a:rPr>
              <a:t>Stap 6	Teken de Lorenzcurve</a:t>
            </a:r>
          </a:p>
          <a:p>
            <a:pPr>
              <a:buFontTx/>
              <a:buNone/>
            </a:pPr>
            <a:endParaRPr lang="nl-NL" sz="1400" dirty="0" smtClean="0"/>
          </a:p>
          <a:p>
            <a:pPr>
              <a:buFontTx/>
              <a:buNone/>
            </a:pPr>
            <a:r>
              <a:rPr lang="nl-NL" sz="1400" dirty="0" smtClean="0"/>
              <a:t>		</a:t>
            </a:r>
            <a:r>
              <a:rPr lang="nl-NL" sz="1200" dirty="0" smtClean="0">
                <a:latin typeface="Arial" pitchFamily="34" charset="0"/>
                <a:cs typeface="Arial" pitchFamily="34" charset="0"/>
              </a:rPr>
              <a:t>Inkomens- 	Cumulatief			Cumulatief</a:t>
            </a:r>
          </a:p>
          <a:p>
            <a:pPr>
              <a:buFontTx/>
              <a:buNone/>
            </a:pPr>
            <a:r>
              <a:rPr lang="nl-NL" sz="1200" dirty="0" smtClean="0">
                <a:latin typeface="Arial" pitchFamily="34" charset="0"/>
                <a:cs typeface="Arial" pitchFamily="34" charset="0"/>
              </a:rPr>
              <a:t>	Groep 	ontvangers	percentage	Inkomen	Percentage	percentage</a:t>
            </a:r>
          </a:p>
          <a:p>
            <a:pPr>
              <a:buFontTx/>
              <a:buNone/>
            </a:pPr>
            <a:r>
              <a:rPr lang="nl-NL" sz="1200" dirty="0" smtClean="0">
                <a:latin typeface="Arial" pitchFamily="34" charset="0"/>
                <a:cs typeface="Arial" pitchFamily="34" charset="0"/>
              </a:rPr>
              <a:t>	1	25%	25%	200	10%	10%	 </a:t>
            </a:r>
          </a:p>
          <a:p>
            <a:pPr>
              <a:buFontTx/>
              <a:buNone/>
            </a:pPr>
            <a:r>
              <a:rPr lang="nl-NL" sz="1200" dirty="0" smtClean="0">
                <a:latin typeface="Arial" pitchFamily="34" charset="0"/>
                <a:cs typeface="Arial" pitchFamily="34" charset="0"/>
              </a:rPr>
              <a:t>	2 	25%	50%	400	20%	30%       (10% + 20%)</a:t>
            </a:r>
          </a:p>
          <a:p>
            <a:pPr>
              <a:buFontTx/>
              <a:buNone/>
            </a:pPr>
            <a:r>
              <a:rPr lang="nl-NL" sz="1200" dirty="0" smtClean="0">
                <a:latin typeface="Arial" pitchFamily="34" charset="0"/>
                <a:cs typeface="Arial" pitchFamily="34" charset="0"/>
              </a:rPr>
              <a:t>	3  	25%	75%	600	30%	60%</a:t>
            </a:r>
          </a:p>
          <a:p>
            <a:pPr>
              <a:buFontTx/>
              <a:buNone/>
            </a:pPr>
            <a:r>
              <a:rPr lang="nl-NL" sz="1200" dirty="0" smtClean="0">
                <a:latin typeface="Arial" pitchFamily="34" charset="0"/>
                <a:cs typeface="Arial" pitchFamily="34" charset="0"/>
              </a:rPr>
              <a:t>	4  	25%	100%	</a:t>
            </a:r>
            <a:r>
              <a:rPr lang="nl-NL" sz="1200" u="sng" dirty="0" smtClean="0">
                <a:latin typeface="Arial" pitchFamily="34" charset="0"/>
                <a:cs typeface="Arial" pitchFamily="34" charset="0"/>
              </a:rPr>
              <a:t>800</a:t>
            </a:r>
            <a:r>
              <a:rPr lang="nl-NL" sz="1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1200" u="sng" dirty="0" smtClean="0">
                <a:latin typeface="Arial" pitchFamily="34" charset="0"/>
                <a:cs typeface="Arial" pitchFamily="34" charset="0"/>
              </a:rPr>
              <a:t>40%</a:t>
            </a:r>
            <a:r>
              <a:rPr lang="nl-NL" sz="1200" dirty="0" smtClean="0">
                <a:latin typeface="Arial" pitchFamily="34" charset="0"/>
                <a:cs typeface="Arial" pitchFamily="34" charset="0"/>
              </a:rPr>
              <a:t>	100%</a:t>
            </a:r>
            <a:endParaRPr lang="nl-NL" sz="1200" u="sng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1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nl-NL" sz="1200" dirty="0" smtClean="0">
                <a:latin typeface="Arial" pitchFamily="34" charset="0"/>
                <a:cs typeface="Arial" pitchFamily="34" charset="0"/>
              </a:rPr>
              <a:t>2000	100% </a:t>
            </a:r>
          </a:p>
          <a:p>
            <a:pPr>
              <a:buFontTx/>
              <a:buNone/>
            </a:pPr>
            <a:endParaRPr lang="nl-NL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l-NL" sz="1400" dirty="0" smtClean="0"/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1691680" y="249289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691680" y="6309320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1691680" y="2708920"/>
            <a:ext cx="360040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899592" y="249289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100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899592" y="321297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80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899592" y="39330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60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899592" y="458112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40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899592" y="537321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20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1547664" y="630932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20      40      60      80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100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724128" y="5877272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Inkomens ontvangers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179512" y="213285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 Inkomen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troomdiagram: Verbindingslijn 14"/>
          <p:cNvSpPr/>
          <p:nvPr/>
        </p:nvSpPr>
        <p:spPr>
          <a:xfrm>
            <a:off x="2483768" y="58772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Stroomdiagram: Verbindingslijn 24"/>
          <p:cNvSpPr/>
          <p:nvPr/>
        </p:nvSpPr>
        <p:spPr>
          <a:xfrm>
            <a:off x="3419872" y="515719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Stroomdiagram: Verbindingslijn 25"/>
          <p:cNvSpPr/>
          <p:nvPr/>
        </p:nvSpPr>
        <p:spPr>
          <a:xfrm>
            <a:off x="4355976" y="40770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Stroomdiagram: Verbindingslijn 26"/>
          <p:cNvSpPr/>
          <p:nvPr/>
        </p:nvSpPr>
        <p:spPr>
          <a:xfrm>
            <a:off x="1619672" y="623731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Stroomdiagram: Verbindingslijn 27"/>
          <p:cNvSpPr/>
          <p:nvPr/>
        </p:nvSpPr>
        <p:spPr>
          <a:xfrm>
            <a:off x="5220072" y="263691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Vrije vorm 21"/>
          <p:cNvSpPr/>
          <p:nvPr/>
        </p:nvSpPr>
        <p:spPr>
          <a:xfrm>
            <a:off x="1672046" y="2704011"/>
            <a:ext cx="3618411" cy="3605349"/>
          </a:xfrm>
          <a:custGeom>
            <a:avLst/>
            <a:gdLst>
              <a:gd name="connsiteX0" fmla="*/ 0 w 3618411"/>
              <a:gd name="connsiteY0" fmla="*/ 3605349 h 3605349"/>
              <a:gd name="connsiteX1" fmla="*/ 875211 w 3618411"/>
              <a:gd name="connsiteY1" fmla="*/ 3278778 h 3605349"/>
              <a:gd name="connsiteX2" fmla="*/ 1815737 w 3618411"/>
              <a:gd name="connsiteY2" fmla="*/ 2534195 h 3605349"/>
              <a:gd name="connsiteX3" fmla="*/ 2756263 w 3618411"/>
              <a:gd name="connsiteY3" fmla="*/ 1436915 h 3605349"/>
              <a:gd name="connsiteX4" fmla="*/ 3618411 w 3618411"/>
              <a:gd name="connsiteY4" fmla="*/ 0 h 3605349"/>
              <a:gd name="connsiteX5" fmla="*/ 3618411 w 3618411"/>
              <a:gd name="connsiteY5" fmla="*/ 0 h 3605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8411" h="3605349">
                <a:moveTo>
                  <a:pt x="0" y="3605349"/>
                </a:moveTo>
                <a:cubicBezTo>
                  <a:pt x="286294" y="3531326"/>
                  <a:pt x="572588" y="3457304"/>
                  <a:pt x="875211" y="3278778"/>
                </a:cubicBezTo>
                <a:cubicBezTo>
                  <a:pt x="1177834" y="3100252"/>
                  <a:pt x="1502228" y="2841172"/>
                  <a:pt x="1815737" y="2534195"/>
                </a:cubicBezTo>
                <a:cubicBezTo>
                  <a:pt x="2129246" y="2227218"/>
                  <a:pt x="2455817" y="1859281"/>
                  <a:pt x="2756263" y="1436915"/>
                </a:cubicBezTo>
                <a:cubicBezTo>
                  <a:pt x="3056709" y="1014549"/>
                  <a:pt x="3618411" y="0"/>
                  <a:pt x="3618411" y="0"/>
                </a:cubicBezTo>
                <a:lnTo>
                  <a:pt x="3618411" y="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5940152" y="3212976"/>
            <a:ext cx="288032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Wat kun je aflezen met behulp van deze Lorenzcurve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chte verbindingslijn 5"/>
          <p:cNvCxnSpPr>
            <a:stCxn id="20" idx="0"/>
          </p:cNvCxnSpPr>
          <p:nvPr/>
        </p:nvCxnSpPr>
        <p:spPr>
          <a:xfrm flipV="1">
            <a:off x="3743908" y="4981238"/>
            <a:ext cx="0" cy="1328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1672046" y="4981238"/>
            <a:ext cx="20718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 flipV="1">
            <a:off x="4499992" y="4077072"/>
            <a:ext cx="32819" cy="223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>
            <a:stCxn id="22" idx="3"/>
            <a:endCxn id="22" idx="3"/>
          </p:cNvCxnSpPr>
          <p:nvPr/>
        </p:nvCxnSpPr>
        <p:spPr>
          <a:xfrm>
            <a:off x="4428309" y="41409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01" name="Rechte verbindingslijn 25600"/>
          <p:cNvCxnSpPr/>
          <p:nvPr/>
        </p:nvCxnSpPr>
        <p:spPr>
          <a:xfrm flipH="1" flipV="1">
            <a:off x="1711234" y="4023360"/>
            <a:ext cx="27823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Tekstvak 25604"/>
          <p:cNvSpPr txBox="1"/>
          <p:nvPr/>
        </p:nvSpPr>
        <p:spPr>
          <a:xfrm>
            <a:off x="1763688" y="379455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1764864" y="47289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nimBg="1"/>
      <p:bldP spid="13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15" grpId="0" animBg="1"/>
      <p:bldP spid="25" grpId="0" animBg="1"/>
      <p:bldP spid="26" grpId="0" animBg="1"/>
      <p:bldP spid="27" grpId="0" animBg="1"/>
      <p:bldP spid="28" grpId="0" animBg="1"/>
      <p:bldP spid="22" grpId="0" animBg="1"/>
      <p:bldP spid="2" grpId="0" animBg="1"/>
      <p:bldP spid="25605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691680" y="177281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5589240"/>
            <a:ext cx="43204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115616" y="139796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100%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73325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100%</a:t>
            </a:r>
            <a:endParaRPr lang="nl-NL" dirty="0"/>
          </a:p>
        </p:txBody>
      </p:sp>
      <p:cxnSp>
        <p:nvCxnSpPr>
          <p:cNvPr id="12" name="Rechte verbindingslijn 11"/>
          <p:cNvCxnSpPr>
            <a:endCxn id="10" idx="0"/>
          </p:cNvCxnSpPr>
          <p:nvPr/>
        </p:nvCxnSpPr>
        <p:spPr>
          <a:xfrm>
            <a:off x="5292080" y="55892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619672" y="198884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H="1">
            <a:off x="1727684" y="1988840"/>
            <a:ext cx="3564396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Stroomdiagram: Verbindingslijn 17"/>
          <p:cNvSpPr/>
          <p:nvPr/>
        </p:nvSpPr>
        <p:spPr>
          <a:xfrm>
            <a:off x="2411760" y="5401030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Stroomdiagram: Verbindingslijn 18"/>
          <p:cNvSpPr/>
          <p:nvPr/>
        </p:nvSpPr>
        <p:spPr>
          <a:xfrm>
            <a:off x="2411760" y="5260311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Stroomdiagram: Verbindingslijn 20"/>
          <p:cNvSpPr/>
          <p:nvPr/>
        </p:nvSpPr>
        <p:spPr>
          <a:xfrm>
            <a:off x="3845037" y="4653136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Stroomdiagram: Verbindingslijn 21"/>
          <p:cNvSpPr/>
          <p:nvPr/>
        </p:nvSpPr>
        <p:spPr>
          <a:xfrm>
            <a:off x="4503177" y="3933056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Stroomdiagram: Verbindingslijn 22"/>
          <p:cNvSpPr/>
          <p:nvPr/>
        </p:nvSpPr>
        <p:spPr>
          <a:xfrm>
            <a:off x="5292080" y="1996265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Stroomdiagram: Verbindingslijn 23"/>
          <p:cNvSpPr/>
          <p:nvPr/>
        </p:nvSpPr>
        <p:spPr>
          <a:xfrm>
            <a:off x="3095836" y="4698855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Stroomdiagram: Verbindingslijn 24"/>
          <p:cNvSpPr/>
          <p:nvPr/>
        </p:nvSpPr>
        <p:spPr>
          <a:xfrm>
            <a:off x="3845037" y="4077072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Stroomdiagram: Verbindingslijn 25"/>
          <p:cNvSpPr/>
          <p:nvPr/>
        </p:nvSpPr>
        <p:spPr>
          <a:xfrm>
            <a:off x="3119041" y="5157192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Stroomdiagram: Verbindingslijn 26"/>
          <p:cNvSpPr/>
          <p:nvPr/>
        </p:nvSpPr>
        <p:spPr>
          <a:xfrm>
            <a:off x="4535996" y="3356992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Vrije vorm 28"/>
          <p:cNvSpPr/>
          <p:nvPr/>
        </p:nvSpPr>
        <p:spPr>
          <a:xfrm>
            <a:off x="1685109" y="1998617"/>
            <a:ext cx="3644537" cy="3592286"/>
          </a:xfrm>
          <a:custGeom>
            <a:avLst/>
            <a:gdLst>
              <a:gd name="connsiteX0" fmla="*/ 0 w 3644537"/>
              <a:gd name="connsiteY0" fmla="*/ 3592286 h 3592286"/>
              <a:gd name="connsiteX1" fmla="*/ 783771 w 3644537"/>
              <a:gd name="connsiteY1" fmla="*/ 3435532 h 3592286"/>
              <a:gd name="connsiteX2" fmla="*/ 1463040 w 3644537"/>
              <a:gd name="connsiteY2" fmla="*/ 3187337 h 3592286"/>
              <a:gd name="connsiteX3" fmla="*/ 2194560 w 3644537"/>
              <a:gd name="connsiteY3" fmla="*/ 2677886 h 3592286"/>
              <a:gd name="connsiteX4" fmla="*/ 2873828 w 3644537"/>
              <a:gd name="connsiteY4" fmla="*/ 1959429 h 3592286"/>
              <a:gd name="connsiteX5" fmla="*/ 3644537 w 3644537"/>
              <a:gd name="connsiteY5" fmla="*/ 0 h 3592286"/>
              <a:gd name="connsiteX6" fmla="*/ 3644537 w 3644537"/>
              <a:gd name="connsiteY6" fmla="*/ 0 h 359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44537" h="3592286">
                <a:moveTo>
                  <a:pt x="0" y="3592286"/>
                </a:moveTo>
                <a:cubicBezTo>
                  <a:pt x="269965" y="3547654"/>
                  <a:pt x="539931" y="3503023"/>
                  <a:pt x="783771" y="3435532"/>
                </a:cubicBezTo>
                <a:cubicBezTo>
                  <a:pt x="1027611" y="3368040"/>
                  <a:pt x="1227909" y="3313611"/>
                  <a:pt x="1463040" y="3187337"/>
                </a:cubicBezTo>
                <a:cubicBezTo>
                  <a:pt x="1698172" y="3061063"/>
                  <a:pt x="1959429" y="2882537"/>
                  <a:pt x="2194560" y="2677886"/>
                </a:cubicBezTo>
                <a:cubicBezTo>
                  <a:pt x="2429691" y="2473235"/>
                  <a:pt x="2632165" y="2405743"/>
                  <a:pt x="2873828" y="1959429"/>
                </a:cubicBezTo>
                <a:cubicBezTo>
                  <a:pt x="3115491" y="1513115"/>
                  <a:pt x="3644537" y="0"/>
                  <a:pt x="3644537" y="0"/>
                </a:cubicBezTo>
                <a:lnTo>
                  <a:pt x="3644537" y="0"/>
                </a:ln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Vrije vorm 29"/>
          <p:cNvSpPr/>
          <p:nvPr/>
        </p:nvSpPr>
        <p:spPr>
          <a:xfrm>
            <a:off x="1698171" y="2011680"/>
            <a:ext cx="3618412" cy="3579223"/>
          </a:xfrm>
          <a:custGeom>
            <a:avLst/>
            <a:gdLst>
              <a:gd name="connsiteX0" fmla="*/ 0 w 3618412"/>
              <a:gd name="connsiteY0" fmla="*/ 3579223 h 3579223"/>
              <a:gd name="connsiteX1" fmla="*/ 757646 w 3618412"/>
              <a:gd name="connsiteY1" fmla="*/ 3304903 h 3579223"/>
              <a:gd name="connsiteX2" fmla="*/ 1463040 w 3618412"/>
              <a:gd name="connsiteY2" fmla="*/ 2704011 h 3579223"/>
              <a:gd name="connsiteX3" fmla="*/ 2207623 w 3618412"/>
              <a:gd name="connsiteY3" fmla="*/ 2050869 h 3579223"/>
              <a:gd name="connsiteX4" fmla="*/ 2860766 w 3618412"/>
              <a:gd name="connsiteY4" fmla="*/ 1384663 h 3579223"/>
              <a:gd name="connsiteX5" fmla="*/ 3618412 w 3618412"/>
              <a:gd name="connsiteY5" fmla="*/ 0 h 3579223"/>
              <a:gd name="connsiteX6" fmla="*/ 3618412 w 3618412"/>
              <a:gd name="connsiteY6" fmla="*/ 0 h 357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8412" h="3579223">
                <a:moveTo>
                  <a:pt x="0" y="3579223"/>
                </a:moveTo>
                <a:cubicBezTo>
                  <a:pt x="256903" y="3514997"/>
                  <a:pt x="513806" y="3450772"/>
                  <a:pt x="757646" y="3304903"/>
                </a:cubicBezTo>
                <a:cubicBezTo>
                  <a:pt x="1001486" y="3159034"/>
                  <a:pt x="1221377" y="2913017"/>
                  <a:pt x="1463040" y="2704011"/>
                </a:cubicBezTo>
                <a:cubicBezTo>
                  <a:pt x="1704703" y="2495005"/>
                  <a:pt x="1974669" y="2270760"/>
                  <a:pt x="2207623" y="2050869"/>
                </a:cubicBezTo>
                <a:cubicBezTo>
                  <a:pt x="2440577" y="1830978"/>
                  <a:pt x="2625635" y="1726474"/>
                  <a:pt x="2860766" y="1384663"/>
                </a:cubicBezTo>
                <a:cubicBezTo>
                  <a:pt x="3095898" y="1042851"/>
                  <a:pt x="3618412" y="0"/>
                  <a:pt x="3618412" y="0"/>
                </a:cubicBezTo>
                <a:lnTo>
                  <a:pt x="3618412" y="0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31"/>
          <p:cNvCxnSpPr>
            <a:endCxn id="29" idx="5"/>
          </p:cNvCxnSpPr>
          <p:nvPr/>
        </p:nvCxnSpPr>
        <p:spPr>
          <a:xfrm>
            <a:off x="1685109" y="1988840"/>
            <a:ext cx="3644537" cy="9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endCxn id="23" idx="5"/>
          </p:cNvCxnSpPr>
          <p:nvPr/>
        </p:nvCxnSpPr>
        <p:spPr>
          <a:xfrm flipV="1">
            <a:off x="5292080" y="2035289"/>
            <a:ext cx="61463" cy="35539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2145757" y="456111"/>
            <a:ext cx="6192688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Als de Lorenzcurve dichter bij de diagonaal komt te liggen is er sprake van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inkomensnivellering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Rechte verbindingslijn 36"/>
          <p:cNvCxnSpPr>
            <a:endCxn id="25" idx="4"/>
          </p:cNvCxnSpPr>
          <p:nvPr/>
        </p:nvCxnSpPr>
        <p:spPr>
          <a:xfrm flipH="1" flipV="1">
            <a:off x="3881041" y="4122791"/>
            <a:ext cx="11690" cy="146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>
            <a:stCxn id="29" idx="3"/>
          </p:cNvCxnSpPr>
          <p:nvPr/>
        </p:nvCxnSpPr>
        <p:spPr>
          <a:xfrm flipH="1">
            <a:off x="1698171" y="4676503"/>
            <a:ext cx="2181498" cy="22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30" idx="3"/>
          </p:cNvCxnSpPr>
          <p:nvPr/>
        </p:nvCxnSpPr>
        <p:spPr>
          <a:xfrm flipH="1">
            <a:off x="1685109" y="4062549"/>
            <a:ext cx="22206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/>
          <p:cNvSpPr txBox="1"/>
          <p:nvPr/>
        </p:nvSpPr>
        <p:spPr>
          <a:xfrm>
            <a:off x="868598" y="440323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24%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849937" y="389195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42%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120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691680" y="177281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5589240"/>
            <a:ext cx="43204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115616" y="139796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100%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73325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100%</a:t>
            </a:r>
            <a:endParaRPr lang="nl-NL" dirty="0"/>
          </a:p>
        </p:txBody>
      </p:sp>
      <p:cxnSp>
        <p:nvCxnSpPr>
          <p:cNvPr id="12" name="Rechte verbindingslijn 11"/>
          <p:cNvCxnSpPr>
            <a:endCxn id="10" idx="0"/>
          </p:cNvCxnSpPr>
          <p:nvPr/>
        </p:nvCxnSpPr>
        <p:spPr>
          <a:xfrm>
            <a:off x="5292080" y="55892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619672" y="198884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H="1">
            <a:off x="1727684" y="1988840"/>
            <a:ext cx="3564396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Stroomdiagram: Verbindingslijn 18"/>
          <p:cNvSpPr/>
          <p:nvPr/>
        </p:nvSpPr>
        <p:spPr>
          <a:xfrm>
            <a:off x="2411760" y="5260311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Stroomdiagram: Verbindingslijn 22"/>
          <p:cNvSpPr/>
          <p:nvPr/>
        </p:nvSpPr>
        <p:spPr>
          <a:xfrm>
            <a:off x="5292080" y="1996265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Stroomdiagram: Verbindingslijn 23"/>
          <p:cNvSpPr/>
          <p:nvPr/>
        </p:nvSpPr>
        <p:spPr>
          <a:xfrm>
            <a:off x="3095836" y="4698855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Stroomdiagram: Verbindingslijn 24"/>
          <p:cNvSpPr/>
          <p:nvPr/>
        </p:nvSpPr>
        <p:spPr>
          <a:xfrm>
            <a:off x="3850297" y="4077072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Stroomdiagram: Verbindingslijn 26"/>
          <p:cNvSpPr/>
          <p:nvPr/>
        </p:nvSpPr>
        <p:spPr>
          <a:xfrm>
            <a:off x="4535996" y="3356992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Vrije vorm 29"/>
          <p:cNvSpPr/>
          <p:nvPr/>
        </p:nvSpPr>
        <p:spPr>
          <a:xfrm>
            <a:off x="1698171" y="2011680"/>
            <a:ext cx="3618412" cy="3579223"/>
          </a:xfrm>
          <a:custGeom>
            <a:avLst/>
            <a:gdLst>
              <a:gd name="connsiteX0" fmla="*/ 0 w 3618412"/>
              <a:gd name="connsiteY0" fmla="*/ 3579223 h 3579223"/>
              <a:gd name="connsiteX1" fmla="*/ 757646 w 3618412"/>
              <a:gd name="connsiteY1" fmla="*/ 3304903 h 3579223"/>
              <a:gd name="connsiteX2" fmla="*/ 1463040 w 3618412"/>
              <a:gd name="connsiteY2" fmla="*/ 2704011 h 3579223"/>
              <a:gd name="connsiteX3" fmla="*/ 2207623 w 3618412"/>
              <a:gd name="connsiteY3" fmla="*/ 2050869 h 3579223"/>
              <a:gd name="connsiteX4" fmla="*/ 2860766 w 3618412"/>
              <a:gd name="connsiteY4" fmla="*/ 1384663 h 3579223"/>
              <a:gd name="connsiteX5" fmla="*/ 3618412 w 3618412"/>
              <a:gd name="connsiteY5" fmla="*/ 0 h 3579223"/>
              <a:gd name="connsiteX6" fmla="*/ 3618412 w 3618412"/>
              <a:gd name="connsiteY6" fmla="*/ 0 h 357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8412" h="3579223">
                <a:moveTo>
                  <a:pt x="0" y="3579223"/>
                </a:moveTo>
                <a:cubicBezTo>
                  <a:pt x="256903" y="3514997"/>
                  <a:pt x="513806" y="3450772"/>
                  <a:pt x="757646" y="3304903"/>
                </a:cubicBezTo>
                <a:cubicBezTo>
                  <a:pt x="1001486" y="3159034"/>
                  <a:pt x="1221377" y="2913017"/>
                  <a:pt x="1463040" y="2704011"/>
                </a:cubicBezTo>
                <a:cubicBezTo>
                  <a:pt x="1704703" y="2495005"/>
                  <a:pt x="1974669" y="2270760"/>
                  <a:pt x="2207623" y="2050869"/>
                </a:cubicBezTo>
                <a:cubicBezTo>
                  <a:pt x="2440577" y="1830978"/>
                  <a:pt x="2625635" y="1726474"/>
                  <a:pt x="2860766" y="1384663"/>
                </a:cubicBezTo>
                <a:cubicBezTo>
                  <a:pt x="3095898" y="1042851"/>
                  <a:pt x="3618412" y="0"/>
                  <a:pt x="3618412" y="0"/>
                </a:cubicBezTo>
                <a:lnTo>
                  <a:pt x="3618412" y="0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1685109" y="1988840"/>
            <a:ext cx="3644537" cy="9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endCxn id="23" idx="2"/>
          </p:cNvCxnSpPr>
          <p:nvPr/>
        </p:nvCxnSpPr>
        <p:spPr>
          <a:xfrm flipV="1">
            <a:off x="5292080" y="2019125"/>
            <a:ext cx="0" cy="3570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/>
              <p:cNvSpPr txBox="1"/>
              <p:nvPr/>
            </p:nvSpPr>
            <p:spPr>
              <a:xfrm>
                <a:off x="2145757" y="456111"/>
                <a:ext cx="6192688" cy="706219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Gini-coëfficiënt     G </a:t>
                </a:r>
                <a14:m>
                  <m:oMath xmlns:m="http://schemas.openxmlformats.org/officeDocument/2006/math">
                    <m:r>
                      <a:rPr lang="nl-NL" sz="2800" b="0" i="0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nl-NL" sz="28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nl-NL" sz="2800" b="0" i="1" smtClean="0"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nl-NL" sz="2800" b="0" i="1" smtClean="0"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nl-NL" sz="2800" b="0" i="1" smtClean="0">
                            <a:latin typeface="Cambria Math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nl-NL" sz="2800" b="0" i="1" smtClean="0"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den>
                    </m:f>
                  </m:oMath>
                </a14:m>
                <a:endParaRPr lang="nl-NL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757" y="456111"/>
                <a:ext cx="6192688" cy="706219"/>
              </a:xfrm>
              <a:prstGeom prst="rect">
                <a:avLst/>
              </a:prstGeom>
              <a:blipFill rotWithShape="1">
                <a:blip r:embed="rId2"/>
                <a:stretch>
                  <a:fillRect l="-18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/>
          <p:cNvSpPr txBox="1"/>
          <p:nvPr/>
        </p:nvSpPr>
        <p:spPr>
          <a:xfrm>
            <a:off x="3782842" y="3464175"/>
            <a:ext cx="39604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4316995" y="4237190"/>
            <a:ext cx="39604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012160" y="2204864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itchFamily="34" charset="0"/>
                <a:cs typeface="Arial" pitchFamily="34" charset="0"/>
              </a:rPr>
              <a:t>Als één persoon alles heeft en de rest niets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geldt: B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=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G = A / A+0 = 1</a:t>
            </a:r>
            <a:endParaRPr lang="nl-NL" sz="2000" dirty="0"/>
          </a:p>
        </p:txBody>
      </p:sp>
      <p:sp>
        <p:nvSpPr>
          <p:cNvPr id="7" name="Tekstvak 6"/>
          <p:cNvSpPr txBox="1"/>
          <p:nvPr/>
        </p:nvSpPr>
        <p:spPr>
          <a:xfrm>
            <a:off x="6012160" y="3695007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itchFamily="34" charset="0"/>
                <a:cs typeface="Arial" pitchFamily="34" charset="0"/>
              </a:rPr>
              <a:t>Als iedereen evenveel verdient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geldt: A=0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G = 0 / 0+B = 0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1685109" y="5589240"/>
            <a:ext cx="42575" cy="1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/>
          <p:nvPr/>
        </p:nvCxnSpPr>
        <p:spPr>
          <a:xfrm>
            <a:off x="1835696" y="5661248"/>
            <a:ext cx="340640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met pijl 41"/>
          <p:cNvCxnSpPr/>
          <p:nvPr/>
        </p:nvCxnSpPr>
        <p:spPr>
          <a:xfrm flipV="1">
            <a:off x="5364088" y="2204864"/>
            <a:ext cx="0" cy="33843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90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" grpId="0" animBg="1"/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1078</TotalTime>
  <Words>226</Words>
  <Application>Microsoft Office PowerPoint</Application>
  <PresentationFormat>Diavoorstelling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Golfvorm</vt:lpstr>
      <vt:lpstr>De Lorenzcurve</vt:lpstr>
      <vt:lpstr>De Lorenzcurve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Conclusies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Bart</dc:creator>
  <cp:lastModifiedBy>H Vermeulen</cp:lastModifiedBy>
  <cp:revision>83</cp:revision>
  <dcterms:created xsi:type="dcterms:W3CDTF">2008-08-24T19:26:33Z</dcterms:created>
  <dcterms:modified xsi:type="dcterms:W3CDTF">2014-11-04T20:03:51Z</dcterms:modified>
</cp:coreProperties>
</file>