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73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9" r:id="rId11"/>
    <p:sldId id="264" r:id="rId12"/>
    <p:sldId id="257" r:id="rId13"/>
    <p:sldId id="265" r:id="rId14"/>
    <p:sldId id="266" r:id="rId15"/>
    <p:sldId id="267" r:id="rId16"/>
    <p:sldId id="271" r:id="rId17"/>
    <p:sldId id="268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28-09-16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28-09-16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28-09-16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28-09-16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28-09-16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28-09-16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28-09-16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28-09-16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28-09-16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28-09-16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28-09-16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28-09-16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gif"/><Relationship Id="rId3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191000" cy="125272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Geldschepping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72" y="2362200"/>
            <a:ext cx="4399256" cy="39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0071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2688" y="2065867"/>
            <a:ext cx="7408333" cy="2429933"/>
          </a:xfrm>
        </p:spPr>
        <p:txBody>
          <a:bodyPr>
            <a:normAutofit fontScale="85000" lnSpcReduction="20000"/>
          </a:bodyPr>
          <a:lstStyle/>
          <a:p>
            <a:r>
              <a:rPr lang="nl-NL" sz="2800" dirty="0" smtClean="0"/>
              <a:t>Goudsmeden lenen te veel wissels uit.</a:t>
            </a:r>
            <a:br>
              <a:rPr lang="nl-NL" sz="2800" dirty="0" smtClean="0"/>
            </a:br>
            <a:r>
              <a:rPr lang="nl-NL" sz="2800" dirty="0" smtClean="0"/>
              <a:t>Het komt steeds vaker voor dat mensen hun wissel niet meer kunnen omruilen voor goud of zilver (Dit is het geval bij een “run op de bank”!</a:t>
            </a:r>
          </a:p>
          <a:p>
            <a:endParaRPr lang="nl-NL" sz="2800" dirty="0"/>
          </a:p>
          <a:p>
            <a:r>
              <a:rPr lang="nl-NL" sz="2800" dirty="0" smtClean="0"/>
              <a:t>Het uitgeven van bankbiljetten komt in handen van één bank: </a:t>
            </a:r>
            <a:r>
              <a:rPr lang="nl-NL" sz="2800" i="1" dirty="0" smtClean="0"/>
              <a:t>De Nederlandsche Bank</a:t>
            </a:r>
            <a:endParaRPr lang="nl-NL" sz="2800" i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Goudsmeden maken het te bont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6228" r="2399" b="5894"/>
          <a:stretch/>
        </p:blipFill>
        <p:spPr bwMode="auto">
          <a:xfrm>
            <a:off x="2936288" y="4648200"/>
            <a:ext cx="2819400" cy="196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02688" y="10668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Bankbiljetten blijven (tot 1936) inwisselbaar tegen goud / zilver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69269114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5945 L -0.00087 -0.190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Hoe gaat het tegenwoordig?</a:t>
            </a:r>
          </a:p>
        </p:txBody>
      </p:sp>
      <p:sp>
        <p:nvSpPr>
          <p:cNvPr id="17412" name="Tekstvak 1"/>
          <p:cNvSpPr txBox="1">
            <a:spLocks noChangeArrowheads="1"/>
          </p:cNvSpPr>
          <p:nvPr/>
        </p:nvSpPr>
        <p:spPr bwMode="auto">
          <a:xfrm>
            <a:off x="685800" y="1791831"/>
            <a:ext cx="7620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2800" dirty="0"/>
              <a:t>In moderne economieën is het </a:t>
            </a:r>
            <a:r>
              <a:rPr lang="nl-NL" sz="2800" dirty="0">
                <a:solidFill>
                  <a:srgbClr val="FF0000"/>
                </a:solidFill>
              </a:rPr>
              <a:t>vertrouwen</a:t>
            </a:r>
            <a:r>
              <a:rPr lang="nl-NL" sz="2800" dirty="0"/>
              <a:t> in de bankbiljetten zo groot dat het niet meer nodig is dat banken de tegenwaarde in edelmetaal bewaren. </a:t>
            </a:r>
            <a:endParaRPr lang="nl-NL" sz="2800" dirty="0" smtClean="0"/>
          </a:p>
          <a:p>
            <a:pPr eaLnBrk="1" hangingPunct="1"/>
            <a:endParaRPr lang="nl-NL" sz="2800" dirty="0"/>
          </a:p>
          <a:p>
            <a:pPr eaLnBrk="1" hangingPunct="1"/>
            <a:r>
              <a:rPr lang="nl-NL" sz="2800" dirty="0" smtClean="0"/>
              <a:t>Er </a:t>
            </a:r>
            <a:r>
              <a:rPr lang="nl-NL" sz="2800" dirty="0"/>
              <a:t>is nu sprake van </a:t>
            </a:r>
            <a:r>
              <a:rPr lang="nl-NL" sz="2800" dirty="0">
                <a:solidFill>
                  <a:srgbClr val="FF0000"/>
                </a:solidFill>
              </a:rPr>
              <a:t>fiduciair</a:t>
            </a:r>
            <a:r>
              <a:rPr lang="nl-NL" sz="2800" dirty="0"/>
              <a:t> geld. 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800" dirty="0"/>
              <a:t>Al het chartale en girale geld in handen van gezinnen en bedrijven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Maatschappelijke geldhoeveelheid</a:t>
            </a:r>
          </a:p>
        </p:txBody>
      </p:sp>
      <p:grpSp>
        <p:nvGrpSpPr>
          <p:cNvPr id="7" name="Groep 6"/>
          <p:cNvGrpSpPr/>
          <p:nvPr/>
        </p:nvGrpSpPr>
        <p:grpSpPr>
          <a:xfrm>
            <a:off x="533400" y="2897080"/>
            <a:ext cx="2659702" cy="3198920"/>
            <a:chOff x="533400" y="2897080"/>
            <a:chExt cx="2659702" cy="3198920"/>
          </a:xfrm>
        </p:grpSpPr>
        <p:sp>
          <p:nvSpPr>
            <p:cNvPr id="3" name="Tekstvak 2"/>
            <p:cNvSpPr txBox="1"/>
            <p:nvPr/>
          </p:nvSpPr>
          <p:spPr>
            <a:xfrm>
              <a:off x="533400" y="2897080"/>
              <a:ext cx="24625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dirty="0" smtClean="0"/>
                <a:t>Chartaal geld</a:t>
              </a:r>
              <a:endParaRPr lang="nl-NL" sz="2800" b="1" dirty="0"/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533400" y="3418820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Munten en Bankbiljetten</a:t>
              </a:r>
              <a:endParaRPr lang="nl-NL" dirty="0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01" y="4362450"/>
              <a:ext cx="2628900" cy="173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ep 7"/>
          <p:cNvGrpSpPr/>
          <p:nvPr/>
        </p:nvGrpSpPr>
        <p:grpSpPr>
          <a:xfrm>
            <a:off x="4564455" y="2895600"/>
            <a:ext cx="3741345" cy="3714896"/>
            <a:chOff x="4564455" y="2895600"/>
            <a:chExt cx="3741345" cy="3714896"/>
          </a:xfrm>
        </p:grpSpPr>
        <p:sp>
          <p:nvSpPr>
            <p:cNvPr id="6" name="Tekstvak 5"/>
            <p:cNvSpPr txBox="1"/>
            <p:nvPr/>
          </p:nvSpPr>
          <p:spPr>
            <a:xfrm>
              <a:off x="4572000" y="2895600"/>
              <a:ext cx="2040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dirty="0" smtClean="0"/>
                <a:t>Giraal geld</a:t>
              </a:r>
              <a:endParaRPr lang="nl-NL" sz="2800" b="1" dirty="0"/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4572000" y="3418820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Geld op bankrekening waarmee je rechtstreeks kunt betalen</a:t>
              </a:r>
              <a:endParaRPr lang="nl-NL" dirty="0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227" y="4065151"/>
              <a:ext cx="2545345" cy="254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455" y="4611207"/>
              <a:ext cx="2207207" cy="1236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82254"/>
              </p:ext>
            </p:extLst>
          </p:nvPr>
        </p:nvGraphicFramePr>
        <p:xfrm>
          <a:off x="1828800" y="1397000"/>
          <a:ext cx="6248400" cy="1096982"/>
        </p:xfrm>
        <a:graphic>
          <a:graphicData uri="http://schemas.openxmlformats.org/drawingml/2006/table">
            <a:tbl>
              <a:tblPr/>
              <a:tblGrid>
                <a:gridCol w="2286000"/>
                <a:gridCol w="762000"/>
                <a:gridCol w="2438400"/>
                <a:gridCol w="762000"/>
              </a:tblGrid>
              <a:tr h="4569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Activa               Balans van de Centrale Bank           Passiva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640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Goud en deviezen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€ 80</a:t>
                      </a:r>
                    </a:p>
                  </a:txBody>
                  <a:tcPr marT="45695" marB="456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Bankbiljetten in omloop (chartaal)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€ 50</a:t>
                      </a:r>
                    </a:p>
                  </a:txBody>
                  <a:tcPr marT="45695" marB="456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47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492193"/>
              </p:ext>
            </p:extLst>
          </p:nvPr>
        </p:nvGraphicFramePr>
        <p:xfrm>
          <a:off x="1828800" y="2895600"/>
          <a:ext cx="6248400" cy="1502691"/>
        </p:xfrm>
        <a:graphic>
          <a:graphicData uri="http://schemas.openxmlformats.org/drawingml/2006/table">
            <a:tbl>
              <a:tblPr/>
              <a:tblGrid>
                <a:gridCol w="2303463"/>
                <a:gridCol w="744537"/>
                <a:gridCol w="2438400"/>
                <a:gridCol w="762000"/>
              </a:tblGrid>
              <a:tr h="53342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Activa         Balans van de gezamenlijke banken     Passiva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877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€ 10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Rekening courant tegoed (giraal)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crediteuren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€ 100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1509946" y="5033665"/>
            <a:ext cx="6400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Van de €50 uitgegeven bankbiljetten is € 10 in handen van banken (die tellen niet mee!)</a:t>
            </a:r>
            <a:br>
              <a:rPr lang="nl-NL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nl-NL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nl-NL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nl-NL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hoeveelheid chartaal geld is € 40 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71500" y="214313"/>
            <a:ext cx="6257925" cy="511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8A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600" dirty="0" smtClean="0"/>
              <a:t>Maatschappelijke geldhoeveelheid (M)</a:t>
            </a:r>
            <a:endParaRPr lang="nl-NL" sz="2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46" y="3096587"/>
            <a:ext cx="1657350" cy="81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6" y="1524000"/>
            <a:ext cx="12382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1509946" y="4572000"/>
            <a:ext cx="4397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Hoeveel chartaal geld zit in M?</a:t>
            </a:r>
            <a:endParaRPr lang="nl-NL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514947" y="4572000"/>
            <a:ext cx="405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Hoeveel giraal geld zit in M?</a:t>
            </a:r>
            <a:endParaRPr lang="nl-NL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493664" y="5029200"/>
            <a:ext cx="640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Geld op rekening courant tegoeden = girale geld</a:t>
            </a:r>
            <a:r>
              <a:rPr lang="nl-NL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nl-NL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nl-NL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Dus er is € 100 aan giraal geld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514947" y="5352365"/>
            <a:ext cx="74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In totaal bedraagt de maatschappelijke geldhoeveelheid M1 € 140</a:t>
            </a:r>
            <a:endParaRPr lang="nl-NL" b="1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H="1">
            <a:off x="4710346" y="2209800"/>
            <a:ext cx="2833454" cy="12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7910746" y="2057400"/>
            <a:ext cx="39505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8001000" y="35814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8361770" y="1872734"/>
            <a:ext cx="4572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40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8385371" y="3386439"/>
            <a:ext cx="553630" cy="3385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 smtClean="0"/>
              <a:t>100</a:t>
            </a:r>
            <a:endParaRPr lang="nl-NL" sz="1600" dirty="0"/>
          </a:p>
        </p:txBody>
      </p:sp>
      <p:sp>
        <p:nvSpPr>
          <p:cNvPr id="16" name="Tekstvak 15"/>
          <p:cNvSpPr txBox="1"/>
          <p:nvPr/>
        </p:nvSpPr>
        <p:spPr>
          <a:xfrm>
            <a:off x="8377279" y="1143000"/>
            <a:ext cx="55363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M1</a:t>
            </a:r>
            <a:endParaRPr lang="nl-NL" dirty="0"/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3" grpId="0" autoUpdateAnimBg="0"/>
      <p:bldP spid="13343" grpId="1"/>
      <p:bldP spid="11" grpId="0"/>
      <p:bldP spid="11" grpId="1"/>
      <p:bldP spid="12" grpId="0"/>
      <p:bldP spid="12" grpId="1"/>
      <p:bldP spid="14" grpId="0" autoUpdateAnimBg="0"/>
      <p:bldP spid="14" grpId="1"/>
      <p:bldP spid="2" grpId="0"/>
      <p:bldP spid="15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7239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800" dirty="0"/>
              <a:t>Het geld in de kas van de banken hoort niet bij de maatschappelijke geldhoeveelheid.</a:t>
            </a:r>
          </a:p>
          <a:p>
            <a:pPr eaLnBrk="1" hangingPunct="1">
              <a:spcBef>
                <a:spcPct val="50000"/>
              </a:spcBef>
            </a:pPr>
            <a:r>
              <a:rPr lang="nl-NL" sz="2800" dirty="0"/>
              <a:t>Dit </a:t>
            </a:r>
            <a:r>
              <a:rPr lang="nl-NL" sz="2800" dirty="0" smtClean="0"/>
              <a:t>geld, </a:t>
            </a:r>
            <a:r>
              <a:rPr lang="nl-NL" sz="2800" dirty="0"/>
              <a:t>samen met het tegoed </a:t>
            </a:r>
            <a:r>
              <a:rPr lang="nl-NL" sz="2800" dirty="0" smtClean="0"/>
              <a:t>bij de </a:t>
            </a:r>
            <a:r>
              <a:rPr lang="nl-NL" sz="2800" dirty="0"/>
              <a:t>Centrale </a:t>
            </a:r>
            <a:r>
              <a:rPr lang="nl-NL" sz="2800" dirty="0" smtClean="0"/>
              <a:t>Bank, </a:t>
            </a:r>
            <a:r>
              <a:rPr lang="nl-NL" sz="2800" dirty="0"/>
              <a:t>dient ter </a:t>
            </a:r>
            <a:r>
              <a:rPr lang="nl-NL" sz="2800" dirty="0">
                <a:solidFill>
                  <a:srgbClr val="C00000"/>
                </a:solidFill>
              </a:rPr>
              <a:t>dekking van de girale verplichtingen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914400" y="4419600"/>
            <a:ext cx="6858000" cy="1931634"/>
            <a:chOff x="914400" y="4419600"/>
            <a:chExt cx="6858000" cy="1931634"/>
          </a:xfrm>
        </p:grpSpPr>
        <p:sp>
          <p:nvSpPr>
            <p:cNvPr id="19459" name="Text Box 5"/>
            <p:cNvSpPr txBox="1">
              <a:spLocks noChangeArrowheads="1"/>
            </p:cNvSpPr>
            <p:nvPr/>
          </p:nvSpPr>
          <p:spPr bwMode="auto">
            <a:xfrm>
              <a:off x="914400" y="4419600"/>
              <a:ext cx="6858000" cy="1600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sz="2800" dirty="0"/>
                <a:t>Het liquiditeitspercentage van de bank is</a:t>
              </a:r>
              <a:r>
                <a:rPr lang="nl-NL" sz="2800" dirty="0" smtClean="0"/>
                <a:t>:</a:t>
              </a:r>
              <a:br>
                <a:rPr lang="nl-NL" sz="2800" dirty="0" smtClean="0"/>
              </a:br>
              <a:endParaRPr lang="nl-NL" sz="2800" dirty="0"/>
            </a:p>
            <a:p>
              <a:pPr eaLnBrk="1" hangingPunct="1">
                <a:spcBef>
                  <a:spcPct val="50000"/>
                </a:spcBef>
              </a:pPr>
              <a:r>
                <a:rPr lang="nl-NL" sz="2800" u="sng" dirty="0"/>
                <a:t>Kas + tegoed centrale bank</a:t>
              </a:r>
              <a:r>
                <a:rPr lang="nl-NL" sz="2800" dirty="0"/>
                <a:t> x 100</a:t>
              </a:r>
              <a:r>
                <a:rPr lang="nl-NL" sz="2800" dirty="0" smtClean="0"/>
                <a:t>%</a:t>
              </a:r>
              <a:r>
                <a:rPr lang="nl-NL" sz="2800" u="sng" dirty="0" smtClean="0"/>
                <a:t>             </a:t>
              </a:r>
              <a:endParaRPr lang="nl-NL" sz="2800" u="sng" dirty="0"/>
            </a:p>
          </p:txBody>
        </p:sp>
        <p:sp>
          <p:nvSpPr>
            <p:cNvPr id="2" name="Tekstvak 1"/>
            <p:cNvSpPr txBox="1"/>
            <p:nvPr/>
          </p:nvSpPr>
          <p:spPr>
            <a:xfrm>
              <a:off x="914400" y="5828014"/>
              <a:ext cx="476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/>
                <a:t>Rekening courant </a:t>
              </a:r>
              <a:r>
                <a:rPr lang="nl-NL" sz="2800" dirty="0" smtClean="0"/>
                <a:t>tegoeden</a:t>
              </a:r>
              <a:endParaRPr lang="nl-NL" sz="2800" dirty="0"/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Liquiditeitspercentage</a:t>
            </a:r>
            <a:endParaRPr lang="nl-NL" dirty="0"/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Chartale en girale </a:t>
            </a:r>
            <a:r>
              <a:rPr lang="nl-NL" dirty="0" smtClean="0"/>
              <a:t>geldschepping</a:t>
            </a:r>
            <a:endParaRPr lang="nl-NL" dirty="0"/>
          </a:p>
        </p:txBody>
      </p:sp>
      <p:graphicFrame>
        <p:nvGraphicFramePr>
          <p:cNvPr id="15404" name="Group 4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9398921"/>
              </p:ext>
            </p:extLst>
          </p:nvPr>
        </p:nvGraphicFramePr>
        <p:xfrm>
          <a:off x="923629" y="1295400"/>
          <a:ext cx="7086600" cy="1661553"/>
        </p:xfrm>
        <a:graphic>
          <a:graphicData uri="http://schemas.openxmlformats.org/drawingml/2006/table">
            <a:tbl>
              <a:tblPr/>
              <a:tblGrid>
                <a:gridCol w="2251075"/>
                <a:gridCol w="1254125"/>
                <a:gridCol w="2278063"/>
                <a:gridCol w="1303337"/>
              </a:tblGrid>
              <a:tr h="33482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Balans van een bank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655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Kas 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€ 100</a:t>
                      </a: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Rekening courant tegoed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€ 5000</a:t>
                      </a: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Tegoed centrale bank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€ 400</a:t>
                      </a: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2133600" y="3119735"/>
            <a:ext cx="4114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 err="1"/>
              <a:t>Minimaal</a:t>
            </a:r>
            <a:r>
              <a:rPr lang="en-US" sz="1600" i="1" dirty="0"/>
              <a:t> </a:t>
            </a:r>
            <a:r>
              <a:rPr lang="en-US" sz="1600" i="1" dirty="0" err="1"/>
              <a:t>vereist</a:t>
            </a:r>
            <a:r>
              <a:rPr lang="en-US" sz="1600" i="1" dirty="0"/>
              <a:t> </a:t>
            </a:r>
            <a:r>
              <a:rPr lang="en-US" sz="1600" i="1" dirty="0" err="1"/>
              <a:t>liquiditeitspercentage</a:t>
            </a:r>
            <a:r>
              <a:rPr lang="en-US" sz="1600" i="1" dirty="0"/>
              <a:t>: </a:t>
            </a:r>
            <a:r>
              <a:rPr lang="en-US" sz="1600" i="1" dirty="0" smtClean="0"/>
              <a:t>8%</a:t>
            </a:r>
            <a:endParaRPr lang="nl-NL" sz="1600" i="1" dirty="0"/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533400" y="3996154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 smtClean="0"/>
              <a:t>8% </a:t>
            </a:r>
            <a:r>
              <a:rPr lang="nl-NL" dirty="0"/>
              <a:t>van € 5000 = € </a:t>
            </a:r>
            <a:r>
              <a:rPr lang="nl-NL" dirty="0" smtClean="0"/>
              <a:t>400</a:t>
            </a:r>
            <a:endParaRPr lang="nl-NL" dirty="0"/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3200400" y="3962400"/>
            <a:ext cx="594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>
                <a:solidFill>
                  <a:srgbClr val="FF0000"/>
                </a:solidFill>
              </a:rPr>
              <a:t>Dus is er </a:t>
            </a:r>
            <a:r>
              <a:rPr lang="nl-NL" dirty="0" smtClean="0">
                <a:solidFill>
                  <a:srgbClr val="FF0000"/>
                </a:solidFill>
              </a:rPr>
              <a:t>nog </a:t>
            </a:r>
            <a:r>
              <a:rPr lang="nl-NL" dirty="0">
                <a:solidFill>
                  <a:srgbClr val="FF0000"/>
                </a:solidFill>
              </a:rPr>
              <a:t>€ </a:t>
            </a:r>
            <a:r>
              <a:rPr lang="nl-NL" dirty="0" smtClean="0">
                <a:solidFill>
                  <a:srgbClr val="FF0000"/>
                </a:solidFill>
              </a:rPr>
              <a:t>100 over.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De bank kán €100 </a:t>
            </a:r>
            <a:r>
              <a:rPr lang="nl-NL" b="1" dirty="0" smtClean="0">
                <a:solidFill>
                  <a:srgbClr val="FF0000"/>
                </a:solidFill>
              </a:rPr>
              <a:t>chartaal geld scheppen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533400" y="6089066"/>
            <a:ext cx="838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>
                <a:solidFill>
                  <a:srgbClr val="FF0000"/>
                </a:solidFill>
              </a:rPr>
              <a:t>Dus is er voor € 1.250,- </a:t>
            </a:r>
            <a:r>
              <a:rPr lang="nl-NL" b="1" dirty="0">
                <a:solidFill>
                  <a:srgbClr val="FF0000"/>
                </a:solidFill>
              </a:rPr>
              <a:t>girale geldschepping</a:t>
            </a:r>
            <a:r>
              <a:rPr lang="nl-NL" dirty="0">
                <a:solidFill>
                  <a:srgbClr val="FF0000"/>
                </a:solidFill>
              </a:rPr>
              <a:t> mogelijk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33400" y="3458289"/>
            <a:ext cx="7002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Hoeveel dekkingsmiddelen heeft deze bank over?</a:t>
            </a:r>
            <a:endParaRPr lang="nl-NL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33400" y="4758154"/>
            <a:ext cx="618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Hoeveel giraal geld kan de bank scheppen?</a:t>
            </a:r>
            <a:endParaRPr lang="nl-NL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533400" y="5219819"/>
            <a:ext cx="8305800" cy="1014444"/>
            <a:chOff x="533400" y="5490865"/>
            <a:chExt cx="8305800" cy="1014444"/>
          </a:xfrm>
        </p:grpSpPr>
        <p:sp>
          <p:nvSpPr>
            <p:cNvPr id="15410" name="Text Box 50"/>
            <p:cNvSpPr txBox="1">
              <a:spLocks noChangeArrowheads="1"/>
            </p:cNvSpPr>
            <p:nvPr/>
          </p:nvSpPr>
          <p:spPr bwMode="auto">
            <a:xfrm>
              <a:off x="533400" y="5490865"/>
              <a:ext cx="8305800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smtClean="0"/>
                <a:t>Met € 500 (100+400) </a:t>
              </a:r>
              <a:r>
                <a:rPr lang="en-US" dirty="0" err="1" smtClean="0"/>
                <a:t>dekkingsmiddelen</a:t>
              </a:r>
              <a:r>
                <a:rPr lang="en-US" dirty="0" smtClean="0"/>
                <a:t> </a:t>
              </a:r>
              <a:r>
                <a:rPr lang="en-US" dirty="0" err="1" smtClean="0"/>
                <a:t>kan</a:t>
              </a:r>
              <a:r>
                <a:rPr lang="en-US" dirty="0" smtClean="0"/>
                <a:t> de bank: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u="sng" dirty="0" smtClean="0"/>
                <a:t>€ 500</a:t>
              </a:r>
              <a:endParaRPr lang="nl-NL" u="sng" dirty="0"/>
            </a:p>
          </p:txBody>
        </p:sp>
        <p:sp>
          <p:nvSpPr>
            <p:cNvPr id="3" name="Tekstvak 2"/>
            <p:cNvSpPr txBox="1"/>
            <p:nvPr/>
          </p:nvSpPr>
          <p:spPr>
            <a:xfrm>
              <a:off x="767176" y="61359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8</a:t>
              </a:r>
              <a:endParaRPr lang="nl-NL" dirty="0"/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1128090" y="6003628"/>
              <a:ext cx="4281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x 100 = € 6.250 girale tegoeden dekken</a:t>
              </a:r>
              <a:endParaRPr lang="nl-NL" dirty="0"/>
            </a:p>
          </p:txBody>
        </p:sp>
      </p:grp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6" grpId="0" autoUpdateAnimBg="0"/>
      <p:bldP spid="15407" grpId="0"/>
      <p:bldP spid="15412" grpId="0"/>
      <p:bldP spid="15413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066800" y="1371600"/>
            <a:ext cx="7315200" cy="1733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1066800" y="17526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1295400" y="141553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Activa		Balans van een bank	                   Passiva </a:t>
            </a:r>
            <a:endParaRPr lang="nl-NL" dirty="0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4572000" y="17526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1219200" y="1905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Kas			250</a:t>
            </a:r>
          </a:p>
          <a:p>
            <a:r>
              <a:rPr lang="nl-NL" dirty="0" smtClean="0"/>
              <a:t>Debiteuren		700</a:t>
            </a:r>
          </a:p>
          <a:p>
            <a:r>
              <a:rPr lang="nl-NL" dirty="0" smtClean="0"/>
              <a:t>Overige activa		</a:t>
            </a:r>
            <a:r>
              <a:rPr lang="nl-NL" u="sng" dirty="0" smtClean="0"/>
              <a:t>  50</a:t>
            </a:r>
          </a:p>
          <a:p>
            <a:r>
              <a:rPr lang="nl-NL" dirty="0" smtClean="0"/>
              <a:t>		            1.000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4724400" y="1905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Crediteuren in r.c.		450</a:t>
            </a:r>
          </a:p>
          <a:p>
            <a:r>
              <a:rPr lang="nl-NL" dirty="0" smtClean="0"/>
              <a:t>Overige schulden		490</a:t>
            </a:r>
          </a:p>
          <a:p>
            <a:r>
              <a:rPr lang="nl-NL" dirty="0" smtClean="0"/>
              <a:t>Eigen vermogen		</a:t>
            </a:r>
            <a:r>
              <a:rPr lang="nl-NL" u="sng" dirty="0" smtClean="0"/>
              <a:t>  60</a:t>
            </a:r>
          </a:p>
          <a:p>
            <a:r>
              <a:rPr lang="nl-NL" dirty="0"/>
              <a:t>	</a:t>
            </a:r>
            <a:r>
              <a:rPr lang="nl-NL" dirty="0" smtClean="0"/>
              <a:t>	            1.000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066800" y="3182034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Voor </a:t>
            </a:r>
            <a:r>
              <a:rPr lang="nl-NL" dirty="0"/>
              <a:t>hoeveel geld heeft deze bank krediet verstrekt? Licht je antwoord toe</a:t>
            </a:r>
            <a:r>
              <a:rPr lang="nl-NL" dirty="0" smtClean="0"/>
              <a:t>.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066800" y="3752723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2.  Hoeveel </a:t>
            </a:r>
            <a:r>
              <a:rPr lang="nl-NL" dirty="0"/>
              <a:t>geld hebben de cliënten van deze bank </a:t>
            </a:r>
            <a:r>
              <a:rPr lang="nl-NL" dirty="0" smtClean="0"/>
              <a:t>op</a:t>
            </a:r>
          </a:p>
          <a:p>
            <a:r>
              <a:rPr lang="nl-NL" dirty="0"/>
              <a:t> </a:t>
            </a:r>
            <a:r>
              <a:rPr lang="nl-NL" dirty="0" smtClean="0"/>
              <a:t>    bankrekeningen </a:t>
            </a:r>
            <a:r>
              <a:rPr lang="nl-NL" dirty="0"/>
              <a:t>staan</a:t>
            </a:r>
            <a:r>
              <a:rPr lang="nl-NL" dirty="0" smtClean="0"/>
              <a:t>.</a:t>
            </a:r>
          </a:p>
          <a:p>
            <a:endParaRPr lang="nl-NL" dirty="0" smtClean="0"/>
          </a:p>
        </p:txBody>
      </p:sp>
      <p:sp>
        <p:nvSpPr>
          <p:cNvPr id="19" name="Tekstvak 18"/>
          <p:cNvSpPr txBox="1"/>
          <p:nvPr/>
        </p:nvSpPr>
        <p:spPr>
          <a:xfrm>
            <a:off x="1066800" y="427317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3. </a:t>
            </a:r>
            <a:r>
              <a:rPr lang="nl-NL" dirty="0"/>
              <a:t>Stel dat het verplichte dekkingspercentage 20% bedraagt. </a:t>
            </a:r>
            <a:r>
              <a:rPr lang="nl-NL" dirty="0" smtClean="0"/>
              <a:t>Hoe</a:t>
            </a:r>
          </a:p>
          <a:p>
            <a:r>
              <a:rPr lang="nl-NL" dirty="0"/>
              <a:t> </a:t>
            </a:r>
            <a:r>
              <a:rPr lang="nl-NL" dirty="0" smtClean="0"/>
              <a:t>   groot </a:t>
            </a:r>
            <a:r>
              <a:rPr lang="nl-NL" dirty="0"/>
              <a:t>mag de post Crediteuren dan maximaal worden? 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066800" y="4919502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4. </a:t>
            </a:r>
            <a:r>
              <a:rPr lang="nl-NL" dirty="0"/>
              <a:t>Bereken welk bedrag de bank nog maximaal </a:t>
            </a:r>
            <a:r>
              <a:rPr lang="nl-NL" i="1" dirty="0"/>
              <a:t>giraal</a:t>
            </a:r>
            <a:r>
              <a:rPr lang="nl-NL" dirty="0"/>
              <a:t> kan uitlenen </a:t>
            </a:r>
            <a:r>
              <a:rPr lang="nl-NL" dirty="0" smtClean="0"/>
              <a:t>als</a:t>
            </a:r>
          </a:p>
          <a:p>
            <a:r>
              <a:rPr lang="nl-NL" dirty="0" smtClean="0"/>
              <a:t>    het </a:t>
            </a:r>
            <a:r>
              <a:rPr lang="nl-NL" dirty="0"/>
              <a:t>liquiditeitspercentage van 20% voldoen­de hoog is.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1066800" y="5565833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5. </a:t>
            </a:r>
            <a:r>
              <a:rPr lang="nl-NL" dirty="0"/>
              <a:t>Welk bedrag had de bank in de uitgangssituatie bij </a:t>
            </a:r>
            <a:r>
              <a:rPr lang="nl-NL" dirty="0" smtClean="0"/>
              <a:t>een</a:t>
            </a:r>
          </a:p>
          <a:p>
            <a:r>
              <a:rPr lang="nl-NL" dirty="0"/>
              <a:t> </a:t>
            </a:r>
            <a:r>
              <a:rPr lang="nl-NL" dirty="0" smtClean="0"/>
              <a:t>   liquiditeitspercentage </a:t>
            </a:r>
            <a:r>
              <a:rPr lang="nl-NL" dirty="0"/>
              <a:t>van 20% maximaal </a:t>
            </a:r>
            <a:r>
              <a:rPr lang="nl-NL" i="1" dirty="0"/>
              <a:t>chartaal</a:t>
            </a:r>
            <a:r>
              <a:rPr lang="nl-NL" dirty="0"/>
              <a:t> er bij uit </a:t>
            </a:r>
            <a:r>
              <a:rPr lang="nl-NL" dirty="0" smtClean="0"/>
              <a:t>kunnen</a:t>
            </a:r>
          </a:p>
          <a:p>
            <a:r>
              <a:rPr lang="nl-NL" dirty="0"/>
              <a:t> </a:t>
            </a:r>
            <a:r>
              <a:rPr lang="nl-NL" dirty="0" smtClean="0"/>
              <a:t>   lenen</a:t>
            </a:r>
            <a:r>
              <a:rPr lang="nl-NL" dirty="0"/>
              <a:t>? Licht je antwoord toe.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12192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 een bank geldt op </a:t>
            </a:r>
            <a:r>
              <a:rPr lang="nl-NL" dirty="0" smtClean="0"/>
              <a:t>31/12/2013 </a:t>
            </a:r>
            <a:r>
              <a:rPr lang="nl-NL" dirty="0"/>
              <a:t>de volgende balans (bedra­gen in miljoenen euro)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3124200" y="3467566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700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7" y="3624656"/>
            <a:ext cx="1901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62400" y="401810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450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024773" y="456167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1.250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024773" y="5220160"/>
            <a:ext cx="96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800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7117138" y="5565833"/>
            <a:ext cx="173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250 – 90 = 160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735924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4" grpId="0"/>
      <p:bldP spid="5" grpId="0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381000" y="2590800"/>
            <a:ext cx="84162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Hoe groot is jouw vertrouwen nog?</a:t>
            </a:r>
            <a:endParaRPr lang="nl-NL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4" y="1455345"/>
            <a:ext cx="758939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5" y="1474961"/>
            <a:ext cx="7557886" cy="470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Bankencrisis</a:t>
            </a:r>
            <a:endParaRPr lang="nl-NL" dirty="0"/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Geldschepping door banken</a:t>
            </a: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752600"/>
          </a:xfrm>
        </p:spPr>
        <p:txBody>
          <a:bodyPr/>
          <a:lstStyle/>
          <a:p>
            <a:r>
              <a:rPr lang="nl-NL" sz="2800" i="1" dirty="0" smtClean="0"/>
              <a:t>in historisch perspectief</a:t>
            </a:r>
            <a:endParaRPr lang="nl-NL" sz="2800" i="1" dirty="0"/>
          </a:p>
        </p:txBody>
      </p:sp>
      <p:pic>
        <p:nvPicPr>
          <p:cNvPr id="9220" name="Picture 4" descr="http://t2.gstatic.com/images?q=tbn:ANd9GcQBrEiQDvmtpiT_W6YfL2bq35i6odi6NTIHLoLsXRCCT-8ghp6t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5" y="3276600"/>
            <a:ext cx="2002608" cy="1344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2" name="Picture 6" descr="http://t3.gstatic.com/images?q=tbn:ANd9GcTYm0S1jRv6rc3WtpLBSPrbIftRf2dIedGdjiv3UfY99guyS5dK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54" y="3276600"/>
            <a:ext cx="1882746" cy="1344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67833" y="1752600"/>
            <a:ext cx="7408333" cy="367929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nl-NL" sz="2800" dirty="0"/>
              <a:t>In de middeleeuwen werden gouden munten </a:t>
            </a:r>
            <a:r>
              <a:rPr lang="nl-NL" sz="2800" dirty="0" smtClean="0"/>
              <a:t>tegen betaling in </a:t>
            </a:r>
            <a:r>
              <a:rPr lang="nl-NL" sz="2800" dirty="0"/>
              <a:t>bewaring gegeven bij een goudsmid. </a:t>
            </a:r>
          </a:p>
          <a:p>
            <a:pPr>
              <a:spcBef>
                <a:spcPct val="50000"/>
              </a:spcBef>
            </a:pPr>
            <a:r>
              <a:rPr lang="nl-NL" sz="2800" dirty="0"/>
              <a:t>In ruil voor die gouden munten gaf de goudsmid zijn klanten een </a:t>
            </a:r>
            <a:r>
              <a:rPr lang="nl-NL" sz="2800" dirty="0" smtClean="0"/>
              <a:t>geldwissel (kwitantie = bewijs van betaling) </a:t>
            </a:r>
            <a:r>
              <a:rPr lang="nl-NL" sz="2800" dirty="0"/>
              <a:t>mee.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r>
              <a:rPr lang="nl-NL" dirty="0"/>
              <a:t>Een stukje </a:t>
            </a:r>
            <a:r>
              <a:rPr lang="nl-NL" dirty="0" smtClean="0"/>
              <a:t>geschiedenis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2305050" cy="193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4263757" cy="175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91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023103"/>
              </p:ext>
            </p:extLst>
          </p:nvPr>
        </p:nvGraphicFramePr>
        <p:xfrm>
          <a:off x="2091296" y="1597241"/>
          <a:ext cx="6096000" cy="2114957"/>
        </p:xfrm>
        <a:graphic>
          <a:graphicData uri="http://schemas.openxmlformats.org/drawingml/2006/table">
            <a:tbl>
              <a:tblPr/>
              <a:tblGrid>
                <a:gridCol w="1752600"/>
                <a:gridCol w="1143000"/>
                <a:gridCol w="2024063"/>
                <a:gridCol w="1176337"/>
              </a:tblGrid>
              <a:tr h="45277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Bezit                                        Schuld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078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Goud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Geldwissel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rmAutofit fontScale="90000"/>
          </a:bodyPr>
          <a:lstStyle/>
          <a:p>
            <a:r>
              <a:rPr lang="nl-NL" dirty="0"/>
              <a:t>Balans van de </a:t>
            </a:r>
            <a:r>
              <a:rPr lang="nl-NL" dirty="0" smtClean="0"/>
              <a:t>goudsmid (in </a:t>
            </a:r>
            <a:r>
              <a:rPr lang="nl-NL" dirty="0" err="1" smtClean="0"/>
              <a:t>mln</a:t>
            </a:r>
            <a:r>
              <a:rPr lang="nl-NL" dirty="0" smtClean="0"/>
              <a:t>)</a:t>
            </a: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1752600" y="3733800"/>
            <a:ext cx="6239991" cy="2063071"/>
            <a:chOff x="2133600" y="3584729"/>
            <a:chExt cx="5589587" cy="1524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584729"/>
              <a:ext cx="1819469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775228"/>
              <a:ext cx="2770187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kstvak 2"/>
            <p:cNvSpPr txBox="1"/>
            <p:nvPr/>
          </p:nvSpPr>
          <p:spPr>
            <a:xfrm>
              <a:off x="4228126" y="4023563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dirty="0" smtClean="0"/>
                <a:t>=</a:t>
              </a:r>
              <a:endParaRPr lang="nl-NL" sz="36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" y="1600200"/>
            <a:ext cx="152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32012" y="5796871"/>
            <a:ext cx="7207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De goudsmid verdient nu 1 </a:t>
            </a:r>
            <a:r>
              <a:rPr lang="nl-NL" sz="2400" dirty="0" err="1" smtClean="0"/>
              <a:t>mln</a:t>
            </a:r>
            <a:r>
              <a:rPr lang="nl-NL" sz="2400" dirty="0" smtClean="0"/>
              <a:t> geld met het bewaren van het goud</a:t>
            </a:r>
            <a:endParaRPr lang="nl-NL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57338" y="2057400"/>
            <a:ext cx="6192837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2800" dirty="0">
                <a:latin typeface="Arial" pitchFamily="34" charset="0"/>
                <a:cs typeface="Arial" pitchFamily="34" charset="0"/>
              </a:rPr>
              <a:t>De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burgers kunnen elkaar voortaan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met de geldwissel betalen. </a:t>
            </a:r>
          </a:p>
          <a:p>
            <a:pPr>
              <a:spcBef>
                <a:spcPct val="50000"/>
              </a:spcBef>
            </a:pPr>
            <a:r>
              <a:rPr lang="nl-NL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Het </a:t>
            </a:r>
            <a:r>
              <a:rPr lang="nl-NL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goud wordt dus vaak niet meer opgevraagd</a:t>
            </a:r>
            <a:r>
              <a:rPr lang="nl-NL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nl-NL" sz="2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goudsmid kan de gouden munten dus aan andere mensen uitlenen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! </a:t>
            </a:r>
          </a:p>
          <a:p>
            <a:pPr>
              <a:spcBef>
                <a:spcPct val="50000"/>
              </a:spcBef>
            </a:pPr>
            <a:r>
              <a:rPr lang="nl-NL" sz="2800" dirty="0" smtClean="0">
                <a:latin typeface="Arial" pitchFamily="34" charset="0"/>
                <a:cs typeface="Arial" pitchFamily="34" charset="0"/>
              </a:rPr>
              <a:t>Nu verdient hij niet alleen bewaarloon, maar ontvangt hij ook rente!!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Geldwissel niet meer ‘op naam’</a:t>
            </a:r>
            <a:endParaRPr lang="nl-NL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77532"/>
              </p:ext>
            </p:extLst>
          </p:nvPr>
        </p:nvGraphicFramePr>
        <p:xfrm>
          <a:off x="1476375" y="1219200"/>
          <a:ext cx="6372225" cy="2067727"/>
        </p:xfrm>
        <a:graphic>
          <a:graphicData uri="http://schemas.openxmlformats.org/drawingml/2006/table">
            <a:tbl>
              <a:tblPr/>
              <a:tblGrid>
                <a:gridCol w="1952625"/>
                <a:gridCol w="914400"/>
                <a:gridCol w="2667000"/>
                <a:gridCol w="838200"/>
              </a:tblGrid>
              <a:tr h="51921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Bezit                                        Schuld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18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Goud (dekking)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20</a:t>
                      </a: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Geldwissels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(crediteuren)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Debiteuren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80</a:t>
                      </a: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476375" y="3472086"/>
            <a:ext cx="691631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2800" dirty="0">
                <a:latin typeface="Arial" pitchFamily="34" charset="0"/>
                <a:cs typeface="Arial" pitchFamily="34" charset="0"/>
              </a:rPr>
              <a:t>In dit voorbeeld heeft de goudsmid voor 8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nl-NL" sz="2800" dirty="0" err="1" smtClean="0">
                <a:latin typeface="Arial" pitchFamily="34" charset="0"/>
                <a:cs typeface="Arial" pitchFamily="34" charset="0"/>
              </a:rPr>
              <a:t>mln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 aan goud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uitgeleend.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Bij een rente van 5% is dat 4 </a:t>
            </a:r>
            <a:r>
              <a:rPr lang="nl-NL" sz="2800" dirty="0" err="1" smtClean="0">
                <a:latin typeface="Arial" pitchFamily="34" charset="0"/>
                <a:cs typeface="Arial" pitchFamily="34" charset="0"/>
              </a:rPr>
              <a:t>mln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 per jaar.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476375" y="4942341"/>
            <a:ext cx="6916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Voor hoeveel procent zijn de geldwissels gedekt?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823215" y="5486400"/>
            <a:ext cx="328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nl-NL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 dekking is </a:t>
            </a:r>
            <a:r>
              <a:rPr lang="nl-NL" sz="2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nl-NL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0%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txBody>
          <a:bodyPr/>
          <a:lstStyle/>
          <a:p>
            <a:r>
              <a:rPr lang="nl-NL" dirty="0" smtClean="0"/>
              <a:t>Goudsmid als bankier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034" y="3669343"/>
            <a:ext cx="1197004" cy="120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47813" y="1752600"/>
            <a:ext cx="61198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2800" dirty="0">
                <a:latin typeface="Arial" pitchFamily="34" charset="0"/>
                <a:cs typeface="Arial" pitchFamily="34" charset="0"/>
              </a:rPr>
              <a:t>Er is nog een andere manier. </a:t>
            </a:r>
            <a:endParaRPr lang="nl-NL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nl-NL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nl-NL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plaats van gouden munten uitlenen, kan de goudsmid ook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extra geldwissels (promessen) uitschrijven.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8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20053"/>
              </p:ext>
            </p:extLst>
          </p:nvPr>
        </p:nvGraphicFramePr>
        <p:xfrm>
          <a:off x="1676150" y="1272834"/>
          <a:ext cx="6096000" cy="1555751"/>
        </p:xfrm>
        <a:graphic>
          <a:graphicData uri="http://schemas.openxmlformats.org/drawingml/2006/table">
            <a:tbl>
              <a:tblPr/>
              <a:tblGrid>
                <a:gridCol w="1952625"/>
                <a:gridCol w="990600"/>
                <a:gridCol w="1976438"/>
                <a:gridCol w="1176337"/>
              </a:tblGrid>
              <a:tr h="51921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Bezit                                        Schuld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18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Goud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Geldwissel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Debiteuren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1712362" y="3102629"/>
            <a:ext cx="659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nl-NL" sz="2000" dirty="0" smtClean="0">
                <a:latin typeface="Arial" pitchFamily="34" charset="0"/>
                <a:cs typeface="Arial" pitchFamily="34" charset="0"/>
              </a:rPr>
              <a:t>e goudsmid gebruikt nog steeds een dekking </a:t>
            </a:r>
            <a:r>
              <a:rPr lang="nl-NL" sz="2000" dirty="0">
                <a:latin typeface="Arial" pitchFamily="34" charset="0"/>
                <a:cs typeface="Arial" pitchFamily="34" charset="0"/>
              </a:rPr>
              <a:t>van 20</a:t>
            </a:r>
            <a:r>
              <a:rPr lang="nl-NL" sz="2000" dirty="0" smtClean="0">
                <a:latin typeface="Arial" pitchFamily="34" charset="0"/>
                <a:cs typeface="Arial" pitchFamily="34" charset="0"/>
              </a:rPr>
              <a:t>%</a:t>
            </a:r>
            <a:endParaRPr lang="nl-NL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08643"/>
              </p:ext>
            </p:extLst>
          </p:nvPr>
        </p:nvGraphicFramePr>
        <p:xfrm>
          <a:off x="1676400" y="1273829"/>
          <a:ext cx="6096000" cy="1555751"/>
        </p:xfrm>
        <a:graphic>
          <a:graphicData uri="http://schemas.openxmlformats.org/drawingml/2006/table">
            <a:tbl>
              <a:tblPr/>
              <a:tblGrid>
                <a:gridCol w="1752600"/>
                <a:gridCol w="1143000"/>
                <a:gridCol w="2024063"/>
                <a:gridCol w="1176337"/>
              </a:tblGrid>
              <a:tr h="51921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Bezit                                        Schuld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18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Goud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Geldwissel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1631950" y="3506336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Hoeveel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geldwissels kan hij uitgeven/uitlenen?</a:t>
            </a:r>
            <a:endParaRPr lang="nl-NL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17950" y="246076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20%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041381" y="246076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100%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07965" y="4064155"/>
            <a:ext cx="4969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Met 20% dekking en 100 aan goud kun je:</a:t>
            </a:r>
          </a:p>
          <a:p>
            <a:r>
              <a:rPr lang="nl-NL" sz="2000" dirty="0" smtClean="0"/>
              <a:t>  100/20 x 100 = 500 geldwissel dekken</a:t>
            </a:r>
            <a:endParaRPr lang="nl-NL" sz="2000" dirty="0"/>
          </a:p>
        </p:txBody>
      </p:sp>
      <p:sp>
        <p:nvSpPr>
          <p:cNvPr id="6" name="Tekstvak 5"/>
          <p:cNvSpPr txBox="1"/>
          <p:nvPr/>
        </p:nvSpPr>
        <p:spPr>
          <a:xfrm>
            <a:off x="4015852" y="211240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accent3">
                    <a:lumMod val="75000"/>
                  </a:schemeClr>
                </a:solidFill>
              </a:rPr>
              <a:t>20%</a:t>
            </a:r>
            <a:endParaRPr lang="nl-NL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041381" y="2122209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accent3">
                    <a:lumMod val="75000"/>
                  </a:schemeClr>
                </a:solidFill>
              </a:rPr>
              <a:t>100%</a:t>
            </a:r>
            <a:endParaRPr lang="nl-NL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107211" y="4816544"/>
            <a:ext cx="5929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rgbClr val="C00000"/>
                </a:solidFill>
              </a:rPr>
              <a:t>Hij kan dus nog </a:t>
            </a:r>
            <a:r>
              <a:rPr lang="nl-NL" sz="2000" b="1" dirty="0" smtClean="0">
                <a:solidFill>
                  <a:srgbClr val="C00000"/>
                </a:solidFill>
              </a:rPr>
              <a:t>400</a:t>
            </a:r>
            <a:r>
              <a:rPr lang="nl-NL" sz="2000" dirty="0" smtClean="0">
                <a:solidFill>
                  <a:srgbClr val="C00000"/>
                </a:solidFill>
              </a:rPr>
              <a:t> </a:t>
            </a:r>
            <a:r>
              <a:rPr lang="nl-NL" sz="2000" dirty="0" err="1" smtClean="0">
                <a:solidFill>
                  <a:srgbClr val="C00000"/>
                </a:solidFill>
              </a:rPr>
              <a:t>mln</a:t>
            </a:r>
            <a:r>
              <a:rPr lang="nl-NL" sz="2000" dirty="0" smtClean="0">
                <a:solidFill>
                  <a:srgbClr val="C00000"/>
                </a:solidFill>
              </a:rPr>
              <a:t> aan geldwissels uitlenen</a:t>
            </a:r>
            <a:r>
              <a:rPr lang="nl-NL" sz="2000" dirty="0" smtClean="0"/>
              <a:t>, </a:t>
            </a:r>
          </a:p>
          <a:p>
            <a:r>
              <a:rPr lang="nl-NL" sz="2000" dirty="0" smtClean="0"/>
              <a:t>zonder dat hij in gevaar komt. </a:t>
            </a:r>
          </a:p>
          <a:p>
            <a:r>
              <a:rPr lang="nl-NL" sz="2000" dirty="0" smtClean="0"/>
              <a:t>Bij 5% rente is dat maar liefst 20 </a:t>
            </a:r>
            <a:r>
              <a:rPr lang="nl-NL" sz="2000" dirty="0" err="1" smtClean="0"/>
              <a:t>mln</a:t>
            </a:r>
            <a:endParaRPr lang="nl-NL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8988">
            <a:off x="-363269" y="3363220"/>
            <a:ext cx="2740025" cy="113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kan winstgevender!</a:t>
            </a:r>
            <a:endParaRPr lang="nl-NL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" grpId="0" autoUpdateAnimBg="0"/>
      <p:bldP spid="2" grpId="0"/>
      <p:bldP spid="3" grpId="0"/>
      <p:bldP spid="3" grpId="1"/>
      <p:bldP spid="8" grpId="0"/>
      <p:bldP spid="8" grpId="1"/>
      <p:bldP spid="4" grpId="0"/>
      <p:bldP spid="6" grpId="0"/>
      <p:bldP spid="11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2913" indent="-442913">
              <a:buNone/>
            </a:pPr>
            <a:r>
              <a:rPr lang="nl-NL" dirty="0" smtClean="0"/>
              <a:t>1	De overtollige hoeveelheid goud uitlenen (chartale geldschepping).</a:t>
            </a:r>
          </a:p>
          <a:p>
            <a:pPr marL="442913" indent="-442913">
              <a:buNone/>
            </a:pPr>
            <a:r>
              <a:rPr lang="nl-NL" dirty="0" smtClean="0"/>
              <a:t>	Nadeel is dat de hoeveelheid te scheppen geld en daarmee de renteopbrengst beperkt is</a:t>
            </a:r>
          </a:p>
          <a:p>
            <a:pPr marL="442913" indent="-442913">
              <a:buNone/>
            </a:pPr>
            <a:endParaRPr lang="nl-NL" dirty="0"/>
          </a:p>
          <a:p>
            <a:pPr marL="457200" indent="-457200">
              <a:buAutoNum type="arabicPlain" startAt="2"/>
            </a:pPr>
            <a:r>
              <a:rPr lang="nl-NL" dirty="0" smtClean="0"/>
              <a:t>Het overtollige goud gebruiken als dekking voor het uitgeven van extra geldwissels (crediteuren = giraal geld).  Voordeel is dat de hoeveelheid te scheppen geld en dus de renteopbrengst hoog is.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Twee manieren van geldschepping door banken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785396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547</TotalTime>
  <Words>786</Words>
  <Application>Microsoft Macintosh PowerPoint</Application>
  <PresentationFormat>Diavoorstelling (4:3)</PresentationFormat>
  <Paragraphs>150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Golfvorm</vt:lpstr>
      <vt:lpstr>Geldschepping</vt:lpstr>
      <vt:lpstr>Geldschepping door banken</vt:lpstr>
      <vt:lpstr>Een stukje geschiedenis</vt:lpstr>
      <vt:lpstr>Balans van de goudsmid (in mln)</vt:lpstr>
      <vt:lpstr>Geldwissel niet meer ‘op naam’</vt:lpstr>
      <vt:lpstr>Goudsmid als bankier</vt:lpstr>
      <vt:lpstr>PowerPoint-presentatie</vt:lpstr>
      <vt:lpstr>Het kan winstgevender!</vt:lpstr>
      <vt:lpstr>Twee manieren van geldschepping door banken</vt:lpstr>
      <vt:lpstr>Goudsmeden maken het te bont</vt:lpstr>
      <vt:lpstr>Hoe gaat het tegenwoordig?</vt:lpstr>
      <vt:lpstr>Maatschappelijke geldhoeveelheid</vt:lpstr>
      <vt:lpstr>PowerPoint-presentatie</vt:lpstr>
      <vt:lpstr>Liquiditeitspercentage</vt:lpstr>
      <vt:lpstr>Chartale en girale geldschepping</vt:lpstr>
      <vt:lpstr>PowerPoint-presentatie</vt:lpstr>
      <vt:lpstr>Bankencrisis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Vermeulen, H.</dc:creator>
  <cp:lastModifiedBy>Hans Vermeulen</cp:lastModifiedBy>
  <cp:revision>43</cp:revision>
  <cp:lastPrinted>1601-01-01T00:00:00Z</cp:lastPrinted>
  <dcterms:created xsi:type="dcterms:W3CDTF">1601-01-01T00:00:00Z</dcterms:created>
  <dcterms:modified xsi:type="dcterms:W3CDTF">2016-09-28T11:57:19Z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