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56" r:id="rId3"/>
    <p:sldId id="259" r:id="rId4"/>
    <p:sldId id="282" r:id="rId5"/>
    <p:sldId id="260" r:id="rId6"/>
    <p:sldId id="261" r:id="rId7"/>
    <p:sldId id="316" r:id="rId8"/>
    <p:sldId id="317" r:id="rId9"/>
    <p:sldId id="318" r:id="rId10"/>
    <p:sldId id="319" r:id="rId11"/>
    <p:sldId id="320"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5" r:id="rId53"/>
    <p:sldId id="314" r:id="rId5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4"/>
    <p:restoredTop sz="94745"/>
  </p:normalViewPr>
  <p:slideViewPr>
    <p:cSldViewPr snapToGrid="0" snapToObjects="1">
      <p:cViewPr varScale="1">
        <p:scale>
          <a:sx n="84" d="100"/>
          <a:sy n="84" d="100"/>
        </p:scale>
        <p:origin x="189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p:cNvSpPr>
            <a:spLocks noGrp="1"/>
          </p:cNvSpPr>
          <p:nvPr>
            <p:ph type="dt" sz="half" idx="10"/>
          </p:nvPr>
        </p:nvSpPr>
        <p:spPr/>
        <p:txBody>
          <a:bodyPr/>
          <a:lstStyle/>
          <a:p>
            <a:fld id="{7C53F84B-D32C-6245-B185-D8E023894203}" type="datetimeFigureOut">
              <a:rPr lang="nl-NL" smtClean="0"/>
              <a:t>05-02-20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A70372-EB7D-7E45-B0A3-B79CF372B868}" type="slidenum">
              <a:rPr lang="nl-NL" smtClean="0"/>
              <a:t>‹nr.›</a:t>
            </a:fld>
            <a:endParaRPr lang="nl-NL"/>
          </a:p>
        </p:txBody>
      </p:sp>
    </p:spTree>
    <p:extLst>
      <p:ext uri="{BB962C8B-B14F-4D97-AF65-F5344CB8AC3E}">
        <p14:creationId xmlns:p14="http://schemas.microsoft.com/office/powerpoint/2010/main" val="178257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7C53F84B-D32C-6245-B185-D8E023894203}" type="datetimeFigureOut">
              <a:rPr lang="nl-NL" smtClean="0"/>
              <a:t>05-02-20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A70372-EB7D-7E45-B0A3-B79CF372B868}" type="slidenum">
              <a:rPr lang="nl-NL" smtClean="0"/>
              <a:t>‹nr.›</a:t>
            </a:fld>
            <a:endParaRPr lang="nl-NL"/>
          </a:p>
        </p:txBody>
      </p:sp>
    </p:spTree>
    <p:extLst>
      <p:ext uri="{BB962C8B-B14F-4D97-AF65-F5344CB8AC3E}">
        <p14:creationId xmlns:p14="http://schemas.microsoft.com/office/powerpoint/2010/main" val="244949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7C53F84B-D32C-6245-B185-D8E023894203}" type="datetimeFigureOut">
              <a:rPr lang="nl-NL" smtClean="0"/>
              <a:t>05-02-20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A70372-EB7D-7E45-B0A3-B79CF372B868}" type="slidenum">
              <a:rPr lang="nl-NL" smtClean="0"/>
              <a:t>‹nr.›</a:t>
            </a:fld>
            <a:endParaRPr lang="nl-NL"/>
          </a:p>
        </p:txBody>
      </p:sp>
    </p:spTree>
    <p:extLst>
      <p:ext uri="{BB962C8B-B14F-4D97-AF65-F5344CB8AC3E}">
        <p14:creationId xmlns:p14="http://schemas.microsoft.com/office/powerpoint/2010/main" val="21363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3"/>
          <p:cNvSpPr>
            <a:spLocks noGrp="1"/>
          </p:cNvSpPr>
          <p:nvPr>
            <p:ph type="dt" sz="half" idx="15"/>
          </p:nvPr>
        </p:nvSpPr>
        <p:spPr/>
        <p:txBody>
          <a:bodyPr/>
          <a:lstStyle>
            <a:lvl1pPr>
              <a:defRPr/>
            </a:lvl1pPr>
          </a:lstStyle>
          <a:p>
            <a:pPr>
              <a:defRPr/>
            </a:pPr>
            <a:fld id="{BE0A1179-6431-4DB5-9884-67C791D00F2F}" type="datetime1">
              <a:rPr lang="en-US"/>
              <a:pPr>
                <a:defRPr/>
              </a:pPr>
              <a:t>2/5/20</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C2385D9A-8092-4549-87F7-8B374695F46B}" type="slidenum">
              <a:rPr lang="en-US"/>
              <a:pPr>
                <a:defRPr/>
              </a:pPr>
              <a:t>‹nr.›</a:t>
            </a:fld>
            <a:endParaRPr lang="en-US"/>
          </a:p>
        </p:txBody>
      </p:sp>
    </p:spTree>
    <p:extLst>
      <p:ext uri="{BB962C8B-B14F-4D97-AF65-F5344CB8AC3E}">
        <p14:creationId xmlns:p14="http://schemas.microsoft.com/office/powerpoint/2010/main" val="1933092658"/>
      </p:ext>
    </p:extLst>
  </p:cSld>
  <p:clrMapOvr>
    <a:masterClrMapping/>
  </p:clrMapOvr>
  <p:transition spd="slow">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7C53F84B-D32C-6245-B185-D8E023894203}" type="datetimeFigureOut">
              <a:rPr lang="nl-NL" smtClean="0"/>
              <a:t>05-02-20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A70372-EB7D-7E45-B0A3-B79CF372B868}" type="slidenum">
              <a:rPr lang="nl-NL" smtClean="0"/>
              <a:t>‹nr.›</a:t>
            </a:fld>
            <a:endParaRPr lang="nl-NL"/>
          </a:p>
        </p:txBody>
      </p:sp>
    </p:spTree>
    <p:extLst>
      <p:ext uri="{BB962C8B-B14F-4D97-AF65-F5344CB8AC3E}">
        <p14:creationId xmlns:p14="http://schemas.microsoft.com/office/powerpoint/2010/main" val="173871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4" name="Tijdelijke aanduiding voor datum 3"/>
          <p:cNvSpPr>
            <a:spLocks noGrp="1"/>
          </p:cNvSpPr>
          <p:nvPr>
            <p:ph type="dt" sz="half" idx="10"/>
          </p:nvPr>
        </p:nvSpPr>
        <p:spPr/>
        <p:txBody>
          <a:bodyPr/>
          <a:lstStyle/>
          <a:p>
            <a:fld id="{7C53F84B-D32C-6245-B185-D8E023894203}" type="datetimeFigureOut">
              <a:rPr lang="nl-NL" smtClean="0"/>
              <a:t>05-02-20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A70372-EB7D-7E45-B0A3-B79CF372B868}" type="slidenum">
              <a:rPr lang="nl-NL" smtClean="0"/>
              <a:t>‹nr.›</a:t>
            </a:fld>
            <a:endParaRPr lang="nl-NL"/>
          </a:p>
        </p:txBody>
      </p:sp>
    </p:spTree>
    <p:extLst>
      <p:ext uri="{BB962C8B-B14F-4D97-AF65-F5344CB8AC3E}">
        <p14:creationId xmlns:p14="http://schemas.microsoft.com/office/powerpoint/2010/main" val="291856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p>
            <a:fld id="{7C53F84B-D32C-6245-B185-D8E023894203}" type="datetimeFigureOut">
              <a:rPr lang="nl-NL" smtClean="0"/>
              <a:t>05-02-20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A70372-EB7D-7E45-B0A3-B79CF372B868}" type="slidenum">
              <a:rPr lang="nl-NL" smtClean="0"/>
              <a:t>‹nr.›</a:t>
            </a:fld>
            <a:endParaRPr lang="nl-NL"/>
          </a:p>
        </p:txBody>
      </p:sp>
    </p:spTree>
    <p:extLst>
      <p:ext uri="{BB962C8B-B14F-4D97-AF65-F5344CB8AC3E}">
        <p14:creationId xmlns:p14="http://schemas.microsoft.com/office/powerpoint/2010/main" val="123194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p>
            <a:fld id="{7C53F84B-D32C-6245-B185-D8E023894203}" type="datetimeFigureOut">
              <a:rPr lang="nl-NL" smtClean="0"/>
              <a:t>05-02-20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9A70372-EB7D-7E45-B0A3-B79CF372B868}" type="slidenum">
              <a:rPr lang="nl-NL" smtClean="0"/>
              <a:t>‹nr.›</a:t>
            </a:fld>
            <a:endParaRPr lang="nl-NL"/>
          </a:p>
        </p:txBody>
      </p:sp>
    </p:spTree>
    <p:extLst>
      <p:ext uri="{BB962C8B-B14F-4D97-AF65-F5344CB8AC3E}">
        <p14:creationId xmlns:p14="http://schemas.microsoft.com/office/powerpoint/2010/main" val="160244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datum 2"/>
          <p:cNvSpPr>
            <a:spLocks noGrp="1"/>
          </p:cNvSpPr>
          <p:nvPr>
            <p:ph type="dt" sz="half" idx="10"/>
          </p:nvPr>
        </p:nvSpPr>
        <p:spPr/>
        <p:txBody>
          <a:bodyPr/>
          <a:lstStyle/>
          <a:p>
            <a:fld id="{7C53F84B-D32C-6245-B185-D8E023894203}" type="datetimeFigureOut">
              <a:rPr lang="nl-NL" smtClean="0"/>
              <a:t>05-02-20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9A70372-EB7D-7E45-B0A3-B79CF372B868}" type="slidenum">
              <a:rPr lang="nl-NL" smtClean="0"/>
              <a:t>‹nr.›</a:t>
            </a:fld>
            <a:endParaRPr lang="nl-NL"/>
          </a:p>
        </p:txBody>
      </p:sp>
    </p:spTree>
    <p:extLst>
      <p:ext uri="{BB962C8B-B14F-4D97-AF65-F5344CB8AC3E}">
        <p14:creationId xmlns:p14="http://schemas.microsoft.com/office/powerpoint/2010/main" val="322029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C53F84B-D32C-6245-B185-D8E023894203}" type="datetimeFigureOut">
              <a:rPr lang="nl-NL" smtClean="0"/>
              <a:t>05-02-20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9A70372-EB7D-7E45-B0A3-B79CF372B868}" type="slidenum">
              <a:rPr lang="nl-NL" smtClean="0"/>
              <a:t>‹nr.›</a:t>
            </a:fld>
            <a:endParaRPr lang="nl-NL"/>
          </a:p>
        </p:txBody>
      </p:sp>
    </p:spTree>
    <p:extLst>
      <p:ext uri="{BB962C8B-B14F-4D97-AF65-F5344CB8AC3E}">
        <p14:creationId xmlns:p14="http://schemas.microsoft.com/office/powerpoint/2010/main" val="179547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7C53F84B-D32C-6245-B185-D8E023894203}" type="datetimeFigureOut">
              <a:rPr lang="nl-NL" smtClean="0"/>
              <a:t>05-02-20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A70372-EB7D-7E45-B0A3-B79CF372B868}" type="slidenum">
              <a:rPr lang="nl-NL" smtClean="0"/>
              <a:t>‹nr.›</a:t>
            </a:fld>
            <a:endParaRPr lang="nl-NL"/>
          </a:p>
        </p:txBody>
      </p:sp>
    </p:spTree>
    <p:extLst>
      <p:ext uri="{BB962C8B-B14F-4D97-AF65-F5344CB8AC3E}">
        <p14:creationId xmlns:p14="http://schemas.microsoft.com/office/powerpoint/2010/main" val="332644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7C53F84B-D32C-6245-B185-D8E023894203}" type="datetimeFigureOut">
              <a:rPr lang="nl-NL" smtClean="0"/>
              <a:t>05-02-20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A70372-EB7D-7E45-B0A3-B79CF372B868}" type="slidenum">
              <a:rPr lang="nl-NL" smtClean="0"/>
              <a:t>‹nr.›</a:t>
            </a:fld>
            <a:endParaRPr lang="nl-NL"/>
          </a:p>
        </p:txBody>
      </p:sp>
    </p:spTree>
    <p:extLst>
      <p:ext uri="{BB962C8B-B14F-4D97-AF65-F5344CB8AC3E}">
        <p14:creationId xmlns:p14="http://schemas.microsoft.com/office/powerpoint/2010/main" val="95183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A7"/>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3F84B-D32C-6245-B185-D8E023894203}" type="datetimeFigureOut">
              <a:rPr lang="nl-NL" smtClean="0"/>
              <a:t>05-02-20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70372-EB7D-7E45-B0A3-B79CF372B868}" type="slidenum">
              <a:rPr lang="nl-NL" smtClean="0"/>
              <a:t>‹nr.›</a:t>
            </a:fld>
            <a:endParaRPr lang="nl-NL"/>
          </a:p>
        </p:txBody>
      </p:sp>
    </p:spTree>
    <p:extLst>
      <p:ext uri="{BB962C8B-B14F-4D97-AF65-F5344CB8AC3E}">
        <p14:creationId xmlns:p14="http://schemas.microsoft.com/office/powerpoint/2010/main" val="790129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566229" y="2054365"/>
            <a:ext cx="244827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a:t>Individuele goederen</a:t>
            </a:r>
          </a:p>
        </p:txBody>
      </p:sp>
      <p:sp>
        <p:nvSpPr>
          <p:cNvPr id="3" name="Tekstvak 2"/>
          <p:cNvSpPr txBox="1"/>
          <p:nvPr/>
        </p:nvSpPr>
        <p:spPr>
          <a:xfrm>
            <a:off x="5726555" y="2073509"/>
            <a:ext cx="244827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a:t>Collectieve goederen</a:t>
            </a:r>
          </a:p>
        </p:txBody>
      </p:sp>
      <p:sp>
        <p:nvSpPr>
          <p:cNvPr id="4" name="Tekstvak 3"/>
          <p:cNvSpPr txBox="1"/>
          <p:nvPr/>
        </p:nvSpPr>
        <p:spPr>
          <a:xfrm>
            <a:off x="3741443" y="4011215"/>
            <a:ext cx="147222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a:t>Gebruiker</a:t>
            </a:r>
          </a:p>
        </p:txBody>
      </p:sp>
      <p:sp>
        <p:nvSpPr>
          <p:cNvPr id="5" name="Tekstvak 4"/>
          <p:cNvSpPr txBox="1"/>
          <p:nvPr/>
        </p:nvSpPr>
        <p:spPr>
          <a:xfrm>
            <a:off x="3741443" y="3376991"/>
            <a:ext cx="146926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a:t>Betaler</a:t>
            </a:r>
          </a:p>
        </p:txBody>
      </p:sp>
      <p:sp>
        <p:nvSpPr>
          <p:cNvPr id="6" name="Tekstvak 5"/>
          <p:cNvSpPr txBox="1"/>
          <p:nvPr/>
        </p:nvSpPr>
        <p:spPr>
          <a:xfrm>
            <a:off x="3741443" y="2792970"/>
            <a:ext cx="146926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a:t>Beslisser</a:t>
            </a:r>
          </a:p>
        </p:txBody>
      </p:sp>
      <p:sp>
        <p:nvSpPr>
          <p:cNvPr id="7" name="Tekstvak 6"/>
          <p:cNvSpPr txBox="1"/>
          <p:nvPr/>
        </p:nvSpPr>
        <p:spPr>
          <a:xfrm>
            <a:off x="5780826" y="2749071"/>
            <a:ext cx="244827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a:t>Overheid</a:t>
            </a:r>
          </a:p>
        </p:txBody>
      </p:sp>
      <p:sp>
        <p:nvSpPr>
          <p:cNvPr id="8" name="Tekstvak 7"/>
          <p:cNvSpPr txBox="1"/>
          <p:nvPr/>
        </p:nvSpPr>
        <p:spPr>
          <a:xfrm>
            <a:off x="5810948" y="3314234"/>
            <a:ext cx="243346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a:t>Belastingbetaler</a:t>
            </a:r>
          </a:p>
        </p:txBody>
      </p:sp>
      <p:sp>
        <p:nvSpPr>
          <p:cNvPr id="9" name="Tekstvak 8"/>
          <p:cNvSpPr txBox="1"/>
          <p:nvPr/>
        </p:nvSpPr>
        <p:spPr>
          <a:xfrm>
            <a:off x="5810948" y="3899445"/>
            <a:ext cx="2376264"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a:t>Iedereen, niemand is uit te sluiten</a:t>
            </a:r>
          </a:p>
        </p:txBody>
      </p:sp>
      <p:sp>
        <p:nvSpPr>
          <p:cNvPr id="10" name="Tekstvak 9"/>
          <p:cNvSpPr txBox="1"/>
          <p:nvPr/>
        </p:nvSpPr>
        <p:spPr>
          <a:xfrm>
            <a:off x="1655151" y="2777446"/>
            <a:ext cx="1512168"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a:t>Jij (individu)</a:t>
            </a:r>
          </a:p>
        </p:txBody>
      </p:sp>
      <p:sp>
        <p:nvSpPr>
          <p:cNvPr id="11" name="Tekstvak 10"/>
          <p:cNvSpPr txBox="1"/>
          <p:nvPr/>
        </p:nvSpPr>
        <p:spPr>
          <a:xfrm>
            <a:off x="1665292" y="3376348"/>
            <a:ext cx="151315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a:t>Jij (individu)</a:t>
            </a:r>
          </a:p>
        </p:txBody>
      </p:sp>
      <p:sp>
        <p:nvSpPr>
          <p:cNvPr id="12" name="Tekstvak 11"/>
          <p:cNvSpPr txBox="1"/>
          <p:nvPr/>
        </p:nvSpPr>
        <p:spPr>
          <a:xfrm>
            <a:off x="1665292" y="4011215"/>
            <a:ext cx="153682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a:t>Jij (individu)</a:t>
            </a:r>
          </a:p>
        </p:txBody>
      </p:sp>
      <p:sp>
        <p:nvSpPr>
          <p:cNvPr id="13" name="PIJL-OMLAAG 12"/>
          <p:cNvSpPr/>
          <p:nvPr/>
        </p:nvSpPr>
        <p:spPr>
          <a:xfrm>
            <a:off x="4463988" y="1707794"/>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RECHTS 13"/>
          <p:cNvSpPr/>
          <p:nvPr/>
        </p:nvSpPr>
        <p:spPr>
          <a:xfrm>
            <a:off x="5270362" y="2857579"/>
            <a:ext cx="510464" cy="140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RECHTS 14"/>
          <p:cNvSpPr/>
          <p:nvPr/>
        </p:nvSpPr>
        <p:spPr>
          <a:xfrm>
            <a:off x="5288180" y="3491192"/>
            <a:ext cx="507956" cy="170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RECHTS 15"/>
          <p:cNvSpPr/>
          <p:nvPr/>
        </p:nvSpPr>
        <p:spPr>
          <a:xfrm>
            <a:off x="5218599" y="4137414"/>
            <a:ext cx="507956" cy="170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RECHTS 16"/>
          <p:cNvSpPr/>
          <p:nvPr/>
        </p:nvSpPr>
        <p:spPr>
          <a:xfrm rot="10800000">
            <a:off x="3202113" y="2928044"/>
            <a:ext cx="510464" cy="140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PIJL-RECHTS 18"/>
          <p:cNvSpPr/>
          <p:nvPr/>
        </p:nvSpPr>
        <p:spPr>
          <a:xfrm rot="10800000">
            <a:off x="3167320" y="3491192"/>
            <a:ext cx="510464" cy="140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RECHTS 19"/>
          <p:cNvSpPr/>
          <p:nvPr/>
        </p:nvSpPr>
        <p:spPr>
          <a:xfrm rot="10800000">
            <a:off x="3223371" y="4081681"/>
            <a:ext cx="510464" cy="140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p:cNvSpPr txBox="1"/>
          <p:nvPr/>
        </p:nvSpPr>
        <p:spPr>
          <a:xfrm>
            <a:off x="179512" y="762963"/>
            <a:ext cx="244827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nl-NL" dirty="0"/>
              <a:t>Vrije markteconomie (kapitalisme)</a:t>
            </a:r>
          </a:p>
        </p:txBody>
      </p:sp>
      <p:sp>
        <p:nvSpPr>
          <p:cNvPr id="25" name="Tekstvak 24"/>
          <p:cNvSpPr txBox="1"/>
          <p:nvPr/>
        </p:nvSpPr>
        <p:spPr>
          <a:xfrm>
            <a:off x="3071676" y="1063267"/>
            <a:ext cx="278462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nl-NL" dirty="0" err="1"/>
              <a:t>Georienteerde</a:t>
            </a:r>
            <a:r>
              <a:rPr lang="nl-NL" dirty="0"/>
              <a:t> economie</a:t>
            </a:r>
          </a:p>
        </p:txBody>
      </p:sp>
      <p:sp>
        <p:nvSpPr>
          <p:cNvPr id="26" name="Tekstvak 25"/>
          <p:cNvSpPr txBox="1"/>
          <p:nvPr/>
        </p:nvSpPr>
        <p:spPr>
          <a:xfrm>
            <a:off x="6028180" y="777939"/>
            <a:ext cx="311582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dirty="0" err="1"/>
              <a:t>Budgetconomie</a:t>
            </a:r>
            <a:endParaRPr lang="nl-NL" dirty="0"/>
          </a:p>
          <a:p>
            <a:r>
              <a:rPr lang="nl-NL" dirty="0"/>
              <a:t>Democratisch/bureaucratisch</a:t>
            </a:r>
          </a:p>
        </p:txBody>
      </p:sp>
      <p:sp>
        <p:nvSpPr>
          <p:cNvPr id="27" name="Tekstvak 26"/>
          <p:cNvSpPr txBox="1"/>
          <p:nvPr/>
        </p:nvSpPr>
        <p:spPr>
          <a:xfrm>
            <a:off x="179512" y="1484784"/>
            <a:ext cx="1224136" cy="1477328"/>
          </a:xfrm>
          <a:prstGeom prst="rect">
            <a:avLst/>
          </a:prstGeom>
          <a:gradFill>
            <a:gsLst>
              <a:gs pos="0">
                <a:schemeClr val="accent5">
                  <a:tint val="50000"/>
                  <a:satMod val="300000"/>
                  <a:alpha val="18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dirty="0"/>
              <a:t>Wie, </a:t>
            </a:r>
          </a:p>
          <a:p>
            <a:r>
              <a:rPr lang="nl-NL" dirty="0"/>
              <a:t>Wat</a:t>
            </a:r>
          </a:p>
          <a:p>
            <a:r>
              <a:rPr lang="nl-NL" dirty="0"/>
              <a:t>Waar, Hoeveel</a:t>
            </a:r>
          </a:p>
          <a:p>
            <a:r>
              <a:rPr lang="nl-NL" dirty="0"/>
              <a:t>Welke prijs</a:t>
            </a:r>
          </a:p>
        </p:txBody>
      </p:sp>
    </p:spTree>
    <p:extLst>
      <p:ext uri="{BB962C8B-B14F-4D97-AF65-F5344CB8AC3E}">
        <p14:creationId xmlns:p14="http://schemas.microsoft.com/office/powerpoint/2010/main" val="270404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
                                          </p:val>
                                        </p:tav>
                                        <p:tav tm="100000">
                                          <p:val>
                                            <p:strVal val="#ppt_x"/>
                                          </p:val>
                                        </p:tav>
                                      </p:tavLst>
                                    </p:anim>
                                    <p:anim calcmode="lin" valueType="num">
                                      <p:cBhvr>
                                        <p:cTn id="7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1000"/>
                                        <p:tgtEl>
                                          <p:spTgt spid="12"/>
                                        </p:tgtEl>
                                      </p:cBhvr>
                                    </p:animEffect>
                                    <p:anim calcmode="lin" valueType="num">
                                      <p:cBhvr>
                                        <p:cTn id="85" dur="1000" fill="hold"/>
                                        <p:tgtEl>
                                          <p:spTgt spid="12"/>
                                        </p:tgtEl>
                                        <p:attrNameLst>
                                          <p:attrName>ppt_x</p:attrName>
                                        </p:attrNameLst>
                                      </p:cBhvr>
                                      <p:tavLst>
                                        <p:tav tm="0">
                                          <p:val>
                                            <p:strVal val="#ppt_x"/>
                                          </p:val>
                                        </p:tav>
                                        <p:tav tm="100000">
                                          <p:val>
                                            <p:strVal val="#ppt_x"/>
                                          </p:val>
                                        </p:tav>
                                      </p:tavLst>
                                    </p:anim>
                                    <p:anim calcmode="lin" valueType="num">
                                      <p:cBhvr>
                                        <p:cTn id="8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1000"/>
                                        <p:tgtEl>
                                          <p:spTgt spid="8"/>
                                        </p:tgtEl>
                                      </p:cBhvr>
                                    </p:animEffect>
                                    <p:anim calcmode="lin" valueType="num">
                                      <p:cBhvr>
                                        <p:cTn id="99" dur="1000" fill="hold"/>
                                        <p:tgtEl>
                                          <p:spTgt spid="8"/>
                                        </p:tgtEl>
                                        <p:attrNameLst>
                                          <p:attrName>ppt_x</p:attrName>
                                        </p:attrNameLst>
                                      </p:cBhvr>
                                      <p:tavLst>
                                        <p:tav tm="0">
                                          <p:val>
                                            <p:strVal val="#ppt_x"/>
                                          </p:val>
                                        </p:tav>
                                        <p:tav tm="100000">
                                          <p:val>
                                            <p:strVal val="#ppt_x"/>
                                          </p:val>
                                        </p:tav>
                                      </p:tavLst>
                                    </p:anim>
                                    <p:anim calcmode="lin" valueType="num">
                                      <p:cBhvr>
                                        <p:cTn id="10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fade">
                                      <p:cBhvr>
                                        <p:cTn id="105" dur="1000"/>
                                        <p:tgtEl>
                                          <p:spTgt spid="9"/>
                                        </p:tgtEl>
                                      </p:cBhvr>
                                    </p:animEffect>
                                    <p:anim calcmode="lin" valueType="num">
                                      <p:cBhvr>
                                        <p:cTn id="106" dur="1000" fill="hold"/>
                                        <p:tgtEl>
                                          <p:spTgt spid="9"/>
                                        </p:tgtEl>
                                        <p:attrNameLst>
                                          <p:attrName>ppt_x</p:attrName>
                                        </p:attrNameLst>
                                      </p:cBhvr>
                                      <p:tavLst>
                                        <p:tav tm="0">
                                          <p:val>
                                            <p:strVal val="#ppt_x"/>
                                          </p:val>
                                        </p:tav>
                                        <p:tav tm="100000">
                                          <p:val>
                                            <p:strVal val="#ppt_x"/>
                                          </p:val>
                                        </p:tav>
                                      </p:tavLst>
                                    </p:anim>
                                    <p:anim calcmode="lin" valueType="num">
                                      <p:cBhvr>
                                        <p:cTn id="10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24" grpId="0" animBg="1"/>
      <p:bldP spid="25" grpId="0" animBg="1"/>
      <p:bldP spid="2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hoekige driehoek 37"/>
          <p:cNvSpPr/>
          <p:nvPr/>
        </p:nvSpPr>
        <p:spPr>
          <a:xfrm>
            <a:off x="5267325" y="1724025"/>
            <a:ext cx="1604963" cy="1560513"/>
          </a:xfrm>
          <a:prstGeom prst="rtTriangl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nl-NL"/>
          </a:p>
        </p:txBody>
      </p:sp>
      <p:sp>
        <p:nvSpPr>
          <p:cNvPr id="44" name="Rechthoekige driehoek 43"/>
          <p:cNvSpPr/>
          <p:nvPr/>
        </p:nvSpPr>
        <p:spPr>
          <a:xfrm rot="5400000">
            <a:off x="5430044" y="3109119"/>
            <a:ext cx="1306512" cy="1657350"/>
          </a:xfrm>
          <a:prstGeom prst="rtTriangle">
            <a:avLst/>
          </a:prstGeom>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nl-NL"/>
          </a:p>
        </p:txBody>
      </p:sp>
      <p:sp>
        <p:nvSpPr>
          <p:cNvPr id="31747" name="Titel 1"/>
          <p:cNvSpPr>
            <a:spLocks noGrp="1"/>
          </p:cNvSpPr>
          <p:nvPr>
            <p:ph type="title"/>
          </p:nvPr>
        </p:nvSpPr>
        <p:spPr>
          <a:xfrm>
            <a:off x="457200" y="338139"/>
            <a:ext cx="8229600" cy="930622"/>
          </a:xfrm>
        </p:spPr>
        <p:style>
          <a:lnRef idx="2">
            <a:schemeClr val="accent5">
              <a:shade val="50000"/>
            </a:schemeClr>
          </a:lnRef>
          <a:fillRef idx="1">
            <a:schemeClr val="accent5"/>
          </a:fillRef>
          <a:effectRef idx="0">
            <a:schemeClr val="accent5"/>
          </a:effectRef>
          <a:fontRef idx="minor">
            <a:schemeClr val="lt1"/>
          </a:fontRef>
        </p:style>
        <p:txBody>
          <a:bodyPr/>
          <a:lstStyle/>
          <a:p>
            <a:r>
              <a:rPr lang="nl-NL" altLang="nl-NL" dirty="0"/>
              <a:t>Verwerkingsopgave</a:t>
            </a:r>
          </a:p>
        </p:txBody>
      </p:sp>
      <p:sp>
        <p:nvSpPr>
          <p:cNvPr id="3" name="Tijdelijke aanduiding voor inhoud 2"/>
          <p:cNvSpPr>
            <a:spLocks noGrp="1"/>
          </p:cNvSpPr>
          <p:nvPr>
            <p:ph sz="quarter" idx="13"/>
          </p:nvPr>
        </p:nvSpPr>
        <p:spPr>
          <a:xfrm>
            <a:off x="658813" y="1333500"/>
            <a:ext cx="3822700" cy="3446463"/>
          </a:xfrm>
        </p:spPr>
        <p:style>
          <a:lnRef idx="1">
            <a:schemeClr val="accent4"/>
          </a:lnRef>
          <a:fillRef idx="2">
            <a:schemeClr val="accent4"/>
          </a:fillRef>
          <a:effectRef idx="1">
            <a:schemeClr val="accent4"/>
          </a:effectRef>
          <a:fontRef idx="minor">
            <a:schemeClr val="dk1"/>
          </a:fontRef>
        </p:style>
        <p:txBody>
          <a:bodyPr rtlCol="0">
            <a:normAutofit fontScale="85000" lnSpcReduction="10000"/>
          </a:bodyPr>
          <a:lstStyle/>
          <a:p>
            <a:pPr marL="274320" indent="-274320" fontAlgn="auto">
              <a:spcAft>
                <a:spcPts val="0"/>
              </a:spcAft>
              <a:buFont typeface="Wingdings" pitchFamily="2" charset="2"/>
              <a:buChar char="ü"/>
              <a:defRPr/>
            </a:pPr>
            <a:r>
              <a:rPr lang="nl-NL" sz="2000" dirty="0"/>
              <a:t>Teken: </a:t>
            </a:r>
            <a:r>
              <a:rPr lang="nl-NL" sz="2000" dirty="0" err="1"/>
              <a:t>Q</a:t>
            </a:r>
            <a:r>
              <a:rPr lang="nl-NL" sz="2000" baseline="-25000" dirty="0" err="1"/>
              <a:t>v</a:t>
            </a:r>
            <a:r>
              <a:rPr lang="nl-NL" sz="2000" dirty="0"/>
              <a:t> = -4P + 100</a:t>
            </a:r>
          </a:p>
          <a:p>
            <a:pPr marL="342900" lvl="1" indent="-342900" fontAlgn="auto">
              <a:spcAft>
                <a:spcPts val="0"/>
              </a:spcAft>
              <a:buFont typeface="Wingdings" pitchFamily="2" charset="2"/>
              <a:buChar char="ü"/>
              <a:defRPr/>
            </a:pPr>
            <a:r>
              <a:rPr lang="nl-NL" sz="2000" dirty="0"/>
              <a:t>Teken: </a:t>
            </a:r>
            <a:r>
              <a:rPr lang="nl-NL" sz="2000" dirty="0" err="1"/>
              <a:t>Q</a:t>
            </a:r>
            <a:r>
              <a:rPr lang="nl-NL" sz="2000" baseline="-25000" dirty="0" err="1"/>
              <a:t>a</a:t>
            </a:r>
            <a:r>
              <a:rPr lang="nl-NL" sz="2000" dirty="0"/>
              <a:t> = 5P - 25</a:t>
            </a:r>
          </a:p>
          <a:p>
            <a:pPr marL="0" lvl="1" indent="0" fontAlgn="auto">
              <a:spcAft>
                <a:spcPts val="0"/>
              </a:spcAft>
              <a:buFont typeface="Symbol" pitchFamily="18" charset="2"/>
              <a:buNone/>
              <a:defRPr/>
            </a:pPr>
            <a:endParaRPr lang="nl-NL" sz="1400" dirty="0"/>
          </a:p>
          <a:p>
            <a:pPr marL="274320" indent="-274320" fontAlgn="auto">
              <a:spcAft>
                <a:spcPts val="0"/>
              </a:spcAft>
              <a:buFont typeface="Wingdings" pitchFamily="2" charset="2"/>
              <a:buChar char="ü"/>
              <a:defRPr/>
            </a:pPr>
            <a:r>
              <a:rPr lang="nl-NL" dirty="0"/>
              <a:t>Arceer het consumenten- en </a:t>
            </a:r>
            <a:r>
              <a:rPr lang="nl-NL" dirty="0" err="1"/>
              <a:t>producentensurplus</a:t>
            </a:r>
            <a:endParaRPr lang="nl-NL" dirty="0"/>
          </a:p>
          <a:p>
            <a:pPr marL="274320" indent="-274320" fontAlgn="auto">
              <a:spcAft>
                <a:spcPts val="0"/>
              </a:spcAft>
              <a:buFont typeface="Wingdings" pitchFamily="2" charset="2"/>
              <a:buChar char="ü"/>
              <a:defRPr/>
            </a:pPr>
            <a:endParaRPr lang="nl-NL" sz="1400" dirty="0"/>
          </a:p>
          <a:p>
            <a:pPr marL="274320" indent="-274320" fontAlgn="auto">
              <a:spcAft>
                <a:spcPts val="0"/>
              </a:spcAft>
              <a:buFont typeface="Wingdings" pitchFamily="2" charset="2"/>
              <a:buChar char="ü"/>
              <a:defRPr/>
            </a:pPr>
            <a:r>
              <a:rPr lang="nl-NL" dirty="0"/>
              <a:t>Bereken de omvang van resp. het consumenten- en </a:t>
            </a:r>
            <a:r>
              <a:rPr lang="nl-NL" dirty="0" err="1"/>
              <a:t>producentensurplus</a:t>
            </a:r>
            <a:endParaRPr lang="nl-NL" dirty="0"/>
          </a:p>
        </p:txBody>
      </p:sp>
      <p:cxnSp>
        <p:nvCxnSpPr>
          <p:cNvPr id="5" name="Rechte verbindingslijn 4"/>
          <p:cNvCxnSpPr/>
          <p:nvPr/>
        </p:nvCxnSpPr>
        <p:spPr>
          <a:xfrm>
            <a:off x="5254625" y="1709738"/>
            <a:ext cx="0" cy="3529012"/>
          </a:xfrm>
          <a:prstGeom prst="line">
            <a:avLst/>
          </a:prstGeom>
          <a:ln w="38100"/>
        </p:spPr>
        <p:style>
          <a:lnRef idx="2">
            <a:schemeClr val="dk1"/>
          </a:lnRef>
          <a:fillRef idx="0">
            <a:schemeClr val="dk1"/>
          </a:fillRef>
          <a:effectRef idx="1">
            <a:schemeClr val="dk1"/>
          </a:effectRef>
          <a:fontRef idx="minor">
            <a:schemeClr val="tx1"/>
          </a:fontRef>
        </p:style>
      </p:cxnSp>
      <p:cxnSp>
        <p:nvCxnSpPr>
          <p:cNvPr id="6" name="Rechte verbindingslijn 5"/>
          <p:cNvCxnSpPr/>
          <p:nvPr/>
        </p:nvCxnSpPr>
        <p:spPr>
          <a:xfrm flipH="1">
            <a:off x="5254625" y="5238750"/>
            <a:ext cx="359251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7" name="Rechte verbindingslijn 6"/>
          <p:cNvCxnSpPr/>
          <p:nvPr/>
        </p:nvCxnSpPr>
        <p:spPr>
          <a:xfrm>
            <a:off x="5254625" y="1709738"/>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254625" y="2430463"/>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5254625" y="3149600"/>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4625" y="3870325"/>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4625" y="4591050"/>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975350"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6694488"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7415213"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8135938"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8855075"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761" name="Tekstvak 16"/>
          <p:cNvSpPr txBox="1">
            <a:spLocks noChangeArrowheads="1"/>
          </p:cNvSpPr>
          <p:nvPr/>
        </p:nvSpPr>
        <p:spPr bwMode="auto">
          <a:xfrm>
            <a:off x="6948488" y="5676900"/>
            <a:ext cx="20875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hoeveelheid × 1.000</a:t>
            </a:r>
          </a:p>
        </p:txBody>
      </p:sp>
      <p:sp>
        <p:nvSpPr>
          <p:cNvPr id="31762" name="Tekstvak 17"/>
          <p:cNvSpPr txBox="1">
            <a:spLocks noChangeArrowheads="1"/>
          </p:cNvSpPr>
          <p:nvPr/>
        </p:nvSpPr>
        <p:spPr bwMode="auto">
          <a:xfrm rot="-5400000">
            <a:off x="4390232" y="1913731"/>
            <a:ext cx="584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prijs</a:t>
            </a:r>
          </a:p>
        </p:txBody>
      </p:sp>
      <p:sp>
        <p:nvSpPr>
          <p:cNvPr id="31763" name="Tekstvak 18"/>
          <p:cNvSpPr txBox="1">
            <a:spLocks noChangeArrowheads="1"/>
          </p:cNvSpPr>
          <p:nvPr/>
        </p:nvSpPr>
        <p:spPr bwMode="auto">
          <a:xfrm>
            <a:off x="4751388" y="4375150"/>
            <a:ext cx="3016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5</a:t>
            </a:r>
          </a:p>
        </p:txBody>
      </p:sp>
      <p:sp>
        <p:nvSpPr>
          <p:cNvPr id="31764" name="Tekstvak 19"/>
          <p:cNvSpPr txBox="1">
            <a:spLocks noChangeArrowheads="1"/>
          </p:cNvSpPr>
          <p:nvPr/>
        </p:nvSpPr>
        <p:spPr bwMode="auto">
          <a:xfrm>
            <a:off x="4751388" y="3654425"/>
            <a:ext cx="419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10</a:t>
            </a:r>
          </a:p>
        </p:txBody>
      </p:sp>
      <p:sp>
        <p:nvSpPr>
          <p:cNvPr id="31765" name="Tekstvak 20"/>
          <p:cNvSpPr txBox="1">
            <a:spLocks noChangeArrowheads="1"/>
          </p:cNvSpPr>
          <p:nvPr/>
        </p:nvSpPr>
        <p:spPr bwMode="auto">
          <a:xfrm>
            <a:off x="4751388" y="3006725"/>
            <a:ext cx="4191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15</a:t>
            </a:r>
          </a:p>
        </p:txBody>
      </p:sp>
      <p:sp>
        <p:nvSpPr>
          <p:cNvPr id="31766" name="Tekstvak 21"/>
          <p:cNvSpPr txBox="1">
            <a:spLocks noChangeArrowheads="1"/>
          </p:cNvSpPr>
          <p:nvPr/>
        </p:nvSpPr>
        <p:spPr bwMode="auto">
          <a:xfrm>
            <a:off x="4751388" y="2276475"/>
            <a:ext cx="419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20</a:t>
            </a:r>
          </a:p>
        </p:txBody>
      </p:sp>
      <p:sp>
        <p:nvSpPr>
          <p:cNvPr id="31767" name="Tekstvak 22"/>
          <p:cNvSpPr txBox="1">
            <a:spLocks noChangeArrowheads="1"/>
          </p:cNvSpPr>
          <p:nvPr/>
        </p:nvSpPr>
        <p:spPr bwMode="auto">
          <a:xfrm>
            <a:off x="4751388" y="1566863"/>
            <a:ext cx="4191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25</a:t>
            </a:r>
          </a:p>
        </p:txBody>
      </p:sp>
      <p:sp>
        <p:nvSpPr>
          <p:cNvPr id="31768" name="Tekstvak 23"/>
          <p:cNvSpPr txBox="1">
            <a:spLocks noChangeArrowheads="1"/>
          </p:cNvSpPr>
          <p:nvPr/>
        </p:nvSpPr>
        <p:spPr bwMode="auto">
          <a:xfrm>
            <a:off x="5759450" y="531018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20</a:t>
            </a:r>
          </a:p>
        </p:txBody>
      </p:sp>
      <p:sp>
        <p:nvSpPr>
          <p:cNvPr id="31769" name="Tekstvak 24"/>
          <p:cNvSpPr txBox="1">
            <a:spLocks noChangeArrowheads="1"/>
          </p:cNvSpPr>
          <p:nvPr/>
        </p:nvSpPr>
        <p:spPr bwMode="auto">
          <a:xfrm>
            <a:off x="6492875" y="531018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40</a:t>
            </a:r>
          </a:p>
        </p:txBody>
      </p:sp>
      <p:sp>
        <p:nvSpPr>
          <p:cNvPr id="31770" name="Tekstvak 25"/>
          <p:cNvSpPr txBox="1">
            <a:spLocks noChangeArrowheads="1"/>
          </p:cNvSpPr>
          <p:nvPr/>
        </p:nvSpPr>
        <p:spPr bwMode="auto">
          <a:xfrm>
            <a:off x="7212013" y="531018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60</a:t>
            </a:r>
          </a:p>
        </p:txBody>
      </p:sp>
      <p:sp>
        <p:nvSpPr>
          <p:cNvPr id="31771" name="Tekstvak 26"/>
          <p:cNvSpPr txBox="1">
            <a:spLocks noChangeArrowheads="1"/>
          </p:cNvSpPr>
          <p:nvPr/>
        </p:nvSpPr>
        <p:spPr bwMode="auto">
          <a:xfrm>
            <a:off x="7932738" y="531018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80</a:t>
            </a:r>
          </a:p>
        </p:txBody>
      </p:sp>
      <p:sp>
        <p:nvSpPr>
          <p:cNvPr id="31772" name="Tekstvak 27"/>
          <p:cNvSpPr txBox="1">
            <a:spLocks noChangeArrowheads="1"/>
          </p:cNvSpPr>
          <p:nvPr/>
        </p:nvSpPr>
        <p:spPr bwMode="auto">
          <a:xfrm>
            <a:off x="8580438" y="5310188"/>
            <a:ext cx="5365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100</a:t>
            </a:r>
          </a:p>
        </p:txBody>
      </p:sp>
      <p:grpSp>
        <p:nvGrpSpPr>
          <p:cNvPr id="36" name="Groep 35"/>
          <p:cNvGrpSpPr>
            <a:grpSpLocks/>
          </p:cNvGrpSpPr>
          <p:nvPr/>
        </p:nvGrpSpPr>
        <p:grpSpPr bwMode="auto">
          <a:xfrm>
            <a:off x="5254625" y="1709738"/>
            <a:ext cx="3600450" cy="3529012"/>
            <a:chOff x="5255112" y="1710100"/>
            <a:chExt cx="3600400" cy="3528392"/>
          </a:xfrm>
        </p:grpSpPr>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31783" name="Rechthoek 34"/>
            <p:cNvSpPr>
              <a:spLocks noChangeArrowheads="1"/>
            </p:cNvSpPr>
            <p:nvPr/>
          </p:nvSpPr>
          <p:spPr bwMode="auto">
            <a:xfrm>
              <a:off x="5547421" y="1741975"/>
              <a:ext cx="4090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Q</a:t>
              </a:r>
              <a:r>
                <a:rPr lang="nl-NL" altLang="nl-NL" baseline="-25000"/>
                <a:t>v</a:t>
              </a:r>
              <a:endParaRPr lang="nl-NL" altLang="nl-NL"/>
            </a:p>
          </p:txBody>
        </p:sp>
      </p:grpSp>
      <p:sp>
        <p:nvSpPr>
          <p:cNvPr id="41" name="Tekstvak 40"/>
          <p:cNvSpPr txBox="1">
            <a:spLocks noChangeArrowheads="1"/>
          </p:cNvSpPr>
          <p:nvPr/>
        </p:nvSpPr>
        <p:spPr bwMode="auto">
          <a:xfrm>
            <a:off x="4140200" y="3168650"/>
            <a:ext cx="11763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b="1"/>
              <a:t>Prijs 13,89</a:t>
            </a:r>
          </a:p>
        </p:txBody>
      </p:sp>
      <p:sp>
        <p:nvSpPr>
          <p:cNvPr id="43" name="Tekstvak 42"/>
          <p:cNvSpPr txBox="1"/>
          <p:nvPr/>
        </p:nvSpPr>
        <p:spPr>
          <a:xfrm>
            <a:off x="179388" y="5818188"/>
            <a:ext cx="4781550" cy="908050"/>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600"/>
              </a:spcAft>
              <a:defRPr/>
            </a:pPr>
            <a:r>
              <a:rPr lang="nl-NL" sz="2400" dirty="0">
                <a:latin typeface="Arial" pitchFamily="34" charset="0"/>
                <a:cs typeface="Arial" pitchFamily="34" charset="0"/>
              </a:rPr>
              <a:t>½ × basis × hoogte</a:t>
            </a:r>
          </a:p>
          <a:p>
            <a:pPr fontAlgn="auto">
              <a:spcBef>
                <a:spcPts val="0"/>
              </a:spcBef>
              <a:spcAft>
                <a:spcPts val="0"/>
              </a:spcAft>
              <a:defRPr/>
            </a:pPr>
            <a:r>
              <a:rPr lang="nl-NL" sz="2400" dirty="0">
                <a:latin typeface="Arial" pitchFamily="34" charset="0"/>
                <a:cs typeface="Arial" pitchFamily="34" charset="0"/>
              </a:rPr>
              <a:t>½ × 45.000 × € 8,89 = € 200.025</a:t>
            </a:r>
          </a:p>
        </p:txBody>
      </p:sp>
      <p:cxnSp>
        <p:nvCxnSpPr>
          <p:cNvPr id="29" name="Rechte verbindingslijn 28"/>
          <p:cNvCxnSpPr/>
          <p:nvPr/>
        </p:nvCxnSpPr>
        <p:spPr>
          <a:xfrm flipV="1">
            <a:off x="5255112" y="1710100"/>
            <a:ext cx="3592016"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37" name="Rechthoek 36"/>
          <p:cNvSpPr>
            <a:spLocks noChangeArrowheads="1"/>
          </p:cNvSpPr>
          <p:nvPr/>
        </p:nvSpPr>
        <p:spPr bwMode="auto">
          <a:xfrm>
            <a:off x="7786688" y="2020888"/>
            <a:ext cx="4143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Q</a:t>
            </a:r>
            <a:r>
              <a:rPr lang="nl-NL" altLang="nl-NL" baseline="-25000"/>
              <a:t>a</a:t>
            </a:r>
            <a:endParaRPr lang="nl-NL" altLang="nl-NL"/>
          </a:p>
        </p:txBody>
      </p:sp>
      <p:cxnSp>
        <p:nvCxnSpPr>
          <p:cNvPr id="31" name="Rechte verbindingslijn 30"/>
          <p:cNvCxnSpPr>
            <a:endCxn id="44" idx="0"/>
          </p:cNvCxnSpPr>
          <p:nvPr/>
        </p:nvCxnSpPr>
        <p:spPr>
          <a:xfrm>
            <a:off x="5255111" y="3284984"/>
            <a:ext cx="1656185" cy="3"/>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45" name="Tekstvak 44"/>
          <p:cNvSpPr txBox="1"/>
          <p:nvPr/>
        </p:nvSpPr>
        <p:spPr>
          <a:xfrm>
            <a:off x="5439597" y="3212976"/>
            <a:ext cx="463588"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nl-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a:t>
            </a:r>
            <a:endParaRPr lang="nl-NL"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39" name="Tekstvak 38"/>
          <p:cNvSpPr txBox="1"/>
          <p:nvPr/>
        </p:nvSpPr>
        <p:spPr>
          <a:xfrm>
            <a:off x="5406158" y="2348880"/>
            <a:ext cx="461986"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nl-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a:t>
            </a:r>
            <a:endParaRPr lang="nl-NL"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40" name="Tekstvak 39"/>
          <p:cNvSpPr txBox="1"/>
          <p:nvPr/>
        </p:nvSpPr>
        <p:spPr>
          <a:xfrm>
            <a:off x="179388" y="4724400"/>
            <a:ext cx="4956175" cy="908050"/>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p>
            <a:pPr fontAlgn="auto">
              <a:spcBef>
                <a:spcPts val="0"/>
              </a:spcBef>
              <a:spcAft>
                <a:spcPts val="600"/>
              </a:spcAft>
              <a:defRPr/>
            </a:pPr>
            <a:r>
              <a:rPr lang="nl-NL" sz="2400" dirty="0">
                <a:latin typeface="Arial" pitchFamily="34" charset="0"/>
                <a:cs typeface="Arial" pitchFamily="34" charset="0"/>
              </a:rPr>
              <a:t>½ × basis × hoogte</a:t>
            </a:r>
          </a:p>
          <a:p>
            <a:pPr fontAlgn="auto">
              <a:spcBef>
                <a:spcPts val="0"/>
              </a:spcBef>
              <a:spcAft>
                <a:spcPts val="0"/>
              </a:spcAft>
              <a:defRPr/>
            </a:pPr>
            <a:r>
              <a:rPr lang="nl-NL" sz="2400" dirty="0">
                <a:latin typeface="Arial" pitchFamily="34" charset="0"/>
                <a:cs typeface="Arial" pitchFamily="34" charset="0"/>
              </a:rPr>
              <a:t>½ × 45.000 × € 11,11 = € 249.975</a:t>
            </a:r>
          </a:p>
        </p:txBody>
      </p:sp>
    </p:spTree>
    <p:extLst>
      <p:ext uri="{BB962C8B-B14F-4D97-AF65-F5344CB8AC3E}">
        <p14:creationId xmlns:p14="http://schemas.microsoft.com/office/powerpoint/2010/main" val="4220686917"/>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500"/>
                                        <p:tgtEl>
                                          <p:spTgt spid="3">
                                            <p:txEl>
                                              <p:pRg st="5" end="5"/>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4" grpId="0" animBg="1"/>
      <p:bldP spid="41" grpId="0"/>
      <p:bldP spid="43" grpId="0" animBg="1"/>
      <p:bldP spid="37" grpId="0"/>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888" y="2776538"/>
            <a:ext cx="4529137" cy="410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0" name="Titel 1"/>
          <p:cNvSpPr>
            <a:spLocks noGrp="1"/>
          </p:cNvSpPr>
          <p:nvPr>
            <p:ph type="title"/>
          </p:nvPr>
        </p:nvSpPr>
        <p:spPr/>
        <p:txBody>
          <a:bodyPr/>
          <a:lstStyle/>
          <a:p>
            <a:r>
              <a:rPr lang="nl-NL" altLang="nl-NL"/>
              <a:t>Pareto-optimaal</a:t>
            </a:r>
          </a:p>
        </p:txBody>
      </p:sp>
      <p:sp>
        <p:nvSpPr>
          <p:cNvPr id="3" name="Tijdelijke aanduiding voor inhoud 2"/>
          <p:cNvSpPr>
            <a:spLocks noGrp="1"/>
          </p:cNvSpPr>
          <p:nvPr>
            <p:ph sz="quarter" idx="13"/>
          </p:nvPr>
        </p:nvSpPr>
        <p:spPr>
          <a:xfrm>
            <a:off x="457200" y="1285875"/>
            <a:ext cx="8291513" cy="1495425"/>
          </a:xfrm>
        </p:spPr>
        <p:style>
          <a:lnRef idx="1">
            <a:schemeClr val="accent4"/>
          </a:lnRef>
          <a:fillRef idx="2">
            <a:schemeClr val="accent4"/>
          </a:fillRef>
          <a:effectRef idx="1">
            <a:schemeClr val="accent4"/>
          </a:effectRef>
          <a:fontRef idx="minor">
            <a:schemeClr val="dk1"/>
          </a:fontRef>
        </p:style>
        <p:txBody>
          <a:bodyPr rtlCol="0">
            <a:normAutofit fontScale="77500" lnSpcReduction="20000"/>
          </a:bodyPr>
          <a:lstStyle/>
          <a:p>
            <a:pPr marL="2333625" indent="-2333625" fontAlgn="auto">
              <a:spcAft>
                <a:spcPts val="0"/>
              </a:spcAft>
              <a:buFont typeface="Symbol" pitchFamily="18" charset="2"/>
              <a:buNone/>
              <a:defRPr/>
            </a:pPr>
            <a:r>
              <a:rPr lang="nl-NL" dirty="0" err="1"/>
              <a:t>Pareto</a:t>
            </a:r>
            <a:r>
              <a:rPr lang="nl-NL" dirty="0"/>
              <a:t>-optimaal: de som van consumenten- en </a:t>
            </a:r>
            <a:r>
              <a:rPr lang="nl-NL" dirty="0" err="1"/>
              <a:t>producentensuplus</a:t>
            </a:r>
            <a:r>
              <a:rPr lang="nl-NL" dirty="0"/>
              <a:t> is maximaal</a:t>
            </a:r>
          </a:p>
          <a:p>
            <a:pPr marL="0" indent="0" fontAlgn="auto">
              <a:spcAft>
                <a:spcPts val="0"/>
              </a:spcAft>
              <a:buFont typeface="Symbol" pitchFamily="18" charset="2"/>
              <a:buNone/>
              <a:defRPr/>
            </a:pPr>
            <a:r>
              <a:rPr lang="nl-NL" dirty="0"/>
              <a:t>D.w.z. dat niemand zijn positie kan verbeteren zonder dat dit ten koste gaat van de ander.</a:t>
            </a:r>
          </a:p>
        </p:txBody>
      </p:sp>
      <p:sp>
        <p:nvSpPr>
          <p:cNvPr id="4" name="Tijdelijke aanduiding voor inhoud 3"/>
          <p:cNvSpPr>
            <a:spLocks noGrp="1"/>
          </p:cNvSpPr>
          <p:nvPr>
            <p:ph sz="quarter" idx="14"/>
          </p:nvPr>
        </p:nvSpPr>
        <p:spPr>
          <a:xfrm>
            <a:off x="395288" y="2997200"/>
            <a:ext cx="4038600" cy="1152525"/>
          </a:xfrm>
        </p:spPr>
        <p:style>
          <a:lnRef idx="1">
            <a:schemeClr val="accent4"/>
          </a:lnRef>
          <a:fillRef idx="2">
            <a:schemeClr val="accent4"/>
          </a:fillRef>
          <a:effectRef idx="1">
            <a:schemeClr val="accent4"/>
          </a:effectRef>
          <a:fontRef idx="minor">
            <a:schemeClr val="dk1"/>
          </a:fontRef>
        </p:style>
        <p:txBody>
          <a:bodyPr rtlCol="0">
            <a:normAutofit fontScale="85000" lnSpcReduction="20000"/>
          </a:bodyPr>
          <a:lstStyle/>
          <a:p>
            <a:pPr marL="0" indent="0" fontAlgn="auto">
              <a:spcAft>
                <a:spcPts val="0"/>
              </a:spcAft>
              <a:buFont typeface="Symbol" pitchFamily="18" charset="2"/>
              <a:buNone/>
              <a:defRPr/>
            </a:pPr>
            <a:r>
              <a:rPr lang="nl-NL" dirty="0"/>
              <a:t>Bij perfect werkende markten is de uitkomst </a:t>
            </a:r>
            <a:r>
              <a:rPr lang="nl-NL" dirty="0" err="1"/>
              <a:t>pareto</a:t>
            </a:r>
            <a:r>
              <a:rPr lang="nl-NL" dirty="0"/>
              <a:t>-efficiënt.</a:t>
            </a:r>
          </a:p>
          <a:p>
            <a:pPr marL="0" indent="0" fontAlgn="auto">
              <a:spcAft>
                <a:spcPts val="0"/>
              </a:spcAft>
              <a:buFont typeface="Symbol" pitchFamily="18" charset="2"/>
              <a:buNone/>
              <a:defRPr/>
            </a:pPr>
            <a:endParaRPr lang="nl-NL" dirty="0"/>
          </a:p>
          <a:p>
            <a:pPr marL="0" indent="0" fontAlgn="auto">
              <a:spcAft>
                <a:spcPts val="0"/>
              </a:spcAft>
              <a:buFont typeface="Symbol" pitchFamily="18" charset="2"/>
              <a:buNone/>
              <a:defRPr/>
            </a:pPr>
            <a:endParaRPr lang="nl-NL" dirty="0"/>
          </a:p>
        </p:txBody>
      </p:sp>
      <p:sp>
        <p:nvSpPr>
          <p:cNvPr id="48" name="Rechthoekige driehoek 47"/>
          <p:cNvSpPr/>
          <p:nvPr/>
        </p:nvSpPr>
        <p:spPr>
          <a:xfrm>
            <a:off x="5624513" y="2962275"/>
            <a:ext cx="885825" cy="890588"/>
          </a:xfrm>
          <a:prstGeom prst="rtTriangle">
            <a:avLst/>
          </a:prstGeom>
          <a:pattFill prst="wdDnDiag">
            <a:fgClr>
              <a:schemeClr val="accent2"/>
            </a:fgClr>
            <a:bgClr>
              <a:schemeClr val="bg1"/>
            </a:bgClr>
          </a:pattFill>
          <a:ln>
            <a:noFill/>
          </a:ln>
        </p:spPr>
        <p:style>
          <a:lnRef idx="2">
            <a:schemeClr val="accent2">
              <a:shade val="50000"/>
            </a:schemeClr>
          </a:lnRef>
          <a:fillRef idx="1">
            <a:schemeClr val="accent2"/>
          </a:fillRef>
          <a:effectRef idx="0">
            <a:schemeClr val="accent2"/>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nl-N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2" name="Ovaal 41"/>
          <p:cNvSpPr/>
          <p:nvPr/>
        </p:nvSpPr>
        <p:spPr>
          <a:xfrm>
            <a:off x="6483108" y="3800644"/>
            <a:ext cx="105116" cy="10511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nl-NL"/>
          </a:p>
        </p:txBody>
      </p:sp>
      <p:sp>
        <p:nvSpPr>
          <p:cNvPr id="47" name="Tijdelijke aanduiding voor inhoud 3"/>
          <p:cNvSpPr txBox="1">
            <a:spLocks/>
          </p:cNvSpPr>
          <p:nvPr/>
        </p:nvSpPr>
        <p:spPr>
          <a:xfrm>
            <a:off x="395288" y="4294188"/>
            <a:ext cx="4038600" cy="1511300"/>
          </a:xfrm>
          <a:prstGeom prst="rect">
            <a:avLst/>
          </a:prstGeom>
        </p:spPr>
        <p:style>
          <a:lnRef idx="1">
            <a:schemeClr val="accent4"/>
          </a:lnRef>
          <a:fillRef idx="2">
            <a:schemeClr val="accent4"/>
          </a:fillRef>
          <a:effectRef idx="1">
            <a:schemeClr val="accent4"/>
          </a:effectRef>
          <a:fontRef idx="minor">
            <a:schemeClr val="dk1"/>
          </a:fontRef>
        </p:style>
        <p:txBody>
          <a:bodyPr>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Arial" pitchFamily="34" charset="0"/>
              <a:buNone/>
              <a:defRPr/>
            </a:pPr>
            <a:r>
              <a:rPr lang="nl-NL" sz="2400" dirty="0"/>
              <a:t>Een hogere prijs….</a:t>
            </a:r>
          </a:p>
          <a:p>
            <a:pPr marL="0" indent="0" fontAlgn="auto">
              <a:spcAft>
                <a:spcPts val="0"/>
              </a:spcAft>
              <a:buFont typeface="Arial" pitchFamily="34" charset="0"/>
              <a:buNone/>
              <a:defRPr/>
            </a:pPr>
            <a:r>
              <a:rPr lang="nl-NL" sz="2400" dirty="0"/>
              <a:t>gaat ten koste van het totale surplus</a:t>
            </a:r>
          </a:p>
          <a:p>
            <a:pPr marL="0" indent="0" fontAlgn="auto">
              <a:spcAft>
                <a:spcPts val="0"/>
              </a:spcAft>
              <a:buFont typeface="Arial" pitchFamily="34" charset="0"/>
              <a:buNone/>
              <a:defRPr/>
            </a:pPr>
            <a:r>
              <a:rPr lang="nl-NL" sz="1800" dirty="0"/>
              <a:t>(evenals een lagere prijs)</a:t>
            </a:r>
          </a:p>
          <a:p>
            <a:pPr marL="0" indent="0" fontAlgn="auto">
              <a:spcAft>
                <a:spcPts val="0"/>
              </a:spcAft>
              <a:buFont typeface="Arial" pitchFamily="34" charset="0"/>
              <a:buNone/>
              <a:defRPr/>
            </a:pPr>
            <a:endParaRPr lang="nl-NL" dirty="0"/>
          </a:p>
          <a:p>
            <a:pPr marL="0" indent="0" fontAlgn="auto">
              <a:spcAft>
                <a:spcPts val="0"/>
              </a:spcAft>
              <a:buFont typeface="Arial" pitchFamily="34" charset="0"/>
              <a:buNone/>
              <a:defRPr/>
            </a:pPr>
            <a:endParaRPr lang="nl-NL" dirty="0"/>
          </a:p>
        </p:txBody>
      </p:sp>
      <p:sp>
        <p:nvSpPr>
          <p:cNvPr id="46" name="Rechthoek 45"/>
          <p:cNvSpPr/>
          <p:nvPr/>
        </p:nvSpPr>
        <p:spPr>
          <a:xfrm>
            <a:off x="5624513" y="3853203"/>
            <a:ext cx="899117" cy="882570"/>
          </a:xfrm>
          <a:prstGeom prst="rect">
            <a:avLst/>
          </a:prstGeom>
          <a:pattFill prst="wdUpDiag">
            <a:fgClr>
              <a:schemeClr val="accent2"/>
            </a:fgClr>
            <a:bgClr>
              <a:schemeClr val="bg1"/>
            </a:bgClr>
          </a:patt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nl-NL"/>
          </a:p>
        </p:txBody>
      </p:sp>
      <p:cxnSp>
        <p:nvCxnSpPr>
          <p:cNvPr id="43" name="Rechte verbindingslijn 42"/>
          <p:cNvCxnSpPr/>
          <p:nvPr/>
        </p:nvCxnSpPr>
        <p:spPr>
          <a:xfrm>
            <a:off x="5594350" y="3852863"/>
            <a:ext cx="901700"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49" name="Rechthoekige driehoek 48"/>
          <p:cNvSpPr/>
          <p:nvPr/>
        </p:nvSpPr>
        <p:spPr>
          <a:xfrm rot="5400000">
            <a:off x="5717959" y="4646448"/>
            <a:ext cx="713217" cy="890589"/>
          </a:xfrm>
          <a:prstGeom prst="rtTriangle">
            <a:avLst/>
          </a:prstGeom>
          <a:pattFill prst="wdUpDiag">
            <a:fgClr>
              <a:schemeClr val="accent2"/>
            </a:fgClr>
            <a:bgClr>
              <a:schemeClr val="bg1"/>
            </a:bgClr>
          </a:patt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nl-NL"/>
          </a:p>
        </p:txBody>
      </p:sp>
      <p:cxnSp>
        <p:nvCxnSpPr>
          <p:cNvPr id="45" name="Rechte verbindingslijn 44"/>
          <p:cNvCxnSpPr/>
          <p:nvPr/>
        </p:nvCxnSpPr>
        <p:spPr>
          <a:xfrm flipV="1">
            <a:off x="6534150" y="3905250"/>
            <a:ext cx="0" cy="2187575"/>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8" name="Vrije vorm 7"/>
          <p:cNvSpPr/>
          <p:nvPr/>
        </p:nvSpPr>
        <p:spPr>
          <a:xfrm>
            <a:off x="6548438" y="3895726"/>
            <a:ext cx="461963" cy="838200"/>
          </a:xfrm>
          <a:custGeom>
            <a:avLst/>
            <a:gdLst>
              <a:gd name="connsiteX0" fmla="*/ 4763 w 461963"/>
              <a:gd name="connsiteY0" fmla="*/ 838200 h 838200"/>
              <a:gd name="connsiteX1" fmla="*/ 0 w 461963"/>
              <a:gd name="connsiteY1" fmla="*/ 0 h 838200"/>
              <a:gd name="connsiteX2" fmla="*/ 461963 w 461963"/>
              <a:gd name="connsiteY2" fmla="*/ 447675 h 838200"/>
              <a:gd name="connsiteX3" fmla="*/ 4763 w 461963"/>
              <a:gd name="connsiteY3" fmla="*/ 838200 h 838200"/>
            </a:gdLst>
            <a:ahLst/>
            <a:cxnLst>
              <a:cxn ang="0">
                <a:pos x="connsiteX0" y="connsiteY0"/>
              </a:cxn>
              <a:cxn ang="0">
                <a:pos x="connsiteX1" y="connsiteY1"/>
              </a:cxn>
              <a:cxn ang="0">
                <a:pos x="connsiteX2" y="connsiteY2"/>
              </a:cxn>
              <a:cxn ang="0">
                <a:pos x="connsiteX3" y="connsiteY3"/>
              </a:cxn>
            </a:cxnLst>
            <a:rect l="l" t="t" r="r" b="b"/>
            <a:pathLst>
              <a:path w="461963" h="838200">
                <a:moveTo>
                  <a:pt x="4763" y="838200"/>
                </a:moveTo>
                <a:cubicBezTo>
                  <a:pt x="3175" y="558800"/>
                  <a:pt x="1588" y="279400"/>
                  <a:pt x="0" y="0"/>
                </a:cubicBezTo>
                <a:lnTo>
                  <a:pt x="461963" y="447675"/>
                </a:lnTo>
                <a:lnTo>
                  <a:pt x="4763" y="838200"/>
                </a:lnTo>
                <a:close/>
              </a:path>
            </a:pathLst>
          </a:custGeom>
          <a:ln w="28575"/>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nl-NL"/>
          </a:p>
        </p:txBody>
      </p:sp>
    </p:spTree>
    <p:extLst>
      <p:ext uri="{BB962C8B-B14F-4D97-AF65-F5344CB8AC3E}">
        <p14:creationId xmlns:p14="http://schemas.microsoft.com/office/powerpoint/2010/main" val="2000752371"/>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500"/>
                                        <p:tgtEl>
                                          <p:spTgt spid="4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par>
                          <p:cTn id="33" fill="hold" nodeType="afterGroup">
                            <p:stCondLst>
                              <p:cond delay="500"/>
                            </p:stCondLst>
                            <p:childTnLst>
                              <p:par>
                                <p:cTn id="34" presetID="10" presetClass="entr" presetSubtype="0"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par>
                                <p:cTn id="50" presetID="10"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0" presetClass="entr" presetSubtype="0" fill="hold" nodeType="withEffect">
                                  <p:stCondLst>
                                    <p:cond delay="0"/>
                                  </p:stCondLst>
                                  <p:childTnLst>
                                    <p:set>
                                      <p:cBhvr>
                                        <p:cTn id="59" dur="1" fill="hold">
                                          <p:stCondLst>
                                            <p:cond delay="0"/>
                                          </p:stCondLst>
                                        </p:cTn>
                                        <p:tgtEl>
                                          <p:spTgt spid="47">
                                            <p:txEl>
                                              <p:pRg st="1" end="1"/>
                                            </p:txEl>
                                          </p:spTgt>
                                        </p:tgtEl>
                                        <p:attrNameLst>
                                          <p:attrName>style.visibility</p:attrName>
                                        </p:attrNameLst>
                                      </p:cBhvr>
                                      <p:to>
                                        <p:strVal val="visible"/>
                                      </p:to>
                                    </p:set>
                                    <p:animEffect transition="in" filter="fade">
                                      <p:cBhvr>
                                        <p:cTn id="60" dur="500"/>
                                        <p:tgtEl>
                                          <p:spTgt spid="47">
                                            <p:txEl>
                                              <p:pRg st="1" end="1"/>
                                            </p:txEl>
                                          </p:spTgt>
                                        </p:tgtEl>
                                      </p:cBhvr>
                                    </p:animEffect>
                                  </p:childTnLst>
                                </p:cTn>
                              </p:par>
                            </p:childTnLst>
                          </p:cTn>
                        </p:par>
                        <p:par>
                          <p:cTn id="61" fill="hold" nodeType="afterGroup">
                            <p:stCondLst>
                              <p:cond delay="500"/>
                            </p:stCondLst>
                            <p:childTnLst>
                              <p:par>
                                <p:cTn id="62" presetID="10" presetClass="entr" presetSubtype="0" fill="hold" nodeType="afterEffect">
                                  <p:stCondLst>
                                    <p:cond delay="0"/>
                                  </p:stCondLst>
                                  <p:childTnLst>
                                    <p:set>
                                      <p:cBhvr>
                                        <p:cTn id="63" dur="1" fill="hold">
                                          <p:stCondLst>
                                            <p:cond delay="0"/>
                                          </p:stCondLst>
                                        </p:cTn>
                                        <p:tgtEl>
                                          <p:spTgt spid="47">
                                            <p:txEl>
                                              <p:pRg st="2" end="2"/>
                                            </p:txEl>
                                          </p:spTgt>
                                        </p:tgtEl>
                                        <p:attrNameLst>
                                          <p:attrName>style.visibility</p:attrName>
                                        </p:attrNameLst>
                                      </p:cBhvr>
                                      <p:to>
                                        <p:strVal val="visible"/>
                                      </p:to>
                                    </p:set>
                                    <p:animEffect transition="in" filter="fade">
                                      <p:cBhvr>
                                        <p:cTn id="64" dur="500"/>
                                        <p:tgtEl>
                                          <p:spTgt spid="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124744"/>
            <a:ext cx="7772400" cy="820688"/>
          </a:xfrm>
        </p:spPr>
        <p:style>
          <a:lnRef idx="2">
            <a:schemeClr val="accent5">
              <a:shade val="50000"/>
            </a:schemeClr>
          </a:lnRef>
          <a:fillRef idx="1">
            <a:schemeClr val="accent5"/>
          </a:fillRef>
          <a:effectRef idx="0">
            <a:schemeClr val="accent5"/>
          </a:effectRef>
          <a:fontRef idx="minor">
            <a:schemeClr val="lt1"/>
          </a:fontRef>
        </p:style>
        <p:txBody>
          <a:bodyPr/>
          <a:lstStyle/>
          <a:p>
            <a:r>
              <a:rPr lang="nl-NL" dirty="0"/>
              <a:t>Overheidsinterventie </a:t>
            </a:r>
          </a:p>
        </p:txBody>
      </p:sp>
      <p:sp>
        <p:nvSpPr>
          <p:cNvPr id="3" name="Ondertitel 2"/>
          <p:cNvSpPr>
            <a:spLocks noGrp="1"/>
          </p:cNvSpPr>
          <p:nvPr>
            <p:ph type="subTitle" idx="1"/>
          </p:nvPr>
        </p:nvSpPr>
        <p:spPr>
          <a:xfrm>
            <a:off x="1331640" y="2204864"/>
            <a:ext cx="6400800" cy="14732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nl-NL" dirty="0"/>
              <a:t>Overheidsingrijpen bij een markt van volkomen concurrentie:</a:t>
            </a:r>
          </a:p>
          <a:p>
            <a:r>
              <a:rPr lang="nl-NL" sz="2200" dirty="0"/>
              <a:t>minimum- en maximumprijzen</a:t>
            </a:r>
          </a:p>
        </p:txBody>
      </p:sp>
      <p:sp>
        <p:nvSpPr>
          <p:cNvPr id="4" name="Ondertitel 2"/>
          <p:cNvSpPr txBox="1">
            <a:spLocks/>
          </p:cNvSpPr>
          <p:nvPr/>
        </p:nvSpPr>
        <p:spPr>
          <a:xfrm>
            <a:off x="1475656" y="3933056"/>
            <a:ext cx="6400800" cy="23762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lnSpcReduction="1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nl-NL" dirty="0"/>
              <a:t>Kenmerken van een markt met volkomen concurrentie:</a:t>
            </a:r>
          </a:p>
          <a:p>
            <a:pPr marL="342900" indent="-342900" algn="l">
              <a:buFont typeface="Arial" charset="0"/>
              <a:buChar char="•"/>
            </a:pPr>
            <a:r>
              <a:rPr lang="nl-NL" sz="2200" dirty="0"/>
              <a:t>Prijs is gegeven (</a:t>
            </a:r>
            <a:r>
              <a:rPr lang="nl-NL" sz="2200" dirty="0" err="1"/>
              <a:t>hoeveelheidaanpassers</a:t>
            </a:r>
            <a:r>
              <a:rPr lang="nl-NL" sz="2200" dirty="0"/>
              <a:t>) </a:t>
            </a:r>
            <a:r>
              <a:rPr lang="nl-NL" sz="2200" dirty="0" err="1"/>
              <a:t>a.g.v.</a:t>
            </a:r>
            <a:endParaRPr lang="nl-NL" sz="2200" dirty="0"/>
          </a:p>
          <a:p>
            <a:pPr marL="342900" indent="-342900" algn="l">
              <a:buFont typeface="Arial" charset="0"/>
              <a:buChar char="•"/>
            </a:pPr>
            <a:r>
              <a:rPr lang="nl-NL" sz="2200" dirty="0"/>
              <a:t>Homogene producten</a:t>
            </a:r>
          </a:p>
          <a:p>
            <a:pPr marL="342900" indent="-342900" algn="l">
              <a:buFont typeface="Arial" charset="0"/>
              <a:buChar char="•"/>
            </a:pPr>
            <a:r>
              <a:rPr lang="nl-NL" sz="2200" dirty="0"/>
              <a:t>Veel aanbieders en vragers</a:t>
            </a:r>
          </a:p>
          <a:p>
            <a:pPr marL="342900" indent="-342900" algn="l">
              <a:buFont typeface="Arial" charset="0"/>
              <a:buChar char="•"/>
            </a:pPr>
            <a:r>
              <a:rPr lang="nl-NL" sz="2200" dirty="0"/>
              <a:t>Vrije toetreding en uittreding</a:t>
            </a:r>
          </a:p>
          <a:p>
            <a:pPr marL="342900" indent="-342900" algn="l">
              <a:buFont typeface="Arial" charset="0"/>
              <a:buChar char="•"/>
            </a:pPr>
            <a:r>
              <a:rPr lang="nl-NL" sz="2200" dirty="0"/>
              <a:t>Transparante markt</a:t>
            </a:r>
          </a:p>
        </p:txBody>
      </p:sp>
    </p:spTree>
    <p:extLst>
      <p:ext uri="{BB962C8B-B14F-4D97-AF65-F5344CB8AC3E}">
        <p14:creationId xmlns:p14="http://schemas.microsoft.com/office/powerpoint/2010/main" val="2831859994"/>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000"/>
                                        <p:tgtEl>
                                          <p:spTgt spid="4">
                                            <p:txEl>
                                              <p:pRg st="4" end="4"/>
                                            </p:txEl>
                                          </p:spTgt>
                                        </p:tgtEl>
                                      </p:cBhvr>
                                    </p:animEffect>
                                    <p:anim calcmode="lin" valueType="num">
                                      <p:cBhvr>
                                        <p:cTn id="4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1000"/>
                                        <p:tgtEl>
                                          <p:spTgt spid="4">
                                            <p:txEl>
                                              <p:pRg st="5" end="5"/>
                                            </p:txEl>
                                          </p:spTgt>
                                        </p:tgtEl>
                                      </p:cBhvr>
                                    </p:animEffect>
                                    <p:anim calcmode="lin" valueType="num">
                                      <p:cBhvr>
                                        <p:cTn id="5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Rechte verbindingslijn 33"/>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37" name="Rechte verbindingslijn 36"/>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Rechte verbindingslijn 37"/>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kstvak 48"/>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50" name="Tekstvak 49"/>
          <p:cNvSpPr txBox="1"/>
          <p:nvPr/>
        </p:nvSpPr>
        <p:spPr>
          <a:xfrm rot="16200000">
            <a:off x="3840839" y="2347324"/>
            <a:ext cx="1650003" cy="369332"/>
          </a:xfrm>
          <a:prstGeom prst="rect">
            <a:avLst/>
          </a:prstGeom>
          <a:noFill/>
        </p:spPr>
        <p:txBody>
          <a:bodyPr wrap="none" rtlCol="0">
            <a:spAutoFit/>
          </a:bodyPr>
          <a:lstStyle/>
          <a:p>
            <a:r>
              <a:rPr lang="nl-NL" dirty="0"/>
              <a:t>prijs (in centen)</a:t>
            </a:r>
          </a:p>
        </p:txBody>
      </p:sp>
      <p:sp>
        <p:nvSpPr>
          <p:cNvPr id="51" name="Tekstvak 50"/>
          <p:cNvSpPr txBox="1"/>
          <p:nvPr/>
        </p:nvSpPr>
        <p:spPr>
          <a:xfrm>
            <a:off x="4751056" y="4374396"/>
            <a:ext cx="418704" cy="369332"/>
          </a:xfrm>
          <a:prstGeom prst="rect">
            <a:avLst/>
          </a:prstGeom>
          <a:noFill/>
        </p:spPr>
        <p:txBody>
          <a:bodyPr wrap="none" rtlCol="0">
            <a:spAutoFit/>
          </a:bodyPr>
          <a:lstStyle/>
          <a:p>
            <a:r>
              <a:rPr lang="nl-NL" dirty="0"/>
              <a:t>20</a:t>
            </a:r>
          </a:p>
        </p:txBody>
      </p:sp>
      <p:sp>
        <p:nvSpPr>
          <p:cNvPr id="52" name="Tekstvak 51"/>
          <p:cNvSpPr txBox="1"/>
          <p:nvPr/>
        </p:nvSpPr>
        <p:spPr>
          <a:xfrm>
            <a:off x="4751056" y="3654316"/>
            <a:ext cx="418704" cy="369332"/>
          </a:xfrm>
          <a:prstGeom prst="rect">
            <a:avLst/>
          </a:prstGeom>
          <a:noFill/>
        </p:spPr>
        <p:txBody>
          <a:bodyPr wrap="none" rtlCol="0">
            <a:spAutoFit/>
          </a:bodyPr>
          <a:lstStyle/>
          <a:p>
            <a:r>
              <a:rPr lang="nl-NL" dirty="0"/>
              <a:t>40</a:t>
            </a:r>
          </a:p>
        </p:txBody>
      </p:sp>
      <p:sp>
        <p:nvSpPr>
          <p:cNvPr id="53" name="Tekstvak 52"/>
          <p:cNvSpPr txBox="1"/>
          <p:nvPr/>
        </p:nvSpPr>
        <p:spPr>
          <a:xfrm>
            <a:off x="4751056" y="3006244"/>
            <a:ext cx="418704" cy="369332"/>
          </a:xfrm>
          <a:prstGeom prst="rect">
            <a:avLst/>
          </a:prstGeom>
          <a:noFill/>
        </p:spPr>
        <p:txBody>
          <a:bodyPr wrap="none" rtlCol="0">
            <a:spAutoFit/>
          </a:bodyPr>
          <a:lstStyle/>
          <a:p>
            <a:r>
              <a:rPr lang="nl-NL" dirty="0"/>
              <a:t>60</a:t>
            </a:r>
          </a:p>
        </p:txBody>
      </p:sp>
      <p:sp>
        <p:nvSpPr>
          <p:cNvPr id="54" name="Tekstvak 53"/>
          <p:cNvSpPr txBox="1"/>
          <p:nvPr/>
        </p:nvSpPr>
        <p:spPr>
          <a:xfrm>
            <a:off x="4751056" y="2276872"/>
            <a:ext cx="418704" cy="369332"/>
          </a:xfrm>
          <a:prstGeom prst="rect">
            <a:avLst/>
          </a:prstGeom>
          <a:noFill/>
        </p:spPr>
        <p:txBody>
          <a:bodyPr wrap="none" rtlCol="0">
            <a:spAutoFit/>
          </a:bodyPr>
          <a:lstStyle/>
          <a:p>
            <a:r>
              <a:rPr lang="nl-NL" dirty="0"/>
              <a:t>80</a:t>
            </a:r>
          </a:p>
        </p:txBody>
      </p:sp>
      <p:sp>
        <p:nvSpPr>
          <p:cNvPr id="55" name="Tekstvak 54"/>
          <p:cNvSpPr txBox="1"/>
          <p:nvPr/>
        </p:nvSpPr>
        <p:spPr>
          <a:xfrm>
            <a:off x="4751056" y="1566084"/>
            <a:ext cx="535724" cy="369332"/>
          </a:xfrm>
          <a:prstGeom prst="rect">
            <a:avLst/>
          </a:prstGeom>
          <a:noFill/>
        </p:spPr>
        <p:txBody>
          <a:bodyPr wrap="none" rtlCol="0">
            <a:spAutoFit/>
          </a:bodyPr>
          <a:lstStyle/>
          <a:p>
            <a:r>
              <a:rPr lang="nl-NL" dirty="0"/>
              <a:t>100</a:t>
            </a:r>
          </a:p>
        </p:txBody>
      </p:sp>
      <p:sp>
        <p:nvSpPr>
          <p:cNvPr id="56" name="Tekstvak 55"/>
          <p:cNvSpPr txBox="1"/>
          <p:nvPr/>
        </p:nvSpPr>
        <p:spPr>
          <a:xfrm>
            <a:off x="5759168" y="5310500"/>
            <a:ext cx="418704" cy="369332"/>
          </a:xfrm>
          <a:prstGeom prst="rect">
            <a:avLst/>
          </a:prstGeom>
          <a:noFill/>
        </p:spPr>
        <p:txBody>
          <a:bodyPr wrap="none" rtlCol="0">
            <a:spAutoFit/>
          </a:bodyPr>
          <a:lstStyle/>
          <a:p>
            <a:r>
              <a:rPr lang="nl-NL" dirty="0"/>
              <a:t>20</a:t>
            </a:r>
          </a:p>
        </p:txBody>
      </p:sp>
      <p:sp>
        <p:nvSpPr>
          <p:cNvPr id="57" name="Tekstvak 56"/>
          <p:cNvSpPr txBox="1"/>
          <p:nvPr/>
        </p:nvSpPr>
        <p:spPr>
          <a:xfrm>
            <a:off x="6492592" y="5310500"/>
            <a:ext cx="418704" cy="369332"/>
          </a:xfrm>
          <a:prstGeom prst="rect">
            <a:avLst/>
          </a:prstGeom>
          <a:noFill/>
        </p:spPr>
        <p:txBody>
          <a:bodyPr wrap="none" rtlCol="0">
            <a:spAutoFit/>
          </a:bodyPr>
          <a:lstStyle/>
          <a:p>
            <a:r>
              <a:rPr lang="nl-NL" dirty="0"/>
              <a:t>40</a:t>
            </a:r>
          </a:p>
        </p:txBody>
      </p:sp>
      <p:sp>
        <p:nvSpPr>
          <p:cNvPr id="58" name="Tekstvak 57"/>
          <p:cNvSpPr txBox="1"/>
          <p:nvPr/>
        </p:nvSpPr>
        <p:spPr>
          <a:xfrm>
            <a:off x="7212672" y="5310500"/>
            <a:ext cx="418704" cy="369332"/>
          </a:xfrm>
          <a:prstGeom prst="rect">
            <a:avLst/>
          </a:prstGeom>
          <a:noFill/>
        </p:spPr>
        <p:txBody>
          <a:bodyPr wrap="none" rtlCol="0">
            <a:spAutoFit/>
          </a:bodyPr>
          <a:lstStyle/>
          <a:p>
            <a:r>
              <a:rPr lang="nl-NL" dirty="0"/>
              <a:t>60</a:t>
            </a:r>
          </a:p>
        </p:txBody>
      </p:sp>
      <p:sp>
        <p:nvSpPr>
          <p:cNvPr id="59" name="Tekstvak 58"/>
          <p:cNvSpPr txBox="1"/>
          <p:nvPr/>
        </p:nvSpPr>
        <p:spPr>
          <a:xfrm>
            <a:off x="7932752" y="5310500"/>
            <a:ext cx="418704" cy="369332"/>
          </a:xfrm>
          <a:prstGeom prst="rect">
            <a:avLst/>
          </a:prstGeom>
          <a:noFill/>
        </p:spPr>
        <p:txBody>
          <a:bodyPr wrap="none" rtlCol="0">
            <a:spAutoFit/>
          </a:bodyPr>
          <a:lstStyle/>
          <a:p>
            <a:r>
              <a:rPr lang="nl-NL" dirty="0"/>
              <a:t>80</a:t>
            </a:r>
          </a:p>
        </p:txBody>
      </p:sp>
      <p:sp>
        <p:nvSpPr>
          <p:cNvPr id="60" name="Tekstvak 59"/>
          <p:cNvSpPr txBox="1"/>
          <p:nvPr/>
        </p:nvSpPr>
        <p:spPr>
          <a:xfrm>
            <a:off x="8580824" y="5310500"/>
            <a:ext cx="535724" cy="369332"/>
          </a:xfrm>
          <a:prstGeom prst="rect">
            <a:avLst/>
          </a:prstGeom>
          <a:noFill/>
        </p:spPr>
        <p:txBody>
          <a:bodyPr wrap="none" rtlCol="0">
            <a:spAutoFit/>
          </a:bodyPr>
          <a:lstStyle/>
          <a:p>
            <a:r>
              <a:rPr lang="nl-NL" dirty="0"/>
              <a:t>100</a:t>
            </a:r>
          </a:p>
        </p:txBody>
      </p:sp>
      <p:cxnSp>
        <p:nvCxnSpPr>
          <p:cNvPr id="61" name="Rechte verbindingslijn 60"/>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62" name="Rechthoek 61"/>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63" name="Rechte verbindingslijn 62"/>
          <p:cNvCxnSpPr/>
          <p:nvPr/>
        </p:nvCxnSpPr>
        <p:spPr>
          <a:xfrm flipV="1">
            <a:off x="5255112" y="2780928"/>
            <a:ext cx="3592016" cy="1809492"/>
          </a:xfrm>
          <a:prstGeom prst="line">
            <a:avLst/>
          </a:prstGeom>
        </p:spPr>
        <p:style>
          <a:lnRef idx="3">
            <a:schemeClr val="accent4"/>
          </a:lnRef>
          <a:fillRef idx="0">
            <a:schemeClr val="accent4"/>
          </a:fillRef>
          <a:effectRef idx="2">
            <a:schemeClr val="accent4"/>
          </a:effectRef>
          <a:fontRef idx="minor">
            <a:schemeClr val="tx1"/>
          </a:fontRef>
        </p:style>
      </p:cxnSp>
      <p:sp>
        <p:nvSpPr>
          <p:cNvPr id="64" name="Rechthoek 63"/>
          <p:cNvSpPr/>
          <p:nvPr/>
        </p:nvSpPr>
        <p:spPr>
          <a:xfrm>
            <a:off x="8351456" y="2510900"/>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65" name="Rechte verbindingslijn 64"/>
          <p:cNvCxnSpPr/>
          <p:nvPr/>
        </p:nvCxnSpPr>
        <p:spPr>
          <a:xfrm>
            <a:off x="5286780" y="3623354"/>
            <a:ext cx="1776311" cy="0"/>
          </a:xfrm>
          <a:prstGeom prst="line">
            <a:avLst/>
          </a:prstGeom>
          <a:ln w="28575">
            <a:prstDash val="dash"/>
          </a:ln>
        </p:spPr>
        <p:style>
          <a:lnRef idx="3">
            <a:schemeClr val="dk1"/>
          </a:lnRef>
          <a:fillRef idx="0">
            <a:schemeClr val="dk1"/>
          </a:fillRef>
          <a:effectRef idx="2">
            <a:schemeClr val="dk1"/>
          </a:effectRef>
          <a:fontRef idx="minor">
            <a:schemeClr val="tx1"/>
          </a:fontRef>
        </p:style>
      </p:cxnSp>
      <p:sp>
        <p:nvSpPr>
          <p:cNvPr id="66" name="Ovaal 65"/>
          <p:cNvSpPr/>
          <p:nvPr/>
        </p:nvSpPr>
        <p:spPr>
          <a:xfrm>
            <a:off x="7133817" y="3556540"/>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67" name="Rechte verbindingslijn 66"/>
          <p:cNvCxnSpPr/>
          <p:nvPr/>
        </p:nvCxnSpPr>
        <p:spPr>
          <a:xfrm flipV="1">
            <a:off x="5292080" y="3150260"/>
            <a:ext cx="3384376" cy="233"/>
          </a:xfrm>
          <a:prstGeom prst="line">
            <a:avLst/>
          </a:prstGeom>
          <a:ln>
            <a:prstDash val="lgDash"/>
          </a:ln>
        </p:spPr>
        <p:style>
          <a:lnRef idx="2">
            <a:schemeClr val="accent6"/>
          </a:lnRef>
          <a:fillRef idx="0">
            <a:schemeClr val="accent6"/>
          </a:fillRef>
          <a:effectRef idx="1">
            <a:schemeClr val="accent6"/>
          </a:effectRef>
          <a:fontRef idx="minor">
            <a:schemeClr val="tx1"/>
          </a:fontRef>
        </p:style>
      </p:cxnSp>
      <p:sp>
        <p:nvSpPr>
          <p:cNvPr id="68" name="Rechthoek 67"/>
          <p:cNvSpPr/>
          <p:nvPr/>
        </p:nvSpPr>
        <p:spPr>
          <a:xfrm>
            <a:off x="8594907" y="2940035"/>
            <a:ext cx="542136" cy="369332"/>
          </a:xfrm>
          <a:prstGeom prst="rect">
            <a:avLst/>
          </a:prstGeom>
        </p:spPr>
        <p:txBody>
          <a:bodyPr wrap="none">
            <a:spAutoFit/>
          </a:bodyPr>
          <a:lstStyle/>
          <a:p>
            <a:r>
              <a:rPr lang="nl-NL" dirty="0" err="1"/>
              <a:t>P</a:t>
            </a:r>
            <a:r>
              <a:rPr lang="nl-NL" baseline="-25000" dirty="0" err="1"/>
              <a:t>min</a:t>
            </a:r>
            <a:endParaRPr lang="nl-NL" dirty="0"/>
          </a:p>
        </p:txBody>
      </p:sp>
      <p:cxnSp>
        <p:nvCxnSpPr>
          <p:cNvPr id="36" name="Rechte verbindingslijn 35"/>
          <p:cNvCxnSpPr/>
          <p:nvPr/>
        </p:nvCxnSpPr>
        <p:spPr>
          <a:xfrm flipV="1">
            <a:off x="7191815" y="3722960"/>
            <a:ext cx="0" cy="1515532"/>
          </a:xfrm>
          <a:prstGeom prst="line">
            <a:avLst/>
          </a:prstGeom>
          <a:ln w="28575">
            <a:prstDash val="dash"/>
          </a:ln>
        </p:spPr>
        <p:style>
          <a:lnRef idx="3">
            <a:schemeClr val="dk1"/>
          </a:lnRef>
          <a:fillRef idx="0">
            <a:schemeClr val="dk1"/>
          </a:fillRef>
          <a:effectRef idx="2">
            <a:schemeClr val="dk1"/>
          </a:effectRef>
          <a:fontRef idx="minor">
            <a:schemeClr val="tx1"/>
          </a:fontRef>
        </p:style>
      </p:cxnSp>
      <p:sp>
        <p:nvSpPr>
          <p:cNvPr id="41" name="Ovaal 40"/>
          <p:cNvSpPr/>
          <p:nvPr/>
        </p:nvSpPr>
        <p:spPr>
          <a:xfrm>
            <a:off x="7164288" y="3573016"/>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nl-NL"/>
          </a:p>
        </p:txBody>
      </p:sp>
      <p:sp>
        <p:nvSpPr>
          <p:cNvPr id="69" name="Ovaal 68"/>
          <p:cNvSpPr/>
          <p:nvPr/>
        </p:nvSpPr>
        <p:spPr>
          <a:xfrm>
            <a:off x="7164288" y="3573016"/>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nl-NL"/>
          </a:p>
        </p:txBody>
      </p:sp>
      <p:cxnSp>
        <p:nvCxnSpPr>
          <p:cNvPr id="70" name="Rechte verbindingslijn 69"/>
          <p:cNvCxnSpPr/>
          <p:nvPr/>
        </p:nvCxnSpPr>
        <p:spPr>
          <a:xfrm flipV="1">
            <a:off x="6695272" y="3247246"/>
            <a:ext cx="4900" cy="1928996"/>
          </a:xfrm>
          <a:prstGeom prst="line">
            <a:avLst/>
          </a:prstGeom>
          <a:ln>
            <a:prstDash val="lgDash"/>
          </a:ln>
        </p:spPr>
        <p:style>
          <a:lnRef idx="2">
            <a:schemeClr val="accent6"/>
          </a:lnRef>
          <a:fillRef idx="0">
            <a:schemeClr val="accent6"/>
          </a:fillRef>
          <a:effectRef idx="1">
            <a:schemeClr val="accent6"/>
          </a:effectRef>
          <a:fontRef idx="minor">
            <a:schemeClr val="tx1"/>
          </a:fontRef>
        </p:style>
      </p:cxnSp>
      <p:cxnSp>
        <p:nvCxnSpPr>
          <p:cNvPr id="71" name="Rechte verbindingslijn 70"/>
          <p:cNvCxnSpPr/>
          <p:nvPr/>
        </p:nvCxnSpPr>
        <p:spPr>
          <a:xfrm flipV="1">
            <a:off x="8138492" y="3256409"/>
            <a:ext cx="4900" cy="1928996"/>
          </a:xfrm>
          <a:prstGeom prst="line">
            <a:avLst/>
          </a:prstGeom>
          <a:ln>
            <a:prstDash val="lgDash"/>
          </a:ln>
        </p:spPr>
        <p:style>
          <a:lnRef idx="2">
            <a:schemeClr val="accent6"/>
          </a:lnRef>
          <a:fillRef idx="0">
            <a:schemeClr val="accent6"/>
          </a:fillRef>
          <a:effectRef idx="1">
            <a:schemeClr val="accent6"/>
          </a:effectRef>
          <a:fontRef idx="minor">
            <a:schemeClr val="tx1"/>
          </a:fontRef>
        </p:style>
      </p:cxnSp>
      <p:sp>
        <p:nvSpPr>
          <p:cNvPr id="8" name="Tekstvak 7"/>
          <p:cNvSpPr txBox="1"/>
          <p:nvPr/>
        </p:nvSpPr>
        <p:spPr>
          <a:xfrm>
            <a:off x="539552" y="260648"/>
            <a:ext cx="2448272"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1"/>
            <a:r>
              <a:rPr lang="nl-NL" dirty="0" err="1"/>
              <a:t>Qv</a:t>
            </a:r>
            <a:r>
              <a:rPr lang="nl-NL" dirty="0"/>
              <a:t> = -P + 100</a:t>
            </a:r>
          </a:p>
          <a:p>
            <a:pPr lvl="1"/>
            <a:r>
              <a:rPr lang="nl-NL" dirty="0" err="1"/>
              <a:t>Qa</a:t>
            </a:r>
            <a:r>
              <a:rPr lang="nl-NL" dirty="0"/>
              <a:t> = 2P – 40</a:t>
            </a:r>
          </a:p>
        </p:txBody>
      </p:sp>
      <p:sp>
        <p:nvSpPr>
          <p:cNvPr id="75" name="Tijdelijke aanduiding voor inhoud 2"/>
          <p:cNvSpPr txBox="1">
            <a:spLocks/>
          </p:cNvSpPr>
          <p:nvPr/>
        </p:nvSpPr>
        <p:spPr>
          <a:xfrm>
            <a:off x="88687" y="2756283"/>
            <a:ext cx="4392487" cy="3658095"/>
          </a:xfrm>
          <a:prstGeom prst="rect">
            <a:avLst/>
          </a:prstGeom>
          <a:solidFill>
            <a:srgbClr val="F79646"/>
          </a:solidFill>
        </p:spPr>
        <p:txBody>
          <a:bodyPr vert="horz" lIns="91440" tIns="45720" rIns="91440" bIns="45720" rtlCol="0">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nl-NL" dirty="0"/>
              <a:t>Evenwichtsprijs € 0,47</a:t>
            </a:r>
          </a:p>
          <a:p>
            <a:r>
              <a:rPr lang="nl-NL" dirty="0"/>
              <a:t>Hiervoor kan  het product niet winstgevend worden geproduceerd</a:t>
            </a:r>
          </a:p>
          <a:p>
            <a:endParaRPr lang="nl-NL" dirty="0"/>
          </a:p>
          <a:p>
            <a:r>
              <a:rPr lang="nl-NL" dirty="0"/>
              <a:t>Minimumprijs € 0,60 (wettelijk bepaald)</a:t>
            </a:r>
          </a:p>
          <a:p>
            <a:endParaRPr lang="nl-NL" dirty="0"/>
          </a:p>
          <a:p>
            <a:r>
              <a:rPr lang="nl-NL" dirty="0"/>
              <a:t>Door de invoering van de minimumprijs (hoger dan de evenwichtsprijs), ontstaat een probleem:</a:t>
            </a:r>
          </a:p>
          <a:p>
            <a:pPr lvl="1"/>
            <a:r>
              <a:rPr lang="nl-NL" dirty="0"/>
              <a:t>consumenten willen bij een hogere prijs minder kopen (betalingsbereidheid)</a:t>
            </a:r>
          </a:p>
          <a:p>
            <a:pPr lvl="1"/>
            <a:r>
              <a:rPr lang="nl-NL" dirty="0"/>
              <a:t>producenten willen bij een hogere prijs meer produceren (leveringsbereidheid)</a:t>
            </a:r>
          </a:p>
        </p:txBody>
      </p:sp>
      <p:sp>
        <p:nvSpPr>
          <p:cNvPr id="10" name="Titel 9"/>
          <p:cNvSpPr>
            <a:spLocks noGrp="1"/>
          </p:cNvSpPr>
          <p:nvPr>
            <p:ph type="title"/>
          </p:nvPr>
        </p:nvSpPr>
        <p:spPr>
          <a:xfrm>
            <a:off x="3275856" y="338328"/>
            <a:ext cx="4680520" cy="57039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nl-NL" dirty="0"/>
              <a:t>Minimumprijzen</a:t>
            </a:r>
          </a:p>
        </p:txBody>
      </p:sp>
      <p:sp>
        <p:nvSpPr>
          <p:cNvPr id="11" name="Tekstvak 10"/>
          <p:cNvSpPr txBox="1"/>
          <p:nvPr/>
        </p:nvSpPr>
        <p:spPr>
          <a:xfrm>
            <a:off x="539552" y="980728"/>
            <a:ext cx="2664296"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1"/>
            <a:r>
              <a:rPr lang="nl-NL" dirty="0"/>
              <a:t>2P – 40 = -P + 100</a:t>
            </a:r>
          </a:p>
          <a:p>
            <a:pPr lvl="1"/>
            <a:r>
              <a:rPr lang="nl-NL" dirty="0"/>
              <a:t>3P = 140</a:t>
            </a:r>
          </a:p>
          <a:p>
            <a:pPr lvl="1"/>
            <a:r>
              <a:rPr lang="nl-NL" dirty="0"/>
              <a:t>P = 47 cent (afgerond)</a:t>
            </a:r>
          </a:p>
          <a:p>
            <a:r>
              <a:rPr lang="nl-NL" dirty="0"/>
              <a:t>Evenwichtsprijs € 0,47</a:t>
            </a:r>
          </a:p>
        </p:txBody>
      </p:sp>
      <p:cxnSp>
        <p:nvCxnSpPr>
          <p:cNvPr id="13" name="Rechte verbindingslijn met pijl 12"/>
          <p:cNvCxnSpPr/>
          <p:nvPr/>
        </p:nvCxnSpPr>
        <p:spPr>
          <a:xfrm flipH="1" flipV="1">
            <a:off x="6876256" y="3140968"/>
            <a:ext cx="288032"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6" name="Rechte verbindingslijn met pijl 75"/>
          <p:cNvCxnSpPr/>
          <p:nvPr/>
        </p:nvCxnSpPr>
        <p:spPr>
          <a:xfrm flipV="1">
            <a:off x="7308304" y="3140968"/>
            <a:ext cx="648072"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Rechteraccolade 15"/>
          <p:cNvSpPr/>
          <p:nvPr/>
        </p:nvSpPr>
        <p:spPr>
          <a:xfrm rot="16200000">
            <a:off x="7200292" y="4257092"/>
            <a:ext cx="432048" cy="136815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sp>
        <p:nvSpPr>
          <p:cNvPr id="17" name="Tekstvak 16"/>
          <p:cNvSpPr txBox="1"/>
          <p:nvPr/>
        </p:nvSpPr>
        <p:spPr>
          <a:xfrm>
            <a:off x="6804248" y="4653136"/>
            <a:ext cx="1368152" cy="369332"/>
          </a:xfrm>
          <a:prstGeom prst="rect">
            <a:avLst/>
          </a:prstGeom>
          <a:noFill/>
        </p:spPr>
        <p:txBody>
          <a:bodyPr wrap="square" rtlCol="0">
            <a:spAutoFit/>
          </a:bodyPr>
          <a:lstStyle/>
          <a:p>
            <a:r>
              <a:rPr lang="nl-NL" dirty="0"/>
              <a:t>Overschot</a:t>
            </a:r>
          </a:p>
        </p:txBody>
      </p:sp>
      <p:sp>
        <p:nvSpPr>
          <p:cNvPr id="2" name="Rechthoekige driehoek 1"/>
          <p:cNvSpPr/>
          <p:nvPr/>
        </p:nvSpPr>
        <p:spPr>
          <a:xfrm>
            <a:off x="5292080" y="1741975"/>
            <a:ext cx="1841737" cy="1881379"/>
          </a:xfrm>
          <a:prstGeom prst="rtTriangle">
            <a:avLst/>
          </a:prstGeom>
          <a:solidFill>
            <a:schemeClr val="accent6">
              <a:lumMod val="20000"/>
              <a:lumOff val="8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Rechthoekige driehoek 2"/>
          <p:cNvSpPr/>
          <p:nvPr/>
        </p:nvSpPr>
        <p:spPr>
          <a:xfrm>
            <a:off x="5255112" y="1706988"/>
            <a:ext cx="1440160" cy="1433980"/>
          </a:xfrm>
          <a:prstGeom prst="rtTriangl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Rechthoekige driehoek 5"/>
          <p:cNvSpPr/>
          <p:nvPr/>
        </p:nvSpPr>
        <p:spPr>
          <a:xfrm rot="10800000">
            <a:off x="5255111" y="3654316"/>
            <a:ext cx="1878706" cy="998820"/>
          </a:xfrm>
          <a:prstGeom prst="rtTriangle">
            <a:avLst/>
          </a:prstGeom>
          <a:solidFill>
            <a:schemeClr val="accent6">
              <a:lumMod val="40000"/>
              <a:lumOff val="60000"/>
            </a:schemeClr>
          </a:solidFill>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4" name="Rechthoekige driehoek 73"/>
          <p:cNvSpPr/>
          <p:nvPr/>
        </p:nvSpPr>
        <p:spPr>
          <a:xfrm rot="10800000">
            <a:off x="5255110" y="3150260"/>
            <a:ext cx="2677640" cy="1502876"/>
          </a:xfrm>
          <a:prstGeom prst="rtTriangle">
            <a:avLst/>
          </a:prstGeom>
          <a:solidFill>
            <a:schemeClr val="accent6">
              <a:lumMod val="40000"/>
              <a:lumOff val="60000"/>
              <a:alpha val="59000"/>
            </a:schemeClr>
          </a:solidFill>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8564323"/>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5">
                                            <p:txEl>
                                              <p:pRg st="0" end="0"/>
                                            </p:txEl>
                                          </p:spTgt>
                                        </p:tgtEl>
                                        <p:attrNameLst>
                                          <p:attrName>style.visibility</p:attrName>
                                        </p:attrNameLst>
                                      </p:cBhvr>
                                      <p:to>
                                        <p:strVal val="visible"/>
                                      </p:to>
                                    </p:set>
                                    <p:animEffect transition="in" filter="fade">
                                      <p:cBhvr>
                                        <p:cTn id="21" dur="1000"/>
                                        <p:tgtEl>
                                          <p:spTgt spid="75">
                                            <p:txEl>
                                              <p:pRg st="0" end="0"/>
                                            </p:txEl>
                                          </p:spTgt>
                                        </p:tgtEl>
                                      </p:cBhvr>
                                    </p:animEffect>
                                    <p:anim calcmode="lin" valueType="num">
                                      <p:cBhvr>
                                        <p:cTn id="22" dur="1000" fill="hold"/>
                                        <p:tgtEl>
                                          <p:spTgt spid="7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5">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5">
                                            <p:txEl>
                                              <p:pRg st="1" end="1"/>
                                            </p:txEl>
                                          </p:spTgt>
                                        </p:tgtEl>
                                        <p:attrNameLst>
                                          <p:attrName>style.visibility</p:attrName>
                                        </p:attrNameLst>
                                      </p:cBhvr>
                                      <p:to>
                                        <p:strVal val="visible"/>
                                      </p:to>
                                    </p:set>
                                    <p:animEffect transition="in" filter="fade">
                                      <p:cBhvr>
                                        <p:cTn id="26" dur="1000"/>
                                        <p:tgtEl>
                                          <p:spTgt spid="75">
                                            <p:txEl>
                                              <p:pRg st="1" end="1"/>
                                            </p:txEl>
                                          </p:spTgt>
                                        </p:tgtEl>
                                      </p:cBhvr>
                                    </p:animEffect>
                                    <p:anim calcmode="lin" valueType="num">
                                      <p:cBhvr>
                                        <p:cTn id="27" dur="1000" fill="hold"/>
                                        <p:tgtEl>
                                          <p:spTgt spid="7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5">
                                            <p:txEl>
                                              <p:pRg st="3" end="3"/>
                                            </p:txEl>
                                          </p:spTgt>
                                        </p:tgtEl>
                                        <p:attrNameLst>
                                          <p:attrName>style.visibility</p:attrName>
                                        </p:attrNameLst>
                                      </p:cBhvr>
                                      <p:to>
                                        <p:strVal val="visible"/>
                                      </p:to>
                                    </p:set>
                                    <p:animEffect transition="in" filter="fade">
                                      <p:cBhvr>
                                        <p:cTn id="33" dur="1000"/>
                                        <p:tgtEl>
                                          <p:spTgt spid="75">
                                            <p:txEl>
                                              <p:pRg st="3" end="3"/>
                                            </p:txEl>
                                          </p:spTgt>
                                        </p:tgtEl>
                                      </p:cBhvr>
                                    </p:animEffect>
                                    <p:anim calcmode="lin" valueType="num">
                                      <p:cBhvr>
                                        <p:cTn id="34" dur="1000" fill="hold"/>
                                        <p:tgtEl>
                                          <p:spTgt spid="7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5">
                                            <p:txEl>
                                              <p:pRg st="5" end="5"/>
                                            </p:txEl>
                                          </p:spTgt>
                                        </p:tgtEl>
                                        <p:attrNameLst>
                                          <p:attrName>style.visibility</p:attrName>
                                        </p:attrNameLst>
                                      </p:cBhvr>
                                      <p:to>
                                        <p:strVal val="visible"/>
                                      </p:to>
                                    </p:set>
                                    <p:animEffect transition="in" filter="fade">
                                      <p:cBhvr>
                                        <p:cTn id="40" dur="1000"/>
                                        <p:tgtEl>
                                          <p:spTgt spid="75">
                                            <p:txEl>
                                              <p:pRg st="5" end="5"/>
                                            </p:txEl>
                                          </p:spTgt>
                                        </p:tgtEl>
                                      </p:cBhvr>
                                    </p:animEffect>
                                    <p:anim calcmode="lin" valueType="num">
                                      <p:cBhvr>
                                        <p:cTn id="41" dur="1000" fill="hold"/>
                                        <p:tgtEl>
                                          <p:spTgt spid="7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5">
                                            <p:txEl>
                                              <p:pRg st="6" end="6"/>
                                            </p:txEl>
                                          </p:spTgt>
                                        </p:tgtEl>
                                        <p:attrNameLst>
                                          <p:attrName>style.visibility</p:attrName>
                                        </p:attrNameLst>
                                      </p:cBhvr>
                                      <p:to>
                                        <p:strVal val="visible"/>
                                      </p:to>
                                    </p:set>
                                    <p:animEffect transition="in" filter="fade">
                                      <p:cBhvr>
                                        <p:cTn id="47" dur="1000"/>
                                        <p:tgtEl>
                                          <p:spTgt spid="75">
                                            <p:txEl>
                                              <p:pRg st="6" end="6"/>
                                            </p:txEl>
                                          </p:spTgt>
                                        </p:tgtEl>
                                      </p:cBhvr>
                                    </p:animEffect>
                                    <p:anim calcmode="lin" valueType="num">
                                      <p:cBhvr>
                                        <p:cTn id="48" dur="1000" fill="hold"/>
                                        <p:tgtEl>
                                          <p:spTgt spid="75">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75">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5">
                                            <p:txEl>
                                              <p:pRg st="7" end="7"/>
                                            </p:txEl>
                                          </p:spTgt>
                                        </p:tgtEl>
                                        <p:attrNameLst>
                                          <p:attrName>style.visibility</p:attrName>
                                        </p:attrNameLst>
                                      </p:cBhvr>
                                      <p:to>
                                        <p:strVal val="visible"/>
                                      </p:to>
                                    </p:set>
                                    <p:animEffect transition="in" filter="fade">
                                      <p:cBhvr>
                                        <p:cTn id="52" dur="1000"/>
                                        <p:tgtEl>
                                          <p:spTgt spid="75">
                                            <p:txEl>
                                              <p:pRg st="7" end="7"/>
                                            </p:txEl>
                                          </p:spTgt>
                                        </p:tgtEl>
                                      </p:cBhvr>
                                    </p:animEffect>
                                    <p:anim calcmode="lin" valueType="num">
                                      <p:cBhvr>
                                        <p:cTn id="53" dur="1000" fill="hold"/>
                                        <p:tgtEl>
                                          <p:spTgt spid="75">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4" presetClass="path" presetSubtype="0" accel="50000" decel="50000" fill="hold" grpId="0" nodeType="clickEffect">
                                  <p:stCondLst>
                                    <p:cond delay="0"/>
                                  </p:stCondLst>
                                  <p:childTnLst>
                                    <p:animMotion origin="layout" path="M -5.55556E-7 3.7037E-7 L -0.05469 -0.07153 " pathEditMode="relative" rAng="0" ptsTypes="AA">
                                      <p:cBhvr>
                                        <p:cTn id="58" dur="2000" fill="hold"/>
                                        <p:tgtEl>
                                          <p:spTgt spid="41"/>
                                        </p:tgtEl>
                                        <p:attrNameLst>
                                          <p:attrName>ppt_x</p:attrName>
                                          <p:attrName>ppt_y</p:attrName>
                                        </p:attrNameLst>
                                      </p:cBhvr>
                                      <p:rCtr x="-2743" y="-3588"/>
                                    </p:animMotion>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64" presetClass="path" presetSubtype="0" accel="50000" decel="50000" fill="hold" grpId="0" nodeType="clickEffect">
                                  <p:stCondLst>
                                    <p:cond delay="0"/>
                                  </p:stCondLst>
                                  <p:childTnLst>
                                    <p:animMotion origin="layout" path="M 5.55556E-7 -1.48148E-6 L 0.09462 -0.07338 " pathEditMode="relative" rAng="0" ptsTypes="AA">
                                      <p:cBhvr>
                                        <p:cTn id="67" dur="2000" fill="hold"/>
                                        <p:tgtEl>
                                          <p:spTgt spid="69"/>
                                        </p:tgtEl>
                                        <p:attrNameLst>
                                          <p:attrName>ppt_x</p:attrName>
                                          <p:attrName>ppt_y</p:attrName>
                                        </p:attrNameLst>
                                      </p:cBhvr>
                                      <p:rCtr x="4722" y="-3681"/>
                                    </p:animMotion>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wipe(down)">
                                      <p:cBhvr>
                                        <p:cTn id="72" dur="50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fade">
                                      <p:cBhvr>
                                        <p:cTn id="91" dur="1000"/>
                                        <p:tgtEl>
                                          <p:spTgt spid="2"/>
                                        </p:tgtEl>
                                      </p:cBhvr>
                                    </p:animEffect>
                                    <p:anim calcmode="lin" valueType="num">
                                      <p:cBhvr>
                                        <p:cTn id="92" dur="1000" fill="hold"/>
                                        <p:tgtEl>
                                          <p:spTgt spid="2"/>
                                        </p:tgtEl>
                                        <p:attrNameLst>
                                          <p:attrName>ppt_x</p:attrName>
                                        </p:attrNameLst>
                                      </p:cBhvr>
                                      <p:tavLst>
                                        <p:tav tm="0">
                                          <p:val>
                                            <p:strVal val="#ppt_x"/>
                                          </p:val>
                                        </p:tav>
                                        <p:tav tm="100000">
                                          <p:val>
                                            <p:strVal val="#ppt_x"/>
                                          </p:val>
                                        </p:tav>
                                      </p:tavLst>
                                    </p:anim>
                                    <p:anim calcmode="lin" valueType="num">
                                      <p:cBhvr>
                                        <p:cTn id="9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fade">
                                      <p:cBhvr>
                                        <p:cTn id="98" dur="1000"/>
                                        <p:tgtEl>
                                          <p:spTgt spid="3"/>
                                        </p:tgtEl>
                                      </p:cBhvr>
                                    </p:animEffect>
                                    <p:anim calcmode="lin" valueType="num">
                                      <p:cBhvr>
                                        <p:cTn id="99" dur="1000" fill="hold"/>
                                        <p:tgtEl>
                                          <p:spTgt spid="3"/>
                                        </p:tgtEl>
                                        <p:attrNameLst>
                                          <p:attrName>ppt_x</p:attrName>
                                        </p:attrNameLst>
                                      </p:cBhvr>
                                      <p:tavLst>
                                        <p:tav tm="0">
                                          <p:val>
                                            <p:strVal val="#ppt_x"/>
                                          </p:val>
                                        </p:tav>
                                        <p:tav tm="100000">
                                          <p:val>
                                            <p:strVal val="#ppt_x"/>
                                          </p:val>
                                        </p:tav>
                                      </p:tavLst>
                                    </p:anim>
                                    <p:anim calcmode="lin" valueType="num">
                                      <p:cBhvr>
                                        <p:cTn id="10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1000"/>
                                        <p:tgtEl>
                                          <p:spTgt spid="6"/>
                                        </p:tgtEl>
                                      </p:cBhvr>
                                    </p:animEffect>
                                    <p:anim calcmode="lin" valueType="num">
                                      <p:cBhvr>
                                        <p:cTn id="106" dur="1000" fill="hold"/>
                                        <p:tgtEl>
                                          <p:spTgt spid="6"/>
                                        </p:tgtEl>
                                        <p:attrNameLst>
                                          <p:attrName>ppt_x</p:attrName>
                                        </p:attrNameLst>
                                      </p:cBhvr>
                                      <p:tavLst>
                                        <p:tav tm="0">
                                          <p:val>
                                            <p:strVal val="#ppt_x"/>
                                          </p:val>
                                        </p:tav>
                                        <p:tav tm="100000">
                                          <p:val>
                                            <p:strVal val="#ppt_x"/>
                                          </p:val>
                                        </p:tav>
                                      </p:tavLst>
                                    </p:anim>
                                    <p:anim calcmode="lin" valueType="num">
                                      <p:cBhvr>
                                        <p:cTn id="10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fade">
                                      <p:cBhvr>
                                        <p:cTn id="112" dur="1000"/>
                                        <p:tgtEl>
                                          <p:spTgt spid="74"/>
                                        </p:tgtEl>
                                      </p:cBhvr>
                                    </p:animEffect>
                                    <p:anim calcmode="lin" valueType="num">
                                      <p:cBhvr>
                                        <p:cTn id="113" dur="1000" fill="hold"/>
                                        <p:tgtEl>
                                          <p:spTgt spid="74"/>
                                        </p:tgtEl>
                                        <p:attrNameLst>
                                          <p:attrName>ppt_x</p:attrName>
                                        </p:attrNameLst>
                                      </p:cBhvr>
                                      <p:tavLst>
                                        <p:tav tm="0">
                                          <p:val>
                                            <p:strVal val="#ppt_x"/>
                                          </p:val>
                                        </p:tav>
                                        <p:tav tm="100000">
                                          <p:val>
                                            <p:strVal val="#ppt_x"/>
                                          </p:val>
                                        </p:tav>
                                      </p:tavLst>
                                    </p:anim>
                                    <p:anim calcmode="lin" valueType="num">
                                      <p:cBhvr>
                                        <p:cTn id="11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9" grpId="0" animBg="1"/>
      <p:bldP spid="8" grpId="0" animBg="1"/>
      <p:bldP spid="11" grpId="0" animBg="1"/>
      <p:bldP spid="16" grpId="0" animBg="1"/>
      <p:bldP spid="17" grpId="0"/>
      <p:bldP spid="2" grpId="0" animBg="1"/>
      <p:bldP spid="3" grpId="0" animBg="1"/>
      <p:bldP spid="6"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57200" y="1285860"/>
            <a:ext cx="4038600" cy="5143536"/>
          </a:xfrm>
          <a:solidFill>
            <a:schemeClr val="accent2">
              <a:lumMod val="40000"/>
              <a:lumOff val="60000"/>
            </a:schemeClr>
          </a:solidFill>
        </p:spPr>
        <p:txBody>
          <a:bodyPr>
            <a:normAutofit/>
          </a:bodyPr>
          <a:lstStyle/>
          <a:p>
            <a:pPr marL="0" indent="0">
              <a:buNone/>
            </a:pPr>
            <a:r>
              <a:rPr lang="nl-NL" sz="2200" dirty="0"/>
              <a:t>Het behouden van een eigen voedselproductie wordt belangrijk gevonden.</a:t>
            </a:r>
          </a:p>
          <a:p>
            <a:pPr marL="0" indent="0">
              <a:buNone/>
            </a:pPr>
            <a:r>
              <a:rPr lang="nl-NL" sz="2200" dirty="0"/>
              <a:t>De evenwichtsprijs is te laag: boeren kunnen niet in hun bestaan voorzien.</a:t>
            </a:r>
          </a:p>
          <a:p>
            <a:pPr marL="457200" indent="-457200">
              <a:buFont typeface="+mj-lt"/>
              <a:buAutoNum type="alphaLcPeriod"/>
            </a:pPr>
            <a:endParaRPr lang="nl-NL" sz="2200" dirty="0"/>
          </a:p>
          <a:p>
            <a:pPr marL="0" indent="0">
              <a:buNone/>
            </a:pPr>
            <a:r>
              <a:rPr lang="nl-NL" sz="2200" dirty="0"/>
              <a:t>Oplossing:</a:t>
            </a:r>
          </a:p>
          <a:p>
            <a:pPr marL="0" indent="0">
              <a:buNone/>
            </a:pPr>
            <a:r>
              <a:rPr lang="nl-NL" sz="2200" dirty="0"/>
              <a:t>een minimumprijs voor de producten in de landbouw (ook wel: garantieprijs)</a:t>
            </a:r>
          </a:p>
          <a:p>
            <a:pPr marL="0" indent="0">
              <a:buNone/>
            </a:pPr>
            <a:endParaRPr lang="nl-NL" sz="2200" dirty="0"/>
          </a:p>
          <a:p>
            <a:pPr marL="0" indent="0">
              <a:buNone/>
            </a:pPr>
            <a:r>
              <a:rPr lang="nl-NL" sz="2200" dirty="0"/>
              <a:t>In dit voorbeeld: € 0,60</a:t>
            </a:r>
          </a:p>
        </p:txBody>
      </p:sp>
      <p:sp>
        <p:nvSpPr>
          <p:cNvPr id="2" name="Titel 1"/>
          <p:cNvSpPr>
            <a:spLocks noGrp="1"/>
          </p:cNvSpPr>
          <p:nvPr>
            <p:ph type="title"/>
          </p:nvPr>
        </p:nvSpPr>
        <p:spPr>
          <a:xfrm>
            <a:off x="539552" y="260648"/>
            <a:ext cx="6562345" cy="511156"/>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nl-NL" sz="2800" dirty="0"/>
              <a:t>Minimumprijs in de agrarische sector</a:t>
            </a:r>
          </a:p>
        </p:txBody>
      </p:sp>
      <p:cxnSp>
        <p:nvCxnSpPr>
          <p:cNvPr id="34" name="Rechte verbindingslijn 33"/>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37" name="Rechte verbindingslijn 36"/>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Rechte verbindingslijn 37"/>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kstvak 48"/>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50" name="Tekstvak 49"/>
          <p:cNvSpPr txBox="1"/>
          <p:nvPr/>
        </p:nvSpPr>
        <p:spPr>
          <a:xfrm rot="16200000">
            <a:off x="3840839" y="2347324"/>
            <a:ext cx="1650003" cy="369332"/>
          </a:xfrm>
          <a:prstGeom prst="rect">
            <a:avLst/>
          </a:prstGeom>
          <a:noFill/>
        </p:spPr>
        <p:txBody>
          <a:bodyPr wrap="none" rtlCol="0">
            <a:spAutoFit/>
          </a:bodyPr>
          <a:lstStyle/>
          <a:p>
            <a:r>
              <a:rPr lang="nl-NL" dirty="0"/>
              <a:t>prijs (in centen)</a:t>
            </a:r>
          </a:p>
        </p:txBody>
      </p:sp>
      <p:sp>
        <p:nvSpPr>
          <p:cNvPr id="51" name="Tekstvak 50"/>
          <p:cNvSpPr txBox="1"/>
          <p:nvPr/>
        </p:nvSpPr>
        <p:spPr>
          <a:xfrm>
            <a:off x="4751056" y="4374396"/>
            <a:ext cx="418704" cy="369332"/>
          </a:xfrm>
          <a:prstGeom prst="rect">
            <a:avLst/>
          </a:prstGeom>
          <a:noFill/>
        </p:spPr>
        <p:txBody>
          <a:bodyPr wrap="none" rtlCol="0">
            <a:spAutoFit/>
          </a:bodyPr>
          <a:lstStyle/>
          <a:p>
            <a:r>
              <a:rPr lang="nl-NL" dirty="0"/>
              <a:t>20</a:t>
            </a:r>
          </a:p>
        </p:txBody>
      </p:sp>
      <p:sp>
        <p:nvSpPr>
          <p:cNvPr id="52" name="Tekstvak 51"/>
          <p:cNvSpPr txBox="1"/>
          <p:nvPr/>
        </p:nvSpPr>
        <p:spPr>
          <a:xfrm>
            <a:off x="4751056" y="3654316"/>
            <a:ext cx="418704" cy="369332"/>
          </a:xfrm>
          <a:prstGeom prst="rect">
            <a:avLst/>
          </a:prstGeom>
          <a:noFill/>
        </p:spPr>
        <p:txBody>
          <a:bodyPr wrap="none" rtlCol="0">
            <a:spAutoFit/>
          </a:bodyPr>
          <a:lstStyle/>
          <a:p>
            <a:r>
              <a:rPr lang="nl-NL" dirty="0"/>
              <a:t>40</a:t>
            </a:r>
          </a:p>
        </p:txBody>
      </p:sp>
      <p:sp>
        <p:nvSpPr>
          <p:cNvPr id="53" name="Tekstvak 52"/>
          <p:cNvSpPr txBox="1"/>
          <p:nvPr/>
        </p:nvSpPr>
        <p:spPr>
          <a:xfrm>
            <a:off x="4751056" y="3006244"/>
            <a:ext cx="418704" cy="369332"/>
          </a:xfrm>
          <a:prstGeom prst="rect">
            <a:avLst/>
          </a:prstGeom>
          <a:noFill/>
        </p:spPr>
        <p:txBody>
          <a:bodyPr wrap="none" rtlCol="0">
            <a:spAutoFit/>
          </a:bodyPr>
          <a:lstStyle/>
          <a:p>
            <a:r>
              <a:rPr lang="nl-NL" dirty="0"/>
              <a:t>60</a:t>
            </a:r>
          </a:p>
        </p:txBody>
      </p:sp>
      <p:sp>
        <p:nvSpPr>
          <p:cNvPr id="54" name="Tekstvak 53"/>
          <p:cNvSpPr txBox="1"/>
          <p:nvPr/>
        </p:nvSpPr>
        <p:spPr>
          <a:xfrm>
            <a:off x="4751056" y="2276872"/>
            <a:ext cx="418704" cy="369332"/>
          </a:xfrm>
          <a:prstGeom prst="rect">
            <a:avLst/>
          </a:prstGeom>
          <a:noFill/>
        </p:spPr>
        <p:txBody>
          <a:bodyPr wrap="none" rtlCol="0">
            <a:spAutoFit/>
          </a:bodyPr>
          <a:lstStyle/>
          <a:p>
            <a:r>
              <a:rPr lang="nl-NL" dirty="0"/>
              <a:t>80</a:t>
            </a:r>
          </a:p>
        </p:txBody>
      </p:sp>
      <p:sp>
        <p:nvSpPr>
          <p:cNvPr id="55" name="Tekstvak 54"/>
          <p:cNvSpPr txBox="1"/>
          <p:nvPr/>
        </p:nvSpPr>
        <p:spPr>
          <a:xfrm>
            <a:off x="4751056" y="1566084"/>
            <a:ext cx="535724" cy="369332"/>
          </a:xfrm>
          <a:prstGeom prst="rect">
            <a:avLst/>
          </a:prstGeom>
          <a:noFill/>
        </p:spPr>
        <p:txBody>
          <a:bodyPr wrap="none" rtlCol="0">
            <a:spAutoFit/>
          </a:bodyPr>
          <a:lstStyle/>
          <a:p>
            <a:r>
              <a:rPr lang="nl-NL" dirty="0"/>
              <a:t>100</a:t>
            </a:r>
          </a:p>
        </p:txBody>
      </p:sp>
      <p:sp>
        <p:nvSpPr>
          <p:cNvPr id="56" name="Tekstvak 55"/>
          <p:cNvSpPr txBox="1"/>
          <p:nvPr/>
        </p:nvSpPr>
        <p:spPr>
          <a:xfrm>
            <a:off x="5759168" y="5310500"/>
            <a:ext cx="418704" cy="369332"/>
          </a:xfrm>
          <a:prstGeom prst="rect">
            <a:avLst/>
          </a:prstGeom>
          <a:noFill/>
        </p:spPr>
        <p:txBody>
          <a:bodyPr wrap="none" rtlCol="0">
            <a:spAutoFit/>
          </a:bodyPr>
          <a:lstStyle/>
          <a:p>
            <a:r>
              <a:rPr lang="nl-NL" dirty="0"/>
              <a:t>20</a:t>
            </a:r>
          </a:p>
        </p:txBody>
      </p:sp>
      <p:sp>
        <p:nvSpPr>
          <p:cNvPr id="57" name="Tekstvak 56"/>
          <p:cNvSpPr txBox="1"/>
          <p:nvPr/>
        </p:nvSpPr>
        <p:spPr>
          <a:xfrm>
            <a:off x="6492592" y="5310500"/>
            <a:ext cx="418704" cy="369332"/>
          </a:xfrm>
          <a:prstGeom prst="rect">
            <a:avLst/>
          </a:prstGeom>
          <a:noFill/>
        </p:spPr>
        <p:txBody>
          <a:bodyPr wrap="none" rtlCol="0">
            <a:spAutoFit/>
          </a:bodyPr>
          <a:lstStyle/>
          <a:p>
            <a:r>
              <a:rPr lang="nl-NL" dirty="0"/>
              <a:t>40</a:t>
            </a:r>
          </a:p>
        </p:txBody>
      </p:sp>
      <p:sp>
        <p:nvSpPr>
          <p:cNvPr id="58" name="Tekstvak 57"/>
          <p:cNvSpPr txBox="1"/>
          <p:nvPr/>
        </p:nvSpPr>
        <p:spPr>
          <a:xfrm>
            <a:off x="7212672" y="5310500"/>
            <a:ext cx="418704" cy="369332"/>
          </a:xfrm>
          <a:prstGeom prst="rect">
            <a:avLst/>
          </a:prstGeom>
          <a:noFill/>
        </p:spPr>
        <p:txBody>
          <a:bodyPr wrap="none" rtlCol="0">
            <a:spAutoFit/>
          </a:bodyPr>
          <a:lstStyle/>
          <a:p>
            <a:r>
              <a:rPr lang="nl-NL" dirty="0"/>
              <a:t>60</a:t>
            </a:r>
          </a:p>
        </p:txBody>
      </p:sp>
      <p:sp>
        <p:nvSpPr>
          <p:cNvPr id="59" name="Tekstvak 58"/>
          <p:cNvSpPr txBox="1"/>
          <p:nvPr/>
        </p:nvSpPr>
        <p:spPr>
          <a:xfrm>
            <a:off x="7932752" y="5310500"/>
            <a:ext cx="418704" cy="369332"/>
          </a:xfrm>
          <a:prstGeom prst="rect">
            <a:avLst/>
          </a:prstGeom>
          <a:noFill/>
        </p:spPr>
        <p:txBody>
          <a:bodyPr wrap="none" rtlCol="0">
            <a:spAutoFit/>
          </a:bodyPr>
          <a:lstStyle/>
          <a:p>
            <a:r>
              <a:rPr lang="nl-NL" dirty="0"/>
              <a:t>80</a:t>
            </a:r>
          </a:p>
        </p:txBody>
      </p:sp>
      <p:sp>
        <p:nvSpPr>
          <p:cNvPr id="60" name="Tekstvak 59"/>
          <p:cNvSpPr txBox="1"/>
          <p:nvPr/>
        </p:nvSpPr>
        <p:spPr>
          <a:xfrm>
            <a:off x="8580824" y="5310500"/>
            <a:ext cx="535724" cy="369332"/>
          </a:xfrm>
          <a:prstGeom prst="rect">
            <a:avLst/>
          </a:prstGeom>
          <a:noFill/>
        </p:spPr>
        <p:txBody>
          <a:bodyPr wrap="none" rtlCol="0">
            <a:spAutoFit/>
          </a:bodyPr>
          <a:lstStyle/>
          <a:p>
            <a:r>
              <a:rPr lang="nl-NL" dirty="0"/>
              <a:t>100</a:t>
            </a:r>
          </a:p>
        </p:txBody>
      </p:sp>
      <p:cxnSp>
        <p:nvCxnSpPr>
          <p:cNvPr id="61" name="Rechte verbindingslijn 60"/>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62" name="Rechthoek 61"/>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63" name="Rechte verbindingslijn 62"/>
          <p:cNvCxnSpPr/>
          <p:nvPr/>
        </p:nvCxnSpPr>
        <p:spPr>
          <a:xfrm flipV="1">
            <a:off x="5255112" y="2780928"/>
            <a:ext cx="3592016" cy="1809492"/>
          </a:xfrm>
          <a:prstGeom prst="line">
            <a:avLst/>
          </a:prstGeom>
        </p:spPr>
        <p:style>
          <a:lnRef idx="3">
            <a:schemeClr val="accent4"/>
          </a:lnRef>
          <a:fillRef idx="0">
            <a:schemeClr val="accent4"/>
          </a:fillRef>
          <a:effectRef idx="2">
            <a:schemeClr val="accent4"/>
          </a:effectRef>
          <a:fontRef idx="minor">
            <a:schemeClr val="tx1"/>
          </a:fontRef>
        </p:style>
      </p:cxnSp>
      <p:sp>
        <p:nvSpPr>
          <p:cNvPr id="64" name="Rechthoek 63"/>
          <p:cNvSpPr/>
          <p:nvPr/>
        </p:nvSpPr>
        <p:spPr>
          <a:xfrm>
            <a:off x="8351456" y="2510900"/>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65" name="Rechte verbindingslijn 64"/>
          <p:cNvCxnSpPr/>
          <p:nvPr/>
        </p:nvCxnSpPr>
        <p:spPr>
          <a:xfrm>
            <a:off x="5286780" y="3623354"/>
            <a:ext cx="1776311" cy="0"/>
          </a:xfrm>
          <a:prstGeom prst="line">
            <a:avLst/>
          </a:prstGeom>
          <a:ln w="28575">
            <a:prstDash val="dash"/>
          </a:ln>
        </p:spPr>
        <p:style>
          <a:lnRef idx="3">
            <a:schemeClr val="dk1"/>
          </a:lnRef>
          <a:fillRef idx="0">
            <a:schemeClr val="dk1"/>
          </a:fillRef>
          <a:effectRef idx="2">
            <a:schemeClr val="dk1"/>
          </a:effectRef>
          <a:fontRef idx="minor">
            <a:schemeClr val="tx1"/>
          </a:fontRef>
        </p:style>
      </p:cxnSp>
      <p:sp>
        <p:nvSpPr>
          <p:cNvPr id="66" name="Ovaal 65"/>
          <p:cNvSpPr/>
          <p:nvPr/>
        </p:nvSpPr>
        <p:spPr>
          <a:xfrm>
            <a:off x="7133817" y="3556540"/>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67" name="Rechte verbindingslijn 66"/>
          <p:cNvCxnSpPr/>
          <p:nvPr/>
        </p:nvCxnSpPr>
        <p:spPr>
          <a:xfrm flipV="1">
            <a:off x="5292080" y="3150260"/>
            <a:ext cx="3384376" cy="233"/>
          </a:xfrm>
          <a:prstGeom prst="line">
            <a:avLst/>
          </a:prstGeom>
          <a:ln>
            <a:prstDash val="lgDash"/>
          </a:ln>
        </p:spPr>
        <p:style>
          <a:lnRef idx="2">
            <a:schemeClr val="accent6"/>
          </a:lnRef>
          <a:fillRef idx="0">
            <a:schemeClr val="accent6"/>
          </a:fillRef>
          <a:effectRef idx="1">
            <a:schemeClr val="accent6"/>
          </a:effectRef>
          <a:fontRef idx="minor">
            <a:schemeClr val="tx1"/>
          </a:fontRef>
        </p:style>
      </p:cxnSp>
      <p:sp>
        <p:nvSpPr>
          <p:cNvPr id="68" name="Rechthoek 67"/>
          <p:cNvSpPr/>
          <p:nvPr/>
        </p:nvSpPr>
        <p:spPr>
          <a:xfrm>
            <a:off x="8594907" y="2940035"/>
            <a:ext cx="542136" cy="369332"/>
          </a:xfrm>
          <a:prstGeom prst="rect">
            <a:avLst/>
          </a:prstGeom>
        </p:spPr>
        <p:txBody>
          <a:bodyPr wrap="none">
            <a:spAutoFit/>
          </a:bodyPr>
          <a:lstStyle/>
          <a:p>
            <a:r>
              <a:rPr lang="nl-NL" dirty="0" err="1"/>
              <a:t>P</a:t>
            </a:r>
            <a:r>
              <a:rPr lang="nl-NL" baseline="-25000" dirty="0" err="1"/>
              <a:t>min</a:t>
            </a:r>
            <a:endParaRPr lang="nl-NL" dirty="0"/>
          </a:p>
        </p:txBody>
      </p:sp>
    </p:spTree>
    <p:extLst>
      <p:ext uri="{BB962C8B-B14F-4D97-AF65-F5344CB8AC3E}">
        <p14:creationId xmlns:p14="http://schemas.microsoft.com/office/powerpoint/2010/main" val="2363711403"/>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25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500"/>
                                        <p:tgtEl>
                                          <p:spTgt spid="6">
                                            <p:txEl>
                                              <p:pRg st="6" end="6"/>
                                            </p:txEl>
                                          </p:spTgt>
                                        </p:tgtEl>
                                      </p:cBhvr>
                                    </p:animEffect>
                                  </p:childTnLst>
                                </p:cTn>
                              </p:par>
                            </p:childTnLst>
                          </p:cTn>
                        </p:par>
                        <p:par>
                          <p:cTn id="27" fill="hold">
                            <p:stCondLst>
                              <p:cond delay="500"/>
                            </p:stCondLst>
                            <p:childTnLst>
                              <p:par>
                                <p:cTn id="28" presetID="10" presetClass="entr" presetSubtype="0" fill="hold" nodeType="afterEffect">
                                  <p:stCondLst>
                                    <p:cond delay="50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158750" y="1285859"/>
            <a:ext cx="4337050" cy="5208205"/>
          </a:xfrm>
          <a:solidFill>
            <a:srgbClr val="E6B9B8"/>
          </a:solidFill>
        </p:spPr>
        <p:txBody>
          <a:bodyPr>
            <a:noAutofit/>
          </a:bodyPr>
          <a:lstStyle/>
          <a:p>
            <a:pPr marL="361950" indent="0">
              <a:buNone/>
            </a:pPr>
            <a:r>
              <a:rPr lang="nl-NL" sz="2400" dirty="0"/>
              <a:t>Evenwichtsprijs € 0,47</a:t>
            </a:r>
          </a:p>
          <a:p>
            <a:pPr marL="361950" indent="0">
              <a:buNone/>
            </a:pPr>
            <a:r>
              <a:rPr lang="nl-NL" sz="2400" dirty="0"/>
              <a:t>Minimumprijs € 0,60</a:t>
            </a:r>
          </a:p>
          <a:p>
            <a:pPr marL="361950" indent="0">
              <a:buNone/>
            </a:pPr>
            <a:endParaRPr lang="nl-NL" sz="2400" dirty="0"/>
          </a:p>
          <a:p>
            <a:pPr marL="0" indent="0">
              <a:buNone/>
            </a:pPr>
            <a:r>
              <a:rPr lang="nl-NL" sz="2400" dirty="0"/>
              <a:t>Consumenten kopen nu:</a:t>
            </a:r>
          </a:p>
          <a:p>
            <a:pPr marL="0" lvl="1" indent="0">
              <a:buNone/>
              <a:tabLst>
                <a:tab pos="361950" algn="l"/>
              </a:tabLst>
            </a:pPr>
            <a:r>
              <a:rPr lang="nl-NL" sz="2400" dirty="0" err="1"/>
              <a:t>Q</a:t>
            </a:r>
            <a:r>
              <a:rPr lang="nl-NL" sz="2400" baseline="-25000" dirty="0" err="1"/>
              <a:t>v</a:t>
            </a:r>
            <a:r>
              <a:rPr lang="nl-NL" sz="2400" dirty="0"/>
              <a:t> = -</a:t>
            </a:r>
            <a:r>
              <a:rPr lang="nl-NL" sz="2400" dirty="0">
                <a:solidFill>
                  <a:schemeClr val="accent6">
                    <a:lumMod val="75000"/>
                  </a:schemeClr>
                </a:solidFill>
              </a:rPr>
              <a:t>60</a:t>
            </a:r>
            <a:r>
              <a:rPr lang="nl-NL" sz="2400" dirty="0"/>
              <a:t> + 100 = 40 (000) stuks</a:t>
            </a:r>
          </a:p>
          <a:p>
            <a:pPr marL="0" lvl="1" indent="0">
              <a:buNone/>
              <a:tabLst>
                <a:tab pos="361950" algn="l"/>
              </a:tabLst>
            </a:pPr>
            <a:endParaRPr lang="nl-NL" sz="2400" dirty="0"/>
          </a:p>
          <a:p>
            <a:pPr marL="0" lvl="1" indent="0">
              <a:buNone/>
              <a:tabLst>
                <a:tab pos="361950" algn="l"/>
              </a:tabLst>
            </a:pPr>
            <a:r>
              <a:rPr lang="nl-NL" sz="2400" dirty="0"/>
              <a:t>Producenten produceren nu:</a:t>
            </a:r>
          </a:p>
          <a:p>
            <a:pPr marL="0" lvl="1" indent="0">
              <a:buNone/>
              <a:tabLst>
                <a:tab pos="361950" algn="l"/>
              </a:tabLst>
            </a:pPr>
            <a:r>
              <a:rPr lang="nl-NL" sz="2400" dirty="0" err="1"/>
              <a:t>Q</a:t>
            </a:r>
            <a:r>
              <a:rPr lang="nl-NL" sz="2400" baseline="-25000" dirty="0" err="1"/>
              <a:t>a</a:t>
            </a:r>
            <a:r>
              <a:rPr lang="nl-NL" sz="2400" dirty="0"/>
              <a:t> = 2</a:t>
            </a:r>
            <a:r>
              <a:rPr lang="nl-NL" sz="2400" dirty="0">
                <a:solidFill>
                  <a:schemeClr val="accent6">
                    <a:lumMod val="75000"/>
                  </a:schemeClr>
                </a:solidFill>
              </a:rPr>
              <a:t>x60</a:t>
            </a:r>
            <a:r>
              <a:rPr lang="nl-NL" sz="2400" dirty="0"/>
              <a:t> – 40 = 80 (000) stuks</a:t>
            </a:r>
          </a:p>
          <a:p>
            <a:pPr marL="0" indent="0">
              <a:buNone/>
            </a:pPr>
            <a:endParaRPr lang="nl-NL" sz="2400" dirty="0"/>
          </a:p>
          <a:p>
            <a:pPr marL="0" indent="0">
              <a:buNone/>
            </a:pPr>
            <a:r>
              <a:rPr lang="nl-NL" sz="2400" dirty="0"/>
              <a:t>Er ontstaat dus een </a:t>
            </a:r>
            <a:r>
              <a:rPr lang="nl-NL" sz="2400" dirty="0" err="1"/>
              <a:t>productie-overschot</a:t>
            </a:r>
            <a:r>
              <a:rPr lang="nl-NL" sz="2400" dirty="0"/>
              <a:t> van 40.000 stuks</a:t>
            </a:r>
          </a:p>
        </p:txBody>
      </p:sp>
      <p:sp>
        <p:nvSpPr>
          <p:cNvPr id="2" name="Titel 1"/>
          <p:cNvSpPr>
            <a:spLocks noGrp="1"/>
          </p:cNvSpPr>
          <p:nvPr>
            <p:ph type="title"/>
          </p:nvPr>
        </p:nvSpPr>
        <p:spPr>
          <a:xfrm>
            <a:off x="1691680" y="214290"/>
            <a:ext cx="4752528" cy="511156"/>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nl-NL" dirty="0"/>
              <a:t>Minimumprijs </a:t>
            </a:r>
          </a:p>
        </p:txBody>
      </p:sp>
      <p:cxnSp>
        <p:nvCxnSpPr>
          <p:cNvPr id="34" name="Rechte verbindingslijn 33"/>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37" name="Rechte verbindingslijn 36"/>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Rechte verbindingslijn 37"/>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kstvak 48"/>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50" name="Tekstvak 49"/>
          <p:cNvSpPr txBox="1"/>
          <p:nvPr/>
        </p:nvSpPr>
        <p:spPr>
          <a:xfrm rot="16200000">
            <a:off x="3840839" y="2347324"/>
            <a:ext cx="1650003" cy="369332"/>
          </a:xfrm>
          <a:prstGeom prst="rect">
            <a:avLst/>
          </a:prstGeom>
          <a:noFill/>
        </p:spPr>
        <p:txBody>
          <a:bodyPr wrap="none" rtlCol="0">
            <a:spAutoFit/>
          </a:bodyPr>
          <a:lstStyle/>
          <a:p>
            <a:r>
              <a:rPr lang="nl-NL" dirty="0"/>
              <a:t>prijs (in centen)</a:t>
            </a:r>
          </a:p>
        </p:txBody>
      </p:sp>
      <p:sp>
        <p:nvSpPr>
          <p:cNvPr id="51" name="Tekstvak 50"/>
          <p:cNvSpPr txBox="1"/>
          <p:nvPr/>
        </p:nvSpPr>
        <p:spPr>
          <a:xfrm>
            <a:off x="4751056" y="4374396"/>
            <a:ext cx="418704" cy="369332"/>
          </a:xfrm>
          <a:prstGeom prst="rect">
            <a:avLst/>
          </a:prstGeom>
          <a:noFill/>
        </p:spPr>
        <p:txBody>
          <a:bodyPr wrap="none" rtlCol="0">
            <a:spAutoFit/>
          </a:bodyPr>
          <a:lstStyle/>
          <a:p>
            <a:r>
              <a:rPr lang="nl-NL" dirty="0"/>
              <a:t>20</a:t>
            </a:r>
          </a:p>
        </p:txBody>
      </p:sp>
      <p:sp>
        <p:nvSpPr>
          <p:cNvPr id="52" name="Tekstvak 51"/>
          <p:cNvSpPr txBox="1"/>
          <p:nvPr/>
        </p:nvSpPr>
        <p:spPr>
          <a:xfrm>
            <a:off x="4751056" y="3654316"/>
            <a:ext cx="418704" cy="369332"/>
          </a:xfrm>
          <a:prstGeom prst="rect">
            <a:avLst/>
          </a:prstGeom>
          <a:noFill/>
        </p:spPr>
        <p:txBody>
          <a:bodyPr wrap="none" rtlCol="0">
            <a:spAutoFit/>
          </a:bodyPr>
          <a:lstStyle/>
          <a:p>
            <a:r>
              <a:rPr lang="nl-NL" dirty="0"/>
              <a:t>40</a:t>
            </a:r>
          </a:p>
        </p:txBody>
      </p:sp>
      <p:sp>
        <p:nvSpPr>
          <p:cNvPr id="53" name="Tekstvak 52"/>
          <p:cNvSpPr txBox="1"/>
          <p:nvPr/>
        </p:nvSpPr>
        <p:spPr>
          <a:xfrm>
            <a:off x="4751056" y="3006244"/>
            <a:ext cx="418704" cy="369332"/>
          </a:xfrm>
          <a:prstGeom prst="rect">
            <a:avLst/>
          </a:prstGeom>
          <a:noFill/>
        </p:spPr>
        <p:txBody>
          <a:bodyPr wrap="none" rtlCol="0">
            <a:spAutoFit/>
          </a:bodyPr>
          <a:lstStyle/>
          <a:p>
            <a:r>
              <a:rPr lang="nl-NL" dirty="0"/>
              <a:t>60</a:t>
            </a:r>
          </a:p>
        </p:txBody>
      </p:sp>
      <p:sp>
        <p:nvSpPr>
          <p:cNvPr id="54" name="Tekstvak 53"/>
          <p:cNvSpPr txBox="1"/>
          <p:nvPr/>
        </p:nvSpPr>
        <p:spPr>
          <a:xfrm>
            <a:off x="4751056" y="2276872"/>
            <a:ext cx="418704" cy="369332"/>
          </a:xfrm>
          <a:prstGeom prst="rect">
            <a:avLst/>
          </a:prstGeom>
          <a:noFill/>
        </p:spPr>
        <p:txBody>
          <a:bodyPr wrap="none" rtlCol="0">
            <a:spAutoFit/>
          </a:bodyPr>
          <a:lstStyle/>
          <a:p>
            <a:r>
              <a:rPr lang="nl-NL" dirty="0"/>
              <a:t>80</a:t>
            </a:r>
          </a:p>
        </p:txBody>
      </p:sp>
      <p:sp>
        <p:nvSpPr>
          <p:cNvPr id="55" name="Tekstvak 54"/>
          <p:cNvSpPr txBox="1"/>
          <p:nvPr/>
        </p:nvSpPr>
        <p:spPr>
          <a:xfrm>
            <a:off x="4751056" y="1566084"/>
            <a:ext cx="535724" cy="369332"/>
          </a:xfrm>
          <a:prstGeom prst="rect">
            <a:avLst/>
          </a:prstGeom>
          <a:noFill/>
        </p:spPr>
        <p:txBody>
          <a:bodyPr wrap="none" rtlCol="0">
            <a:spAutoFit/>
          </a:bodyPr>
          <a:lstStyle/>
          <a:p>
            <a:r>
              <a:rPr lang="nl-NL" dirty="0"/>
              <a:t>100</a:t>
            </a:r>
          </a:p>
        </p:txBody>
      </p:sp>
      <p:sp>
        <p:nvSpPr>
          <p:cNvPr id="56" name="Tekstvak 55"/>
          <p:cNvSpPr txBox="1"/>
          <p:nvPr/>
        </p:nvSpPr>
        <p:spPr>
          <a:xfrm>
            <a:off x="5759168" y="5310500"/>
            <a:ext cx="418704" cy="369332"/>
          </a:xfrm>
          <a:prstGeom prst="rect">
            <a:avLst/>
          </a:prstGeom>
          <a:noFill/>
        </p:spPr>
        <p:txBody>
          <a:bodyPr wrap="none" rtlCol="0">
            <a:spAutoFit/>
          </a:bodyPr>
          <a:lstStyle/>
          <a:p>
            <a:r>
              <a:rPr lang="nl-NL" dirty="0"/>
              <a:t>20</a:t>
            </a:r>
          </a:p>
        </p:txBody>
      </p:sp>
      <p:sp>
        <p:nvSpPr>
          <p:cNvPr id="57" name="Tekstvak 56"/>
          <p:cNvSpPr txBox="1"/>
          <p:nvPr/>
        </p:nvSpPr>
        <p:spPr>
          <a:xfrm>
            <a:off x="6492592" y="5310500"/>
            <a:ext cx="418704" cy="369332"/>
          </a:xfrm>
          <a:prstGeom prst="rect">
            <a:avLst/>
          </a:prstGeom>
          <a:noFill/>
        </p:spPr>
        <p:txBody>
          <a:bodyPr wrap="none" rtlCol="0">
            <a:spAutoFit/>
          </a:bodyPr>
          <a:lstStyle/>
          <a:p>
            <a:r>
              <a:rPr lang="nl-NL" dirty="0"/>
              <a:t>40</a:t>
            </a:r>
          </a:p>
        </p:txBody>
      </p:sp>
      <p:sp>
        <p:nvSpPr>
          <p:cNvPr id="58" name="Tekstvak 57"/>
          <p:cNvSpPr txBox="1"/>
          <p:nvPr/>
        </p:nvSpPr>
        <p:spPr>
          <a:xfrm>
            <a:off x="7212672" y="5310500"/>
            <a:ext cx="418704" cy="369332"/>
          </a:xfrm>
          <a:prstGeom prst="rect">
            <a:avLst/>
          </a:prstGeom>
          <a:noFill/>
        </p:spPr>
        <p:txBody>
          <a:bodyPr wrap="none" rtlCol="0">
            <a:spAutoFit/>
          </a:bodyPr>
          <a:lstStyle/>
          <a:p>
            <a:r>
              <a:rPr lang="nl-NL" dirty="0"/>
              <a:t>60</a:t>
            </a:r>
          </a:p>
        </p:txBody>
      </p:sp>
      <p:sp>
        <p:nvSpPr>
          <p:cNvPr id="59" name="Tekstvak 58"/>
          <p:cNvSpPr txBox="1"/>
          <p:nvPr/>
        </p:nvSpPr>
        <p:spPr>
          <a:xfrm>
            <a:off x="7932752" y="5310500"/>
            <a:ext cx="418704" cy="369332"/>
          </a:xfrm>
          <a:prstGeom prst="rect">
            <a:avLst/>
          </a:prstGeom>
          <a:noFill/>
        </p:spPr>
        <p:txBody>
          <a:bodyPr wrap="none" rtlCol="0">
            <a:spAutoFit/>
          </a:bodyPr>
          <a:lstStyle/>
          <a:p>
            <a:r>
              <a:rPr lang="nl-NL" dirty="0"/>
              <a:t>80</a:t>
            </a:r>
          </a:p>
        </p:txBody>
      </p:sp>
      <p:sp>
        <p:nvSpPr>
          <p:cNvPr id="60" name="Tekstvak 59"/>
          <p:cNvSpPr txBox="1"/>
          <p:nvPr/>
        </p:nvSpPr>
        <p:spPr>
          <a:xfrm>
            <a:off x="8580824" y="5310500"/>
            <a:ext cx="535724" cy="369332"/>
          </a:xfrm>
          <a:prstGeom prst="rect">
            <a:avLst/>
          </a:prstGeom>
          <a:noFill/>
        </p:spPr>
        <p:txBody>
          <a:bodyPr wrap="none" rtlCol="0">
            <a:spAutoFit/>
          </a:bodyPr>
          <a:lstStyle/>
          <a:p>
            <a:r>
              <a:rPr lang="nl-NL" dirty="0"/>
              <a:t>100</a:t>
            </a:r>
          </a:p>
        </p:txBody>
      </p:sp>
      <p:cxnSp>
        <p:nvCxnSpPr>
          <p:cNvPr id="61" name="Rechte verbindingslijn 60"/>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62" name="Rechthoek 61"/>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63" name="Rechte verbindingslijn 62"/>
          <p:cNvCxnSpPr/>
          <p:nvPr/>
        </p:nvCxnSpPr>
        <p:spPr>
          <a:xfrm flipV="1">
            <a:off x="5255112" y="2780928"/>
            <a:ext cx="3592016" cy="1809492"/>
          </a:xfrm>
          <a:prstGeom prst="line">
            <a:avLst/>
          </a:prstGeom>
        </p:spPr>
        <p:style>
          <a:lnRef idx="3">
            <a:schemeClr val="accent4"/>
          </a:lnRef>
          <a:fillRef idx="0">
            <a:schemeClr val="accent4"/>
          </a:fillRef>
          <a:effectRef idx="2">
            <a:schemeClr val="accent4"/>
          </a:effectRef>
          <a:fontRef idx="minor">
            <a:schemeClr val="tx1"/>
          </a:fontRef>
        </p:style>
      </p:cxnSp>
      <p:sp>
        <p:nvSpPr>
          <p:cNvPr id="64" name="Rechthoek 63"/>
          <p:cNvSpPr/>
          <p:nvPr/>
        </p:nvSpPr>
        <p:spPr>
          <a:xfrm>
            <a:off x="8351456" y="2510900"/>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65" name="Rechte verbindingslijn 64"/>
          <p:cNvCxnSpPr/>
          <p:nvPr/>
        </p:nvCxnSpPr>
        <p:spPr>
          <a:xfrm>
            <a:off x="5286780" y="3623354"/>
            <a:ext cx="1776311" cy="0"/>
          </a:xfrm>
          <a:prstGeom prst="line">
            <a:avLst/>
          </a:prstGeom>
          <a:ln w="28575">
            <a:prstDash val="dash"/>
          </a:ln>
        </p:spPr>
        <p:style>
          <a:lnRef idx="3">
            <a:schemeClr val="dk1"/>
          </a:lnRef>
          <a:fillRef idx="0">
            <a:schemeClr val="dk1"/>
          </a:fillRef>
          <a:effectRef idx="2">
            <a:schemeClr val="dk1"/>
          </a:effectRef>
          <a:fontRef idx="minor">
            <a:schemeClr val="tx1"/>
          </a:fontRef>
        </p:style>
      </p:cxnSp>
      <p:sp>
        <p:nvSpPr>
          <p:cNvPr id="66" name="Ovaal 65"/>
          <p:cNvSpPr/>
          <p:nvPr/>
        </p:nvSpPr>
        <p:spPr>
          <a:xfrm>
            <a:off x="7133817" y="3556540"/>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67" name="Rechte verbindingslijn 66"/>
          <p:cNvCxnSpPr/>
          <p:nvPr/>
        </p:nvCxnSpPr>
        <p:spPr>
          <a:xfrm flipV="1">
            <a:off x="5292080" y="3150260"/>
            <a:ext cx="3384376" cy="233"/>
          </a:xfrm>
          <a:prstGeom prst="line">
            <a:avLst/>
          </a:prstGeom>
          <a:ln>
            <a:prstDash val="lgDash"/>
          </a:ln>
        </p:spPr>
        <p:style>
          <a:lnRef idx="2">
            <a:schemeClr val="accent6"/>
          </a:lnRef>
          <a:fillRef idx="0">
            <a:schemeClr val="accent6"/>
          </a:fillRef>
          <a:effectRef idx="1">
            <a:schemeClr val="accent6"/>
          </a:effectRef>
          <a:fontRef idx="minor">
            <a:schemeClr val="tx1"/>
          </a:fontRef>
        </p:style>
      </p:cxnSp>
      <p:sp>
        <p:nvSpPr>
          <p:cNvPr id="68" name="Rechthoek 67"/>
          <p:cNvSpPr/>
          <p:nvPr/>
        </p:nvSpPr>
        <p:spPr>
          <a:xfrm>
            <a:off x="8594907" y="2940035"/>
            <a:ext cx="542136" cy="369332"/>
          </a:xfrm>
          <a:prstGeom prst="rect">
            <a:avLst/>
          </a:prstGeom>
        </p:spPr>
        <p:txBody>
          <a:bodyPr wrap="none">
            <a:spAutoFit/>
          </a:bodyPr>
          <a:lstStyle/>
          <a:p>
            <a:r>
              <a:rPr lang="nl-NL" dirty="0" err="1"/>
              <a:t>P</a:t>
            </a:r>
            <a:r>
              <a:rPr lang="nl-NL" baseline="-25000" dirty="0" err="1"/>
              <a:t>min</a:t>
            </a:r>
            <a:endParaRPr lang="nl-NL" dirty="0"/>
          </a:p>
        </p:txBody>
      </p:sp>
      <p:cxnSp>
        <p:nvCxnSpPr>
          <p:cNvPr id="36" name="Rechte verbindingslijn 35"/>
          <p:cNvCxnSpPr/>
          <p:nvPr/>
        </p:nvCxnSpPr>
        <p:spPr>
          <a:xfrm flipV="1">
            <a:off x="7191815" y="3722960"/>
            <a:ext cx="0" cy="1515532"/>
          </a:xfrm>
          <a:prstGeom prst="line">
            <a:avLst/>
          </a:prstGeom>
          <a:ln w="28575">
            <a:prstDash val="dash"/>
          </a:ln>
        </p:spPr>
        <p:style>
          <a:lnRef idx="3">
            <a:schemeClr val="dk1"/>
          </a:lnRef>
          <a:fillRef idx="0">
            <a:schemeClr val="dk1"/>
          </a:fillRef>
          <a:effectRef idx="2">
            <a:schemeClr val="dk1"/>
          </a:effectRef>
          <a:fontRef idx="minor">
            <a:schemeClr val="tx1"/>
          </a:fontRef>
        </p:style>
      </p:cxnSp>
      <p:sp>
        <p:nvSpPr>
          <p:cNvPr id="41" name="Ovaal 40"/>
          <p:cNvSpPr/>
          <p:nvPr/>
        </p:nvSpPr>
        <p:spPr>
          <a:xfrm>
            <a:off x="6649893" y="3093005"/>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nl-NL"/>
          </a:p>
        </p:txBody>
      </p:sp>
      <p:sp>
        <p:nvSpPr>
          <p:cNvPr id="69" name="Ovaal 68"/>
          <p:cNvSpPr/>
          <p:nvPr/>
        </p:nvSpPr>
        <p:spPr>
          <a:xfrm>
            <a:off x="8086699" y="3074317"/>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nl-NL"/>
          </a:p>
        </p:txBody>
      </p:sp>
      <p:cxnSp>
        <p:nvCxnSpPr>
          <p:cNvPr id="70" name="Rechte verbindingslijn 69"/>
          <p:cNvCxnSpPr/>
          <p:nvPr/>
        </p:nvCxnSpPr>
        <p:spPr>
          <a:xfrm flipV="1">
            <a:off x="6695272" y="3247246"/>
            <a:ext cx="4900" cy="1928996"/>
          </a:xfrm>
          <a:prstGeom prst="line">
            <a:avLst/>
          </a:prstGeom>
          <a:ln>
            <a:prstDash val="lgDash"/>
          </a:ln>
        </p:spPr>
        <p:style>
          <a:lnRef idx="2">
            <a:schemeClr val="accent6"/>
          </a:lnRef>
          <a:fillRef idx="0">
            <a:schemeClr val="accent6"/>
          </a:fillRef>
          <a:effectRef idx="1">
            <a:schemeClr val="accent6"/>
          </a:effectRef>
          <a:fontRef idx="minor">
            <a:schemeClr val="tx1"/>
          </a:fontRef>
        </p:style>
      </p:cxnSp>
      <p:cxnSp>
        <p:nvCxnSpPr>
          <p:cNvPr id="71" name="Rechte verbindingslijn 70"/>
          <p:cNvCxnSpPr/>
          <p:nvPr/>
        </p:nvCxnSpPr>
        <p:spPr>
          <a:xfrm flipV="1">
            <a:off x="8138492" y="3256409"/>
            <a:ext cx="4900" cy="1928996"/>
          </a:xfrm>
          <a:prstGeom prst="line">
            <a:avLst/>
          </a:prstGeom>
          <a:ln>
            <a:prstDash val="lgDash"/>
          </a:ln>
        </p:spPr>
        <p:style>
          <a:lnRef idx="2">
            <a:schemeClr val="accent6"/>
          </a:lnRef>
          <a:fillRef idx="0">
            <a:schemeClr val="accent6"/>
          </a:fillRef>
          <a:effectRef idx="1">
            <a:schemeClr val="accent6"/>
          </a:effectRef>
          <a:fontRef idx="minor">
            <a:schemeClr val="tx1"/>
          </a:fontRef>
        </p:style>
      </p:cxnSp>
      <p:sp>
        <p:nvSpPr>
          <p:cNvPr id="3" name="Rechteraccolade 2"/>
          <p:cNvSpPr/>
          <p:nvPr/>
        </p:nvSpPr>
        <p:spPr>
          <a:xfrm rot="5400000">
            <a:off x="7213468" y="5115771"/>
            <a:ext cx="436983" cy="1422864"/>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nl-NL"/>
          </a:p>
        </p:txBody>
      </p:sp>
      <p:sp>
        <p:nvSpPr>
          <p:cNvPr id="4" name="Tekstvak 3"/>
          <p:cNvSpPr txBox="1"/>
          <p:nvPr/>
        </p:nvSpPr>
        <p:spPr>
          <a:xfrm>
            <a:off x="6399243" y="6124733"/>
            <a:ext cx="208448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nl-NL" dirty="0" err="1"/>
              <a:t>productie-overschot</a:t>
            </a:r>
            <a:endParaRPr lang="nl-NL" dirty="0"/>
          </a:p>
        </p:txBody>
      </p:sp>
    </p:spTree>
    <p:extLst>
      <p:ext uri="{BB962C8B-B14F-4D97-AF65-F5344CB8AC3E}">
        <p14:creationId xmlns:p14="http://schemas.microsoft.com/office/powerpoint/2010/main" val="2694915856"/>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par>
                          <p:cTn id="13" fill="hold">
                            <p:stCondLst>
                              <p:cond delay="500"/>
                            </p:stCondLst>
                            <p:childTnLst>
                              <p:par>
                                <p:cTn id="14" presetID="10" presetClass="entr" presetSubtype="0" fill="hold" grpId="0" nodeType="afterEffect">
                                  <p:stCondLst>
                                    <p:cond delay="125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par>
                          <p:cTn id="22" fill="hold">
                            <p:stCondLst>
                              <p:cond delay="500"/>
                            </p:stCondLst>
                            <p:childTnLst>
                              <p:par>
                                <p:cTn id="23" presetID="10" presetClass="entr" presetSubtype="0" fill="hold" grpId="0" nodeType="afterEffect">
                                  <p:stCondLst>
                                    <p:cond delay="125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fade">
                                      <p:cBhvr>
                                        <p:cTn id="30" dur="500"/>
                                        <p:tgtEl>
                                          <p:spTgt spid="6">
                                            <p:txEl>
                                              <p:pRg st="9" end="9"/>
                                            </p:txEl>
                                          </p:spTgt>
                                        </p:tgtEl>
                                      </p:cBhvr>
                                    </p:animEffect>
                                  </p:childTnLst>
                                </p:cTn>
                              </p:par>
                            </p:childTnLst>
                          </p:cTn>
                        </p:par>
                        <p:par>
                          <p:cTn id="31" fill="hold">
                            <p:stCondLst>
                              <p:cond delay="500"/>
                            </p:stCondLst>
                            <p:childTnLst>
                              <p:par>
                                <p:cTn id="32" presetID="10" presetClass="entr" presetSubtype="0" fill="hold" grpId="0" nodeType="afterEffect">
                                  <p:stCondLst>
                                    <p:cond delay="175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6701944" y="3150260"/>
            <a:ext cx="1441448" cy="2088232"/>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nl-NL"/>
          </a:p>
        </p:txBody>
      </p:sp>
      <p:sp>
        <p:nvSpPr>
          <p:cNvPr id="6" name="Tijdelijke aanduiding voor inhoud 2"/>
          <p:cNvSpPr>
            <a:spLocks noGrp="1"/>
          </p:cNvSpPr>
          <p:nvPr>
            <p:ph idx="1"/>
          </p:nvPr>
        </p:nvSpPr>
        <p:spPr>
          <a:xfrm>
            <a:off x="457200" y="1285860"/>
            <a:ext cx="4038600" cy="5143536"/>
          </a:xfrm>
          <a:solidFill>
            <a:srgbClr val="E6B9B8"/>
          </a:solidFill>
        </p:spPr>
        <p:txBody>
          <a:bodyPr>
            <a:normAutofit lnSpcReduction="10000"/>
          </a:bodyPr>
          <a:lstStyle/>
          <a:p>
            <a:pPr marL="361950" indent="0">
              <a:buNone/>
            </a:pPr>
            <a:endParaRPr lang="nl-NL" sz="800" dirty="0"/>
          </a:p>
          <a:p>
            <a:pPr marL="0" indent="0">
              <a:buNone/>
            </a:pPr>
            <a:r>
              <a:rPr lang="nl-NL" sz="2400" dirty="0"/>
              <a:t>Bij deze minimumprijs geldt:</a:t>
            </a:r>
          </a:p>
          <a:p>
            <a:pPr marL="0" lvl="1" indent="0">
              <a:buNone/>
              <a:tabLst>
                <a:tab pos="361950" algn="l"/>
              </a:tabLst>
            </a:pPr>
            <a:r>
              <a:rPr lang="nl-NL" sz="2400" dirty="0"/>
              <a:t>	</a:t>
            </a:r>
            <a:r>
              <a:rPr lang="nl-NL" sz="2400" dirty="0" err="1"/>
              <a:t>Q</a:t>
            </a:r>
            <a:r>
              <a:rPr lang="nl-NL" sz="2400" baseline="-25000" dirty="0" err="1"/>
              <a:t>v</a:t>
            </a:r>
            <a:r>
              <a:rPr lang="nl-NL" sz="2400" dirty="0"/>
              <a:t> = 40.000 stuks</a:t>
            </a:r>
          </a:p>
          <a:p>
            <a:pPr marL="0" lvl="1" indent="0">
              <a:buNone/>
              <a:tabLst>
                <a:tab pos="361950" algn="l"/>
              </a:tabLst>
            </a:pPr>
            <a:r>
              <a:rPr lang="nl-NL" sz="2400" dirty="0"/>
              <a:t>	</a:t>
            </a:r>
            <a:r>
              <a:rPr lang="nl-NL" sz="2400" dirty="0" err="1"/>
              <a:t>Q</a:t>
            </a:r>
            <a:r>
              <a:rPr lang="nl-NL" sz="2400" baseline="-25000" dirty="0" err="1"/>
              <a:t>a</a:t>
            </a:r>
            <a:r>
              <a:rPr lang="nl-NL" sz="2400" dirty="0"/>
              <a:t> = 80.000 stuks</a:t>
            </a:r>
          </a:p>
          <a:p>
            <a:pPr marL="0" lvl="1" indent="0">
              <a:buNone/>
              <a:tabLst>
                <a:tab pos="361950" algn="l"/>
              </a:tabLst>
            </a:pPr>
            <a:r>
              <a:rPr lang="nl-NL" sz="2400" dirty="0"/>
              <a:t>Aanbodoverschot = 40.000 stuks</a:t>
            </a:r>
          </a:p>
          <a:p>
            <a:pPr marL="0" lvl="1" indent="0">
              <a:buNone/>
              <a:tabLst>
                <a:tab pos="361950" algn="l"/>
              </a:tabLst>
            </a:pPr>
            <a:endParaRPr lang="nl-NL" sz="2400" dirty="0"/>
          </a:p>
          <a:p>
            <a:pPr marL="0" lvl="1" indent="0">
              <a:buNone/>
              <a:tabLst>
                <a:tab pos="361950" algn="l"/>
              </a:tabLst>
            </a:pPr>
            <a:r>
              <a:rPr lang="nl-NL" sz="2400" dirty="0"/>
              <a:t>Dit overschot moet worden opgekocht (er was de boeren een minimaal bedrag per product gegarandeerd!)</a:t>
            </a:r>
          </a:p>
          <a:p>
            <a:pPr marL="0" lvl="1" indent="0">
              <a:buNone/>
              <a:tabLst>
                <a:tab pos="361950" algn="l"/>
              </a:tabLst>
            </a:pPr>
            <a:r>
              <a:rPr lang="nl-NL" sz="2400" dirty="0"/>
              <a:t>tegen € 0,60</a:t>
            </a:r>
          </a:p>
          <a:p>
            <a:pPr marL="0" lvl="1" indent="0">
              <a:buNone/>
              <a:tabLst>
                <a:tab pos="361950" algn="l"/>
              </a:tabLst>
            </a:pPr>
            <a:r>
              <a:rPr lang="nl-NL" sz="2400" b="1" dirty="0"/>
              <a:t>Totale kosten</a:t>
            </a:r>
            <a:r>
              <a:rPr lang="nl-NL" sz="2400" dirty="0"/>
              <a:t>: </a:t>
            </a:r>
            <a:br>
              <a:rPr lang="nl-NL" sz="2400" dirty="0"/>
            </a:br>
            <a:r>
              <a:rPr lang="nl-NL" sz="2400" dirty="0"/>
              <a:t>40.000 x €0,60 = €24.000</a:t>
            </a:r>
          </a:p>
        </p:txBody>
      </p:sp>
      <p:sp>
        <p:nvSpPr>
          <p:cNvPr id="2" name="Titel 1"/>
          <p:cNvSpPr>
            <a:spLocks noGrp="1"/>
          </p:cNvSpPr>
          <p:nvPr>
            <p:ph type="title"/>
          </p:nvPr>
        </p:nvSpPr>
        <p:spPr>
          <a:xfrm>
            <a:off x="2267744" y="214290"/>
            <a:ext cx="4866072" cy="511156"/>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nl-NL" dirty="0"/>
              <a:t>Minimumprijs </a:t>
            </a:r>
          </a:p>
        </p:txBody>
      </p:sp>
      <p:cxnSp>
        <p:nvCxnSpPr>
          <p:cNvPr id="34" name="Rechte verbindingslijn 33"/>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37" name="Rechte verbindingslijn 36"/>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Rechte verbindingslijn 37"/>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kstvak 48"/>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50" name="Tekstvak 49"/>
          <p:cNvSpPr txBox="1"/>
          <p:nvPr/>
        </p:nvSpPr>
        <p:spPr>
          <a:xfrm rot="16200000">
            <a:off x="3840839" y="2347324"/>
            <a:ext cx="1650003" cy="369332"/>
          </a:xfrm>
          <a:prstGeom prst="rect">
            <a:avLst/>
          </a:prstGeom>
          <a:noFill/>
        </p:spPr>
        <p:txBody>
          <a:bodyPr wrap="none" rtlCol="0">
            <a:spAutoFit/>
          </a:bodyPr>
          <a:lstStyle/>
          <a:p>
            <a:r>
              <a:rPr lang="nl-NL" dirty="0"/>
              <a:t>prijs (in centen)</a:t>
            </a:r>
          </a:p>
        </p:txBody>
      </p:sp>
      <p:sp>
        <p:nvSpPr>
          <p:cNvPr id="51" name="Tekstvak 50"/>
          <p:cNvSpPr txBox="1"/>
          <p:nvPr/>
        </p:nvSpPr>
        <p:spPr>
          <a:xfrm>
            <a:off x="4751056" y="4374396"/>
            <a:ext cx="418704" cy="369332"/>
          </a:xfrm>
          <a:prstGeom prst="rect">
            <a:avLst/>
          </a:prstGeom>
          <a:noFill/>
        </p:spPr>
        <p:txBody>
          <a:bodyPr wrap="none" rtlCol="0">
            <a:spAutoFit/>
          </a:bodyPr>
          <a:lstStyle/>
          <a:p>
            <a:r>
              <a:rPr lang="nl-NL" dirty="0"/>
              <a:t>20</a:t>
            </a:r>
          </a:p>
        </p:txBody>
      </p:sp>
      <p:sp>
        <p:nvSpPr>
          <p:cNvPr id="52" name="Tekstvak 51"/>
          <p:cNvSpPr txBox="1"/>
          <p:nvPr/>
        </p:nvSpPr>
        <p:spPr>
          <a:xfrm>
            <a:off x="4751056" y="3654316"/>
            <a:ext cx="418704" cy="369332"/>
          </a:xfrm>
          <a:prstGeom prst="rect">
            <a:avLst/>
          </a:prstGeom>
          <a:noFill/>
        </p:spPr>
        <p:txBody>
          <a:bodyPr wrap="none" rtlCol="0">
            <a:spAutoFit/>
          </a:bodyPr>
          <a:lstStyle/>
          <a:p>
            <a:r>
              <a:rPr lang="nl-NL" dirty="0"/>
              <a:t>40</a:t>
            </a:r>
          </a:p>
        </p:txBody>
      </p:sp>
      <p:sp>
        <p:nvSpPr>
          <p:cNvPr id="53" name="Tekstvak 52"/>
          <p:cNvSpPr txBox="1"/>
          <p:nvPr/>
        </p:nvSpPr>
        <p:spPr>
          <a:xfrm>
            <a:off x="4751056" y="3006244"/>
            <a:ext cx="418704" cy="369332"/>
          </a:xfrm>
          <a:prstGeom prst="rect">
            <a:avLst/>
          </a:prstGeom>
          <a:noFill/>
        </p:spPr>
        <p:txBody>
          <a:bodyPr wrap="none" rtlCol="0">
            <a:spAutoFit/>
          </a:bodyPr>
          <a:lstStyle/>
          <a:p>
            <a:r>
              <a:rPr lang="nl-NL" dirty="0"/>
              <a:t>60</a:t>
            </a:r>
          </a:p>
        </p:txBody>
      </p:sp>
      <p:sp>
        <p:nvSpPr>
          <p:cNvPr id="54" name="Tekstvak 53"/>
          <p:cNvSpPr txBox="1"/>
          <p:nvPr/>
        </p:nvSpPr>
        <p:spPr>
          <a:xfrm>
            <a:off x="4751056" y="2276872"/>
            <a:ext cx="418704" cy="369332"/>
          </a:xfrm>
          <a:prstGeom prst="rect">
            <a:avLst/>
          </a:prstGeom>
          <a:noFill/>
        </p:spPr>
        <p:txBody>
          <a:bodyPr wrap="none" rtlCol="0">
            <a:spAutoFit/>
          </a:bodyPr>
          <a:lstStyle/>
          <a:p>
            <a:r>
              <a:rPr lang="nl-NL" dirty="0"/>
              <a:t>80</a:t>
            </a:r>
          </a:p>
        </p:txBody>
      </p:sp>
      <p:sp>
        <p:nvSpPr>
          <p:cNvPr id="55" name="Tekstvak 54"/>
          <p:cNvSpPr txBox="1"/>
          <p:nvPr/>
        </p:nvSpPr>
        <p:spPr>
          <a:xfrm>
            <a:off x="4751056" y="1566084"/>
            <a:ext cx="535724" cy="369332"/>
          </a:xfrm>
          <a:prstGeom prst="rect">
            <a:avLst/>
          </a:prstGeom>
          <a:noFill/>
        </p:spPr>
        <p:txBody>
          <a:bodyPr wrap="none" rtlCol="0">
            <a:spAutoFit/>
          </a:bodyPr>
          <a:lstStyle/>
          <a:p>
            <a:r>
              <a:rPr lang="nl-NL" dirty="0"/>
              <a:t>100</a:t>
            </a:r>
          </a:p>
        </p:txBody>
      </p:sp>
      <p:sp>
        <p:nvSpPr>
          <p:cNvPr id="56" name="Tekstvak 55"/>
          <p:cNvSpPr txBox="1"/>
          <p:nvPr/>
        </p:nvSpPr>
        <p:spPr>
          <a:xfrm>
            <a:off x="5759168" y="5310500"/>
            <a:ext cx="418704" cy="369332"/>
          </a:xfrm>
          <a:prstGeom prst="rect">
            <a:avLst/>
          </a:prstGeom>
          <a:noFill/>
        </p:spPr>
        <p:txBody>
          <a:bodyPr wrap="none" rtlCol="0">
            <a:spAutoFit/>
          </a:bodyPr>
          <a:lstStyle/>
          <a:p>
            <a:r>
              <a:rPr lang="nl-NL" dirty="0"/>
              <a:t>20</a:t>
            </a:r>
          </a:p>
        </p:txBody>
      </p:sp>
      <p:sp>
        <p:nvSpPr>
          <p:cNvPr id="57" name="Tekstvak 56"/>
          <p:cNvSpPr txBox="1"/>
          <p:nvPr/>
        </p:nvSpPr>
        <p:spPr>
          <a:xfrm>
            <a:off x="6492592" y="5310500"/>
            <a:ext cx="418704" cy="369332"/>
          </a:xfrm>
          <a:prstGeom prst="rect">
            <a:avLst/>
          </a:prstGeom>
          <a:noFill/>
        </p:spPr>
        <p:txBody>
          <a:bodyPr wrap="none" rtlCol="0">
            <a:spAutoFit/>
          </a:bodyPr>
          <a:lstStyle/>
          <a:p>
            <a:r>
              <a:rPr lang="nl-NL" dirty="0"/>
              <a:t>40</a:t>
            </a:r>
          </a:p>
        </p:txBody>
      </p:sp>
      <p:sp>
        <p:nvSpPr>
          <p:cNvPr id="58" name="Tekstvak 57"/>
          <p:cNvSpPr txBox="1"/>
          <p:nvPr/>
        </p:nvSpPr>
        <p:spPr>
          <a:xfrm>
            <a:off x="7212672" y="5310500"/>
            <a:ext cx="418704" cy="369332"/>
          </a:xfrm>
          <a:prstGeom prst="rect">
            <a:avLst/>
          </a:prstGeom>
          <a:noFill/>
        </p:spPr>
        <p:txBody>
          <a:bodyPr wrap="none" rtlCol="0">
            <a:spAutoFit/>
          </a:bodyPr>
          <a:lstStyle/>
          <a:p>
            <a:r>
              <a:rPr lang="nl-NL" dirty="0"/>
              <a:t>60</a:t>
            </a:r>
          </a:p>
        </p:txBody>
      </p:sp>
      <p:sp>
        <p:nvSpPr>
          <p:cNvPr id="59" name="Tekstvak 58"/>
          <p:cNvSpPr txBox="1"/>
          <p:nvPr/>
        </p:nvSpPr>
        <p:spPr>
          <a:xfrm>
            <a:off x="7932752" y="5310500"/>
            <a:ext cx="418704" cy="369332"/>
          </a:xfrm>
          <a:prstGeom prst="rect">
            <a:avLst/>
          </a:prstGeom>
          <a:noFill/>
        </p:spPr>
        <p:txBody>
          <a:bodyPr wrap="none" rtlCol="0">
            <a:spAutoFit/>
          </a:bodyPr>
          <a:lstStyle/>
          <a:p>
            <a:r>
              <a:rPr lang="nl-NL" dirty="0"/>
              <a:t>80</a:t>
            </a:r>
          </a:p>
        </p:txBody>
      </p:sp>
      <p:sp>
        <p:nvSpPr>
          <p:cNvPr id="60" name="Tekstvak 59"/>
          <p:cNvSpPr txBox="1"/>
          <p:nvPr/>
        </p:nvSpPr>
        <p:spPr>
          <a:xfrm>
            <a:off x="8580824" y="5310500"/>
            <a:ext cx="535724" cy="369332"/>
          </a:xfrm>
          <a:prstGeom prst="rect">
            <a:avLst/>
          </a:prstGeom>
          <a:noFill/>
        </p:spPr>
        <p:txBody>
          <a:bodyPr wrap="none" rtlCol="0">
            <a:spAutoFit/>
          </a:bodyPr>
          <a:lstStyle/>
          <a:p>
            <a:r>
              <a:rPr lang="nl-NL" dirty="0"/>
              <a:t>100</a:t>
            </a:r>
          </a:p>
        </p:txBody>
      </p:sp>
      <p:cxnSp>
        <p:nvCxnSpPr>
          <p:cNvPr id="61" name="Rechte verbindingslijn 60"/>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62" name="Rechthoek 61"/>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63" name="Rechte verbindingslijn 62"/>
          <p:cNvCxnSpPr/>
          <p:nvPr/>
        </p:nvCxnSpPr>
        <p:spPr>
          <a:xfrm flipV="1">
            <a:off x="5255112" y="2780928"/>
            <a:ext cx="3592016" cy="1809492"/>
          </a:xfrm>
          <a:prstGeom prst="line">
            <a:avLst/>
          </a:prstGeom>
        </p:spPr>
        <p:style>
          <a:lnRef idx="3">
            <a:schemeClr val="accent4"/>
          </a:lnRef>
          <a:fillRef idx="0">
            <a:schemeClr val="accent4"/>
          </a:fillRef>
          <a:effectRef idx="2">
            <a:schemeClr val="accent4"/>
          </a:effectRef>
          <a:fontRef idx="minor">
            <a:schemeClr val="tx1"/>
          </a:fontRef>
        </p:style>
      </p:cxnSp>
      <p:sp>
        <p:nvSpPr>
          <p:cNvPr id="64" name="Rechthoek 63"/>
          <p:cNvSpPr/>
          <p:nvPr/>
        </p:nvSpPr>
        <p:spPr>
          <a:xfrm>
            <a:off x="8351456" y="2510900"/>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65" name="Rechte verbindingslijn 64"/>
          <p:cNvCxnSpPr/>
          <p:nvPr/>
        </p:nvCxnSpPr>
        <p:spPr>
          <a:xfrm>
            <a:off x="5286780" y="3623354"/>
            <a:ext cx="1776311" cy="0"/>
          </a:xfrm>
          <a:prstGeom prst="line">
            <a:avLst/>
          </a:prstGeom>
          <a:ln w="28575">
            <a:prstDash val="dash"/>
          </a:ln>
        </p:spPr>
        <p:style>
          <a:lnRef idx="3">
            <a:schemeClr val="dk1"/>
          </a:lnRef>
          <a:fillRef idx="0">
            <a:schemeClr val="dk1"/>
          </a:fillRef>
          <a:effectRef idx="2">
            <a:schemeClr val="dk1"/>
          </a:effectRef>
          <a:fontRef idx="minor">
            <a:schemeClr val="tx1"/>
          </a:fontRef>
        </p:style>
      </p:cxnSp>
      <p:sp>
        <p:nvSpPr>
          <p:cNvPr id="66" name="Ovaal 65"/>
          <p:cNvSpPr/>
          <p:nvPr/>
        </p:nvSpPr>
        <p:spPr>
          <a:xfrm>
            <a:off x="7133817" y="3556540"/>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67" name="Rechte verbindingslijn 66"/>
          <p:cNvCxnSpPr/>
          <p:nvPr/>
        </p:nvCxnSpPr>
        <p:spPr>
          <a:xfrm flipV="1">
            <a:off x="5292080" y="3150260"/>
            <a:ext cx="3384376" cy="233"/>
          </a:xfrm>
          <a:prstGeom prst="line">
            <a:avLst/>
          </a:prstGeom>
          <a:ln>
            <a:prstDash val="lgDash"/>
          </a:ln>
        </p:spPr>
        <p:style>
          <a:lnRef idx="2">
            <a:schemeClr val="accent6"/>
          </a:lnRef>
          <a:fillRef idx="0">
            <a:schemeClr val="accent6"/>
          </a:fillRef>
          <a:effectRef idx="1">
            <a:schemeClr val="accent6"/>
          </a:effectRef>
          <a:fontRef idx="minor">
            <a:schemeClr val="tx1"/>
          </a:fontRef>
        </p:style>
      </p:cxnSp>
      <p:sp>
        <p:nvSpPr>
          <p:cNvPr id="68" name="Rechthoek 67"/>
          <p:cNvSpPr/>
          <p:nvPr/>
        </p:nvSpPr>
        <p:spPr>
          <a:xfrm>
            <a:off x="8594907" y="2940035"/>
            <a:ext cx="542136" cy="369332"/>
          </a:xfrm>
          <a:prstGeom prst="rect">
            <a:avLst/>
          </a:prstGeom>
        </p:spPr>
        <p:txBody>
          <a:bodyPr wrap="none">
            <a:spAutoFit/>
          </a:bodyPr>
          <a:lstStyle/>
          <a:p>
            <a:r>
              <a:rPr lang="nl-NL" dirty="0" err="1"/>
              <a:t>P</a:t>
            </a:r>
            <a:r>
              <a:rPr lang="nl-NL" baseline="-25000" dirty="0" err="1"/>
              <a:t>min</a:t>
            </a:r>
            <a:endParaRPr lang="nl-NL" dirty="0"/>
          </a:p>
        </p:txBody>
      </p:sp>
      <p:cxnSp>
        <p:nvCxnSpPr>
          <p:cNvPr id="36" name="Rechte verbindingslijn 35"/>
          <p:cNvCxnSpPr/>
          <p:nvPr/>
        </p:nvCxnSpPr>
        <p:spPr>
          <a:xfrm flipV="1">
            <a:off x="7191815" y="3722960"/>
            <a:ext cx="0" cy="1515532"/>
          </a:xfrm>
          <a:prstGeom prst="line">
            <a:avLst/>
          </a:prstGeom>
          <a:ln w="28575">
            <a:prstDash val="dash"/>
          </a:ln>
        </p:spPr>
        <p:style>
          <a:lnRef idx="3">
            <a:schemeClr val="dk1"/>
          </a:lnRef>
          <a:fillRef idx="0">
            <a:schemeClr val="dk1"/>
          </a:fillRef>
          <a:effectRef idx="2">
            <a:schemeClr val="dk1"/>
          </a:effectRef>
          <a:fontRef idx="minor">
            <a:schemeClr val="tx1"/>
          </a:fontRef>
        </p:style>
      </p:cxnSp>
      <p:sp>
        <p:nvSpPr>
          <p:cNvPr id="41" name="Ovaal 40"/>
          <p:cNvSpPr/>
          <p:nvPr/>
        </p:nvSpPr>
        <p:spPr>
          <a:xfrm>
            <a:off x="6649893" y="3093005"/>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nl-NL"/>
          </a:p>
        </p:txBody>
      </p:sp>
      <p:sp>
        <p:nvSpPr>
          <p:cNvPr id="69" name="Ovaal 68"/>
          <p:cNvSpPr/>
          <p:nvPr/>
        </p:nvSpPr>
        <p:spPr>
          <a:xfrm>
            <a:off x="8086699" y="3074317"/>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nl-NL"/>
          </a:p>
        </p:txBody>
      </p:sp>
      <p:cxnSp>
        <p:nvCxnSpPr>
          <p:cNvPr id="70" name="Rechte verbindingslijn 69"/>
          <p:cNvCxnSpPr/>
          <p:nvPr/>
        </p:nvCxnSpPr>
        <p:spPr>
          <a:xfrm flipV="1">
            <a:off x="6695272" y="3247246"/>
            <a:ext cx="4900" cy="1928996"/>
          </a:xfrm>
          <a:prstGeom prst="line">
            <a:avLst/>
          </a:prstGeom>
          <a:ln>
            <a:prstDash val="lgDash"/>
          </a:ln>
        </p:spPr>
        <p:style>
          <a:lnRef idx="2">
            <a:schemeClr val="accent6"/>
          </a:lnRef>
          <a:fillRef idx="0">
            <a:schemeClr val="accent6"/>
          </a:fillRef>
          <a:effectRef idx="1">
            <a:schemeClr val="accent6"/>
          </a:effectRef>
          <a:fontRef idx="minor">
            <a:schemeClr val="tx1"/>
          </a:fontRef>
        </p:style>
      </p:cxnSp>
      <p:cxnSp>
        <p:nvCxnSpPr>
          <p:cNvPr id="71" name="Rechte verbindingslijn 70"/>
          <p:cNvCxnSpPr/>
          <p:nvPr/>
        </p:nvCxnSpPr>
        <p:spPr>
          <a:xfrm flipV="1">
            <a:off x="8138492" y="3256409"/>
            <a:ext cx="4900" cy="1928996"/>
          </a:xfrm>
          <a:prstGeom prst="line">
            <a:avLst/>
          </a:prstGeom>
          <a:ln>
            <a:prstDash val="lgDash"/>
          </a:ln>
        </p:spPr>
        <p:style>
          <a:lnRef idx="2">
            <a:schemeClr val="accent6"/>
          </a:lnRef>
          <a:fillRef idx="0">
            <a:schemeClr val="accent6"/>
          </a:fillRef>
          <a:effectRef idx="1">
            <a:schemeClr val="accent6"/>
          </a:effectRef>
          <a:fontRef idx="minor">
            <a:schemeClr val="tx1"/>
          </a:fontRef>
        </p:style>
      </p:cxnSp>
      <p:sp>
        <p:nvSpPr>
          <p:cNvPr id="3" name="Rechteraccolade 2"/>
          <p:cNvSpPr/>
          <p:nvPr/>
        </p:nvSpPr>
        <p:spPr>
          <a:xfrm rot="5400000">
            <a:off x="7213468" y="5115771"/>
            <a:ext cx="436983" cy="1422864"/>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nl-NL"/>
          </a:p>
        </p:txBody>
      </p:sp>
      <p:sp>
        <p:nvSpPr>
          <p:cNvPr id="4" name="Tekstvak 3"/>
          <p:cNvSpPr txBox="1"/>
          <p:nvPr/>
        </p:nvSpPr>
        <p:spPr>
          <a:xfrm>
            <a:off x="6399243" y="6124733"/>
            <a:ext cx="208448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nl-NL" dirty="0" err="1"/>
              <a:t>productie-overschot</a:t>
            </a:r>
            <a:endParaRPr lang="nl-NL" dirty="0"/>
          </a:p>
        </p:txBody>
      </p:sp>
    </p:spTree>
    <p:extLst>
      <p:ext uri="{BB962C8B-B14F-4D97-AF65-F5344CB8AC3E}">
        <p14:creationId xmlns:p14="http://schemas.microsoft.com/office/powerpoint/2010/main" val="1912364839"/>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Effect transition="in" filter="fade">
                                      <p:cBhvr>
                                        <p:cTn id="17" dur="500"/>
                                        <p:tgtEl>
                                          <p:spTgt spid="6">
                                            <p:txEl>
                                              <p:pRg st="8" end="8"/>
                                            </p:txEl>
                                          </p:spTgt>
                                        </p:tgtEl>
                                      </p:cBhvr>
                                    </p:animEffect>
                                  </p:childTnLst>
                                </p:cTn>
                              </p:par>
                            </p:childTnLst>
                          </p:cTn>
                        </p:par>
                        <p:par>
                          <p:cTn id="18" fill="hold">
                            <p:stCondLst>
                              <p:cond delay="500"/>
                            </p:stCondLst>
                            <p:childTnLst>
                              <p:par>
                                <p:cTn id="19" presetID="10" presetClass="entr" presetSubtype="0" fill="hold" grpId="0" nodeType="afterEffect">
                                  <p:stCondLst>
                                    <p:cond delay="12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71600" y="1988840"/>
            <a:ext cx="7408333" cy="3450696"/>
          </a:xfrm>
          <a:solidFill>
            <a:schemeClr val="accent6">
              <a:lumMod val="60000"/>
              <a:lumOff val="40000"/>
            </a:schemeClr>
          </a:solidFill>
        </p:spPr>
        <p:txBody>
          <a:bodyPr>
            <a:normAutofit fontScale="92500" lnSpcReduction="20000"/>
          </a:bodyPr>
          <a:lstStyle/>
          <a:p>
            <a:r>
              <a:rPr lang="nl-NL" sz="2800" dirty="0"/>
              <a:t>Aanbodoverschot:</a:t>
            </a:r>
          </a:p>
          <a:p>
            <a:pPr lvl="1"/>
            <a:r>
              <a:rPr lang="nl-NL" sz="2400" dirty="0"/>
              <a:t>vernietigen (“doordraaien”)</a:t>
            </a:r>
          </a:p>
          <a:p>
            <a:pPr lvl="1"/>
            <a:r>
              <a:rPr lang="nl-NL" sz="2400" dirty="0"/>
              <a:t>dumpen (ver) buiten je afzetgebied</a:t>
            </a:r>
            <a:br>
              <a:rPr lang="nl-NL" sz="2400" dirty="0"/>
            </a:br>
            <a:r>
              <a:rPr lang="nl-NL" sz="2400" dirty="0"/>
              <a:t>(of: exporteren met exportsubsidie)</a:t>
            </a:r>
          </a:p>
          <a:p>
            <a:pPr marL="57150" indent="0">
              <a:buNone/>
            </a:pPr>
            <a:endParaRPr lang="nl-NL" sz="800" dirty="0"/>
          </a:p>
          <a:p>
            <a:pPr marL="57150" indent="0">
              <a:buNone/>
            </a:pPr>
            <a:r>
              <a:rPr lang="nl-NL" sz="2800" dirty="0"/>
              <a:t>Bovendien:</a:t>
            </a:r>
          </a:p>
          <a:p>
            <a:r>
              <a:rPr lang="nl-NL" sz="2800" dirty="0"/>
              <a:t>Buitenlandse producten niet toelaten op je markt (met invoerheffingen)</a:t>
            </a:r>
          </a:p>
          <a:p>
            <a:r>
              <a:rPr lang="nl-NL" sz="2800" dirty="0"/>
              <a:t>Productie-uitbreiding van je eigen producenten aan banden leggen (bijv. melkquota)</a:t>
            </a:r>
          </a:p>
        </p:txBody>
      </p:sp>
      <p:sp>
        <p:nvSpPr>
          <p:cNvPr id="2" name="Titel 1"/>
          <p:cNvSpPr>
            <a:spLocks noGrp="1"/>
          </p:cNvSpPr>
          <p:nvPr>
            <p:ph type="title"/>
          </p:nvPr>
        </p:nvSpPr>
        <p:spPr>
          <a:solidFill>
            <a:srgbClr val="E6B9B8"/>
          </a:solidFill>
        </p:spPr>
        <p:txBody>
          <a:bodyPr/>
          <a:lstStyle/>
          <a:p>
            <a:r>
              <a:rPr lang="nl-NL" dirty="0"/>
              <a:t>Randvoorwaarden minimumprijs</a:t>
            </a:r>
          </a:p>
        </p:txBody>
      </p:sp>
    </p:spTree>
    <p:extLst>
      <p:ext uri="{BB962C8B-B14F-4D97-AF65-F5344CB8AC3E}">
        <p14:creationId xmlns:p14="http://schemas.microsoft.com/office/powerpoint/2010/main" val="863997689"/>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50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72067" y="1700808"/>
            <a:ext cx="7408333" cy="4425355"/>
          </a:xfrm>
          <a:solidFill>
            <a:schemeClr val="accent5">
              <a:lumMod val="60000"/>
              <a:lumOff val="40000"/>
            </a:schemeClr>
          </a:solidFill>
        </p:spPr>
        <p:txBody>
          <a:bodyPr>
            <a:normAutofit fontScale="92500" lnSpcReduction="10000"/>
          </a:bodyPr>
          <a:lstStyle/>
          <a:p>
            <a:r>
              <a:rPr lang="nl-NL" sz="2800" dirty="0"/>
              <a:t>Productie blijft behouden in eigen land</a:t>
            </a:r>
            <a:endParaRPr lang="nl-NL" sz="2400" dirty="0"/>
          </a:p>
          <a:p>
            <a:pPr marL="57150" indent="0">
              <a:buNone/>
            </a:pPr>
            <a:endParaRPr lang="nl-NL" sz="800" dirty="0"/>
          </a:p>
          <a:p>
            <a:pPr marL="57150" indent="0">
              <a:buNone/>
            </a:pPr>
            <a:r>
              <a:rPr lang="nl-NL" sz="2800" dirty="0"/>
              <a:t>Maar:</a:t>
            </a:r>
          </a:p>
          <a:p>
            <a:r>
              <a:rPr lang="nl-NL" sz="2800" dirty="0"/>
              <a:t>Consumenten betalen meer dan nodig is</a:t>
            </a:r>
          </a:p>
          <a:p>
            <a:r>
              <a:rPr lang="nl-NL" sz="2800" dirty="0"/>
              <a:t>Door het ontbreken van buitenlandse producten is er voor consumenten minder te kiezen</a:t>
            </a:r>
          </a:p>
          <a:p>
            <a:r>
              <a:rPr lang="nl-NL" sz="2800" dirty="0"/>
              <a:t>Er is extra belastinggeld nodig voor het opkopen van de overschotten</a:t>
            </a:r>
          </a:p>
          <a:p>
            <a:r>
              <a:rPr lang="nl-NL" sz="2800" dirty="0"/>
              <a:t>Wanneer producten worden geëxporteerd is er sprake van oneerlijke concurrentie in die exportlanden</a:t>
            </a:r>
          </a:p>
          <a:p>
            <a:endParaRPr lang="nl-NL" sz="2800" dirty="0"/>
          </a:p>
        </p:txBody>
      </p:sp>
      <p:sp>
        <p:nvSpPr>
          <p:cNvPr id="2" name="Titel 1"/>
          <p:cNvSpPr>
            <a:spLocks noGrp="1"/>
          </p:cNvSpPr>
          <p:nvPr>
            <p:ph type="title"/>
          </p:nvPr>
        </p:nvSpPr>
        <p:spPr>
          <a:solidFill>
            <a:srgbClr val="FAC090"/>
          </a:solidFill>
        </p:spPr>
        <p:txBody>
          <a:bodyPr/>
          <a:lstStyle/>
          <a:p>
            <a:r>
              <a:rPr lang="nl-NL" dirty="0"/>
              <a:t>Gevolgen minimumprijs</a:t>
            </a:r>
          </a:p>
        </p:txBody>
      </p:sp>
    </p:spTree>
    <p:extLst>
      <p:ext uri="{BB962C8B-B14F-4D97-AF65-F5344CB8AC3E}">
        <p14:creationId xmlns:p14="http://schemas.microsoft.com/office/powerpoint/2010/main" val="1864037353"/>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title"/>
          </p:nvPr>
        </p:nvSpPr>
        <p:spPr>
          <a:xfrm>
            <a:off x="457200" y="274638"/>
            <a:ext cx="8229600" cy="725487"/>
          </a:xfrm>
          <a:solidFill>
            <a:srgbClr val="F79646"/>
          </a:solidFill>
        </p:spPr>
        <p:txBody>
          <a:bodyPr>
            <a:normAutofit fontScale="90000"/>
          </a:bodyPr>
          <a:lstStyle/>
          <a:p>
            <a:r>
              <a:rPr lang="nl-NL" dirty="0"/>
              <a:t>Verwerkingsopgave</a:t>
            </a:r>
          </a:p>
        </p:txBody>
      </p:sp>
      <p:cxnSp>
        <p:nvCxnSpPr>
          <p:cNvPr id="3" name="Rechte verbindingslijn 2"/>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4" name="Rechte verbindingslijn 3"/>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5" name="Rechte verbindingslijn 4"/>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16" name="Tekstvak 15"/>
          <p:cNvSpPr txBox="1"/>
          <p:nvPr/>
        </p:nvSpPr>
        <p:spPr>
          <a:xfrm rot="16200000">
            <a:off x="4419484" y="1961198"/>
            <a:ext cx="583814" cy="369332"/>
          </a:xfrm>
          <a:prstGeom prst="rect">
            <a:avLst/>
          </a:prstGeom>
          <a:noFill/>
        </p:spPr>
        <p:txBody>
          <a:bodyPr wrap="none" rtlCol="0">
            <a:spAutoFit/>
          </a:bodyPr>
          <a:lstStyle/>
          <a:p>
            <a:r>
              <a:rPr lang="nl-NL" dirty="0"/>
              <a:t>prijs</a:t>
            </a:r>
          </a:p>
        </p:txBody>
      </p:sp>
      <p:sp>
        <p:nvSpPr>
          <p:cNvPr id="17" name="Tekstvak 16"/>
          <p:cNvSpPr txBox="1"/>
          <p:nvPr/>
        </p:nvSpPr>
        <p:spPr>
          <a:xfrm>
            <a:off x="4751056" y="4374396"/>
            <a:ext cx="535724" cy="369332"/>
          </a:xfrm>
          <a:prstGeom prst="rect">
            <a:avLst/>
          </a:prstGeom>
          <a:noFill/>
        </p:spPr>
        <p:txBody>
          <a:bodyPr wrap="none" rtlCol="0">
            <a:spAutoFit/>
          </a:bodyPr>
          <a:lstStyle/>
          <a:p>
            <a:r>
              <a:rPr lang="nl-NL" dirty="0"/>
              <a:t>200</a:t>
            </a:r>
          </a:p>
        </p:txBody>
      </p:sp>
      <p:sp>
        <p:nvSpPr>
          <p:cNvPr id="18" name="Tekstvak 17"/>
          <p:cNvSpPr txBox="1"/>
          <p:nvPr/>
        </p:nvSpPr>
        <p:spPr>
          <a:xfrm>
            <a:off x="4751056" y="3654316"/>
            <a:ext cx="535724" cy="369332"/>
          </a:xfrm>
          <a:prstGeom prst="rect">
            <a:avLst/>
          </a:prstGeom>
          <a:noFill/>
        </p:spPr>
        <p:txBody>
          <a:bodyPr wrap="none" rtlCol="0">
            <a:spAutoFit/>
          </a:bodyPr>
          <a:lstStyle/>
          <a:p>
            <a:r>
              <a:rPr lang="nl-NL" dirty="0"/>
              <a:t>400</a:t>
            </a:r>
          </a:p>
        </p:txBody>
      </p:sp>
      <p:sp>
        <p:nvSpPr>
          <p:cNvPr id="19" name="Tekstvak 18"/>
          <p:cNvSpPr txBox="1"/>
          <p:nvPr/>
        </p:nvSpPr>
        <p:spPr>
          <a:xfrm>
            <a:off x="4751056" y="3006244"/>
            <a:ext cx="535724" cy="369332"/>
          </a:xfrm>
          <a:prstGeom prst="rect">
            <a:avLst/>
          </a:prstGeom>
          <a:noFill/>
        </p:spPr>
        <p:txBody>
          <a:bodyPr wrap="none" rtlCol="0">
            <a:spAutoFit/>
          </a:bodyPr>
          <a:lstStyle/>
          <a:p>
            <a:r>
              <a:rPr lang="nl-NL" dirty="0"/>
              <a:t>600</a:t>
            </a:r>
          </a:p>
        </p:txBody>
      </p:sp>
      <p:sp>
        <p:nvSpPr>
          <p:cNvPr id="20" name="Tekstvak 19"/>
          <p:cNvSpPr txBox="1"/>
          <p:nvPr/>
        </p:nvSpPr>
        <p:spPr>
          <a:xfrm>
            <a:off x="4751056" y="2276872"/>
            <a:ext cx="535724" cy="369332"/>
          </a:xfrm>
          <a:prstGeom prst="rect">
            <a:avLst/>
          </a:prstGeom>
          <a:noFill/>
        </p:spPr>
        <p:txBody>
          <a:bodyPr wrap="none" rtlCol="0">
            <a:spAutoFit/>
          </a:bodyPr>
          <a:lstStyle/>
          <a:p>
            <a:r>
              <a:rPr lang="nl-NL" dirty="0"/>
              <a:t>800</a:t>
            </a:r>
          </a:p>
        </p:txBody>
      </p:sp>
      <p:sp>
        <p:nvSpPr>
          <p:cNvPr id="21" name="Tekstvak 20"/>
          <p:cNvSpPr txBox="1"/>
          <p:nvPr/>
        </p:nvSpPr>
        <p:spPr>
          <a:xfrm>
            <a:off x="4646281" y="1566084"/>
            <a:ext cx="652743" cy="369332"/>
          </a:xfrm>
          <a:prstGeom prst="rect">
            <a:avLst/>
          </a:prstGeom>
          <a:noFill/>
        </p:spPr>
        <p:txBody>
          <a:bodyPr wrap="none" rtlCol="0">
            <a:spAutoFit/>
          </a:bodyPr>
          <a:lstStyle/>
          <a:p>
            <a:r>
              <a:rPr lang="nl-NL" dirty="0"/>
              <a:t>1000</a:t>
            </a:r>
          </a:p>
        </p:txBody>
      </p:sp>
      <p:sp>
        <p:nvSpPr>
          <p:cNvPr id="22" name="Tekstvak 21"/>
          <p:cNvSpPr txBox="1"/>
          <p:nvPr/>
        </p:nvSpPr>
        <p:spPr>
          <a:xfrm>
            <a:off x="5759168" y="5310500"/>
            <a:ext cx="418704" cy="369332"/>
          </a:xfrm>
          <a:prstGeom prst="rect">
            <a:avLst/>
          </a:prstGeom>
          <a:noFill/>
        </p:spPr>
        <p:txBody>
          <a:bodyPr wrap="none" rtlCol="0">
            <a:spAutoFit/>
          </a:bodyPr>
          <a:lstStyle/>
          <a:p>
            <a:r>
              <a:rPr lang="nl-NL" dirty="0"/>
              <a:t>50</a:t>
            </a:r>
          </a:p>
        </p:txBody>
      </p:sp>
      <p:sp>
        <p:nvSpPr>
          <p:cNvPr id="23" name="Tekstvak 22"/>
          <p:cNvSpPr txBox="1"/>
          <p:nvPr/>
        </p:nvSpPr>
        <p:spPr>
          <a:xfrm>
            <a:off x="6492592" y="5310500"/>
            <a:ext cx="535724" cy="369332"/>
          </a:xfrm>
          <a:prstGeom prst="rect">
            <a:avLst/>
          </a:prstGeom>
          <a:noFill/>
        </p:spPr>
        <p:txBody>
          <a:bodyPr wrap="none" rtlCol="0">
            <a:spAutoFit/>
          </a:bodyPr>
          <a:lstStyle/>
          <a:p>
            <a:r>
              <a:rPr lang="nl-NL" dirty="0"/>
              <a:t>100</a:t>
            </a:r>
          </a:p>
        </p:txBody>
      </p:sp>
      <p:sp>
        <p:nvSpPr>
          <p:cNvPr id="24" name="Tekstvak 23"/>
          <p:cNvSpPr txBox="1"/>
          <p:nvPr/>
        </p:nvSpPr>
        <p:spPr>
          <a:xfrm>
            <a:off x="7212672" y="5310500"/>
            <a:ext cx="535724" cy="369332"/>
          </a:xfrm>
          <a:prstGeom prst="rect">
            <a:avLst/>
          </a:prstGeom>
          <a:noFill/>
        </p:spPr>
        <p:txBody>
          <a:bodyPr wrap="none" rtlCol="0">
            <a:spAutoFit/>
          </a:bodyPr>
          <a:lstStyle/>
          <a:p>
            <a:r>
              <a:rPr lang="nl-NL" dirty="0"/>
              <a:t>150</a:t>
            </a:r>
          </a:p>
        </p:txBody>
      </p:sp>
      <p:sp>
        <p:nvSpPr>
          <p:cNvPr id="25" name="Tekstvak 24"/>
          <p:cNvSpPr txBox="1"/>
          <p:nvPr/>
        </p:nvSpPr>
        <p:spPr>
          <a:xfrm>
            <a:off x="7932752" y="5310500"/>
            <a:ext cx="535724" cy="369332"/>
          </a:xfrm>
          <a:prstGeom prst="rect">
            <a:avLst/>
          </a:prstGeom>
          <a:noFill/>
        </p:spPr>
        <p:txBody>
          <a:bodyPr wrap="none" rtlCol="0">
            <a:spAutoFit/>
          </a:bodyPr>
          <a:lstStyle/>
          <a:p>
            <a:r>
              <a:rPr lang="nl-NL" dirty="0"/>
              <a:t>200</a:t>
            </a:r>
          </a:p>
        </p:txBody>
      </p:sp>
      <p:sp>
        <p:nvSpPr>
          <p:cNvPr id="26" name="Tekstvak 25"/>
          <p:cNvSpPr txBox="1"/>
          <p:nvPr/>
        </p:nvSpPr>
        <p:spPr>
          <a:xfrm>
            <a:off x="8580824" y="5310500"/>
            <a:ext cx="535724" cy="369332"/>
          </a:xfrm>
          <a:prstGeom prst="rect">
            <a:avLst/>
          </a:prstGeom>
          <a:noFill/>
        </p:spPr>
        <p:txBody>
          <a:bodyPr wrap="none" rtlCol="0">
            <a:spAutoFit/>
          </a:bodyPr>
          <a:lstStyle/>
          <a:p>
            <a:r>
              <a:rPr lang="nl-NL" dirty="0"/>
              <a:t>250</a:t>
            </a:r>
          </a:p>
        </p:txBody>
      </p:sp>
      <p:cxnSp>
        <p:nvCxnSpPr>
          <p:cNvPr id="28" name="Rechte verbindingslijn 27"/>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29" name="Rechthoek 28"/>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30" name="Rechte verbindingslijn 29"/>
          <p:cNvCxnSpPr/>
          <p:nvPr/>
        </p:nvCxnSpPr>
        <p:spPr>
          <a:xfrm flipV="1">
            <a:off x="5255112" y="2780928"/>
            <a:ext cx="3592016" cy="1809493"/>
          </a:xfrm>
          <a:prstGeom prst="line">
            <a:avLst/>
          </a:prstGeom>
        </p:spPr>
        <p:style>
          <a:lnRef idx="3">
            <a:schemeClr val="accent4"/>
          </a:lnRef>
          <a:fillRef idx="0">
            <a:schemeClr val="accent4"/>
          </a:fillRef>
          <a:effectRef idx="2">
            <a:schemeClr val="accent4"/>
          </a:effectRef>
          <a:fontRef idx="minor">
            <a:schemeClr val="tx1"/>
          </a:fontRef>
        </p:style>
      </p:cxnSp>
      <p:sp>
        <p:nvSpPr>
          <p:cNvPr id="31" name="Rechthoek 30"/>
          <p:cNvSpPr/>
          <p:nvPr/>
        </p:nvSpPr>
        <p:spPr>
          <a:xfrm>
            <a:off x="8514149" y="2825794"/>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35" name="Rechte verbindingslijn 34"/>
          <p:cNvCxnSpPr/>
          <p:nvPr/>
        </p:nvCxnSpPr>
        <p:spPr>
          <a:xfrm>
            <a:off x="5255112" y="3626265"/>
            <a:ext cx="1878705" cy="701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37" name="Rechte verbindingslijn 36"/>
          <p:cNvCxnSpPr/>
          <p:nvPr/>
        </p:nvCxnSpPr>
        <p:spPr>
          <a:xfrm>
            <a:off x="7200740" y="3686070"/>
            <a:ext cx="2214" cy="1552422"/>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41" name="Ovaal 40"/>
          <p:cNvSpPr/>
          <p:nvPr/>
        </p:nvSpPr>
        <p:spPr>
          <a:xfrm>
            <a:off x="7133817" y="3566461"/>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sp>
        <p:nvSpPr>
          <p:cNvPr id="42" name="Tijdelijke aanduiding voor inhoud 2"/>
          <p:cNvSpPr txBox="1">
            <a:spLocks/>
          </p:cNvSpPr>
          <p:nvPr/>
        </p:nvSpPr>
        <p:spPr>
          <a:xfrm>
            <a:off x="457200" y="1285860"/>
            <a:ext cx="4038600" cy="5143536"/>
          </a:xfrm>
          <a:prstGeom prst="rect">
            <a:avLst/>
          </a:prstGeom>
          <a:solidFill>
            <a:srgbClr val="93CDDD"/>
          </a:solidFill>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000" dirty="0"/>
              <a:t>Marktmodel in de uitgangssituatie: </a:t>
            </a:r>
          </a:p>
          <a:p>
            <a:pPr marL="400050" lvl="1" indent="0">
              <a:buFont typeface="Arial" pitchFamily="34" charset="0"/>
              <a:buNone/>
            </a:pPr>
            <a:r>
              <a:rPr lang="nl-NL" sz="2000" dirty="0" err="1"/>
              <a:t>Q</a:t>
            </a:r>
            <a:r>
              <a:rPr lang="nl-NL" sz="2000" baseline="-25000" dirty="0" err="1"/>
              <a:t>v</a:t>
            </a:r>
            <a:r>
              <a:rPr lang="nl-NL" sz="2000" dirty="0"/>
              <a:t> = -¼P + 250</a:t>
            </a:r>
          </a:p>
          <a:p>
            <a:pPr marL="400050" lvl="1" indent="0">
              <a:buFont typeface="Arial" pitchFamily="34" charset="0"/>
              <a:buNone/>
            </a:pPr>
            <a:r>
              <a:rPr lang="nl-NL" sz="2000" dirty="0" err="1"/>
              <a:t>Q</a:t>
            </a:r>
            <a:r>
              <a:rPr lang="nl-NL" sz="2000" baseline="-25000" dirty="0" err="1"/>
              <a:t>a</a:t>
            </a:r>
            <a:r>
              <a:rPr lang="nl-NL" sz="2000" dirty="0"/>
              <a:t> = ½P – 100</a:t>
            </a:r>
          </a:p>
          <a:p>
            <a:pPr marL="0" indent="0">
              <a:buFont typeface="Arial" pitchFamily="34" charset="0"/>
              <a:buNone/>
            </a:pPr>
            <a:endParaRPr lang="nl-NL" sz="2000" dirty="0"/>
          </a:p>
          <a:p>
            <a:pPr marL="0" lvl="1" indent="0">
              <a:buFont typeface="Arial" pitchFamily="34" charset="0"/>
              <a:buNone/>
            </a:pPr>
            <a:r>
              <a:rPr lang="nl-NL" sz="2000" dirty="0"/>
              <a:t>Wereldmarktprijs van €350</a:t>
            </a:r>
          </a:p>
          <a:p>
            <a:pPr marL="0" lvl="1" indent="0">
              <a:buFont typeface="Arial" pitchFamily="34" charset="0"/>
              <a:buNone/>
            </a:pPr>
            <a:r>
              <a:rPr lang="nl-NL" sz="2000" dirty="0">
                <a:solidFill>
                  <a:srgbClr val="C00000"/>
                </a:solidFill>
              </a:rPr>
              <a:t>Minimumprijs van €600</a:t>
            </a:r>
          </a:p>
          <a:p>
            <a:pPr marL="0" indent="0">
              <a:buFont typeface="Arial" pitchFamily="34" charset="0"/>
              <a:buNone/>
            </a:pPr>
            <a:endParaRPr lang="nl-NL" sz="2200" dirty="0"/>
          </a:p>
          <a:p>
            <a:pPr marL="0" indent="0">
              <a:buFont typeface="Arial" pitchFamily="34" charset="0"/>
              <a:buNone/>
            </a:pPr>
            <a:r>
              <a:rPr lang="nl-NL" sz="2200" dirty="0"/>
              <a:t>Bereken:</a:t>
            </a:r>
          </a:p>
          <a:p>
            <a:pPr>
              <a:buFont typeface="Wingdings" pitchFamily="2" charset="2"/>
              <a:buChar char="Ø"/>
            </a:pPr>
            <a:r>
              <a:rPr lang="nl-NL" sz="2000" dirty="0"/>
              <a:t>De omvang van het </a:t>
            </a:r>
            <a:r>
              <a:rPr lang="nl-NL" sz="2000" dirty="0" err="1"/>
              <a:t>aanbod-overschot</a:t>
            </a:r>
            <a:endParaRPr lang="nl-NL" sz="2000" dirty="0"/>
          </a:p>
          <a:p>
            <a:pPr>
              <a:buFont typeface="Wingdings" pitchFamily="2" charset="2"/>
              <a:buChar char="Ø"/>
            </a:pPr>
            <a:r>
              <a:rPr lang="nl-NL" sz="2000" dirty="0"/>
              <a:t>De kosten voor het in stand houden van deze </a:t>
            </a:r>
            <a:r>
              <a:rPr lang="nl-NL" sz="2000" dirty="0" err="1"/>
              <a:t>minimum-prijs</a:t>
            </a:r>
            <a:endParaRPr lang="nl-NL" sz="2000" dirty="0"/>
          </a:p>
          <a:p>
            <a:pPr>
              <a:buFont typeface="Wingdings" pitchFamily="2" charset="2"/>
              <a:buChar char="Ø"/>
            </a:pPr>
            <a:r>
              <a:rPr lang="nl-NL" sz="2000" dirty="0"/>
              <a:t>De minimale hoogte van de invoerheffing van buitenlandse substituten</a:t>
            </a:r>
          </a:p>
          <a:p>
            <a:pPr marL="0" indent="0">
              <a:buFont typeface="Arial" pitchFamily="34" charset="0"/>
              <a:buNone/>
            </a:pPr>
            <a:endParaRPr lang="nl-NL" sz="2200" dirty="0"/>
          </a:p>
        </p:txBody>
      </p:sp>
    </p:spTree>
    <p:extLst>
      <p:ext uri="{BB962C8B-B14F-4D97-AF65-F5344CB8AC3E}">
        <p14:creationId xmlns:p14="http://schemas.microsoft.com/office/powerpoint/2010/main" val="606869962"/>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5" end="5"/>
                                            </p:txEl>
                                          </p:spTgt>
                                        </p:tgtEl>
                                        <p:attrNameLst>
                                          <p:attrName>style.visibility</p:attrName>
                                        </p:attrNameLst>
                                      </p:cBhvr>
                                      <p:to>
                                        <p:strVal val="visible"/>
                                      </p:to>
                                    </p:set>
                                    <p:animEffect transition="in" filter="fade">
                                      <p:cBhvr>
                                        <p:cTn id="7" dur="500"/>
                                        <p:tgtEl>
                                          <p:spTgt spid="4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7" end="7"/>
                                            </p:txEl>
                                          </p:spTgt>
                                        </p:tgtEl>
                                        <p:attrNameLst>
                                          <p:attrName>style.visibility</p:attrName>
                                        </p:attrNameLst>
                                      </p:cBhvr>
                                      <p:to>
                                        <p:strVal val="visible"/>
                                      </p:to>
                                    </p:set>
                                    <p:animEffect transition="in" filter="fade">
                                      <p:cBhvr>
                                        <p:cTn id="12" dur="500"/>
                                        <p:tgtEl>
                                          <p:spTgt spid="42">
                                            <p:txEl>
                                              <p:pRg st="7" end="7"/>
                                            </p:txEl>
                                          </p:spTgt>
                                        </p:tgtEl>
                                      </p:cBhvr>
                                    </p:animEffect>
                                  </p:childTnLst>
                                </p:cTn>
                              </p:par>
                            </p:childTnLst>
                          </p:cTn>
                        </p:par>
                        <p:par>
                          <p:cTn id="13" fill="hold">
                            <p:stCondLst>
                              <p:cond delay="500"/>
                            </p:stCondLst>
                            <p:childTnLst>
                              <p:par>
                                <p:cTn id="14" presetID="10" presetClass="entr" presetSubtype="0" fill="hold" nodeType="afterEffect">
                                  <p:stCondLst>
                                    <p:cond delay="1500"/>
                                  </p:stCondLst>
                                  <p:childTnLst>
                                    <p:set>
                                      <p:cBhvr>
                                        <p:cTn id="15" dur="1" fill="hold">
                                          <p:stCondLst>
                                            <p:cond delay="0"/>
                                          </p:stCondLst>
                                        </p:cTn>
                                        <p:tgtEl>
                                          <p:spTgt spid="42">
                                            <p:txEl>
                                              <p:pRg st="8" end="8"/>
                                            </p:txEl>
                                          </p:spTgt>
                                        </p:tgtEl>
                                        <p:attrNameLst>
                                          <p:attrName>style.visibility</p:attrName>
                                        </p:attrNameLst>
                                      </p:cBhvr>
                                      <p:to>
                                        <p:strVal val="visible"/>
                                      </p:to>
                                    </p:set>
                                    <p:animEffect transition="in" filter="fade">
                                      <p:cBhvr>
                                        <p:cTn id="16" dur="500"/>
                                        <p:tgtEl>
                                          <p:spTgt spid="42">
                                            <p:txEl>
                                              <p:pRg st="8" end="8"/>
                                            </p:txEl>
                                          </p:spTgt>
                                        </p:tgtEl>
                                      </p:cBhvr>
                                    </p:animEffect>
                                  </p:childTnLst>
                                </p:cTn>
                              </p:par>
                            </p:childTnLst>
                          </p:cTn>
                        </p:par>
                        <p:par>
                          <p:cTn id="17" fill="hold">
                            <p:stCondLst>
                              <p:cond delay="2500"/>
                            </p:stCondLst>
                            <p:childTnLst>
                              <p:par>
                                <p:cTn id="18" presetID="10" presetClass="entr" presetSubtype="0" fill="hold" nodeType="afterEffect">
                                  <p:stCondLst>
                                    <p:cond delay="1500"/>
                                  </p:stCondLst>
                                  <p:childTnLst>
                                    <p:set>
                                      <p:cBhvr>
                                        <p:cTn id="19" dur="1" fill="hold">
                                          <p:stCondLst>
                                            <p:cond delay="0"/>
                                          </p:stCondLst>
                                        </p:cTn>
                                        <p:tgtEl>
                                          <p:spTgt spid="42">
                                            <p:txEl>
                                              <p:pRg st="9" end="9"/>
                                            </p:txEl>
                                          </p:spTgt>
                                        </p:tgtEl>
                                        <p:attrNameLst>
                                          <p:attrName>style.visibility</p:attrName>
                                        </p:attrNameLst>
                                      </p:cBhvr>
                                      <p:to>
                                        <p:strVal val="visible"/>
                                      </p:to>
                                    </p:set>
                                    <p:animEffect transition="in" filter="fade">
                                      <p:cBhvr>
                                        <p:cTn id="20" dur="500"/>
                                        <p:tgtEl>
                                          <p:spTgt spid="42">
                                            <p:txEl>
                                              <p:pRg st="9" end="9"/>
                                            </p:txEl>
                                          </p:spTgt>
                                        </p:tgtEl>
                                      </p:cBhvr>
                                    </p:animEffect>
                                  </p:childTnLst>
                                </p:cTn>
                              </p:par>
                            </p:childTnLst>
                          </p:cTn>
                        </p:par>
                        <p:par>
                          <p:cTn id="21" fill="hold">
                            <p:stCondLst>
                              <p:cond delay="4500"/>
                            </p:stCondLst>
                            <p:childTnLst>
                              <p:par>
                                <p:cTn id="22" presetID="10" presetClass="entr" presetSubtype="0" fill="hold" nodeType="afterEffect">
                                  <p:stCondLst>
                                    <p:cond delay="1500"/>
                                  </p:stCondLst>
                                  <p:childTnLst>
                                    <p:set>
                                      <p:cBhvr>
                                        <p:cTn id="23" dur="1" fill="hold">
                                          <p:stCondLst>
                                            <p:cond delay="0"/>
                                          </p:stCondLst>
                                        </p:cTn>
                                        <p:tgtEl>
                                          <p:spTgt spid="42">
                                            <p:txEl>
                                              <p:pRg st="10" end="10"/>
                                            </p:txEl>
                                          </p:spTgt>
                                        </p:tgtEl>
                                        <p:attrNameLst>
                                          <p:attrName>style.visibility</p:attrName>
                                        </p:attrNameLst>
                                      </p:cBhvr>
                                      <p:to>
                                        <p:strVal val="visible"/>
                                      </p:to>
                                    </p:set>
                                    <p:animEffect transition="in" filter="fade">
                                      <p:cBhvr>
                                        <p:cTn id="24" dur="500"/>
                                        <p:tgtEl>
                                          <p:spTgt spid="4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762250" y="508000"/>
            <a:ext cx="3476625" cy="400110"/>
          </a:xfrm>
          <a:prstGeom prst="rect">
            <a:avLst/>
          </a:prstGeom>
          <a:solidFill>
            <a:schemeClr val="accent6"/>
          </a:solidFill>
        </p:spPr>
        <p:txBody>
          <a:bodyPr wrap="square" rtlCol="0">
            <a:spAutoFit/>
          </a:bodyPr>
          <a:lstStyle/>
          <a:p>
            <a:r>
              <a:rPr lang="nl-NL" sz="2000" dirty="0" err="1"/>
              <a:t>Georienteerde</a:t>
            </a:r>
            <a:r>
              <a:rPr lang="nl-NL" sz="2000" dirty="0"/>
              <a:t> markteconomie</a:t>
            </a:r>
          </a:p>
        </p:txBody>
      </p:sp>
      <p:sp>
        <p:nvSpPr>
          <p:cNvPr id="5" name="Tekstvak 4"/>
          <p:cNvSpPr txBox="1"/>
          <p:nvPr/>
        </p:nvSpPr>
        <p:spPr>
          <a:xfrm>
            <a:off x="3492501" y="1689040"/>
            <a:ext cx="2063750" cy="400110"/>
          </a:xfrm>
          <a:prstGeom prst="rect">
            <a:avLst/>
          </a:prstGeom>
          <a:solidFill>
            <a:srgbClr val="F79646"/>
          </a:solidFill>
        </p:spPr>
        <p:txBody>
          <a:bodyPr wrap="square" rtlCol="0">
            <a:spAutoFit/>
          </a:bodyPr>
          <a:lstStyle/>
          <a:p>
            <a:r>
              <a:rPr lang="nl-NL" sz="2000" dirty="0"/>
              <a:t>markteconomie</a:t>
            </a:r>
          </a:p>
        </p:txBody>
      </p:sp>
      <p:sp>
        <p:nvSpPr>
          <p:cNvPr id="6" name="Tekstvak 5"/>
          <p:cNvSpPr txBox="1"/>
          <p:nvPr/>
        </p:nvSpPr>
        <p:spPr>
          <a:xfrm>
            <a:off x="2640012" y="2889190"/>
            <a:ext cx="3863975" cy="400110"/>
          </a:xfrm>
          <a:prstGeom prst="rect">
            <a:avLst/>
          </a:prstGeom>
          <a:solidFill>
            <a:srgbClr val="B7DEE8"/>
          </a:solidFill>
        </p:spPr>
        <p:txBody>
          <a:bodyPr wrap="square" rtlCol="0">
            <a:spAutoFit/>
          </a:bodyPr>
          <a:lstStyle/>
          <a:p>
            <a:r>
              <a:rPr lang="nl-NL" sz="2000" dirty="0"/>
              <a:t>Ingrijpen bij individuele goederen</a:t>
            </a:r>
          </a:p>
        </p:txBody>
      </p:sp>
      <p:sp>
        <p:nvSpPr>
          <p:cNvPr id="8" name="Gebogen pijl omhoog 7"/>
          <p:cNvSpPr/>
          <p:nvPr/>
        </p:nvSpPr>
        <p:spPr>
          <a:xfrm rot="10800000">
            <a:off x="873125" y="1763711"/>
            <a:ext cx="2619376" cy="650875"/>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Gebogen pijl omhoog 8"/>
          <p:cNvSpPr/>
          <p:nvPr/>
        </p:nvSpPr>
        <p:spPr>
          <a:xfrm rot="10800000">
            <a:off x="5556249" y="1689038"/>
            <a:ext cx="2682875" cy="650875"/>
          </a:xfrm>
          <a:prstGeom prst="bentUpArrow">
            <a:avLst/>
          </a:prstGeom>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Pijl omlaag 9"/>
          <p:cNvSpPr/>
          <p:nvPr/>
        </p:nvSpPr>
        <p:spPr>
          <a:xfrm>
            <a:off x="4175125" y="1111250"/>
            <a:ext cx="396875" cy="5777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708025" y="3755509"/>
            <a:ext cx="3625850" cy="1323439"/>
          </a:xfrm>
          <a:prstGeom prst="rect">
            <a:avLst/>
          </a:prstGeom>
          <a:solidFill>
            <a:schemeClr val="accent5">
              <a:lumMod val="40000"/>
              <a:lumOff val="60000"/>
            </a:schemeClr>
          </a:solidFill>
        </p:spPr>
        <p:txBody>
          <a:bodyPr wrap="square" rtlCol="0">
            <a:spAutoFit/>
          </a:bodyPr>
          <a:lstStyle/>
          <a:p>
            <a:r>
              <a:rPr lang="nl-NL" sz="2000" dirty="0"/>
              <a:t>Regulering = door wetten en voorschriften de productie beïnvloeden maximumprijzen, milieuwetgeving)</a:t>
            </a:r>
          </a:p>
        </p:txBody>
      </p:sp>
      <p:sp>
        <p:nvSpPr>
          <p:cNvPr id="12" name="Tekstvak 11"/>
          <p:cNvSpPr txBox="1"/>
          <p:nvPr/>
        </p:nvSpPr>
        <p:spPr>
          <a:xfrm>
            <a:off x="5035550" y="3755509"/>
            <a:ext cx="3679825" cy="707886"/>
          </a:xfrm>
          <a:prstGeom prst="rect">
            <a:avLst/>
          </a:prstGeom>
          <a:solidFill>
            <a:srgbClr val="B7DEE8"/>
          </a:solidFill>
        </p:spPr>
        <p:txBody>
          <a:bodyPr wrap="square" rtlCol="0">
            <a:spAutoFit/>
          </a:bodyPr>
          <a:lstStyle/>
          <a:p>
            <a:r>
              <a:rPr lang="nl-NL" sz="2000" dirty="0"/>
              <a:t>Deregulering = afschaffen of versoepelen van de regels </a:t>
            </a:r>
          </a:p>
        </p:txBody>
      </p:sp>
      <p:sp>
        <p:nvSpPr>
          <p:cNvPr id="13" name="Tekstvak 12"/>
          <p:cNvSpPr txBox="1"/>
          <p:nvPr/>
        </p:nvSpPr>
        <p:spPr>
          <a:xfrm>
            <a:off x="708025" y="5241409"/>
            <a:ext cx="3467100" cy="1323439"/>
          </a:xfrm>
          <a:prstGeom prst="rect">
            <a:avLst/>
          </a:prstGeom>
          <a:solidFill>
            <a:srgbClr val="B7DEE8"/>
          </a:solidFill>
        </p:spPr>
        <p:txBody>
          <a:bodyPr wrap="square" rtlCol="0">
            <a:spAutoFit/>
          </a:bodyPr>
          <a:lstStyle/>
          <a:p>
            <a:r>
              <a:rPr lang="nl-NL" sz="2000" dirty="0"/>
              <a:t>Collectivisatie = overnemen van particuliere taken door de collectieve sector (onderwijs, sociale zekerheid) </a:t>
            </a:r>
          </a:p>
        </p:txBody>
      </p:sp>
      <p:sp>
        <p:nvSpPr>
          <p:cNvPr id="14" name="Tekstvak 13"/>
          <p:cNvSpPr txBox="1"/>
          <p:nvPr/>
        </p:nvSpPr>
        <p:spPr>
          <a:xfrm>
            <a:off x="5035550" y="5259943"/>
            <a:ext cx="3679825" cy="1323439"/>
          </a:xfrm>
          <a:prstGeom prst="rect">
            <a:avLst/>
          </a:prstGeom>
          <a:solidFill>
            <a:srgbClr val="B7DEE8"/>
          </a:solidFill>
        </p:spPr>
        <p:txBody>
          <a:bodyPr wrap="square" rtlCol="0">
            <a:spAutoFit/>
          </a:bodyPr>
          <a:lstStyle/>
          <a:p>
            <a:r>
              <a:rPr lang="nl-NL" sz="2000" dirty="0"/>
              <a:t>Privatisering = overhevelen van overheidstaken naar de particuliere sector )openbaar vervoer, telefonie</a:t>
            </a:r>
          </a:p>
        </p:txBody>
      </p:sp>
      <p:sp>
        <p:nvSpPr>
          <p:cNvPr id="15" name="Rechthoek 14"/>
          <p:cNvSpPr/>
          <p:nvPr/>
        </p:nvSpPr>
        <p:spPr>
          <a:xfrm>
            <a:off x="4653281" y="3317875"/>
            <a:ext cx="45719" cy="32469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Pijl links 15"/>
          <p:cNvSpPr/>
          <p:nvPr/>
        </p:nvSpPr>
        <p:spPr>
          <a:xfrm>
            <a:off x="4683125" y="3984625"/>
            <a:ext cx="352425" cy="285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Pijl links 16"/>
          <p:cNvSpPr/>
          <p:nvPr/>
        </p:nvSpPr>
        <p:spPr>
          <a:xfrm>
            <a:off x="4683125" y="5810250"/>
            <a:ext cx="352425" cy="254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Pijl rechts 17"/>
          <p:cNvSpPr/>
          <p:nvPr/>
        </p:nvSpPr>
        <p:spPr>
          <a:xfrm>
            <a:off x="4333875" y="3984625"/>
            <a:ext cx="238125" cy="285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Pijl rechts 18"/>
          <p:cNvSpPr/>
          <p:nvPr/>
        </p:nvSpPr>
        <p:spPr>
          <a:xfrm>
            <a:off x="4175125" y="5778500"/>
            <a:ext cx="396875" cy="285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Tekstvak 21"/>
          <p:cNvSpPr txBox="1"/>
          <p:nvPr/>
        </p:nvSpPr>
        <p:spPr>
          <a:xfrm>
            <a:off x="412750" y="2414587"/>
            <a:ext cx="1936750" cy="369332"/>
          </a:xfrm>
          <a:prstGeom prst="rect">
            <a:avLst/>
          </a:prstGeom>
          <a:solidFill>
            <a:schemeClr val="accent2">
              <a:lumMod val="60000"/>
              <a:lumOff val="40000"/>
            </a:schemeClr>
          </a:solidFill>
        </p:spPr>
        <p:txBody>
          <a:bodyPr wrap="square" rtlCol="0">
            <a:spAutoFit/>
          </a:bodyPr>
          <a:lstStyle/>
          <a:p>
            <a:r>
              <a:rPr lang="nl-NL" dirty="0"/>
              <a:t>Meer overheid</a:t>
            </a:r>
          </a:p>
        </p:txBody>
      </p:sp>
      <p:sp>
        <p:nvSpPr>
          <p:cNvPr id="23" name="Tekstvak 22"/>
          <p:cNvSpPr txBox="1"/>
          <p:nvPr/>
        </p:nvSpPr>
        <p:spPr>
          <a:xfrm>
            <a:off x="7048500" y="2339913"/>
            <a:ext cx="1947862" cy="369332"/>
          </a:xfrm>
          <a:prstGeom prst="rect">
            <a:avLst/>
          </a:prstGeom>
          <a:solidFill>
            <a:srgbClr val="D99694"/>
          </a:solidFill>
        </p:spPr>
        <p:txBody>
          <a:bodyPr wrap="square" rtlCol="0">
            <a:spAutoFit/>
          </a:bodyPr>
          <a:lstStyle/>
          <a:p>
            <a:r>
              <a:rPr lang="nl-NL" dirty="0"/>
              <a:t>Minder overheid</a:t>
            </a:r>
          </a:p>
        </p:txBody>
      </p:sp>
    </p:spTree>
    <p:extLst>
      <p:ext uri="{BB962C8B-B14F-4D97-AF65-F5344CB8AC3E}">
        <p14:creationId xmlns:p14="http://schemas.microsoft.com/office/powerpoint/2010/main" val="197936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1000"/>
                                        <p:tgtEl>
                                          <p:spTgt spid="14"/>
                                        </p:tgtEl>
                                      </p:cBhvr>
                                    </p:animEffect>
                                    <p:anim calcmode="lin" valueType="num">
                                      <p:cBhvr>
                                        <p:cTn id="99" dur="1000" fill="hold"/>
                                        <p:tgtEl>
                                          <p:spTgt spid="14"/>
                                        </p:tgtEl>
                                        <p:attrNameLst>
                                          <p:attrName>ppt_x</p:attrName>
                                        </p:attrNameLst>
                                      </p:cBhvr>
                                      <p:tavLst>
                                        <p:tav tm="0">
                                          <p:val>
                                            <p:strVal val="#ppt_x"/>
                                          </p:val>
                                        </p:tav>
                                        <p:tav tm="100000">
                                          <p:val>
                                            <p:strVal val="#ppt_x"/>
                                          </p:val>
                                        </p:tav>
                                      </p:tavLst>
                                    </p:anim>
                                    <p:anim calcmode="lin" valueType="num">
                                      <p:cBhvr>
                                        <p:cTn id="10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title"/>
          </p:nvPr>
        </p:nvSpPr>
        <p:spPr>
          <a:xfrm>
            <a:off x="457200" y="274638"/>
            <a:ext cx="8229600" cy="820737"/>
          </a:xfrm>
          <a:solidFill>
            <a:schemeClr val="accent6"/>
          </a:solidFill>
        </p:spPr>
        <p:txBody>
          <a:bodyPr/>
          <a:lstStyle/>
          <a:p>
            <a:r>
              <a:rPr lang="nl-NL" dirty="0"/>
              <a:t>Verwerkingsopgave</a:t>
            </a:r>
          </a:p>
        </p:txBody>
      </p:sp>
      <p:sp>
        <p:nvSpPr>
          <p:cNvPr id="42" name="Tijdelijke aanduiding voor inhoud 2"/>
          <p:cNvSpPr txBox="1">
            <a:spLocks/>
          </p:cNvSpPr>
          <p:nvPr/>
        </p:nvSpPr>
        <p:spPr>
          <a:xfrm>
            <a:off x="457200" y="1285860"/>
            <a:ext cx="4038600" cy="5143536"/>
          </a:xfrm>
          <a:prstGeom prst="rect">
            <a:avLst/>
          </a:prstGeom>
          <a:solidFill>
            <a:srgbClr val="93CDDD"/>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000" dirty="0"/>
              <a:t>Marktmodel in de uitgangssituatie: </a:t>
            </a:r>
          </a:p>
          <a:p>
            <a:pPr marL="400050" lvl="1" indent="0">
              <a:buNone/>
            </a:pPr>
            <a:r>
              <a:rPr lang="nl-NL" sz="2000" dirty="0" err="1"/>
              <a:t>Q</a:t>
            </a:r>
            <a:r>
              <a:rPr lang="nl-NL" sz="2000" baseline="-25000" dirty="0" err="1"/>
              <a:t>v</a:t>
            </a:r>
            <a:r>
              <a:rPr lang="nl-NL" sz="2000" dirty="0"/>
              <a:t> = -¼P + 250</a:t>
            </a:r>
          </a:p>
          <a:p>
            <a:pPr marL="400050" lvl="1" indent="0">
              <a:buNone/>
            </a:pPr>
            <a:r>
              <a:rPr lang="nl-NL" sz="2000" dirty="0" err="1"/>
              <a:t>Q</a:t>
            </a:r>
            <a:r>
              <a:rPr lang="nl-NL" sz="2000" baseline="-25000" dirty="0" err="1"/>
              <a:t>a</a:t>
            </a:r>
            <a:r>
              <a:rPr lang="nl-NL" sz="2000" dirty="0"/>
              <a:t> = ½P – 100</a:t>
            </a:r>
          </a:p>
          <a:p>
            <a:pPr marL="0" indent="0">
              <a:buNone/>
            </a:pPr>
            <a:endParaRPr lang="nl-NL" sz="2000" dirty="0"/>
          </a:p>
          <a:p>
            <a:pPr marL="0" lvl="1" indent="0">
              <a:buNone/>
            </a:pPr>
            <a:r>
              <a:rPr lang="nl-NL" sz="2000" dirty="0"/>
              <a:t>Wereldmarktprijs van €350</a:t>
            </a:r>
          </a:p>
          <a:p>
            <a:pPr marL="0" lvl="1" indent="0">
              <a:buNone/>
            </a:pPr>
            <a:r>
              <a:rPr lang="nl-NL" sz="2000" dirty="0">
                <a:solidFill>
                  <a:srgbClr val="C00000"/>
                </a:solidFill>
              </a:rPr>
              <a:t>Minimumprijs van €600</a:t>
            </a:r>
          </a:p>
          <a:p>
            <a:pPr marL="0" indent="0">
              <a:buNone/>
            </a:pPr>
            <a:endParaRPr lang="nl-NL"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0" indent="0">
              <a:buNone/>
            </a:pPr>
            <a:r>
              <a:rPr lang="nl-NL"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Aanbodoverschot</a:t>
            </a:r>
          </a:p>
          <a:p>
            <a:pPr marL="0" indent="0">
              <a:buFont typeface="Arial" pitchFamily="34" charset="0"/>
              <a:buNone/>
            </a:pPr>
            <a:endParaRPr lang="nl-NL" sz="2000" dirty="0"/>
          </a:p>
          <a:p>
            <a:pPr marL="0" indent="0">
              <a:buFont typeface="Arial" pitchFamily="34" charset="0"/>
              <a:buNone/>
            </a:pPr>
            <a:r>
              <a:rPr lang="nl-NL" sz="2000" dirty="0"/>
              <a:t>Bij een minimumprijs van € 600:</a:t>
            </a:r>
          </a:p>
          <a:p>
            <a:pPr marL="0" lvl="1" indent="0">
              <a:buNone/>
            </a:pPr>
            <a:r>
              <a:rPr lang="nl-NL" sz="2000" dirty="0" err="1"/>
              <a:t>Q</a:t>
            </a:r>
            <a:r>
              <a:rPr lang="nl-NL" sz="2000" baseline="-25000" dirty="0" err="1"/>
              <a:t>v</a:t>
            </a:r>
            <a:r>
              <a:rPr lang="nl-NL" sz="2000" dirty="0"/>
              <a:t> = -¼</a:t>
            </a:r>
            <a:r>
              <a:rPr lang="nl-NL" sz="2000" dirty="0">
                <a:solidFill>
                  <a:srgbClr val="C00000"/>
                </a:solidFill>
              </a:rPr>
              <a:t>x600</a:t>
            </a:r>
            <a:r>
              <a:rPr lang="nl-NL" sz="2000" dirty="0"/>
              <a:t> + 250 =100</a:t>
            </a:r>
          </a:p>
          <a:p>
            <a:pPr marL="0" lvl="1" indent="0">
              <a:buNone/>
            </a:pPr>
            <a:r>
              <a:rPr lang="nl-NL" sz="2000" dirty="0" err="1"/>
              <a:t>Q</a:t>
            </a:r>
            <a:r>
              <a:rPr lang="nl-NL" sz="2000" baseline="-25000" dirty="0" err="1"/>
              <a:t>a</a:t>
            </a:r>
            <a:r>
              <a:rPr lang="nl-NL" sz="2000" dirty="0"/>
              <a:t> = ½</a:t>
            </a:r>
            <a:r>
              <a:rPr lang="nl-NL" sz="2000" dirty="0">
                <a:solidFill>
                  <a:srgbClr val="C00000"/>
                </a:solidFill>
              </a:rPr>
              <a:t>x600</a:t>
            </a:r>
            <a:r>
              <a:rPr lang="nl-NL" sz="2000" dirty="0"/>
              <a:t> – 100 = 200 </a:t>
            </a:r>
          </a:p>
          <a:p>
            <a:pPr marL="0" lvl="1" indent="0">
              <a:buNone/>
            </a:pPr>
            <a:r>
              <a:rPr lang="nl-NL" sz="2000" dirty="0"/>
              <a:t>Aanbodoverschot  = 100 (x 1.000 stuks)</a:t>
            </a:r>
          </a:p>
          <a:p>
            <a:pPr marL="0" indent="0">
              <a:buFont typeface="Arial" pitchFamily="34" charset="0"/>
              <a:buNone/>
            </a:pPr>
            <a:endParaRPr lang="nl-NL" sz="2000" dirty="0"/>
          </a:p>
        </p:txBody>
      </p:sp>
      <p:cxnSp>
        <p:nvCxnSpPr>
          <p:cNvPr id="37" name="Rechte verbindingslijn 3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Rechte verbindingslijn 3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9" name="Rechte verbindingslijn 3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kstvak 53"/>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55" name="Tekstvak 54"/>
          <p:cNvSpPr txBox="1"/>
          <p:nvPr/>
        </p:nvSpPr>
        <p:spPr>
          <a:xfrm rot="16200000">
            <a:off x="4419484" y="1961198"/>
            <a:ext cx="583814" cy="369332"/>
          </a:xfrm>
          <a:prstGeom prst="rect">
            <a:avLst/>
          </a:prstGeom>
          <a:noFill/>
        </p:spPr>
        <p:txBody>
          <a:bodyPr wrap="none" rtlCol="0">
            <a:spAutoFit/>
          </a:bodyPr>
          <a:lstStyle/>
          <a:p>
            <a:r>
              <a:rPr lang="nl-NL" dirty="0"/>
              <a:t>prijs</a:t>
            </a:r>
          </a:p>
        </p:txBody>
      </p:sp>
      <p:sp>
        <p:nvSpPr>
          <p:cNvPr id="56" name="Tekstvak 55"/>
          <p:cNvSpPr txBox="1"/>
          <p:nvPr/>
        </p:nvSpPr>
        <p:spPr>
          <a:xfrm>
            <a:off x="4751056" y="4374396"/>
            <a:ext cx="535724" cy="369332"/>
          </a:xfrm>
          <a:prstGeom prst="rect">
            <a:avLst/>
          </a:prstGeom>
          <a:noFill/>
        </p:spPr>
        <p:txBody>
          <a:bodyPr wrap="none" rtlCol="0">
            <a:spAutoFit/>
          </a:bodyPr>
          <a:lstStyle/>
          <a:p>
            <a:r>
              <a:rPr lang="nl-NL" dirty="0"/>
              <a:t>200</a:t>
            </a:r>
          </a:p>
        </p:txBody>
      </p:sp>
      <p:sp>
        <p:nvSpPr>
          <p:cNvPr id="57" name="Tekstvak 56"/>
          <p:cNvSpPr txBox="1"/>
          <p:nvPr/>
        </p:nvSpPr>
        <p:spPr>
          <a:xfrm>
            <a:off x="4751056" y="3654316"/>
            <a:ext cx="535724" cy="369332"/>
          </a:xfrm>
          <a:prstGeom prst="rect">
            <a:avLst/>
          </a:prstGeom>
          <a:noFill/>
        </p:spPr>
        <p:txBody>
          <a:bodyPr wrap="none" rtlCol="0">
            <a:spAutoFit/>
          </a:bodyPr>
          <a:lstStyle/>
          <a:p>
            <a:r>
              <a:rPr lang="nl-NL" dirty="0"/>
              <a:t>400</a:t>
            </a:r>
          </a:p>
        </p:txBody>
      </p:sp>
      <p:sp>
        <p:nvSpPr>
          <p:cNvPr id="58" name="Tekstvak 57"/>
          <p:cNvSpPr txBox="1"/>
          <p:nvPr/>
        </p:nvSpPr>
        <p:spPr>
          <a:xfrm>
            <a:off x="4751056" y="3006244"/>
            <a:ext cx="535724" cy="369332"/>
          </a:xfrm>
          <a:prstGeom prst="rect">
            <a:avLst/>
          </a:prstGeom>
          <a:noFill/>
        </p:spPr>
        <p:txBody>
          <a:bodyPr wrap="none" rtlCol="0">
            <a:spAutoFit/>
          </a:bodyPr>
          <a:lstStyle/>
          <a:p>
            <a:r>
              <a:rPr lang="nl-NL" dirty="0"/>
              <a:t>600</a:t>
            </a:r>
          </a:p>
        </p:txBody>
      </p:sp>
      <p:sp>
        <p:nvSpPr>
          <p:cNvPr id="59" name="Tekstvak 58"/>
          <p:cNvSpPr txBox="1"/>
          <p:nvPr/>
        </p:nvSpPr>
        <p:spPr>
          <a:xfrm>
            <a:off x="4751056" y="2276872"/>
            <a:ext cx="535724" cy="369332"/>
          </a:xfrm>
          <a:prstGeom prst="rect">
            <a:avLst/>
          </a:prstGeom>
          <a:noFill/>
        </p:spPr>
        <p:txBody>
          <a:bodyPr wrap="none" rtlCol="0">
            <a:spAutoFit/>
          </a:bodyPr>
          <a:lstStyle/>
          <a:p>
            <a:r>
              <a:rPr lang="nl-NL" dirty="0"/>
              <a:t>800</a:t>
            </a:r>
          </a:p>
        </p:txBody>
      </p:sp>
      <p:sp>
        <p:nvSpPr>
          <p:cNvPr id="60" name="Tekstvak 59"/>
          <p:cNvSpPr txBox="1"/>
          <p:nvPr/>
        </p:nvSpPr>
        <p:spPr>
          <a:xfrm>
            <a:off x="4646281" y="1566084"/>
            <a:ext cx="652743" cy="369332"/>
          </a:xfrm>
          <a:prstGeom prst="rect">
            <a:avLst/>
          </a:prstGeom>
          <a:noFill/>
        </p:spPr>
        <p:txBody>
          <a:bodyPr wrap="none" rtlCol="0">
            <a:spAutoFit/>
          </a:bodyPr>
          <a:lstStyle/>
          <a:p>
            <a:r>
              <a:rPr lang="nl-NL" dirty="0"/>
              <a:t>1000</a:t>
            </a:r>
          </a:p>
        </p:txBody>
      </p:sp>
      <p:sp>
        <p:nvSpPr>
          <p:cNvPr id="61" name="Tekstvak 60"/>
          <p:cNvSpPr txBox="1"/>
          <p:nvPr/>
        </p:nvSpPr>
        <p:spPr>
          <a:xfrm>
            <a:off x="5759168" y="5310500"/>
            <a:ext cx="418704" cy="369332"/>
          </a:xfrm>
          <a:prstGeom prst="rect">
            <a:avLst/>
          </a:prstGeom>
          <a:noFill/>
        </p:spPr>
        <p:txBody>
          <a:bodyPr wrap="none" rtlCol="0">
            <a:spAutoFit/>
          </a:bodyPr>
          <a:lstStyle/>
          <a:p>
            <a:r>
              <a:rPr lang="nl-NL" dirty="0"/>
              <a:t>50</a:t>
            </a:r>
          </a:p>
        </p:txBody>
      </p:sp>
      <p:sp>
        <p:nvSpPr>
          <p:cNvPr id="62" name="Tekstvak 61"/>
          <p:cNvSpPr txBox="1"/>
          <p:nvPr/>
        </p:nvSpPr>
        <p:spPr>
          <a:xfrm>
            <a:off x="6492592" y="5310500"/>
            <a:ext cx="535724" cy="369332"/>
          </a:xfrm>
          <a:prstGeom prst="rect">
            <a:avLst/>
          </a:prstGeom>
          <a:noFill/>
        </p:spPr>
        <p:txBody>
          <a:bodyPr wrap="none" rtlCol="0">
            <a:spAutoFit/>
          </a:bodyPr>
          <a:lstStyle/>
          <a:p>
            <a:r>
              <a:rPr lang="nl-NL" dirty="0"/>
              <a:t>100</a:t>
            </a:r>
          </a:p>
        </p:txBody>
      </p:sp>
      <p:sp>
        <p:nvSpPr>
          <p:cNvPr id="63" name="Tekstvak 62"/>
          <p:cNvSpPr txBox="1"/>
          <p:nvPr/>
        </p:nvSpPr>
        <p:spPr>
          <a:xfrm>
            <a:off x="7212672" y="5310500"/>
            <a:ext cx="535724" cy="369332"/>
          </a:xfrm>
          <a:prstGeom prst="rect">
            <a:avLst/>
          </a:prstGeom>
          <a:noFill/>
        </p:spPr>
        <p:txBody>
          <a:bodyPr wrap="none" rtlCol="0">
            <a:spAutoFit/>
          </a:bodyPr>
          <a:lstStyle/>
          <a:p>
            <a:r>
              <a:rPr lang="nl-NL" dirty="0"/>
              <a:t>150</a:t>
            </a:r>
          </a:p>
        </p:txBody>
      </p:sp>
      <p:sp>
        <p:nvSpPr>
          <p:cNvPr id="64" name="Tekstvak 63"/>
          <p:cNvSpPr txBox="1"/>
          <p:nvPr/>
        </p:nvSpPr>
        <p:spPr>
          <a:xfrm>
            <a:off x="7932752" y="5310500"/>
            <a:ext cx="535724" cy="369332"/>
          </a:xfrm>
          <a:prstGeom prst="rect">
            <a:avLst/>
          </a:prstGeom>
          <a:noFill/>
        </p:spPr>
        <p:txBody>
          <a:bodyPr wrap="none" rtlCol="0">
            <a:spAutoFit/>
          </a:bodyPr>
          <a:lstStyle/>
          <a:p>
            <a:r>
              <a:rPr lang="nl-NL" dirty="0"/>
              <a:t>200</a:t>
            </a:r>
          </a:p>
        </p:txBody>
      </p:sp>
      <p:sp>
        <p:nvSpPr>
          <p:cNvPr id="65" name="Tekstvak 64"/>
          <p:cNvSpPr txBox="1"/>
          <p:nvPr/>
        </p:nvSpPr>
        <p:spPr>
          <a:xfrm>
            <a:off x="8580824" y="5310500"/>
            <a:ext cx="535724" cy="369332"/>
          </a:xfrm>
          <a:prstGeom prst="rect">
            <a:avLst/>
          </a:prstGeom>
          <a:noFill/>
        </p:spPr>
        <p:txBody>
          <a:bodyPr wrap="none" rtlCol="0">
            <a:spAutoFit/>
          </a:bodyPr>
          <a:lstStyle/>
          <a:p>
            <a:r>
              <a:rPr lang="nl-NL" dirty="0"/>
              <a:t>250</a:t>
            </a:r>
          </a:p>
        </p:txBody>
      </p:sp>
      <p:cxnSp>
        <p:nvCxnSpPr>
          <p:cNvPr id="66" name="Rechte verbindingslijn 65"/>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67" name="Rechthoek 66"/>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68" name="Rechte verbindingslijn 67"/>
          <p:cNvCxnSpPr/>
          <p:nvPr/>
        </p:nvCxnSpPr>
        <p:spPr>
          <a:xfrm flipV="1">
            <a:off x="5255112" y="2780928"/>
            <a:ext cx="3592016" cy="1809493"/>
          </a:xfrm>
          <a:prstGeom prst="line">
            <a:avLst/>
          </a:prstGeom>
        </p:spPr>
        <p:style>
          <a:lnRef idx="3">
            <a:schemeClr val="accent4"/>
          </a:lnRef>
          <a:fillRef idx="0">
            <a:schemeClr val="accent4"/>
          </a:fillRef>
          <a:effectRef idx="2">
            <a:schemeClr val="accent4"/>
          </a:effectRef>
          <a:fontRef idx="minor">
            <a:schemeClr val="tx1"/>
          </a:fontRef>
        </p:style>
      </p:cxnSp>
      <p:sp>
        <p:nvSpPr>
          <p:cNvPr id="69" name="Rechthoek 68"/>
          <p:cNvSpPr/>
          <p:nvPr/>
        </p:nvSpPr>
        <p:spPr>
          <a:xfrm>
            <a:off x="8465738" y="2477457"/>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70" name="Rechte verbindingslijn 69"/>
          <p:cNvCxnSpPr/>
          <p:nvPr/>
        </p:nvCxnSpPr>
        <p:spPr>
          <a:xfrm>
            <a:off x="5255112" y="3626265"/>
            <a:ext cx="1878705" cy="701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71" name="Rechte verbindingslijn 70"/>
          <p:cNvCxnSpPr/>
          <p:nvPr/>
        </p:nvCxnSpPr>
        <p:spPr>
          <a:xfrm>
            <a:off x="7200740" y="3686070"/>
            <a:ext cx="2214" cy="1552422"/>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72" name="Ovaal 71"/>
          <p:cNvSpPr/>
          <p:nvPr/>
        </p:nvSpPr>
        <p:spPr>
          <a:xfrm>
            <a:off x="7133817" y="3566461"/>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32" name="Rechte verbindingslijn 31"/>
          <p:cNvCxnSpPr/>
          <p:nvPr/>
        </p:nvCxnSpPr>
        <p:spPr>
          <a:xfrm>
            <a:off x="457200" y="4559062"/>
            <a:ext cx="260263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Rechte verbindingslijn 72"/>
          <p:cNvCxnSpPr/>
          <p:nvPr/>
        </p:nvCxnSpPr>
        <p:spPr>
          <a:xfrm>
            <a:off x="5286780" y="3150260"/>
            <a:ext cx="3568732" cy="0"/>
          </a:xfrm>
          <a:prstGeom prst="line">
            <a:avLst/>
          </a:prstGeom>
          <a:ln>
            <a:prstDash val="lgDash"/>
          </a:ln>
        </p:spPr>
        <p:style>
          <a:lnRef idx="2">
            <a:schemeClr val="accent6"/>
          </a:lnRef>
          <a:fillRef idx="0">
            <a:schemeClr val="accent6"/>
          </a:fillRef>
          <a:effectRef idx="1">
            <a:schemeClr val="accent6"/>
          </a:effectRef>
          <a:fontRef idx="minor">
            <a:schemeClr val="tx1"/>
          </a:fontRef>
        </p:style>
      </p:cxnSp>
      <p:sp>
        <p:nvSpPr>
          <p:cNvPr id="74" name="Rechthoek 73"/>
          <p:cNvSpPr/>
          <p:nvPr/>
        </p:nvSpPr>
        <p:spPr>
          <a:xfrm>
            <a:off x="8413932" y="2952564"/>
            <a:ext cx="542136" cy="369332"/>
          </a:xfrm>
          <a:prstGeom prst="rect">
            <a:avLst/>
          </a:prstGeom>
        </p:spPr>
        <p:txBody>
          <a:bodyPr wrap="none">
            <a:spAutoFit/>
          </a:bodyPr>
          <a:lstStyle/>
          <a:p>
            <a:r>
              <a:rPr lang="nl-NL" dirty="0" err="1"/>
              <a:t>P</a:t>
            </a:r>
            <a:r>
              <a:rPr lang="nl-NL" baseline="-25000" dirty="0" err="1"/>
              <a:t>min</a:t>
            </a:r>
            <a:endParaRPr lang="nl-NL" dirty="0"/>
          </a:p>
        </p:txBody>
      </p:sp>
      <p:sp>
        <p:nvSpPr>
          <p:cNvPr id="75" name="Ovaal 74"/>
          <p:cNvSpPr/>
          <p:nvPr/>
        </p:nvSpPr>
        <p:spPr>
          <a:xfrm>
            <a:off x="6641182" y="3097535"/>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sp>
        <p:nvSpPr>
          <p:cNvPr id="76" name="Ovaal 75"/>
          <p:cNvSpPr/>
          <p:nvPr/>
        </p:nvSpPr>
        <p:spPr>
          <a:xfrm>
            <a:off x="807603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77" name="Rechte verbindingslijn 76"/>
          <p:cNvCxnSpPr/>
          <p:nvPr/>
        </p:nvCxnSpPr>
        <p:spPr>
          <a:xfrm>
            <a:off x="6701451" y="3284984"/>
            <a:ext cx="2214" cy="1872208"/>
          </a:xfrm>
          <a:prstGeom prst="line">
            <a:avLst/>
          </a:prstGeom>
          <a:ln>
            <a:prstDash val="lgDash"/>
          </a:ln>
        </p:spPr>
        <p:style>
          <a:lnRef idx="2">
            <a:schemeClr val="accent6"/>
          </a:lnRef>
          <a:fillRef idx="0">
            <a:schemeClr val="accent6"/>
          </a:fillRef>
          <a:effectRef idx="1">
            <a:schemeClr val="accent6"/>
          </a:effectRef>
          <a:fontRef idx="minor">
            <a:schemeClr val="tx1"/>
          </a:fontRef>
        </p:style>
      </p:cxnSp>
      <p:cxnSp>
        <p:nvCxnSpPr>
          <p:cNvPr id="78" name="Rechte verbindingslijn 77"/>
          <p:cNvCxnSpPr/>
          <p:nvPr/>
        </p:nvCxnSpPr>
        <p:spPr>
          <a:xfrm>
            <a:off x="8141611" y="3284984"/>
            <a:ext cx="2214" cy="1872208"/>
          </a:xfrm>
          <a:prstGeom prst="line">
            <a:avLst/>
          </a:prstGeom>
          <a:ln>
            <a:prstDash val="lgDash"/>
          </a:ln>
        </p:spPr>
        <p:style>
          <a:lnRef idx="2">
            <a:schemeClr val="accent6"/>
          </a:lnRef>
          <a:fillRef idx="0">
            <a:schemeClr val="accent6"/>
          </a:fillRef>
          <a:effectRef idx="1">
            <a:schemeClr val="accent6"/>
          </a:effectRef>
          <a:fontRef idx="minor">
            <a:schemeClr val="tx1"/>
          </a:fontRef>
        </p:style>
      </p:cxnSp>
      <p:sp>
        <p:nvSpPr>
          <p:cNvPr id="81" name="Rechteraccolade 80"/>
          <p:cNvSpPr/>
          <p:nvPr/>
        </p:nvSpPr>
        <p:spPr>
          <a:xfrm rot="5400000">
            <a:off x="7213468" y="5115771"/>
            <a:ext cx="436983" cy="1422864"/>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nl-NL"/>
          </a:p>
        </p:txBody>
      </p:sp>
      <p:sp>
        <p:nvSpPr>
          <p:cNvPr id="82" name="Tekstvak 81"/>
          <p:cNvSpPr txBox="1"/>
          <p:nvPr/>
        </p:nvSpPr>
        <p:spPr>
          <a:xfrm>
            <a:off x="6501358" y="6124733"/>
            <a:ext cx="188622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nl-NL" dirty="0" err="1"/>
              <a:t>aanbod-overschot</a:t>
            </a:r>
            <a:endParaRPr lang="nl-NL" dirty="0"/>
          </a:p>
        </p:txBody>
      </p:sp>
    </p:spTree>
    <p:extLst>
      <p:ext uri="{BB962C8B-B14F-4D97-AF65-F5344CB8AC3E}">
        <p14:creationId xmlns:p14="http://schemas.microsoft.com/office/powerpoint/2010/main" val="4087176882"/>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9" end="9"/>
                                            </p:txEl>
                                          </p:spTgt>
                                        </p:tgtEl>
                                        <p:attrNameLst>
                                          <p:attrName>style.visibility</p:attrName>
                                        </p:attrNameLst>
                                      </p:cBhvr>
                                      <p:to>
                                        <p:strVal val="visible"/>
                                      </p:to>
                                    </p:set>
                                    <p:animEffect transition="in" filter="fade">
                                      <p:cBhvr>
                                        <p:cTn id="7" dur="500"/>
                                        <p:tgtEl>
                                          <p:spTgt spid="42">
                                            <p:txEl>
                                              <p:pRg st="9" end="9"/>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xEl>
                                              <p:pRg st="10" end="10"/>
                                            </p:txEl>
                                          </p:spTgt>
                                        </p:tgtEl>
                                        <p:attrNameLst>
                                          <p:attrName>style.visibility</p:attrName>
                                        </p:attrNameLst>
                                      </p:cBhvr>
                                      <p:to>
                                        <p:strVal val="visible"/>
                                      </p:to>
                                    </p:set>
                                    <p:animEffect transition="in" filter="fade">
                                      <p:cBhvr>
                                        <p:cTn id="20" dur="500"/>
                                        <p:tgtEl>
                                          <p:spTgt spid="42">
                                            <p:txEl>
                                              <p:pRg st="10" end="10"/>
                                            </p:txEl>
                                          </p:spTgt>
                                        </p:tgtEl>
                                      </p:cBhvr>
                                    </p:animEffect>
                                  </p:childTnLst>
                                </p:cTn>
                              </p:par>
                            </p:childTnLst>
                          </p:cTn>
                        </p:par>
                        <p:par>
                          <p:cTn id="21" fill="hold">
                            <p:stCondLst>
                              <p:cond delay="500"/>
                            </p:stCondLst>
                            <p:childTnLst>
                              <p:par>
                                <p:cTn id="22" presetID="10" presetClass="entr" presetSubtype="0" fill="hold" grpId="0" nodeType="afterEffect">
                                  <p:stCondLst>
                                    <p:cond delay="100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childTnLst>
                          </p:cTn>
                        </p:par>
                        <p:par>
                          <p:cTn id="25" fill="hold">
                            <p:stCondLst>
                              <p:cond delay="2000"/>
                            </p:stCondLst>
                            <p:childTnLst>
                              <p:par>
                                <p:cTn id="26" presetID="10" presetClass="entr" presetSubtype="0" fill="hold" nodeType="afterEffect">
                                  <p:stCondLst>
                                    <p:cond delay="50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2">
                                            <p:txEl>
                                              <p:pRg st="11" end="11"/>
                                            </p:txEl>
                                          </p:spTgt>
                                        </p:tgtEl>
                                        <p:attrNameLst>
                                          <p:attrName>style.visibility</p:attrName>
                                        </p:attrNameLst>
                                      </p:cBhvr>
                                      <p:to>
                                        <p:strVal val="visible"/>
                                      </p:to>
                                    </p:set>
                                    <p:animEffect transition="in" filter="fade">
                                      <p:cBhvr>
                                        <p:cTn id="33" dur="500"/>
                                        <p:tgtEl>
                                          <p:spTgt spid="42">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par>
                          <p:cTn id="37" fill="hold">
                            <p:stCondLst>
                              <p:cond delay="500"/>
                            </p:stCondLst>
                            <p:childTnLst>
                              <p:par>
                                <p:cTn id="38" presetID="10" presetClass="entr" presetSubtype="0" fill="hold" grpId="0" nodeType="afterEffect">
                                  <p:stCondLst>
                                    <p:cond delay="100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500"/>
                                        <p:tgtEl>
                                          <p:spTgt spid="76"/>
                                        </p:tgtEl>
                                      </p:cBhvr>
                                    </p:animEffect>
                                  </p:childTnLst>
                                </p:cTn>
                              </p:par>
                            </p:childTnLst>
                          </p:cTn>
                        </p:par>
                        <p:par>
                          <p:cTn id="41" fill="hold">
                            <p:stCondLst>
                              <p:cond delay="2000"/>
                            </p:stCondLst>
                            <p:childTnLst>
                              <p:par>
                                <p:cTn id="42" presetID="10" presetClass="entr" presetSubtype="0" fill="hold" nodeType="afterEffect">
                                  <p:stCondLst>
                                    <p:cond delay="50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2">
                                            <p:txEl>
                                              <p:pRg st="12" end="12"/>
                                            </p:txEl>
                                          </p:spTgt>
                                        </p:tgtEl>
                                        <p:attrNameLst>
                                          <p:attrName>style.visibility</p:attrName>
                                        </p:attrNameLst>
                                      </p:cBhvr>
                                      <p:to>
                                        <p:strVal val="visible"/>
                                      </p:to>
                                    </p:set>
                                    <p:animEffect transition="in" filter="fade">
                                      <p:cBhvr>
                                        <p:cTn id="49" dur="500"/>
                                        <p:tgtEl>
                                          <p:spTgt spid="42">
                                            <p:txEl>
                                              <p:pRg st="12" end="12"/>
                                            </p:txEl>
                                          </p:spTgt>
                                        </p:tgtEl>
                                      </p:cBhvr>
                                    </p:animEffect>
                                  </p:childTnLst>
                                </p:cTn>
                              </p:par>
                            </p:childTnLst>
                          </p:cTn>
                        </p:par>
                        <p:par>
                          <p:cTn id="50" fill="hold">
                            <p:stCondLst>
                              <p:cond delay="500"/>
                            </p:stCondLst>
                            <p:childTnLst>
                              <p:par>
                                <p:cTn id="51" presetID="10" presetClass="entr" presetSubtype="0" fill="hold" grpId="0" nodeType="afterEffect">
                                  <p:stCondLst>
                                    <p:cond delay="100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childTnLst>
                          </p:cTn>
                        </p:par>
                        <p:par>
                          <p:cTn id="54" fill="hold">
                            <p:stCondLst>
                              <p:cond delay="2000"/>
                            </p:stCondLst>
                            <p:childTnLst>
                              <p:par>
                                <p:cTn id="55" presetID="10" presetClass="entr" presetSubtype="0" fill="hold" grpId="0" nodeType="afterEffect">
                                  <p:stCondLst>
                                    <p:cond delay="50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animBg="1"/>
      <p:bldP spid="81" grpId="0" animBg="1"/>
      <p:bldP spid="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title"/>
          </p:nvPr>
        </p:nvSpPr>
        <p:spPr>
          <a:xfrm>
            <a:off x="457200" y="274638"/>
            <a:ext cx="8229600" cy="709612"/>
          </a:xfrm>
          <a:solidFill>
            <a:srgbClr val="F79646"/>
          </a:solidFill>
        </p:spPr>
        <p:txBody>
          <a:bodyPr>
            <a:normAutofit fontScale="90000"/>
          </a:bodyPr>
          <a:lstStyle/>
          <a:p>
            <a:r>
              <a:rPr lang="nl-NL" dirty="0"/>
              <a:t>Verwerkingsopgave</a:t>
            </a:r>
          </a:p>
        </p:txBody>
      </p:sp>
      <p:sp>
        <p:nvSpPr>
          <p:cNvPr id="42" name="Tijdelijke aanduiding voor inhoud 2"/>
          <p:cNvSpPr txBox="1">
            <a:spLocks/>
          </p:cNvSpPr>
          <p:nvPr/>
        </p:nvSpPr>
        <p:spPr>
          <a:xfrm>
            <a:off x="457200" y="1285860"/>
            <a:ext cx="4038600" cy="5143536"/>
          </a:xfrm>
          <a:prstGeom prst="rect">
            <a:avLst/>
          </a:prstGeom>
          <a:solidFill>
            <a:schemeClr val="accent1">
              <a:lumMod val="60000"/>
              <a:lumOff val="40000"/>
            </a:schemeClr>
          </a:solidFill>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000" dirty="0"/>
              <a:t>Marktmodel in de uitgangssituatie: </a:t>
            </a:r>
          </a:p>
          <a:p>
            <a:pPr marL="400050" lvl="1" indent="0">
              <a:buNone/>
            </a:pPr>
            <a:r>
              <a:rPr lang="nl-NL" sz="2000" dirty="0" err="1"/>
              <a:t>Q</a:t>
            </a:r>
            <a:r>
              <a:rPr lang="nl-NL" sz="2000" baseline="-25000" dirty="0" err="1"/>
              <a:t>v</a:t>
            </a:r>
            <a:r>
              <a:rPr lang="nl-NL" sz="2000" dirty="0"/>
              <a:t> = -¼P + 250</a:t>
            </a:r>
          </a:p>
          <a:p>
            <a:pPr marL="400050" lvl="1" indent="0">
              <a:buNone/>
            </a:pPr>
            <a:r>
              <a:rPr lang="nl-NL" sz="2000" dirty="0" err="1"/>
              <a:t>Q</a:t>
            </a:r>
            <a:r>
              <a:rPr lang="nl-NL" sz="2000" baseline="-25000" dirty="0" err="1"/>
              <a:t>a</a:t>
            </a:r>
            <a:r>
              <a:rPr lang="nl-NL" sz="2000" dirty="0"/>
              <a:t> = ½P – 100</a:t>
            </a:r>
          </a:p>
          <a:p>
            <a:pPr marL="0" indent="0">
              <a:buNone/>
            </a:pPr>
            <a:endParaRPr lang="nl-NL" sz="2000" dirty="0"/>
          </a:p>
          <a:p>
            <a:pPr marL="0" lvl="1" indent="0">
              <a:buNone/>
            </a:pPr>
            <a:r>
              <a:rPr lang="nl-NL" sz="2000" dirty="0"/>
              <a:t>Wereldmarktprijs van €350</a:t>
            </a:r>
          </a:p>
          <a:p>
            <a:pPr marL="0" lvl="1" indent="0">
              <a:buNone/>
            </a:pPr>
            <a:r>
              <a:rPr lang="nl-NL" sz="2000" dirty="0">
                <a:solidFill>
                  <a:srgbClr val="C00000"/>
                </a:solidFill>
              </a:rPr>
              <a:t>Minimumprijs van €600</a:t>
            </a:r>
          </a:p>
          <a:p>
            <a:pPr marL="0" lvl="1" indent="0">
              <a:buNone/>
            </a:pPr>
            <a:r>
              <a:rPr lang="nl-NL" sz="2000" dirty="0">
                <a:solidFill>
                  <a:srgbClr val="C00000"/>
                </a:solidFill>
              </a:rPr>
              <a:t>Aanbodoverschot: 100.000 stuks</a:t>
            </a:r>
          </a:p>
          <a:p>
            <a:pPr marL="0" indent="0">
              <a:buNone/>
            </a:pPr>
            <a:endParaRPr lang="nl-NL" sz="9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0" indent="0">
              <a:buNone/>
            </a:pPr>
            <a:r>
              <a:rPr lang="nl-NL" sz="2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Kosten minimumprijs</a:t>
            </a:r>
          </a:p>
          <a:p>
            <a:pPr marL="0" indent="0">
              <a:buFont typeface="Arial" pitchFamily="34" charset="0"/>
              <a:buNone/>
            </a:pPr>
            <a:endParaRPr lang="nl-NL" sz="800" dirty="0"/>
          </a:p>
          <a:p>
            <a:pPr marL="0" indent="0">
              <a:buFont typeface="Arial" pitchFamily="34" charset="0"/>
              <a:buNone/>
            </a:pPr>
            <a:r>
              <a:rPr lang="nl-NL" sz="2200" dirty="0"/>
              <a:t>Het overschot (100.000 stuks) moet worden opgekocht tegen €600</a:t>
            </a:r>
          </a:p>
          <a:p>
            <a:pPr marL="0" indent="0">
              <a:buFont typeface="Arial" pitchFamily="34" charset="0"/>
              <a:buNone/>
            </a:pPr>
            <a:r>
              <a:rPr lang="nl-NL" sz="2200" dirty="0"/>
              <a:t>Kosten: € 60 mln.</a:t>
            </a:r>
          </a:p>
          <a:p>
            <a:pPr marL="0" indent="0">
              <a:buFont typeface="Arial" pitchFamily="34" charset="0"/>
              <a:buNone/>
            </a:pPr>
            <a:r>
              <a:rPr lang="nl-NL" sz="2200" dirty="0"/>
              <a:t>Bovendien betalen consumenten meer dan noodzakelijk is.</a:t>
            </a:r>
          </a:p>
        </p:txBody>
      </p:sp>
      <p:cxnSp>
        <p:nvCxnSpPr>
          <p:cNvPr id="35" name="Rechte verbindingslijn 34"/>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36" name="Rechte verbindingslijn 35"/>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43" name="Rechte verbindingslijn 42"/>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Rechte verbindingslijn 7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Rechte verbindingslijn 7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Rechte verbindingslijn 7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Rechte verbindingslijn 7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Rechte verbindingslijn 7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Tekstvak 78"/>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80" name="Tekstvak 79"/>
          <p:cNvSpPr txBox="1"/>
          <p:nvPr/>
        </p:nvSpPr>
        <p:spPr>
          <a:xfrm rot="16200000">
            <a:off x="4419484" y="1961198"/>
            <a:ext cx="583814" cy="369332"/>
          </a:xfrm>
          <a:prstGeom prst="rect">
            <a:avLst/>
          </a:prstGeom>
          <a:noFill/>
        </p:spPr>
        <p:txBody>
          <a:bodyPr wrap="none" rtlCol="0">
            <a:spAutoFit/>
          </a:bodyPr>
          <a:lstStyle/>
          <a:p>
            <a:r>
              <a:rPr lang="nl-NL" dirty="0"/>
              <a:t>prijs</a:t>
            </a:r>
          </a:p>
        </p:txBody>
      </p:sp>
      <p:sp>
        <p:nvSpPr>
          <p:cNvPr id="81" name="Tekstvak 80"/>
          <p:cNvSpPr txBox="1"/>
          <p:nvPr/>
        </p:nvSpPr>
        <p:spPr>
          <a:xfrm>
            <a:off x="4751056" y="4374396"/>
            <a:ext cx="535724" cy="369332"/>
          </a:xfrm>
          <a:prstGeom prst="rect">
            <a:avLst/>
          </a:prstGeom>
          <a:noFill/>
        </p:spPr>
        <p:txBody>
          <a:bodyPr wrap="none" rtlCol="0">
            <a:spAutoFit/>
          </a:bodyPr>
          <a:lstStyle/>
          <a:p>
            <a:r>
              <a:rPr lang="nl-NL" dirty="0"/>
              <a:t>200</a:t>
            </a:r>
          </a:p>
        </p:txBody>
      </p:sp>
      <p:sp>
        <p:nvSpPr>
          <p:cNvPr id="82" name="Tekstvak 81"/>
          <p:cNvSpPr txBox="1"/>
          <p:nvPr/>
        </p:nvSpPr>
        <p:spPr>
          <a:xfrm>
            <a:off x="4751056" y="3654316"/>
            <a:ext cx="535724" cy="369332"/>
          </a:xfrm>
          <a:prstGeom prst="rect">
            <a:avLst/>
          </a:prstGeom>
          <a:noFill/>
        </p:spPr>
        <p:txBody>
          <a:bodyPr wrap="none" rtlCol="0">
            <a:spAutoFit/>
          </a:bodyPr>
          <a:lstStyle/>
          <a:p>
            <a:r>
              <a:rPr lang="nl-NL" dirty="0"/>
              <a:t>400</a:t>
            </a:r>
          </a:p>
        </p:txBody>
      </p:sp>
      <p:sp>
        <p:nvSpPr>
          <p:cNvPr id="83" name="Tekstvak 82"/>
          <p:cNvSpPr txBox="1"/>
          <p:nvPr/>
        </p:nvSpPr>
        <p:spPr>
          <a:xfrm>
            <a:off x="4751056" y="3006244"/>
            <a:ext cx="535724" cy="369332"/>
          </a:xfrm>
          <a:prstGeom prst="rect">
            <a:avLst/>
          </a:prstGeom>
          <a:noFill/>
        </p:spPr>
        <p:txBody>
          <a:bodyPr wrap="none" rtlCol="0">
            <a:spAutoFit/>
          </a:bodyPr>
          <a:lstStyle/>
          <a:p>
            <a:r>
              <a:rPr lang="nl-NL" dirty="0"/>
              <a:t>600</a:t>
            </a:r>
          </a:p>
        </p:txBody>
      </p:sp>
      <p:sp>
        <p:nvSpPr>
          <p:cNvPr id="84" name="Tekstvak 83"/>
          <p:cNvSpPr txBox="1"/>
          <p:nvPr/>
        </p:nvSpPr>
        <p:spPr>
          <a:xfrm>
            <a:off x="4751056" y="2276872"/>
            <a:ext cx="535724" cy="369332"/>
          </a:xfrm>
          <a:prstGeom prst="rect">
            <a:avLst/>
          </a:prstGeom>
          <a:noFill/>
        </p:spPr>
        <p:txBody>
          <a:bodyPr wrap="none" rtlCol="0">
            <a:spAutoFit/>
          </a:bodyPr>
          <a:lstStyle/>
          <a:p>
            <a:r>
              <a:rPr lang="nl-NL" dirty="0"/>
              <a:t>800</a:t>
            </a:r>
          </a:p>
        </p:txBody>
      </p:sp>
      <p:sp>
        <p:nvSpPr>
          <p:cNvPr id="85" name="Tekstvak 84"/>
          <p:cNvSpPr txBox="1"/>
          <p:nvPr/>
        </p:nvSpPr>
        <p:spPr>
          <a:xfrm>
            <a:off x="4646281" y="1566084"/>
            <a:ext cx="652743" cy="369332"/>
          </a:xfrm>
          <a:prstGeom prst="rect">
            <a:avLst/>
          </a:prstGeom>
          <a:noFill/>
        </p:spPr>
        <p:txBody>
          <a:bodyPr wrap="none" rtlCol="0">
            <a:spAutoFit/>
          </a:bodyPr>
          <a:lstStyle/>
          <a:p>
            <a:r>
              <a:rPr lang="nl-NL" dirty="0"/>
              <a:t>1000</a:t>
            </a:r>
          </a:p>
        </p:txBody>
      </p:sp>
      <p:sp>
        <p:nvSpPr>
          <p:cNvPr id="86" name="Tekstvak 85"/>
          <p:cNvSpPr txBox="1"/>
          <p:nvPr/>
        </p:nvSpPr>
        <p:spPr>
          <a:xfrm>
            <a:off x="5759168" y="5310500"/>
            <a:ext cx="418704" cy="369332"/>
          </a:xfrm>
          <a:prstGeom prst="rect">
            <a:avLst/>
          </a:prstGeom>
          <a:noFill/>
        </p:spPr>
        <p:txBody>
          <a:bodyPr wrap="none" rtlCol="0">
            <a:spAutoFit/>
          </a:bodyPr>
          <a:lstStyle/>
          <a:p>
            <a:r>
              <a:rPr lang="nl-NL" dirty="0"/>
              <a:t>50</a:t>
            </a:r>
          </a:p>
        </p:txBody>
      </p:sp>
      <p:sp>
        <p:nvSpPr>
          <p:cNvPr id="87" name="Tekstvak 86"/>
          <p:cNvSpPr txBox="1"/>
          <p:nvPr/>
        </p:nvSpPr>
        <p:spPr>
          <a:xfrm>
            <a:off x="6492592" y="5310500"/>
            <a:ext cx="535724" cy="369332"/>
          </a:xfrm>
          <a:prstGeom prst="rect">
            <a:avLst/>
          </a:prstGeom>
          <a:noFill/>
        </p:spPr>
        <p:txBody>
          <a:bodyPr wrap="none" rtlCol="0">
            <a:spAutoFit/>
          </a:bodyPr>
          <a:lstStyle/>
          <a:p>
            <a:r>
              <a:rPr lang="nl-NL" dirty="0"/>
              <a:t>100</a:t>
            </a:r>
          </a:p>
        </p:txBody>
      </p:sp>
      <p:sp>
        <p:nvSpPr>
          <p:cNvPr id="88" name="Tekstvak 87"/>
          <p:cNvSpPr txBox="1"/>
          <p:nvPr/>
        </p:nvSpPr>
        <p:spPr>
          <a:xfrm>
            <a:off x="7212672" y="5310500"/>
            <a:ext cx="535724" cy="369332"/>
          </a:xfrm>
          <a:prstGeom prst="rect">
            <a:avLst/>
          </a:prstGeom>
          <a:noFill/>
        </p:spPr>
        <p:txBody>
          <a:bodyPr wrap="none" rtlCol="0">
            <a:spAutoFit/>
          </a:bodyPr>
          <a:lstStyle/>
          <a:p>
            <a:r>
              <a:rPr lang="nl-NL" dirty="0"/>
              <a:t>150</a:t>
            </a:r>
          </a:p>
        </p:txBody>
      </p:sp>
      <p:sp>
        <p:nvSpPr>
          <p:cNvPr id="89" name="Tekstvak 88"/>
          <p:cNvSpPr txBox="1"/>
          <p:nvPr/>
        </p:nvSpPr>
        <p:spPr>
          <a:xfrm>
            <a:off x="7932752" y="5310500"/>
            <a:ext cx="535724" cy="369332"/>
          </a:xfrm>
          <a:prstGeom prst="rect">
            <a:avLst/>
          </a:prstGeom>
          <a:noFill/>
        </p:spPr>
        <p:txBody>
          <a:bodyPr wrap="none" rtlCol="0">
            <a:spAutoFit/>
          </a:bodyPr>
          <a:lstStyle/>
          <a:p>
            <a:r>
              <a:rPr lang="nl-NL" dirty="0"/>
              <a:t>200</a:t>
            </a:r>
          </a:p>
        </p:txBody>
      </p:sp>
      <p:sp>
        <p:nvSpPr>
          <p:cNvPr id="90" name="Tekstvak 89"/>
          <p:cNvSpPr txBox="1"/>
          <p:nvPr/>
        </p:nvSpPr>
        <p:spPr>
          <a:xfrm>
            <a:off x="8580824" y="5310500"/>
            <a:ext cx="535724" cy="369332"/>
          </a:xfrm>
          <a:prstGeom prst="rect">
            <a:avLst/>
          </a:prstGeom>
          <a:noFill/>
        </p:spPr>
        <p:txBody>
          <a:bodyPr wrap="none" rtlCol="0">
            <a:spAutoFit/>
          </a:bodyPr>
          <a:lstStyle/>
          <a:p>
            <a:r>
              <a:rPr lang="nl-NL" dirty="0"/>
              <a:t>250</a:t>
            </a:r>
          </a:p>
        </p:txBody>
      </p:sp>
      <p:cxnSp>
        <p:nvCxnSpPr>
          <p:cNvPr id="91" name="Rechte verbindingslijn 90"/>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92" name="Rechthoek 91"/>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93" name="Rechte verbindingslijn 92"/>
          <p:cNvCxnSpPr/>
          <p:nvPr/>
        </p:nvCxnSpPr>
        <p:spPr>
          <a:xfrm flipV="1">
            <a:off x="5255112" y="2780928"/>
            <a:ext cx="3592016" cy="1809493"/>
          </a:xfrm>
          <a:prstGeom prst="line">
            <a:avLst/>
          </a:prstGeom>
        </p:spPr>
        <p:style>
          <a:lnRef idx="3">
            <a:schemeClr val="accent4"/>
          </a:lnRef>
          <a:fillRef idx="0">
            <a:schemeClr val="accent4"/>
          </a:fillRef>
          <a:effectRef idx="2">
            <a:schemeClr val="accent4"/>
          </a:effectRef>
          <a:fontRef idx="minor">
            <a:schemeClr val="tx1"/>
          </a:fontRef>
        </p:style>
      </p:cxnSp>
      <p:sp>
        <p:nvSpPr>
          <p:cNvPr id="94" name="Rechthoek 93"/>
          <p:cNvSpPr/>
          <p:nvPr/>
        </p:nvSpPr>
        <p:spPr>
          <a:xfrm>
            <a:off x="8465738" y="2477457"/>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95" name="Rechte verbindingslijn 94"/>
          <p:cNvCxnSpPr/>
          <p:nvPr/>
        </p:nvCxnSpPr>
        <p:spPr>
          <a:xfrm>
            <a:off x="5255112" y="3626265"/>
            <a:ext cx="1878705" cy="701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96" name="Rechte verbindingslijn 95"/>
          <p:cNvCxnSpPr/>
          <p:nvPr/>
        </p:nvCxnSpPr>
        <p:spPr>
          <a:xfrm>
            <a:off x="7200740" y="3686070"/>
            <a:ext cx="2214" cy="1552422"/>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97" name="Ovaal 96"/>
          <p:cNvSpPr/>
          <p:nvPr/>
        </p:nvSpPr>
        <p:spPr>
          <a:xfrm>
            <a:off x="7133817" y="3566461"/>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98" name="Rechte verbindingslijn 97"/>
          <p:cNvCxnSpPr/>
          <p:nvPr/>
        </p:nvCxnSpPr>
        <p:spPr>
          <a:xfrm>
            <a:off x="5286780" y="3150260"/>
            <a:ext cx="3568732" cy="0"/>
          </a:xfrm>
          <a:prstGeom prst="line">
            <a:avLst/>
          </a:prstGeom>
          <a:ln>
            <a:prstDash val="lgDash"/>
          </a:ln>
        </p:spPr>
        <p:style>
          <a:lnRef idx="2">
            <a:schemeClr val="accent6"/>
          </a:lnRef>
          <a:fillRef idx="0">
            <a:schemeClr val="accent6"/>
          </a:fillRef>
          <a:effectRef idx="1">
            <a:schemeClr val="accent6"/>
          </a:effectRef>
          <a:fontRef idx="minor">
            <a:schemeClr val="tx1"/>
          </a:fontRef>
        </p:style>
      </p:cxnSp>
      <p:sp>
        <p:nvSpPr>
          <p:cNvPr id="99" name="Rechthoek 98"/>
          <p:cNvSpPr/>
          <p:nvPr/>
        </p:nvSpPr>
        <p:spPr>
          <a:xfrm>
            <a:off x="8413932" y="2952564"/>
            <a:ext cx="542136" cy="369332"/>
          </a:xfrm>
          <a:prstGeom prst="rect">
            <a:avLst/>
          </a:prstGeom>
        </p:spPr>
        <p:txBody>
          <a:bodyPr wrap="none">
            <a:spAutoFit/>
          </a:bodyPr>
          <a:lstStyle/>
          <a:p>
            <a:r>
              <a:rPr lang="nl-NL" dirty="0" err="1"/>
              <a:t>P</a:t>
            </a:r>
            <a:r>
              <a:rPr lang="nl-NL" baseline="-25000" dirty="0" err="1"/>
              <a:t>min</a:t>
            </a:r>
            <a:endParaRPr lang="nl-NL" dirty="0"/>
          </a:p>
        </p:txBody>
      </p:sp>
      <p:sp>
        <p:nvSpPr>
          <p:cNvPr id="100" name="Ovaal 99"/>
          <p:cNvSpPr/>
          <p:nvPr/>
        </p:nvSpPr>
        <p:spPr>
          <a:xfrm>
            <a:off x="6641182" y="3097535"/>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sp>
        <p:nvSpPr>
          <p:cNvPr id="101" name="Ovaal 100"/>
          <p:cNvSpPr/>
          <p:nvPr/>
        </p:nvSpPr>
        <p:spPr>
          <a:xfrm>
            <a:off x="807603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102" name="Rechte verbindingslijn 101"/>
          <p:cNvCxnSpPr/>
          <p:nvPr/>
        </p:nvCxnSpPr>
        <p:spPr>
          <a:xfrm>
            <a:off x="6701451" y="3284984"/>
            <a:ext cx="2214" cy="1872208"/>
          </a:xfrm>
          <a:prstGeom prst="line">
            <a:avLst/>
          </a:prstGeom>
          <a:ln>
            <a:prstDash val="lgDash"/>
          </a:ln>
        </p:spPr>
        <p:style>
          <a:lnRef idx="2">
            <a:schemeClr val="accent6"/>
          </a:lnRef>
          <a:fillRef idx="0">
            <a:schemeClr val="accent6"/>
          </a:fillRef>
          <a:effectRef idx="1">
            <a:schemeClr val="accent6"/>
          </a:effectRef>
          <a:fontRef idx="minor">
            <a:schemeClr val="tx1"/>
          </a:fontRef>
        </p:style>
      </p:cxnSp>
      <p:cxnSp>
        <p:nvCxnSpPr>
          <p:cNvPr id="103" name="Rechte verbindingslijn 102"/>
          <p:cNvCxnSpPr/>
          <p:nvPr/>
        </p:nvCxnSpPr>
        <p:spPr>
          <a:xfrm>
            <a:off x="8141611" y="3284984"/>
            <a:ext cx="2214" cy="1872208"/>
          </a:xfrm>
          <a:prstGeom prst="line">
            <a:avLst/>
          </a:prstGeom>
          <a:ln>
            <a:prstDash val="lgDash"/>
          </a:ln>
        </p:spPr>
        <p:style>
          <a:lnRef idx="2">
            <a:schemeClr val="accent6"/>
          </a:lnRef>
          <a:fillRef idx="0">
            <a:schemeClr val="accent6"/>
          </a:fillRef>
          <a:effectRef idx="1">
            <a:schemeClr val="accent6"/>
          </a:effectRef>
          <a:fontRef idx="minor">
            <a:schemeClr val="tx1"/>
          </a:fontRef>
        </p:style>
      </p:cxnSp>
      <p:sp>
        <p:nvSpPr>
          <p:cNvPr id="104" name="Rechteraccolade 103"/>
          <p:cNvSpPr/>
          <p:nvPr/>
        </p:nvSpPr>
        <p:spPr>
          <a:xfrm rot="5400000">
            <a:off x="7213468" y="5115771"/>
            <a:ext cx="436983" cy="1422864"/>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nl-NL"/>
          </a:p>
        </p:txBody>
      </p:sp>
      <p:sp>
        <p:nvSpPr>
          <p:cNvPr id="105" name="Tekstvak 104"/>
          <p:cNvSpPr txBox="1"/>
          <p:nvPr/>
        </p:nvSpPr>
        <p:spPr>
          <a:xfrm>
            <a:off x="6501358" y="6124733"/>
            <a:ext cx="188622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nl-NL" dirty="0" err="1"/>
              <a:t>aanbod-overschot</a:t>
            </a:r>
            <a:endParaRPr lang="nl-NL" dirty="0"/>
          </a:p>
        </p:txBody>
      </p:sp>
    </p:spTree>
    <p:extLst>
      <p:ext uri="{BB962C8B-B14F-4D97-AF65-F5344CB8AC3E}">
        <p14:creationId xmlns:p14="http://schemas.microsoft.com/office/powerpoint/2010/main" val="1281548120"/>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10" end="10"/>
                                            </p:txEl>
                                          </p:spTgt>
                                        </p:tgtEl>
                                        <p:attrNameLst>
                                          <p:attrName>style.visibility</p:attrName>
                                        </p:attrNameLst>
                                      </p:cBhvr>
                                      <p:to>
                                        <p:strVal val="visible"/>
                                      </p:to>
                                    </p:set>
                                    <p:animEffect transition="in" filter="fade">
                                      <p:cBhvr>
                                        <p:cTn id="7" dur="500"/>
                                        <p:tgtEl>
                                          <p:spTgt spid="42">
                                            <p:txEl>
                                              <p:pRg st="10" end="10"/>
                                            </p:txEl>
                                          </p:spTgt>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42">
                                            <p:txEl>
                                              <p:pRg st="11" end="11"/>
                                            </p:txEl>
                                          </p:spTgt>
                                        </p:tgtEl>
                                        <p:attrNameLst>
                                          <p:attrName>style.visibility</p:attrName>
                                        </p:attrNameLst>
                                      </p:cBhvr>
                                      <p:to>
                                        <p:strVal val="visible"/>
                                      </p:to>
                                    </p:set>
                                    <p:animEffect transition="in" filter="fade">
                                      <p:cBhvr>
                                        <p:cTn id="11" dur="500"/>
                                        <p:tgtEl>
                                          <p:spTgt spid="42">
                                            <p:txEl>
                                              <p:pRg st="11" end="1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2">
                                            <p:txEl>
                                              <p:pRg st="12" end="12"/>
                                            </p:txEl>
                                          </p:spTgt>
                                        </p:tgtEl>
                                        <p:attrNameLst>
                                          <p:attrName>style.visibility</p:attrName>
                                        </p:attrNameLst>
                                      </p:cBhvr>
                                      <p:to>
                                        <p:strVal val="visible"/>
                                      </p:to>
                                    </p:set>
                                    <p:animEffect transition="in" filter="fade">
                                      <p:cBhvr>
                                        <p:cTn id="16" dur="500"/>
                                        <p:tgtEl>
                                          <p:spTgt spid="4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title"/>
          </p:nvPr>
        </p:nvSpPr>
        <p:spPr>
          <a:xfrm>
            <a:off x="457200" y="274638"/>
            <a:ext cx="8229600" cy="788987"/>
          </a:xfrm>
          <a:solidFill>
            <a:schemeClr val="accent6"/>
          </a:solidFill>
        </p:spPr>
        <p:txBody>
          <a:bodyPr/>
          <a:lstStyle/>
          <a:p>
            <a:r>
              <a:rPr lang="nl-NL" dirty="0"/>
              <a:t>Verwerkingsopgave</a:t>
            </a:r>
          </a:p>
        </p:txBody>
      </p:sp>
      <p:sp>
        <p:nvSpPr>
          <p:cNvPr id="42" name="Tijdelijke aanduiding voor inhoud 2"/>
          <p:cNvSpPr txBox="1">
            <a:spLocks/>
          </p:cNvSpPr>
          <p:nvPr/>
        </p:nvSpPr>
        <p:spPr>
          <a:xfrm>
            <a:off x="457200" y="1285860"/>
            <a:ext cx="4038600" cy="5143536"/>
          </a:xfrm>
          <a:prstGeom prst="rect">
            <a:avLst/>
          </a:prstGeom>
          <a:solidFill>
            <a:schemeClr val="accent1">
              <a:lumMod val="60000"/>
              <a:lumOff val="40000"/>
            </a:schemeClr>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000" dirty="0"/>
              <a:t>Marktmodel in de uitgangssituatie: </a:t>
            </a:r>
          </a:p>
          <a:p>
            <a:pPr marL="400050" lvl="1" indent="0">
              <a:buNone/>
            </a:pPr>
            <a:r>
              <a:rPr lang="nl-NL" sz="2000" dirty="0" err="1"/>
              <a:t>Q</a:t>
            </a:r>
            <a:r>
              <a:rPr lang="nl-NL" sz="2000" baseline="-25000" dirty="0" err="1"/>
              <a:t>v</a:t>
            </a:r>
            <a:r>
              <a:rPr lang="nl-NL" sz="2000" dirty="0"/>
              <a:t> = -¼P + 250</a:t>
            </a:r>
          </a:p>
          <a:p>
            <a:pPr marL="400050" lvl="1" indent="0">
              <a:buNone/>
            </a:pPr>
            <a:r>
              <a:rPr lang="nl-NL" sz="2000" dirty="0" err="1"/>
              <a:t>Q</a:t>
            </a:r>
            <a:r>
              <a:rPr lang="nl-NL" sz="2000" baseline="-25000" dirty="0" err="1"/>
              <a:t>a</a:t>
            </a:r>
            <a:r>
              <a:rPr lang="nl-NL" sz="2000" dirty="0"/>
              <a:t> = ½P – 100</a:t>
            </a:r>
          </a:p>
          <a:p>
            <a:pPr marL="0" indent="0">
              <a:buNone/>
            </a:pPr>
            <a:endParaRPr lang="nl-NL" sz="2000" dirty="0"/>
          </a:p>
          <a:p>
            <a:pPr marL="0" lvl="1" indent="0">
              <a:buNone/>
            </a:pPr>
            <a:r>
              <a:rPr lang="nl-NL" sz="2000" dirty="0"/>
              <a:t>Wereldmarktprijs van €350</a:t>
            </a:r>
          </a:p>
          <a:p>
            <a:pPr marL="0" lvl="1" indent="0">
              <a:buNone/>
            </a:pPr>
            <a:r>
              <a:rPr lang="nl-NL" sz="2000" dirty="0">
                <a:solidFill>
                  <a:srgbClr val="C00000"/>
                </a:solidFill>
              </a:rPr>
              <a:t>Minimumprijs van €600</a:t>
            </a:r>
          </a:p>
          <a:p>
            <a:pPr marL="0" indent="0">
              <a:buNone/>
            </a:pPr>
            <a:endParaRPr lang="nl-NL" sz="9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0" indent="0">
              <a:buNone/>
            </a:pPr>
            <a:r>
              <a:rPr lang="nl-NL" sz="2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Invoerheffing</a:t>
            </a:r>
          </a:p>
          <a:p>
            <a:pPr marL="0" indent="0">
              <a:buFont typeface="Arial" pitchFamily="34" charset="0"/>
              <a:buNone/>
            </a:pPr>
            <a:endParaRPr lang="nl-NL" sz="800" dirty="0"/>
          </a:p>
          <a:p>
            <a:pPr marL="0" indent="0">
              <a:buFont typeface="Arial" pitchFamily="34" charset="0"/>
              <a:buNone/>
            </a:pPr>
            <a:r>
              <a:rPr lang="nl-NL" sz="2000" dirty="0"/>
              <a:t>Waar koop jij je product?</a:t>
            </a:r>
          </a:p>
          <a:p>
            <a:pPr marL="266700" indent="0">
              <a:buFont typeface="Arial" pitchFamily="34" charset="0"/>
              <a:buNone/>
            </a:pPr>
            <a:r>
              <a:rPr lang="nl-NL" sz="1800" dirty="0"/>
              <a:t>op de wereldmarkt voor €350</a:t>
            </a:r>
          </a:p>
          <a:p>
            <a:pPr marL="266700" indent="0">
              <a:buFont typeface="Arial" pitchFamily="34" charset="0"/>
              <a:buNone/>
            </a:pPr>
            <a:r>
              <a:rPr lang="nl-NL" sz="1800" dirty="0"/>
              <a:t>of in eigen land voor €600 ?? </a:t>
            </a:r>
          </a:p>
          <a:p>
            <a:pPr marL="0" indent="0">
              <a:buFont typeface="Arial" pitchFamily="34" charset="0"/>
              <a:buNone/>
            </a:pPr>
            <a:endParaRPr lang="nl-NL" sz="2000" dirty="0"/>
          </a:p>
          <a:p>
            <a:pPr marL="0" indent="0">
              <a:buFont typeface="Arial" pitchFamily="34" charset="0"/>
              <a:buNone/>
            </a:pPr>
            <a:r>
              <a:rPr lang="nl-NL" sz="2000" dirty="0"/>
              <a:t>Buitenlandse producten moeten dus minimaal €600 gaan kosten:</a:t>
            </a:r>
          </a:p>
          <a:p>
            <a:pPr marL="0" indent="0">
              <a:buFont typeface="Arial" pitchFamily="34" charset="0"/>
              <a:buNone/>
            </a:pPr>
            <a:r>
              <a:rPr lang="nl-NL" sz="2000" b="1" dirty="0"/>
              <a:t>invoerheffing minimaal € 250</a:t>
            </a:r>
          </a:p>
        </p:txBody>
      </p:sp>
      <p:cxnSp>
        <p:nvCxnSpPr>
          <p:cNvPr id="37" name="Rechte verbindingslijn 3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Rechte verbindingslijn 3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9" name="Rechte verbindingslijn 3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kstvak 53"/>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55" name="Tekstvak 54"/>
          <p:cNvSpPr txBox="1"/>
          <p:nvPr/>
        </p:nvSpPr>
        <p:spPr>
          <a:xfrm rot="16200000">
            <a:off x="4419484" y="1961198"/>
            <a:ext cx="583814" cy="369332"/>
          </a:xfrm>
          <a:prstGeom prst="rect">
            <a:avLst/>
          </a:prstGeom>
          <a:noFill/>
        </p:spPr>
        <p:txBody>
          <a:bodyPr wrap="none" rtlCol="0">
            <a:spAutoFit/>
          </a:bodyPr>
          <a:lstStyle/>
          <a:p>
            <a:r>
              <a:rPr lang="nl-NL" dirty="0"/>
              <a:t>prijs</a:t>
            </a:r>
          </a:p>
        </p:txBody>
      </p:sp>
      <p:sp>
        <p:nvSpPr>
          <p:cNvPr id="56" name="Tekstvak 55"/>
          <p:cNvSpPr txBox="1"/>
          <p:nvPr/>
        </p:nvSpPr>
        <p:spPr>
          <a:xfrm>
            <a:off x="4751056" y="4374396"/>
            <a:ext cx="535724" cy="369332"/>
          </a:xfrm>
          <a:prstGeom prst="rect">
            <a:avLst/>
          </a:prstGeom>
          <a:noFill/>
        </p:spPr>
        <p:txBody>
          <a:bodyPr wrap="none" rtlCol="0">
            <a:spAutoFit/>
          </a:bodyPr>
          <a:lstStyle/>
          <a:p>
            <a:r>
              <a:rPr lang="nl-NL" dirty="0"/>
              <a:t>200</a:t>
            </a:r>
          </a:p>
        </p:txBody>
      </p:sp>
      <p:sp>
        <p:nvSpPr>
          <p:cNvPr id="57" name="Tekstvak 56"/>
          <p:cNvSpPr txBox="1"/>
          <p:nvPr/>
        </p:nvSpPr>
        <p:spPr>
          <a:xfrm>
            <a:off x="4751056" y="3654316"/>
            <a:ext cx="535724" cy="369332"/>
          </a:xfrm>
          <a:prstGeom prst="rect">
            <a:avLst/>
          </a:prstGeom>
          <a:noFill/>
        </p:spPr>
        <p:txBody>
          <a:bodyPr wrap="none" rtlCol="0">
            <a:spAutoFit/>
          </a:bodyPr>
          <a:lstStyle/>
          <a:p>
            <a:r>
              <a:rPr lang="nl-NL" dirty="0"/>
              <a:t>400</a:t>
            </a:r>
          </a:p>
        </p:txBody>
      </p:sp>
      <p:sp>
        <p:nvSpPr>
          <p:cNvPr id="58" name="Tekstvak 57"/>
          <p:cNvSpPr txBox="1"/>
          <p:nvPr/>
        </p:nvSpPr>
        <p:spPr>
          <a:xfrm>
            <a:off x="4751056" y="3006244"/>
            <a:ext cx="535724" cy="369332"/>
          </a:xfrm>
          <a:prstGeom prst="rect">
            <a:avLst/>
          </a:prstGeom>
          <a:noFill/>
        </p:spPr>
        <p:txBody>
          <a:bodyPr wrap="none" rtlCol="0">
            <a:spAutoFit/>
          </a:bodyPr>
          <a:lstStyle/>
          <a:p>
            <a:r>
              <a:rPr lang="nl-NL" dirty="0"/>
              <a:t>600</a:t>
            </a:r>
          </a:p>
        </p:txBody>
      </p:sp>
      <p:sp>
        <p:nvSpPr>
          <p:cNvPr id="59" name="Tekstvak 58"/>
          <p:cNvSpPr txBox="1"/>
          <p:nvPr/>
        </p:nvSpPr>
        <p:spPr>
          <a:xfrm>
            <a:off x="4751056" y="2276872"/>
            <a:ext cx="535724" cy="369332"/>
          </a:xfrm>
          <a:prstGeom prst="rect">
            <a:avLst/>
          </a:prstGeom>
          <a:noFill/>
        </p:spPr>
        <p:txBody>
          <a:bodyPr wrap="none" rtlCol="0">
            <a:spAutoFit/>
          </a:bodyPr>
          <a:lstStyle/>
          <a:p>
            <a:r>
              <a:rPr lang="nl-NL" dirty="0"/>
              <a:t>800</a:t>
            </a:r>
          </a:p>
        </p:txBody>
      </p:sp>
      <p:sp>
        <p:nvSpPr>
          <p:cNvPr id="60" name="Tekstvak 59"/>
          <p:cNvSpPr txBox="1"/>
          <p:nvPr/>
        </p:nvSpPr>
        <p:spPr>
          <a:xfrm>
            <a:off x="4646281" y="1566084"/>
            <a:ext cx="652743" cy="369332"/>
          </a:xfrm>
          <a:prstGeom prst="rect">
            <a:avLst/>
          </a:prstGeom>
          <a:noFill/>
        </p:spPr>
        <p:txBody>
          <a:bodyPr wrap="none" rtlCol="0">
            <a:spAutoFit/>
          </a:bodyPr>
          <a:lstStyle/>
          <a:p>
            <a:r>
              <a:rPr lang="nl-NL" dirty="0"/>
              <a:t>1000</a:t>
            </a:r>
          </a:p>
        </p:txBody>
      </p:sp>
      <p:sp>
        <p:nvSpPr>
          <p:cNvPr id="61" name="Tekstvak 60"/>
          <p:cNvSpPr txBox="1"/>
          <p:nvPr/>
        </p:nvSpPr>
        <p:spPr>
          <a:xfrm>
            <a:off x="5759168" y="5310500"/>
            <a:ext cx="418704" cy="369332"/>
          </a:xfrm>
          <a:prstGeom prst="rect">
            <a:avLst/>
          </a:prstGeom>
          <a:noFill/>
        </p:spPr>
        <p:txBody>
          <a:bodyPr wrap="none" rtlCol="0">
            <a:spAutoFit/>
          </a:bodyPr>
          <a:lstStyle/>
          <a:p>
            <a:r>
              <a:rPr lang="nl-NL" dirty="0"/>
              <a:t>50</a:t>
            </a:r>
          </a:p>
        </p:txBody>
      </p:sp>
      <p:sp>
        <p:nvSpPr>
          <p:cNvPr id="62" name="Tekstvak 61"/>
          <p:cNvSpPr txBox="1"/>
          <p:nvPr/>
        </p:nvSpPr>
        <p:spPr>
          <a:xfrm>
            <a:off x="6492592" y="5310500"/>
            <a:ext cx="535724" cy="369332"/>
          </a:xfrm>
          <a:prstGeom prst="rect">
            <a:avLst/>
          </a:prstGeom>
          <a:noFill/>
        </p:spPr>
        <p:txBody>
          <a:bodyPr wrap="none" rtlCol="0">
            <a:spAutoFit/>
          </a:bodyPr>
          <a:lstStyle/>
          <a:p>
            <a:r>
              <a:rPr lang="nl-NL" dirty="0"/>
              <a:t>100</a:t>
            </a:r>
          </a:p>
        </p:txBody>
      </p:sp>
      <p:sp>
        <p:nvSpPr>
          <p:cNvPr id="63" name="Tekstvak 62"/>
          <p:cNvSpPr txBox="1"/>
          <p:nvPr/>
        </p:nvSpPr>
        <p:spPr>
          <a:xfrm>
            <a:off x="7212672" y="5310500"/>
            <a:ext cx="535724" cy="369332"/>
          </a:xfrm>
          <a:prstGeom prst="rect">
            <a:avLst/>
          </a:prstGeom>
          <a:noFill/>
        </p:spPr>
        <p:txBody>
          <a:bodyPr wrap="none" rtlCol="0">
            <a:spAutoFit/>
          </a:bodyPr>
          <a:lstStyle/>
          <a:p>
            <a:r>
              <a:rPr lang="nl-NL" dirty="0"/>
              <a:t>150</a:t>
            </a:r>
          </a:p>
        </p:txBody>
      </p:sp>
      <p:sp>
        <p:nvSpPr>
          <p:cNvPr id="64" name="Tekstvak 63"/>
          <p:cNvSpPr txBox="1"/>
          <p:nvPr/>
        </p:nvSpPr>
        <p:spPr>
          <a:xfrm>
            <a:off x="7932752" y="5310500"/>
            <a:ext cx="535724" cy="369332"/>
          </a:xfrm>
          <a:prstGeom prst="rect">
            <a:avLst/>
          </a:prstGeom>
          <a:noFill/>
        </p:spPr>
        <p:txBody>
          <a:bodyPr wrap="none" rtlCol="0">
            <a:spAutoFit/>
          </a:bodyPr>
          <a:lstStyle/>
          <a:p>
            <a:r>
              <a:rPr lang="nl-NL" dirty="0"/>
              <a:t>200</a:t>
            </a:r>
          </a:p>
        </p:txBody>
      </p:sp>
      <p:sp>
        <p:nvSpPr>
          <p:cNvPr id="65" name="Tekstvak 64"/>
          <p:cNvSpPr txBox="1"/>
          <p:nvPr/>
        </p:nvSpPr>
        <p:spPr>
          <a:xfrm>
            <a:off x="8580824" y="5310500"/>
            <a:ext cx="535724" cy="369332"/>
          </a:xfrm>
          <a:prstGeom prst="rect">
            <a:avLst/>
          </a:prstGeom>
          <a:noFill/>
        </p:spPr>
        <p:txBody>
          <a:bodyPr wrap="none" rtlCol="0">
            <a:spAutoFit/>
          </a:bodyPr>
          <a:lstStyle/>
          <a:p>
            <a:r>
              <a:rPr lang="nl-NL" dirty="0"/>
              <a:t>250</a:t>
            </a:r>
          </a:p>
        </p:txBody>
      </p:sp>
      <p:cxnSp>
        <p:nvCxnSpPr>
          <p:cNvPr id="66" name="Rechte verbindingslijn 65"/>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67" name="Rechthoek 66"/>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68" name="Rechte verbindingslijn 67"/>
          <p:cNvCxnSpPr/>
          <p:nvPr/>
        </p:nvCxnSpPr>
        <p:spPr>
          <a:xfrm flipV="1">
            <a:off x="5255112" y="2780928"/>
            <a:ext cx="3592016" cy="1809493"/>
          </a:xfrm>
          <a:prstGeom prst="line">
            <a:avLst/>
          </a:prstGeom>
        </p:spPr>
        <p:style>
          <a:lnRef idx="3">
            <a:schemeClr val="accent4"/>
          </a:lnRef>
          <a:fillRef idx="0">
            <a:schemeClr val="accent4"/>
          </a:fillRef>
          <a:effectRef idx="2">
            <a:schemeClr val="accent4"/>
          </a:effectRef>
          <a:fontRef idx="minor">
            <a:schemeClr val="tx1"/>
          </a:fontRef>
        </p:style>
      </p:cxnSp>
      <p:sp>
        <p:nvSpPr>
          <p:cNvPr id="69" name="Rechthoek 68"/>
          <p:cNvSpPr/>
          <p:nvPr/>
        </p:nvSpPr>
        <p:spPr>
          <a:xfrm>
            <a:off x="8514149" y="2467932"/>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70" name="Rechte verbindingslijn 69"/>
          <p:cNvCxnSpPr/>
          <p:nvPr/>
        </p:nvCxnSpPr>
        <p:spPr>
          <a:xfrm>
            <a:off x="5255112" y="3626265"/>
            <a:ext cx="1878705" cy="7010"/>
          </a:xfrm>
          <a:prstGeom prst="line">
            <a:avLst/>
          </a:prstGeom>
          <a:ln w="19050">
            <a:prstDash val="dash"/>
          </a:ln>
        </p:spPr>
        <p:style>
          <a:lnRef idx="3">
            <a:schemeClr val="dk1"/>
          </a:lnRef>
          <a:fillRef idx="0">
            <a:schemeClr val="dk1"/>
          </a:fillRef>
          <a:effectRef idx="2">
            <a:schemeClr val="dk1"/>
          </a:effectRef>
          <a:fontRef idx="minor">
            <a:schemeClr val="tx1"/>
          </a:fontRef>
        </p:style>
      </p:cxnSp>
      <p:cxnSp>
        <p:nvCxnSpPr>
          <p:cNvPr id="71" name="Rechte verbindingslijn 70"/>
          <p:cNvCxnSpPr/>
          <p:nvPr/>
        </p:nvCxnSpPr>
        <p:spPr>
          <a:xfrm>
            <a:off x="7200740" y="3686070"/>
            <a:ext cx="2214" cy="1552422"/>
          </a:xfrm>
          <a:prstGeom prst="line">
            <a:avLst/>
          </a:prstGeom>
          <a:ln w="19050">
            <a:prstDash val="dash"/>
          </a:ln>
        </p:spPr>
        <p:style>
          <a:lnRef idx="3">
            <a:schemeClr val="dk1"/>
          </a:lnRef>
          <a:fillRef idx="0">
            <a:schemeClr val="dk1"/>
          </a:fillRef>
          <a:effectRef idx="2">
            <a:schemeClr val="dk1"/>
          </a:effectRef>
          <a:fontRef idx="minor">
            <a:schemeClr val="tx1"/>
          </a:fontRef>
        </p:style>
      </p:cxnSp>
      <p:sp>
        <p:nvSpPr>
          <p:cNvPr id="72" name="Ovaal 71"/>
          <p:cNvSpPr/>
          <p:nvPr/>
        </p:nvSpPr>
        <p:spPr>
          <a:xfrm>
            <a:off x="7133817" y="3566461"/>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35" name="Rechte verbindingslijn 34"/>
          <p:cNvCxnSpPr/>
          <p:nvPr/>
        </p:nvCxnSpPr>
        <p:spPr>
          <a:xfrm>
            <a:off x="5286780" y="3150260"/>
            <a:ext cx="3568732" cy="0"/>
          </a:xfrm>
          <a:prstGeom prst="line">
            <a:avLst/>
          </a:prstGeom>
          <a:ln>
            <a:prstDash val="lgDash"/>
          </a:ln>
        </p:spPr>
        <p:style>
          <a:lnRef idx="2">
            <a:schemeClr val="accent6"/>
          </a:lnRef>
          <a:fillRef idx="0">
            <a:schemeClr val="accent6"/>
          </a:fillRef>
          <a:effectRef idx="1">
            <a:schemeClr val="accent6"/>
          </a:effectRef>
          <a:fontRef idx="minor">
            <a:schemeClr val="tx1"/>
          </a:fontRef>
        </p:style>
      </p:cxnSp>
      <p:sp>
        <p:nvSpPr>
          <p:cNvPr id="36" name="Rechthoek 35"/>
          <p:cNvSpPr/>
          <p:nvPr/>
        </p:nvSpPr>
        <p:spPr>
          <a:xfrm>
            <a:off x="8413932" y="2952564"/>
            <a:ext cx="542136" cy="369332"/>
          </a:xfrm>
          <a:prstGeom prst="rect">
            <a:avLst/>
          </a:prstGeom>
        </p:spPr>
        <p:txBody>
          <a:bodyPr wrap="none">
            <a:spAutoFit/>
          </a:bodyPr>
          <a:lstStyle/>
          <a:p>
            <a:r>
              <a:rPr lang="nl-NL" dirty="0" err="1"/>
              <a:t>P</a:t>
            </a:r>
            <a:r>
              <a:rPr lang="nl-NL" baseline="-25000" dirty="0" err="1"/>
              <a:t>min</a:t>
            </a:r>
            <a:endParaRPr lang="nl-NL" dirty="0"/>
          </a:p>
        </p:txBody>
      </p:sp>
      <p:sp>
        <p:nvSpPr>
          <p:cNvPr id="43" name="Ovaal 42"/>
          <p:cNvSpPr/>
          <p:nvPr/>
        </p:nvSpPr>
        <p:spPr>
          <a:xfrm>
            <a:off x="6641182" y="3097535"/>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sp>
        <p:nvSpPr>
          <p:cNvPr id="44" name="Ovaal 43"/>
          <p:cNvSpPr/>
          <p:nvPr/>
        </p:nvSpPr>
        <p:spPr>
          <a:xfrm>
            <a:off x="807603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73" name="Rechte verbindingslijn 72"/>
          <p:cNvCxnSpPr/>
          <p:nvPr/>
        </p:nvCxnSpPr>
        <p:spPr>
          <a:xfrm>
            <a:off x="5292080" y="4087738"/>
            <a:ext cx="3568732" cy="0"/>
          </a:xfrm>
          <a:prstGeom prst="line">
            <a:avLst/>
          </a:prstGeom>
          <a:ln>
            <a:prstDash val="lgDash"/>
          </a:ln>
        </p:spPr>
        <p:style>
          <a:lnRef idx="2">
            <a:schemeClr val="accent2"/>
          </a:lnRef>
          <a:fillRef idx="0">
            <a:schemeClr val="accent2"/>
          </a:fillRef>
          <a:effectRef idx="1">
            <a:schemeClr val="accent2"/>
          </a:effectRef>
          <a:fontRef idx="minor">
            <a:schemeClr val="tx1"/>
          </a:fontRef>
        </p:style>
      </p:cxnSp>
      <p:sp>
        <p:nvSpPr>
          <p:cNvPr id="74" name="Rechthoek 73"/>
          <p:cNvSpPr/>
          <p:nvPr/>
        </p:nvSpPr>
        <p:spPr>
          <a:xfrm>
            <a:off x="8422352" y="3915380"/>
            <a:ext cx="732701" cy="369332"/>
          </a:xfrm>
          <a:prstGeom prst="rect">
            <a:avLst/>
          </a:prstGeom>
        </p:spPr>
        <p:txBody>
          <a:bodyPr wrap="none">
            <a:spAutoFit/>
          </a:bodyPr>
          <a:lstStyle/>
          <a:p>
            <a:r>
              <a:rPr lang="nl-NL" dirty="0" err="1"/>
              <a:t>P</a:t>
            </a:r>
            <a:r>
              <a:rPr lang="nl-NL" baseline="-25000" dirty="0" err="1"/>
              <a:t>wereld</a:t>
            </a:r>
            <a:endParaRPr lang="nl-NL" dirty="0"/>
          </a:p>
        </p:txBody>
      </p:sp>
    </p:spTree>
    <p:extLst>
      <p:ext uri="{BB962C8B-B14F-4D97-AF65-F5344CB8AC3E}">
        <p14:creationId xmlns:p14="http://schemas.microsoft.com/office/powerpoint/2010/main" val="2760973440"/>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9" end="9"/>
                                            </p:txEl>
                                          </p:spTgt>
                                        </p:tgtEl>
                                        <p:attrNameLst>
                                          <p:attrName>style.visibility</p:attrName>
                                        </p:attrNameLst>
                                      </p:cBhvr>
                                      <p:to>
                                        <p:strVal val="visible"/>
                                      </p:to>
                                    </p:set>
                                    <p:animEffect transition="in" filter="fade">
                                      <p:cBhvr>
                                        <p:cTn id="7" dur="500"/>
                                        <p:tgtEl>
                                          <p:spTgt spid="42">
                                            <p:txEl>
                                              <p:pRg st="9" end="9"/>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2">
                                            <p:txEl>
                                              <p:pRg st="10" end="10"/>
                                            </p:txEl>
                                          </p:spTgt>
                                        </p:tgtEl>
                                        <p:attrNameLst>
                                          <p:attrName>style.visibility</p:attrName>
                                        </p:attrNameLst>
                                      </p:cBhvr>
                                      <p:to>
                                        <p:strVal val="visible"/>
                                      </p:to>
                                    </p:set>
                                    <p:animEffect transition="in" filter="fade">
                                      <p:cBhvr>
                                        <p:cTn id="11" dur="500"/>
                                        <p:tgtEl>
                                          <p:spTgt spid="42">
                                            <p:txEl>
                                              <p:pRg st="10" end="1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2">
                                            <p:txEl>
                                              <p:pRg st="11" end="11"/>
                                            </p:txEl>
                                          </p:spTgt>
                                        </p:tgtEl>
                                        <p:attrNameLst>
                                          <p:attrName>style.visibility</p:attrName>
                                        </p:attrNameLst>
                                      </p:cBhvr>
                                      <p:to>
                                        <p:strVal val="visible"/>
                                      </p:to>
                                    </p:set>
                                    <p:animEffect transition="in" filter="fade">
                                      <p:cBhvr>
                                        <p:cTn id="24" dur="500"/>
                                        <p:tgtEl>
                                          <p:spTgt spid="42">
                                            <p:txEl>
                                              <p:pRg st="11" end="11"/>
                                            </p:txEl>
                                          </p:spTgt>
                                        </p:tgtEl>
                                      </p:cBhvr>
                                    </p:animEffect>
                                  </p:childTnLst>
                                </p:cTn>
                              </p:par>
                            </p:childTnLst>
                          </p:cTn>
                        </p:par>
                        <p:par>
                          <p:cTn id="25" fill="hold">
                            <p:stCondLst>
                              <p:cond delay="500"/>
                            </p:stCondLst>
                            <p:childTnLst>
                              <p:par>
                                <p:cTn id="26" presetID="10" presetClass="entr" presetSubtype="0" fill="hold" nodeType="afterEffect">
                                  <p:stCondLst>
                                    <p:cond delay="10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2">
                                            <p:txEl>
                                              <p:pRg st="13" end="13"/>
                                            </p:txEl>
                                          </p:spTgt>
                                        </p:tgtEl>
                                        <p:attrNameLst>
                                          <p:attrName>style.visibility</p:attrName>
                                        </p:attrNameLst>
                                      </p:cBhvr>
                                      <p:to>
                                        <p:strVal val="visible"/>
                                      </p:to>
                                    </p:set>
                                    <p:animEffect transition="in" filter="fade">
                                      <p:cBhvr>
                                        <p:cTn id="45" dur="500"/>
                                        <p:tgtEl>
                                          <p:spTgt spid="42">
                                            <p:txEl>
                                              <p:pRg st="13" end="1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2">
                                            <p:txEl>
                                              <p:pRg st="14" end="14"/>
                                            </p:txEl>
                                          </p:spTgt>
                                        </p:tgtEl>
                                        <p:attrNameLst>
                                          <p:attrName>style.visibility</p:attrName>
                                        </p:attrNameLst>
                                      </p:cBhvr>
                                      <p:to>
                                        <p:strVal val="visible"/>
                                      </p:to>
                                    </p:set>
                                    <p:animEffect transition="in" filter="fade">
                                      <p:cBhvr>
                                        <p:cTn id="50" dur="500"/>
                                        <p:tgtEl>
                                          <p:spTgt spid="42">
                                            <p:txEl>
                                              <p:pRg st="14" end="14"/>
                                            </p:txEl>
                                          </p:spTgt>
                                        </p:tgtEl>
                                      </p:cBhvr>
                                    </p:animEffect>
                                  </p:childTnLst>
                                </p:cTn>
                              </p:par>
                            </p:childTnLst>
                          </p:cTn>
                        </p:par>
                        <p:par>
                          <p:cTn id="51" fill="hold">
                            <p:stCondLst>
                              <p:cond delay="500"/>
                            </p:stCondLst>
                            <p:childTnLst>
                              <p:par>
                                <p:cTn id="52" presetID="64" presetClass="path" presetSubtype="0" accel="50000" decel="50000" fill="hold" nodeType="afterEffect">
                                  <p:stCondLst>
                                    <p:cond delay="1000"/>
                                  </p:stCondLst>
                                  <p:childTnLst>
                                    <p:animMotion origin="layout" path="M 1.66667E-6 -4.81481E-6 L 0.00035 -0.13981 " pathEditMode="relative" rAng="0" ptsTypes="AA">
                                      <p:cBhvr>
                                        <p:cTn id="53" dur="2000" fill="hold"/>
                                        <p:tgtEl>
                                          <p:spTgt spid="73"/>
                                        </p:tgtEl>
                                        <p:attrNameLst>
                                          <p:attrName>ppt_x</p:attrName>
                                          <p:attrName>ppt_y</p:attrName>
                                        </p:attrNameLst>
                                      </p:cBhvr>
                                      <p:rCtr x="17" y="-6991"/>
                                    </p:animMotion>
                                  </p:childTnLst>
                                </p:cTn>
                              </p:par>
                              <p:par>
                                <p:cTn id="54" presetID="64" presetClass="path" presetSubtype="0" accel="50000" decel="50000" fill="hold" grpId="1" nodeType="withEffect">
                                  <p:stCondLst>
                                    <p:cond delay="1000"/>
                                  </p:stCondLst>
                                  <p:childTnLst>
                                    <p:animMotion origin="layout" path="M -1.11111E-6 4.81481E-6 L 0.01458 -0.16528 " pathEditMode="relative" rAng="0" ptsTypes="AA">
                                      <p:cBhvr>
                                        <p:cTn id="55" dur="2000" fill="hold"/>
                                        <p:tgtEl>
                                          <p:spTgt spid="74"/>
                                        </p:tgtEl>
                                        <p:attrNameLst>
                                          <p:attrName>ppt_x</p:attrName>
                                          <p:attrName>ppt_y</p:attrName>
                                        </p:attrNameLst>
                                      </p:cBhvr>
                                      <p:rCtr x="729" y="-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animBg="1"/>
      <p:bldP spid="44" grpId="0" animBg="1"/>
      <p:bldP spid="74" grpId="0"/>
      <p:bldP spid="7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3753418" cy="387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hthoek 13"/>
          <p:cNvSpPr/>
          <p:nvPr/>
        </p:nvSpPr>
        <p:spPr>
          <a:xfrm>
            <a:off x="2771800" y="3501008"/>
            <a:ext cx="1008112" cy="1584176"/>
          </a:xfrm>
          <a:prstGeom prst="rect">
            <a:avLst/>
          </a:prstGeom>
          <a:solidFill>
            <a:schemeClr val="accent1">
              <a:alpha val="46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nl-NL"/>
          </a:p>
        </p:txBody>
      </p:sp>
      <p:sp>
        <p:nvSpPr>
          <p:cNvPr id="2" name="Titel 1"/>
          <p:cNvSpPr>
            <a:spLocks noGrp="1"/>
          </p:cNvSpPr>
          <p:nvPr>
            <p:ph type="title"/>
          </p:nvPr>
        </p:nvSpPr>
        <p:spPr>
          <a:xfrm>
            <a:off x="457200" y="338328"/>
            <a:ext cx="8229600" cy="786416"/>
          </a:xfrm>
        </p:spPr>
        <p:style>
          <a:lnRef idx="2">
            <a:schemeClr val="accent5">
              <a:shade val="50000"/>
            </a:schemeClr>
          </a:lnRef>
          <a:fillRef idx="1">
            <a:schemeClr val="accent5"/>
          </a:fillRef>
          <a:effectRef idx="0">
            <a:schemeClr val="accent5"/>
          </a:effectRef>
          <a:fontRef idx="minor">
            <a:schemeClr val="lt1"/>
          </a:fontRef>
        </p:style>
        <p:txBody>
          <a:bodyPr/>
          <a:lstStyle/>
          <a:p>
            <a:r>
              <a:rPr lang="nl-NL" dirty="0"/>
              <a:t>Opkopen of </a:t>
            </a:r>
            <a:r>
              <a:rPr lang="nl-NL" dirty="0" err="1"/>
              <a:t>subsidieren</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988840"/>
            <a:ext cx="3757355" cy="3878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Rechte verbindingslijn 3"/>
          <p:cNvCxnSpPr/>
          <p:nvPr/>
        </p:nvCxnSpPr>
        <p:spPr>
          <a:xfrm>
            <a:off x="2699792" y="3501008"/>
            <a:ext cx="0" cy="1656184"/>
          </a:xfrm>
          <a:prstGeom prst="line">
            <a:avLst/>
          </a:prstGeom>
        </p:spPr>
        <p:style>
          <a:lnRef idx="3">
            <a:schemeClr val="dk1"/>
          </a:lnRef>
          <a:fillRef idx="0">
            <a:schemeClr val="dk1"/>
          </a:fillRef>
          <a:effectRef idx="2">
            <a:schemeClr val="dk1"/>
          </a:effectRef>
          <a:fontRef idx="minor">
            <a:schemeClr val="tx1"/>
          </a:fontRef>
        </p:style>
      </p:cxnSp>
      <p:cxnSp>
        <p:nvCxnSpPr>
          <p:cNvPr id="8" name="Rechte verbindingslijn 7"/>
          <p:cNvCxnSpPr/>
          <p:nvPr/>
        </p:nvCxnSpPr>
        <p:spPr>
          <a:xfrm>
            <a:off x="3833267" y="3491483"/>
            <a:ext cx="0" cy="1656184"/>
          </a:xfrm>
          <a:prstGeom prst="line">
            <a:avLst/>
          </a:prstGeom>
        </p:spPr>
        <p:style>
          <a:lnRef idx="3">
            <a:schemeClr val="dk1"/>
          </a:lnRef>
          <a:fillRef idx="0">
            <a:schemeClr val="dk1"/>
          </a:fillRef>
          <a:effectRef idx="2">
            <a:schemeClr val="dk1"/>
          </a:effectRef>
          <a:fontRef idx="minor">
            <a:schemeClr val="tx1"/>
          </a:fontRef>
        </p:style>
      </p:cxnSp>
      <p:cxnSp>
        <p:nvCxnSpPr>
          <p:cNvPr id="9" name="Rechte verbindingslijn 8"/>
          <p:cNvCxnSpPr/>
          <p:nvPr/>
        </p:nvCxnSpPr>
        <p:spPr>
          <a:xfrm flipH="1">
            <a:off x="5940152" y="4581128"/>
            <a:ext cx="2304256" cy="0"/>
          </a:xfrm>
          <a:prstGeom prst="line">
            <a:avLst/>
          </a:prstGeom>
        </p:spPr>
        <p:style>
          <a:lnRef idx="3">
            <a:schemeClr val="dk1"/>
          </a:lnRef>
          <a:fillRef idx="0">
            <a:schemeClr val="dk1"/>
          </a:fillRef>
          <a:effectRef idx="2">
            <a:schemeClr val="dk1"/>
          </a:effectRef>
          <a:fontRef idx="minor">
            <a:schemeClr val="tx1"/>
          </a:fontRef>
        </p:style>
      </p:cxnSp>
      <p:cxnSp>
        <p:nvCxnSpPr>
          <p:cNvPr id="12" name="Rechte verbindingslijn 11"/>
          <p:cNvCxnSpPr/>
          <p:nvPr/>
        </p:nvCxnSpPr>
        <p:spPr>
          <a:xfrm flipH="1">
            <a:off x="5940152" y="3501008"/>
            <a:ext cx="2304256" cy="0"/>
          </a:xfrm>
          <a:prstGeom prst="line">
            <a:avLst/>
          </a:prstGeom>
        </p:spPr>
        <p:style>
          <a:lnRef idx="3">
            <a:schemeClr val="dk1"/>
          </a:lnRef>
          <a:fillRef idx="0">
            <a:schemeClr val="dk1"/>
          </a:fillRef>
          <a:effectRef idx="2">
            <a:schemeClr val="dk1"/>
          </a:effectRef>
          <a:fontRef idx="minor">
            <a:schemeClr val="tx1"/>
          </a:fontRef>
        </p:style>
      </p:cxnSp>
      <p:cxnSp>
        <p:nvCxnSpPr>
          <p:cNvPr id="13" name="Rechte verbindingslijn 12"/>
          <p:cNvCxnSpPr/>
          <p:nvPr/>
        </p:nvCxnSpPr>
        <p:spPr>
          <a:xfrm>
            <a:off x="8244408" y="3501008"/>
            <a:ext cx="0" cy="1080120"/>
          </a:xfrm>
          <a:prstGeom prst="line">
            <a:avLst/>
          </a:prstGeom>
        </p:spPr>
        <p:style>
          <a:lnRef idx="3">
            <a:schemeClr val="dk1"/>
          </a:lnRef>
          <a:fillRef idx="0">
            <a:schemeClr val="dk1"/>
          </a:fillRef>
          <a:effectRef idx="2">
            <a:schemeClr val="dk1"/>
          </a:effectRef>
          <a:fontRef idx="minor">
            <a:schemeClr val="tx1"/>
          </a:fontRef>
        </p:style>
      </p:cxnSp>
      <p:sp>
        <p:nvSpPr>
          <p:cNvPr id="11" name="Tekstvak 10"/>
          <p:cNvSpPr txBox="1"/>
          <p:nvPr/>
        </p:nvSpPr>
        <p:spPr>
          <a:xfrm>
            <a:off x="5220072" y="5949280"/>
            <a:ext cx="3744416"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Consument betaalt € 0,22</a:t>
            </a:r>
          </a:p>
          <a:p>
            <a:r>
              <a:rPr lang="nl-NL" dirty="0"/>
              <a:t>Overheid betaalt € 0,38 subsidie</a:t>
            </a:r>
          </a:p>
          <a:p>
            <a:r>
              <a:rPr lang="nl-NL" dirty="0"/>
              <a:t>Kosten € 0,38 x 80.000 = € 30.400 </a:t>
            </a:r>
          </a:p>
        </p:txBody>
      </p:sp>
      <p:sp>
        <p:nvSpPr>
          <p:cNvPr id="17" name="Tekstvak 16"/>
          <p:cNvSpPr txBox="1"/>
          <p:nvPr/>
        </p:nvSpPr>
        <p:spPr>
          <a:xfrm>
            <a:off x="971600" y="5934670"/>
            <a:ext cx="3672408"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Consument betaalt € 0,60</a:t>
            </a:r>
          </a:p>
          <a:p>
            <a:r>
              <a:rPr lang="nl-NL" dirty="0"/>
              <a:t>Overheid koopt alles op</a:t>
            </a:r>
          </a:p>
          <a:p>
            <a:r>
              <a:rPr lang="nl-NL" dirty="0"/>
              <a:t>Kosten € 0,60 x 40.000 = € 24.000 </a:t>
            </a:r>
          </a:p>
        </p:txBody>
      </p:sp>
      <p:sp>
        <p:nvSpPr>
          <p:cNvPr id="15" name="Rechthoek 14"/>
          <p:cNvSpPr/>
          <p:nvPr/>
        </p:nvSpPr>
        <p:spPr>
          <a:xfrm>
            <a:off x="5972174" y="3573016"/>
            <a:ext cx="2200225" cy="936104"/>
          </a:xfrm>
          <a:prstGeom prst="rect">
            <a:avLst/>
          </a:prstGeom>
          <a:solidFill>
            <a:schemeClr val="accent1">
              <a:alpha val="46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682424190"/>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7"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title"/>
          </p:nvPr>
        </p:nvSpPr>
        <p:spPr>
          <a:xfrm>
            <a:off x="457200" y="274638"/>
            <a:ext cx="8229600" cy="709612"/>
          </a:xfrm>
          <a:solidFill>
            <a:schemeClr val="accent6"/>
          </a:solidFill>
        </p:spPr>
        <p:txBody>
          <a:bodyPr>
            <a:normAutofit fontScale="90000"/>
          </a:bodyPr>
          <a:lstStyle/>
          <a:p>
            <a:r>
              <a:rPr lang="nl-NL" dirty="0"/>
              <a:t>Doordenker…..</a:t>
            </a:r>
          </a:p>
        </p:txBody>
      </p:sp>
      <p:sp>
        <p:nvSpPr>
          <p:cNvPr id="42" name="Tijdelijke aanduiding voor inhoud 2"/>
          <p:cNvSpPr txBox="1">
            <a:spLocks/>
          </p:cNvSpPr>
          <p:nvPr/>
        </p:nvSpPr>
        <p:spPr>
          <a:xfrm>
            <a:off x="457200" y="1285860"/>
            <a:ext cx="4038600" cy="5143536"/>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000" dirty="0"/>
              <a:t>Marktmodel in de uitgangssituatie: </a:t>
            </a:r>
          </a:p>
          <a:p>
            <a:pPr marL="400050" lvl="1" indent="0">
              <a:buNone/>
            </a:pPr>
            <a:r>
              <a:rPr lang="nl-NL" sz="2000" dirty="0" err="1"/>
              <a:t>Q</a:t>
            </a:r>
            <a:r>
              <a:rPr lang="nl-NL" sz="2000" baseline="-25000" dirty="0" err="1"/>
              <a:t>v</a:t>
            </a:r>
            <a:r>
              <a:rPr lang="nl-NL" sz="2000" dirty="0"/>
              <a:t> = -¼P + 250</a:t>
            </a:r>
          </a:p>
          <a:p>
            <a:pPr marL="400050" lvl="1" indent="0">
              <a:buNone/>
            </a:pPr>
            <a:r>
              <a:rPr lang="nl-NL" sz="2000" dirty="0" err="1"/>
              <a:t>Q</a:t>
            </a:r>
            <a:r>
              <a:rPr lang="nl-NL" sz="2000" baseline="-25000" dirty="0" err="1"/>
              <a:t>a</a:t>
            </a:r>
            <a:r>
              <a:rPr lang="nl-NL" sz="2000" dirty="0"/>
              <a:t> = ½P – 100</a:t>
            </a:r>
          </a:p>
          <a:p>
            <a:pPr marL="0" indent="0">
              <a:buNone/>
            </a:pPr>
            <a:endParaRPr lang="nl-NL" sz="2000" dirty="0"/>
          </a:p>
          <a:p>
            <a:pPr marL="0" lvl="1" indent="0">
              <a:buNone/>
            </a:pPr>
            <a:r>
              <a:rPr lang="nl-NL" sz="2000" dirty="0"/>
              <a:t>Wereldmarktprijs van €350</a:t>
            </a:r>
          </a:p>
          <a:p>
            <a:pPr marL="0" lvl="1" indent="0">
              <a:buNone/>
            </a:pPr>
            <a:r>
              <a:rPr lang="nl-NL" sz="2000" dirty="0">
                <a:solidFill>
                  <a:srgbClr val="C00000"/>
                </a:solidFill>
              </a:rPr>
              <a:t>Minimumprijs van €600</a:t>
            </a:r>
          </a:p>
          <a:p>
            <a:pPr marL="0" indent="0">
              <a:buNone/>
            </a:pPr>
            <a:endParaRPr lang="nl-NL" sz="9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0" indent="0" algn="ctr">
              <a:buNone/>
            </a:pPr>
            <a:r>
              <a:rPr lang="nl-NL" sz="1800" b="1" dirty="0"/>
              <a:t>Afschaffen minimumprijs en invoerheffing</a:t>
            </a:r>
          </a:p>
          <a:p>
            <a:pPr marL="0" indent="0">
              <a:buFont typeface="Arial" pitchFamily="34" charset="0"/>
              <a:buNone/>
            </a:pPr>
            <a:endParaRPr lang="nl-NL" sz="800" dirty="0"/>
          </a:p>
          <a:p>
            <a:pPr marL="0" indent="0">
              <a:buFont typeface="Arial" pitchFamily="34" charset="0"/>
              <a:buNone/>
            </a:pPr>
            <a:r>
              <a:rPr lang="nl-NL"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Hoeveel producten zullen dan geïmporteerd worden?</a:t>
            </a:r>
          </a:p>
          <a:p>
            <a:pPr marL="0" indent="0">
              <a:buFont typeface="Arial" pitchFamily="34" charset="0"/>
              <a:buNone/>
            </a:pPr>
            <a:r>
              <a:rPr lang="nl-NL" sz="1600" dirty="0"/>
              <a:t>Binnenlandse vraag bij €350:</a:t>
            </a:r>
          </a:p>
          <a:p>
            <a:pPr marL="0" lvl="1" indent="0">
              <a:buNone/>
            </a:pPr>
            <a:r>
              <a:rPr lang="nl-NL" sz="1600" dirty="0" err="1"/>
              <a:t>Q</a:t>
            </a:r>
            <a:r>
              <a:rPr lang="nl-NL" sz="1600" baseline="-25000" dirty="0" err="1"/>
              <a:t>v</a:t>
            </a:r>
            <a:r>
              <a:rPr lang="nl-NL" sz="1600" dirty="0"/>
              <a:t> = -¼</a:t>
            </a:r>
            <a:r>
              <a:rPr lang="nl-NL" sz="1600" dirty="0">
                <a:solidFill>
                  <a:srgbClr val="FF0000"/>
                </a:solidFill>
              </a:rPr>
              <a:t>x350</a:t>
            </a:r>
            <a:r>
              <a:rPr lang="nl-NL" sz="1600" dirty="0"/>
              <a:t> + 250 = 162,5 (x 1.000) </a:t>
            </a:r>
          </a:p>
          <a:p>
            <a:pPr marL="0" indent="0">
              <a:buFont typeface="Arial" pitchFamily="34" charset="0"/>
              <a:buNone/>
            </a:pPr>
            <a:r>
              <a:rPr lang="nl-NL" sz="1600" dirty="0"/>
              <a:t>Binnenlands aanbod bij €350:</a:t>
            </a:r>
          </a:p>
          <a:p>
            <a:pPr marL="0" lvl="1" indent="0">
              <a:buNone/>
            </a:pPr>
            <a:r>
              <a:rPr lang="nl-NL" sz="1600" dirty="0" err="1"/>
              <a:t>Q</a:t>
            </a:r>
            <a:r>
              <a:rPr lang="nl-NL" sz="1600" baseline="-25000" dirty="0" err="1"/>
              <a:t>a</a:t>
            </a:r>
            <a:r>
              <a:rPr lang="nl-NL" sz="1600" dirty="0"/>
              <a:t> = ½</a:t>
            </a:r>
            <a:r>
              <a:rPr lang="nl-NL" sz="1600" dirty="0">
                <a:solidFill>
                  <a:srgbClr val="FF0000"/>
                </a:solidFill>
              </a:rPr>
              <a:t>x350</a:t>
            </a:r>
            <a:r>
              <a:rPr lang="nl-NL" sz="1600" dirty="0"/>
              <a:t> – 100 = 75 ( x 1.000)</a:t>
            </a:r>
          </a:p>
          <a:p>
            <a:pPr marL="0" lvl="1" indent="0">
              <a:buNone/>
            </a:pPr>
            <a:endParaRPr lang="nl-NL" sz="1600" dirty="0"/>
          </a:p>
          <a:p>
            <a:pPr marL="0" lvl="1" indent="0">
              <a:buNone/>
            </a:pPr>
            <a:r>
              <a:rPr lang="nl-NL" sz="2000" dirty="0"/>
              <a:t>Import: 87.500 stuks</a:t>
            </a:r>
          </a:p>
          <a:p>
            <a:pPr marL="0" indent="0">
              <a:buFont typeface="Arial" pitchFamily="34" charset="0"/>
              <a:buNone/>
            </a:pPr>
            <a:endParaRPr lang="nl-NL" sz="1600" dirty="0"/>
          </a:p>
        </p:txBody>
      </p:sp>
      <p:cxnSp>
        <p:nvCxnSpPr>
          <p:cNvPr id="37" name="Rechte verbindingslijn 3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Rechte verbindingslijn 3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9" name="Rechte verbindingslijn 3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kstvak 53"/>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55" name="Tekstvak 54"/>
          <p:cNvSpPr txBox="1"/>
          <p:nvPr/>
        </p:nvSpPr>
        <p:spPr>
          <a:xfrm rot="16200000">
            <a:off x="4419484" y="1961198"/>
            <a:ext cx="583814" cy="369332"/>
          </a:xfrm>
          <a:prstGeom prst="rect">
            <a:avLst/>
          </a:prstGeom>
          <a:noFill/>
        </p:spPr>
        <p:txBody>
          <a:bodyPr wrap="none" rtlCol="0">
            <a:spAutoFit/>
          </a:bodyPr>
          <a:lstStyle/>
          <a:p>
            <a:r>
              <a:rPr lang="nl-NL" dirty="0"/>
              <a:t>prijs</a:t>
            </a:r>
          </a:p>
        </p:txBody>
      </p:sp>
      <p:sp>
        <p:nvSpPr>
          <p:cNvPr id="56" name="Tekstvak 55"/>
          <p:cNvSpPr txBox="1"/>
          <p:nvPr/>
        </p:nvSpPr>
        <p:spPr>
          <a:xfrm>
            <a:off x="4751056" y="4374396"/>
            <a:ext cx="535724" cy="369332"/>
          </a:xfrm>
          <a:prstGeom prst="rect">
            <a:avLst/>
          </a:prstGeom>
          <a:noFill/>
        </p:spPr>
        <p:txBody>
          <a:bodyPr wrap="none" rtlCol="0">
            <a:spAutoFit/>
          </a:bodyPr>
          <a:lstStyle/>
          <a:p>
            <a:r>
              <a:rPr lang="nl-NL" dirty="0"/>
              <a:t>200</a:t>
            </a:r>
          </a:p>
        </p:txBody>
      </p:sp>
      <p:sp>
        <p:nvSpPr>
          <p:cNvPr id="57" name="Tekstvak 56"/>
          <p:cNvSpPr txBox="1"/>
          <p:nvPr/>
        </p:nvSpPr>
        <p:spPr>
          <a:xfrm>
            <a:off x="4751056" y="3654316"/>
            <a:ext cx="535724" cy="369332"/>
          </a:xfrm>
          <a:prstGeom prst="rect">
            <a:avLst/>
          </a:prstGeom>
          <a:noFill/>
        </p:spPr>
        <p:txBody>
          <a:bodyPr wrap="none" rtlCol="0">
            <a:spAutoFit/>
          </a:bodyPr>
          <a:lstStyle/>
          <a:p>
            <a:r>
              <a:rPr lang="nl-NL" dirty="0"/>
              <a:t>400</a:t>
            </a:r>
          </a:p>
        </p:txBody>
      </p:sp>
      <p:sp>
        <p:nvSpPr>
          <p:cNvPr id="58" name="Tekstvak 57"/>
          <p:cNvSpPr txBox="1"/>
          <p:nvPr/>
        </p:nvSpPr>
        <p:spPr>
          <a:xfrm>
            <a:off x="4751056" y="3006244"/>
            <a:ext cx="535724" cy="369332"/>
          </a:xfrm>
          <a:prstGeom prst="rect">
            <a:avLst/>
          </a:prstGeom>
          <a:noFill/>
        </p:spPr>
        <p:txBody>
          <a:bodyPr wrap="none" rtlCol="0">
            <a:spAutoFit/>
          </a:bodyPr>
          <a:lstStyle/>
          <a:p>
            <a:r>
              <a:rPr lang="nl-NL" dirty="0"/>
              <a:t>600</a:t>
            </a:r>
          </a:p>
        </p:txBody>
      </p:sp>
      <p:sp>
        <p:nvSpPr>
          <p:cNvPr id="59" name="Tekstvak 58"/>
          <p:cNvSpPr txBox="1"/>
          <p:nvPr/>
        </p:nvSpPr>
        <p:spPr>
          <a:xfrm>
            <a:off x="4751056" y="2276872"/>
            <a:ext cx="535724" cy="369332"/>
          </a:xfrm>
          <a:prstGeom prst="rect">
            <a:avLst/>
          </a:prstGeom>
          <a:noFill/>
        </p:spPr>
        <p:txBody>
          <a:bodyPr wrap="none" rtlCol="0">
            <a:spAutoFit/>
          </a:bodyPr>
          <a:lstStyle/>
          <a:p>
            <a:r>
              <a:rPr lang="nl-NL" dirty="0"/>
              <a:t>800</a:t>
            </a:r>
          </a:p>
        </p:txBody>
      </p:sp>
      <p:sp>
        <p:nvSpPr>
          <p:cNvPr id="60" name="Tekstvak 59"/>
          <p:cNvSpPr txBox="1"/>
          <p:nvPr/>
        </p:nvSpPr>
        <p:spPr>
          <a:xfrm>
            <a:off x="4646281" y="1566084"/>
            <a:ext cx="652743" cy="369332"/>
          </a:xfrm>
          <a:prstGeom prst="rect">
            <a:avLst/>
          </a:prstGeom>
          <a:noFill/>
        </p:spPr>
        <p:txBody>
          <a:bodyPr wrap="none" rtlCol="0">
            <a:spAutoFit/>
          </a:bodyPr>
          <a:lstStyle/>
          <a:p>
            <a:r>
              <a:rPr lang="nl-NL" dirty="0"/>
              <a:t>1000</a:t>
            </a:r>
          </a:p>
        </p:txBody>
      </p:sp>
      <p:sp>
        <p:nvSpPr>
          <p:cNvPr id="61" name="Tekstvak 60"/>
          <p:cNvSpPr txBox="1"/>
          <p:nvPr/>
        </p:nvSpPr>
        <p:spPr>
          <a:xfrm>
            <a:off x="5759168" y="5310500"/>
            <a:ext cx="418704" cy="369332"/>
          </a:xfrm>
          <a:prstGeom prst="rect">
            <a:avLst/>
          </a:prstGeom>
          <a:noFill/>
        </p:spPr>
        <p:txBody>
          <a:bodyPr wrap="none" rtlCol="0">
            <a:spAutoFit/>
          </a:bodyPr>
          <a:lstStyle/>
          <a:p>
            <a:r>
              <a:rPr lang="nl-NL" dirty="0"/>
              <a:t>50</a:t>
            </a:r>
          </a:p>
        </p:txBody>
      </p:sp>
      <p:sp>
        <p:nvSpPr>
          <p:cNvPr id="62" name="Tekstvak 61"/>
          <p:cNvSpPr txBox="1"/>
          <p:nvPr/>
        </p:nvSpPr>
        <p:spPr>
          <a:xfrm>
            <a:off x="6492592" y="5310500"/>
            <a:ext cx="535724" cy="369332"/>
          </a:xfrm>
          <a:prstGeom prst="rect">
            <a:avLst/>
          </a:prstGeom>
          <a:noFill/>
        </p:spPr>
        <p:txBody>
          <a:bodyPr wrap="none" rtlCol="0">
            <a:spAutoFit/>
          </a:bodyPr>
          <a:lstStyle/>
          <a:p>
            <a:r>
              <a:rPr lang="nl-NL" dirty="0"/>
              <a:t>100</a:t>
            </a:r>
          </a:p>
        </p:txBody>
      </p:sp>
      <p:sp>
        <p:nvSpPr>
          <p:cNvPr id="63" name="Tekstvak 62"/>
          <p:cNvSpPr txBox="1"/>
          <p:nvPr/>
        </p:nvSpPr>
        <p:spPr>
          <a:xfrm>
            <a:off x="7212672" y="5310500"/>
            <a:ext cx="535724" cy="369332"/>
          </a:xfrm>
          <a:prstGeom prst="rect">
            <a:avLst/>
          </a:prstGeom>
          <a:noFill/>
        </p:spPr>
        <p:txBody>
          <a:bodyPr wrap="none" rtlCol="0">
            <a:spAutoFit/>
          </a:bodyPr>
          <a:lstStyle/>
          <a:p>
            <a:r>
              <a:rPr lang="nl-NL" dirty="0"/>
              <a:t>150</a:t>
            </a:r>
          </a:p>
        </p:txBody>
      </p:sp>
      <p:sp>
        <p:nvSpPr>
          <p:cNvPr id="64" name="Tekstvak 63"/>
          <p:cNvSpPr txBox="1"/>
          <p:nvPr/>
        </p:nvSpPr>
        <p:spPr>
          <a:xfrm>
            <a:off x="7932752" y="5310500"/>
            <a:ext cx="535724" cy="369332"/>
          </a:xfrm>
          <a:prstGeom prst="rect">
            <a:avLst/>
          </a:prstGeom>
          <a:noFill/>
        </p:spPr>
        <p:txBody>
          <a:bodyPr wrap="none" rtlCol="0">
            <a:spAutoFit/>
          </a:bodyPr>
          <a:lstStyle/>
          <a:p>
            <a:r>
              <a:rPr lang="nl-NL" dirty="0"/>
              <a:t>200</a:t>
            </a:r>
          </a:p>
        </p:txBody>
      </p:sp>
      <p:sp>
        <p:nvSpPr>
          <p:cNvPr id="65" name="Tekstvak 64"/>
          <p:cNvSpPr txBox="1"/>
          <p:nvPr/>
        </p:nvSpPr>
        <p:spPr>
          <a:xfrm>
            <a:off x="8580824" y="5310500"/>
            <a:ext cx="535724" cy="369332"/>
          </a:xfrm>
          <a:prstGeom prst="rect">
            <a:avLst/>
          </a:prstGeom>
          <a:noFill/>
        </p:spPr>
        <p:txBody>
          <a:bodyPr wrap="none" rtlCol="0">
            <a:spAutoFit/>
          </a:bodyPr>
          <a:lstStyle/>
          <a:p>
            <a:r>
              <a:rPr lang="nl-NL" dirty="0"/>
              <a:t>250</a:t>
            </a:r>
          </a:p>
        </p:txBody>
      </p:sp>
      <p:cxnSp>
        <p:nvCxnSpPr>
          <p:cNvPr id="66" name="Rechte verbindingslijn 65"/>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67" name="Rechthoek 66"/>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68" name="Rechte verbindingslijn 67"/>
          <p:cNvCxnSpPr/>
          <p:nvPr/>
        </p:nvCxnSpPr>
        <p:spPr>
          <a:xfrm flipV="1">
            <a:off x="5255112" y="2780928"/>
            <a:ext cx="3592016" cy="1809493"/>
          </a:xfrm>
          <a:prstGeom prst="line">
            <a:avLst/>
          </a:prstGeom>
        </p:spPr>
        <p:style>
          <a:lnRef idx="3">
            <a:schemeClr val="accent4"/>
          </a:lnRef>
          <a:fillRef idx="0">
            <a:schemeClr val="accent4"/>
          </a:fillRef>
          <a:effectRef idx="2">
            <a:schemeClr val="accent4"/>
          </a:effectRef>
          <a:fontRef idx="minor">
            <a:schemeClr val="tx1"/>
          </a:fontRef>
        </p:style>
      </p:cxnSp>
      <p:sp>
        <p:nvSpPr>
          <p:cNvPr id="69" name="Rechthoek 68"/>
          <p:cNvSpPr/>
          <p:nvPr/>
        </p:nvSpPr>
        <p:spPr>
          <a:xfrm>
            <a:off x="8514149" y="2467932"/>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70" name="Rechte verbindingslijn 69"/>
          <p:cNvCxnSpPr/>
          <p:nvPr/>
        </p:nvCxnSpPr>
        <p:spPr>
          <a:xfrm>
            <a:off x="5255112" y="3626265"/>
            <a:ext cx="1878705" cy="7010"/>
          </a:xfrm>
          <a:prstGeom prst="line">
            <a:avLst/>
          </a:prstGeom>
          <a:ln w="19050">
            <a:prstDash val="dash"/>
          </a:ln>
        </p:spPr>
        <p:style>
          <a:lnRef idx="3">
            <a:schemeClr val="dk1"/>
          </a:lnRef>
          <a:fillRef idx="0">
            <a:schemeClr val="dk1"/>
          </a:fillRef>
          <a:effectRef idx="2">
            <a:schemeClr val="dk1"/>
          </a:effectRef>
          <a:fontRef idx="minor">
            <a:schemeClr val="tx1"/>
          </a:fontRef>
        </p:style>
      </p:cxnSp>
      <p:cxnSp>
        <p:nvCxnSpPr>
          <p:cNvPr id="71" name="Rechte verbindingslijn 70"/>
          <p:cNvCxnSpPr/>
          <p:nvPr/>
        </p:nvCxnSpPr>
        <p:spPr>
          <a:xfrm>
            <a:off x="7200740" y="3686070"/>
            <a:ext cx="2214" cy="1552422"/>
          </a:xfrm>
          <a:prstGeom prst="line">
            <a:avLst/>
          </a:prstGeom>
          <a:ln w="19050">
            <a:prstDash val="dash"/>
          </a:ln>
        </p:spPr>
        <p:style>
          <a:lnRef idx="3">
            <a:schemeClr val="dk1"/>
          </a:lnRef>
          <a:fillRef idx="0">
            <a:schemeClr val="dk1"/>
          </a:fillRef>
          <a:effectRef idx="2">
            <a:schemeClr val="dk1"/>
          </a:effectRef>
          <a:fontRef idx="minor">
            <a:schemeClr val="tx1"/>
          </a:fontRef>
        </p:style>
      </p:cxnSp>
      <p:sp>
        <p:nvSpPr>
          <p:cNvPr id="72" name="Ovaal 71"/>
          <p:cNvSpPr/>
          <p:nvPr/>
        </p:nvSpPr>
        <p:spPr>
          <a:xfrm>
            <a:off x="7133817" y="3566461"/>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35" name="Rechte verbindingslijn 34"/>
          <p:cNvCxnSpPr/>
          <p:nvPr/>
        </p:nvCxnSpPr>
        <p:spPr>
          <a:xfrm>
            <a:off x="5286780" y="3150260"/>
            <a:ext cx="3568732" cy="0"/>
          </a:xfrm>
          <a:prstGeom prst="line">
            <a:avLst/>
          </a:prstGeom>
          <a:ln>
            <a:prstDash val="lgDash"/>
          </a:ln>
        </p:spPr>
        <p:style>
          <a:lnRef idx="2">
            <a:schemeClr val="accent6"/>
          </a:lnRef>
          <a:fillRef idx="0">
            <a:schemeClr val="accent6"/>
          </a:fillRef>
          <a:effectRef idx="1">
            <a:schemeClr val="accent6"/>
          </a:effectRef>
          <a:fontRef idx="minor">
            <a:schemeClr val="tx1"/>
          </a:fontRef>
        </p:style>
      </p:cxnSp>
      <p:sp>
        <p:nvSpPr>
          <p:cNvPr id="36" name="Rechthoek 35"/>
          <p:cNvSpPr/>
          <p:nvPr/>
        </p:nvSpPr>
        <p:spPr>
          <a:xfrm>
            <a:off x="8413932" y="2952564"/>
            <a:ext cx="542136" cy="369332"/>
          </a:xfrm>
          <a:prstGeom prst="rect">
            <a:avLst/>
          </a:prstGeom>
        </p:spPr>
        <p:txBody>
          <a:bodyPr wrap="none">
            <a:spAutoFit/>
          </a:bodyPr>
          <a:lstStyle/>
          <a:p>
            <a:r>
              <a:rPr lang="nl-NL" dirty="0" err="1"/>
              <a:t>P</a:t>
            </a:r>
            <a:r>
              <a:rPr lang="nl-NL" baseline="-25000" dirty="0" err="1"/>
              <a:t>min</a:t>
            </a:r>
            <a:endParaRPr lang="nl-NL" dirty="0"/>
          </a:p>
        </p:txBody>
      </p:sp>
      <p:sp>
        <p:nvSpPr>
          <p:cNvPr id="43" name="Ovaal 42"/>
          <p:cNvSpPr/>
          <p:nvPr/>
        </p:nvSpPr>
        <p:spPr>
          <a:xfrm>
            <a:off x="6641182" y="3097535"/>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sp>
        <p:nvSpPr>
          <p:cNvPr id="44" name="Ovaal 43"/>
          <p:cNvSpPr/>
          <p:nvPr/>
        </p:nvSpPr>
        <p:spPr>
          <a:xfrm>
            <a:off x="807603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73" name="Rechte verbindingslijn 72"/>
          <p:cNvCxnSpPr/>
          <p:nvPr/>
        </p:nvCxnSpPr>
        <p:spPr>
          <a:xfrm>
            <a:off x="5292080" y="4013519"/>
            <a:ext cx="3568732" cy="0"/>
          </a:xfrm>
          <a:prstGeom prst="line">
            <a:avLst/>
          </a:prstGeom>
          <a:ln>
            <a:prstDash val="lgDash"/>
          </a:ln>
        </p:spPr>
        <p:style>
          <a:lnRef idx="2">
            <a:schemeClr val="accent2"/>
          </a:lnRef>
          <a:fillRef idx="0">
            <a:schemeClr val="accent2"/>
          </a:fillRef>
          <a:effectRef idx="1">
            <a:schemeClr val="accent2"/>
          </a:effectRef>
          <a:fontRef idx="minor">
            <a:schemeClr val="tx1"/>
          </a:fontRef>
        </p:style>
      </p:cxnSp>
      <p:sp>
        <p:nvSpPr>
          <p:cNvPr id="74" name="Rechthoek 73"/>
          <p:cNvSpPr/>
          <p:nvPr/>
        </p:nvSpPr>
        <p:spPr>
          <a:xfrm>
            <a:off x="8422352" y="3915380"/>
            <a:ext cx="732701" cy="369332"/>
          </a:xfrm>
          <a:prstGeom prst="rect">
            <a:avLst/>
          </a:prstGeom>
        </p:spPr>
        <p:txBody>
          <a:bodyPr wrap="none">
            <a:spAutoFit/>
          </a:bodyPr>
          <a:lstStyle/>
          <a:p>
            <a:r>
              <a:rPr lang="nl-NL" dirty="0" err="1"/>
              <a:t>P</a:t>
            </a:r>
            <a:r>
              <a:rPr lang="nl-NL" baseline="-25000" dirty="0" err="1"/>
              <a:t>wereld</a:t>
            </a:r>
            <a:endParaRPr lang="nl-NL" dirty="0"/>
          </a:p>
        </p:txBody>
      </p:sp>
      <p:sp>
        <p:nvSpPr>
          <p:cNvPr id="45" name="Ovaal 44"/>
          <p:cNvSpPr/>
          <p:nvPr/>
        </p:nvSpPr>
        <p:spPr>
          <a:xfrm>
            <a:off x="6304548" y="3970911"/>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p>
        </p:txBody>
      </p:sp>
      <p:sp>
        <p:nvSpPr>
          <p:cNvPr id="46" name="Ovaal 45"/>
          <p:cNvSpPr/>
          <p:nvPr/>
        </p:nvSpPr>
        <p:spPr>
          <a:xfrm>
            <a:off x="7550730" y="3962320"/>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p>
        </p:txBody>
      </p:sp>
      <p:cxnSp>
        <p:nvCxnSpPr>
          <p:cNvPr id="75" name="Rechte verbindingslijn 74"/>
          <p:cNvCxnSpPr/>
          <p:nvPr/>
        </p:nvCxnSpPr>
        <p:spPr>
          <a:xfrm>
            <a:off x="6319513" y="4103876"/>
            <a:ext cx="0" cy="1078642"/>
          </a:xfrm>
          <a:prstGeom prst="line">
            <a:avLst/>
          </a:prstGeom>
          <a:ln w="19050">
            <a:prstDash val="dash"/>
          </a:ln>
        </p:spPr>
        <p:style>
          <a:lnRef idx="2">
            <a:schemeClr val="accent3"/>
          </a:lnRef>
          <a:fillRef idx="0">
            <a:schemeClr val="accent3"/>
          </a:fillRef>
          <a:effectRef idx="1">
            <a:schemeClr val="accent3"/>
          </a:effectRef>
          <a:fontRef idx="minor">
            <a:schemeClr val="tx1"/>
          </a:fontRef>
        </p:style>
      </p:cxnSp>
      <p:cxnSp>
        <p:nvCxnSpPr>
          <p:cNvPr id="76" name="Rechte verbindingslijn 75"/>
          <p:cNvCxnSpPr/>
          <p:nvPr/>
        </p:nvCxnSpPr>
        <p:spPr>
          <a:xfrm>
            <a:off x="7670339" y="4023648"/>
            <a:ext cx="0" cy="1163309"/>
          </a:xfrm>
          <a:prstGeom prst="line">
            <a:avLst/>
          </a:prstGeom>
          <a:ln w="19050">
            <a:prstDash val="dash"/>
          </a:ln>
        </p:spPr>
        <p:style>
          <a:lnRef idx="2">
            <a:schemeClr val="accent3"/>
          </a:lnRef>
          <a:fillRef idx="0">
            <a:schemeClr val="accent3"/>
          </a:fillRef>
          <a:effectRef idx="1">
            <a:schemeClr val="accent3"/>
          </a:effectRef>
          <a:fontRef idx="minor">
            <a:schemeClr val="tx1"/>
          </a:fontRef>
        </p:style>
      </p:cxnSp>
      <p:sp>
        <p:nvSpPr>
          <p:cNvPr id="77" name="Rechteraccolade 76"/>
          <p:cNvSpPr/>
          <p:nvPr/>
        </p:nvSpPr>
        <p:spPr>
          <a:xfrm rot="5400000">
            <a:off x="6725386" y="4904628"/>
            <a:ext cx="436987" cy="1248732"/>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nl-NL"/>
          </a:p>
        </p:txBody>
      </p:sp>
      <p:sp>
        <p:nvSpPr>
          <p:cNvPr id="78" name="Tekstvak 77"/>
          <p:cNvSpPr txBox="1"/>
          <p:nvPr/>
        </p:nvSpPr>
        <p:spPr>
          <a:xfrm>
            <a:off x="6582537" y="5968800"/>
            <a:ext cx="82266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nl-NL" dirty="0"/>
              <a:t>import</a:t>
            </a:r>
          </a:p>
        </p:txBody>
      </p:sp>
    </p:spTree>
    <p:extLst>
      <p:ext uri="{BB962C8B-B14F-4D97-AF65-F5344CB8AC3E}">
        <p14:creationId xmlns:p14="http://schemas.microsoft.com/office/powerpoint/2010/main" val="2423464940"/>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5"/>
                                        </p:tgtEl>
                                      </p:cBhvr>
                                    </p:animEffect>
                                    <p:anim calcmode="lin" valueType="num">
                                      <p:cBhvr>
                                        <p:cTn id="7" dur="1000"/>
                                        <p:tgtEl>
                                          <p:spTgt spid="35"/>
                                        </p:tgtEl>
                                        <p:attrNameLst>
                                          <p:attrName>ppt_x</p:attrName>
                                        </p:attrNameLst>
                                      </p:cBhvr>
                                      <p:tavLst>
                                        <p:tav tm="0">
                                          <p:val>
                                            <p:strVal val="ppt_x"/>
                                          </p:val>
                                        </p:tav>
                                        <p:tav tm="100000">
                                          <p:val>
                                            <p:strVal val="ppt_x"/>
                                          </p:val>
                                        </p:tav>
                                      </p:tavLst>
                                    </p:anim>
                                    <p:anim calcmode="lin" valueType="num">
                                      <p:cBhvr>
                                        <p:cTn id="8" dur="1000"/>
                                        <p:tgtEl>
                                          <p:spTgt spid="35"/>
                                        </p:tgtEl>
                                        <p:attrNameLst>
                                          <p:attrName>ppt_y</p:attrName>
                                        </p:attrNameLst>
                                      </p:cBhvr>
                                      <p:tavLst>
                                        <p:tav tm="0">
                                          <p:val>
                                            <p:strVal val="ppt_y"/>
                                          </p:val>
                                        </p:tav>
                                        <p:tav tm="100000">
                                          <p:val>
                                            <p:strVal val="ppt_y+.1"/>
                                          </p:val>
                                        </p:tav>
                                      </p:tavLst>
                                    </p:anim>
                                    <p:set>
                                      <p:cBhvr>
                                        <p:cTn id="9" dur="1" fill="hold">
                                          <p:stCondLst>
                                            <p:cond delay="999"/>
                                          </p:stCondLst>
                                        </p:cTn>
                                        <p:tgtEl>
                                          <p:spTgt spid="35"/>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36"/>
                                        </p:tgtEl>
                                      </p:cBhvr>
                                    </p:animEffect>
                                    <p:anim calcmode="lin" valueType="num">
                                      <p:cBhvr>
                                        <p:cTn id="12" dur="1000"/>
                                        <p:tgtEl>
                                          <p:spTgt spid="36"/>
                                        </p:tgtEl>
                                        <p:attrNameLst>
                                          <p:attrName>ppt_x</p:attrName>
                                        </p:attrNameLst>
                                      </p:cBhvr>
                                      <p:tavLst>
                                        <p:tav tm="0">
                                          <p:val>
                                            <p:strVal val="ppt_x"/>
                                          </p:val>
                                        </p:tav>
                                        <p:tav tm="100000">
                                          <p:val>
                                            <p:strVal val="ppt_x"/>
                                          </p:val>
                                        </p:tav>
                                      </p:tavLst>
                                    </p:anim>
                                    <p:anim calcmode="lin" valueType="num">
                                      <p:cBhvr>
                                        <p:cTn id="13" dur="1000"/>
                                        <p:tgtEl>
                                          <p:spTgt spid="36"/>
                                        </p:tgtEl>
                                        <p:attrNameLst>
                                          <p:attrName>ppt_y</p:attrName>
                                        </p:attrNameLst>
                                      </p:cBhvr>
                                      <p:tavLst>
                                        <p:tav tm="0">
                                          <p:val>
                                            <p:strVal val="ppt_y"/>
                                          </p:val>
                                        </p:tav>
                                        <p:tav tm="100000">
                                          <p:val>
                                            <p:strVal val="ppt_y+.1"/>
                                          </p:val>
                                        </p:tav>
                                      </p:tavLst>
                                    </p:anim>
                                    <p:set>
                                      <p:cBhvr>
                                        <p:cTn id="14" dur="1" fill="hold">
                                          <p:stCondLst>
                                            <p:cond delay="9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2">
                                            <p:txEl>
                                              <p:pRg st="10" end="10"/>
                                            </p:txEl>
                                          </p:spTgt>
                                        </p:tgtEl>
                                        <p:attrNameLst>
                                          <p:attrName>style.visibility</p:attrName>
                                        </p:attrNameLst>
                                      </p:cBhvr>
                                      <p:to>
                                        <p:strVal val="visible"/>
                                      </p:to>
                                    </p:set>
                                    <p:animEffect transition="in" filter="fade">
                                      <p:cBhvr>
                                        <p:cTn id="19" dur="500"/>
                                        <p:tgtEl>
                                          <p:spTgt spid="42">
                                            <p:txEl>
                                              <p:pRg st="10" end="10"/>
                                            </p:txEl>
                                          </p:spTgt>
                                        </p:tgtEl>
                                      </p:cBhvr>
                                    </p:animEffect>
                                  </p:childTnLst>
                                </p:cTn>
                              </p:par>
                            </p:childTnLst>
                          </p:cTn>
                        </p:par>
                        <p:par>
                          <p:cTn id="20" fill="hold">
                            <p:stCondLst>
                              <p:cond delay="500"/>
                            </p:stCondLst>
                            <p:childTnLst>
                              <p:par>
                                <p:cTn id="21" presetID="10" presetClass="entr" presetSubtype="0" fill="hold" nodeType="afterEffect">
                                  <p:stCondLst>
                                    <p:cond delay="1500"/>
                                  </p:stCondLst>
                                  <p:childTnLst>
                                    <p:set>
                                      <p:cBhvr>
                                        <p:cTn id="22" dur="1" fill="hold">
                                          <p:stCondLst>
                                            <p:cond delay="0"/>
                                          </p:stCondLst>
                                        </p:cTn>
                                        <p:tgtEl>
                                          <p:spTgt spid="42">
                                            <p:txEl>
                                              <p:pRg st="11" end="11"/>
                                            </p:txEl>
                                          </p:spTgt>
                                        </p:tgtEl>
                                        <p:attrNameLst>
                                          <p:attrName>style.visibility</p:attrName>
                                        </p:attrNameLst>
                                      </p:cBhvr>
                                      <p:to>
                                        <p:strVal val="visible"/>
                                      </p:to>
                                    </p:set>
                                    <p:animEffect transition="in" filter="fade">
                                      <p:cBhvr>
                                        <p:cTn id="23" dur="500"/>
                                        <p:tgtEl>
                                          <p:spTgt spid="42">
                                            <p:txEl>
                                              <p:pRg st="11" end="11"/>
                                            </p:txEl>
                                          </p:spTgt>
                                        </p:tgtEl>
                                      </p:cBhvr>
                                    </p:animEffect>
                                  </p:childTnLst>
                                </p:cTn>
                              </p:par>
                            </p:childTnLst>
                          </p:cTn>
                        </p:par>
                        <p:par>
                          <p:cTn id="24" fill="hold">
                            <p:stCondLst>
                              <p:cond delay="2500"/>
                            </p:stCondLst>
                            <p:childTnLst>
                              <p:par>
                                <p:cTn id="25" presetID="10" presetClass="entr" presetSubtype="0" fill="hold" grpId="0" nodeType="afterEffect">
                                  <p:stCondLst>
                                    <p:cond delay="75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nodeType="withEffect">
                                  <p:stCondLst>
                                    <p:cond delay="75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
                                            <p:txEl>
                                              <p:pRg st="12" end="12"/>
                                            </p:txEl>
                                          </p:spTgt>
                                        </p:tgtEl>
                                        <p:attrNameLst>
                                          <p:attrName>style.visibility</p:attrName>
                                        </p:attrNameLst>
                                      </p:cBhvr>
                                      <p:to>
                                        <p:strVal val="visible"/>
                                      </p:to>
                                    </p:set>
                                    <p:animEffect transition="in" filter="fade">
                                      <p:cBhvr>
                                        <p:cTn id="35" dur="500"/>
                                        <p:tgtEl>
                                          <p:spTgt spid="42">
                                            <p:txEl>
                                              <p:pRg st="12" end="12"/>
                                            </p:txEl>
                                          </p:spTgt>
                                        </p:tgtEl>
                                      </p:cBhvr>
                                    </p:animEffect>
                                  </p:childTnLst>
                                </p:cTn>
                              </p:par>
                            </p:childTnLst>
                          </p:cTn>
                        </p:par>
                        <p:par>
                          <p:cTn id="36" fill="hold">
                            <p:stCondLst>
                              <p:cond delay="500"/>
                            </p:stCondLst>
                            <p:childTnLst>
                              <p:par>
                                <p:cTn id="37" presetID="10" presetClass="entr" presetSubtype="0" fill="hold" nodeType="afterEffect">
                                  <p:stCondLst>
                                    <p:cond delay="1500"/>
                                  </p:stCondLst>
                                  <p:childTnLst>
                                    <p:set>
                                      <p:cBhvr>
                                        <p:cTn id="38" dur="1" fill="hold">
                                          <p:stCondLst>
                                            <p:cond delay="0"/>
                                          </p:stCondLst>
                                        </p:cTn>
                                        <p:tgtEl>
                                          <p:spTgt spid="42">
                                            <p:txEl>
                                              <p:pRg st="13" end="13"/>
                                            </p:txEl>
                                          </p:spTgt>
                                        </p:tgtEl>
                                        <p:attrNameLst>
                                          <p:attrName>style.visibility</p:attrName>
                                        </p:attrNameLst>
                                      </p:cBhvr>
                                      <p:to>
                                        <p:strVal val="visible"/>
                                      </p:to>
                                    </p:set>
                                    <p:animEffect transition="in" filter="fade">
                                      <p:cBhvr>
                                        <p:cTn id="39" dur="500"/>
                                        <p:tgtEl>
                                          <p:spTgt spid="42">
                                            <p:txEl>
                                              <p:pRg st="13" end="13"/>
                                            </p:txEl>
                                          </p:spTgt>
                                        </p:tgtEl>
                                      </p:cBhvr>
                                    </p:animEffect>
                                  </p:childTnLst>
                                </p:cTn>
                              </p:par>
                            </p:childTnLst>
                          </p:cTn>
                        </p:par>
                        <p:par>
                          <p:cTn id="40" fill="hold">
                            <p:stCondLst>
                              <p:cond delay="2500"/>
                            </p:stCondLst>
                            <p:childTnLst>
                              <p:par>
                                <p:cTn id="41" presetID="10" presetClass="entr" presetSubtype="0" fill="hold" grpId="0" nodeType="afterEffect">
                                  <p:stCondLst>
                                    <p:cond delay="75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nodeType="withEffect">
                                  <p:stCondLst>
                                    <p:cond delay="75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2">
                                            <p:txEl>
                                              <p:pRg st="15" end="15"/>
                                            </p:txEl>
                                          </p:spTgt>
                                        </p:tgtEl>
                                        <p:attrNameLst>
                                          <p:attrName>style.visibility</p:attrName>
                                        </p:attrNameLst>
                                      </p:cBhvr>
                                      <p:to>
                                        <p:strVal val="visible"/>
                                      </p:to>
                                    </p:set>
                                    <p:animEffect transition="in" filter="fade">
                                      <p:cBhvr>
                                        <p:cTn id="51" dur="500"/>
                                        <p:tgtEl>
                                          <p:spTgt spid="42">
                                            <p:txEl>
                                              <p:pRg st="15" end="15"/>
                                            </p:txEl>
                                          </p:spTgt>
                                        </p:tgtEl>
                                      </p:cBhvr>
                                    </p:animEffect>
                                  </p:childTnLst>
                                </p:cTn>
                              </p:par>
                            </p:childTnLst>
                          </p:cTn>
                        </p:par>
                        <p:par>
                          <p:cTn id="52" fill="hold">
                            <p:stCondLst>
                              <p:cond delay="500"/>
                            </p:stCondLst>
                            <p:childTnLst>
                              <p:par>
                                <p:cTn id="53" presetID="10" presetClass="entr" presetSubtype="0" fill="hold" grpId="0" nodeType="afterEffect">
                                  <p:stCondLst>
                                    <p:cond delay="100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5" grpId="0" animBg="1"/>
      <p:bldP spid="46" grpId="0" animBg="1"/>
      <p:bldP spid="77" grpId="0" animBg="1"/>
      <p:bldP spid="7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87824" y="332656"/>
            <a:ext cx="3744416"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2400" dirty="0"/>
              <a:t>Maximumprijzen</a:t>
            </a:r>
          </a:p>
        </p:txBody>
      </p:sp>
      <p:sp>
        <p:nvSpPr>
          <p:cNvPr id="3" name="Tekstvak 2"/>
          <p:cNvSpPr txBox="1"/>
          <p:nvPr/>
        </p:nvSpPr>
        <p:spPr>
          <a:xfrm>
            <a:off x="1115616" y="1124744"/>
            <a:ext cx="4752528" cy="1015663"/>
          </a:xfrm>
          <a:prstGeom prst="rect">
            <a:avLst/>
          </a:prstGeom>
          <a:noFill/>
        </p:spPr>
        <p:txBody>
          <a:bodyPr wrap="square" rtlCol="0">
            <a:spAutoFit/>
          </a:bodyPr>
          <a:lstStyle/>
          <a:p>
            <a:r>
              <a:rPr lang="nl-NL" sz="2000" dirty="0"/>
              <a:t>Als de evenwichtsprijs te hoog zou zijn</a:t>
            </a:r>
          </a:p>
          <a:p>
            <a:r>
              <a:rPr lang="nl-NL" sz="2000" dirty="0"/>
              <a:t>Voorbeeld is de woningmarkt (huurwoningen)</a:t>
            </a:r>
          </a:p>
        </p:txBody>
      </p:sp>
      <p:cxnSp>
        <p:nvCxnSpPr>
          <p:cNvPr id="5" name="Rechte verbindingslijn 4"/>
          <p:cNvCxnSpPr/>
          <p:nvPr/>
        </p:nvCxnSpPr>
        <p:spPr>
          <a:xfrm>
            <a:off x="1691680" y="2348880"/>
            <a:ext cx="0" cy="2520280"/>
          </a:xfrm>
          <a:prstGeom prst="line">
            <a:avLst/>
          </a:prstGeom>
        </p:spPr>
        <p:style>
          <a:lnRef idx="3">
            <a:schemeClr val="dk1"/>
          </a:lnRef>
          <a:fillRef idx="0">
            <a:schemeClr val="dk1"/>
          </a:fillRef>
          <a:effectRef idx="2">
            <a:schemeClr val="dk1"/>
          </a:effectRef>
          <a:fontRef idx="minor">
            <a:schemeClr val="tx1"/>
          </a:fontRef>
        </p:style>
      </p:cxnSp>
      <p:cxnSp>
        <p:nvCxnSpPr>
          <p:cNvPr id="6" name="Rechte verbindingslijn 5"/>
          <p:cNvCxnSpPr/>
          <p:nvPr/>
        </p:nvCxnSpPr>
        <p:spPr>
          <a:xfrm flipH="1">
            <a:off x="1691680" y="4869160"/>
            <a:ext cx="3024336" cy="0"/>
          </a:xfrm>
          <a:prstGeom prst="line">
            <a:avLst/>
          </a:prstGeom>
        </p:spPr>
        <p:style>
          <a:lnRef idx="3">
            <a:schemeClr val="dk1"/>
          </a:lnRef>
          <a:fillRef idx="0">
            <a:schemeClr val="dk1"/>
          </a:fillRef>
          <a:effectRef idx="2">
            <a:schemeClr val="dk1"/>
          </a:effectRef>
          <a:fontRef idx="minor">
            <a:schemeClr val="tx1"/>
          </a:fontRef>
        </p:style>
      </p:cxnSp>
      <p:cxnSp>
        <p:nvCxnSpPr>
          <p:cNvPr id="9" name="Rechte verbindingslijn 8"/>
          <p:cNvCxnSpPr/>
          <p:nvPr/>
        </p:nvCxnSpPr>
        <p:spPr>
          <a:xfrm>
            <a:off x="1691680" y="2636912"/>
            <a:ext cx="2520280" cy="2232248"/>
          </a:xfrm>
          <a:prstGeom prst="line">
            <a:avLst/>
          </a:prstGeom>
        </p:spPr>
        <p:style>
          <a:lnRef idx="3">
            <a:schemeClr val="dk1"/>
          </a:lnRef>
          <a:fillRef idx="0">
            <a:schemeClr val="dk1"/>
          </a:fillRef>
          <a:effectRef idx="2">
            <a:schemeClr val="dk1"/>
          </a:effectRef>
          <a:fontRef idx="minor">
            <a:schemeClr val="tx1"/>
          </a:fontRef>
        </p:style>
      </p:cxnSp>
      <p:cxnSp>
        <p:nvCxnSpPr>
          <p:cNvPr id="13" name="Rechte verbindingslijn 12"/>
          <p:cNvCxnSpPr/>
          <p:nvPr/>
        </p:nvCxnSpPr>
        <p:spPr>
          <a:xfrm flipH="1">
            <a:off x="1691680" y="2636912"/>
            <a:ext cx="1944216" cy="1512168"/>
          </a:xfrm>
          <a:prstGeom prst="line">
            <a:avLst/>
          </a:prstGeom>
        </p:spPr>
        <p:style>
          <a:lnRef idx="3">
            <a:schemeClr val="dk1"/>
          </a:lnRef>
          <a:fillRef idx="0">
            <a:schemeClr val="dk1"/>
          </a:fillRef>
          <a:effectRef idx="2">
            <a:schemeClr val="dk1"/>
          </a:effectRef>
          <a:fontRef idx="minor">
            <a:schemeClr val="tx1"/>
          </a:fontRef>
        </p:style>
      </p:cxnSp>
      <p:cxnSp>
        <p:nvCxnSpPr>
          <p:cNvPr id="18" name="Rechte verbindingslijn 17"/>
          <p:cNvCxnSpPr/>
          <p:nvPr/>
        </p:nvCxnSpPr>
        <p:spPr>
          <a:xfrm flipH="1">
            <a:off x="1691680" y="3429000"/>
            <a:ext cx="936104" cy="0"/>
          </a:xfrm>
          <a:prstGeom prst="line">
            <a:avLst/>
          </a:prstGeom>
        </p:spPr>
        <p:style>
          <a:lnRef idx="1">
            <a:schemeClr val="dk1"/>
          </a:lnRef>
          <a:fillRef idx="0">
            <a:schemeClr val="dk1"/>
          </a:fillRef>
          <a:effectRef idx="0">
            <a:schemeClr val="dk1"/>
          </a:effectRef>
          <a:fontRef idx="minor">
            <a:schemeClr val="tx1"/>
          </a:fontRef>
        </p:style>
      </p:cxnSp>
      <p:cxnSp>
        <p:nvCxnSpPr>
          <p:cNvPr id="20" name="Rechte verbindingslijn 19"/>
          <p:cNvCxnSpPr/>
          <p:nvPr/>
        </p:nvCxnSpPr>
        <p:spPr>
          <a:xfrm>
            <a:off x="2627784" y="3429000"/>
            <a:ext cx="0" cy="1440160"/>
          </a:xfrm>
          <a:prstGeom prst="line">
            <a:avLst/>
          </a:prstGeom>
        </p:spPr>
        <p:style>
          <a:lnRef idx="1">
            <a:schemeClr val="dk1"/>
          </a:lnRef>
          <a:fillRef idx="0">
            <a:schemeClr val="dk1"/>
          </a:fillRef>
          <a:effectRef idx="0">
            <a:schemeClr val="dk1"/>
          </a:effectRef>
          <a:fontRef idx="minor">
            <a:schemeClr val="tx1"/>
          </a:fontRef>
        </p:style>
      </p:cxnSp>
      <p:cxnSp>
        <p:nvCxnSpPr>
          <p:cNvPr id="22" name="Rechte verbindingslijn 21"/>
          <p:cNvCxnSpPr/>
          <p:nvPr/>
        </p:nvCxnSpPr>
        <p:spPr>
          <a:xfrm flipV="1">
            <a:off x="1691680" y="3695700"/>
            <a:ext cx="2918420" cy="21332"/>
          </a:xfrm>
          <a:prstGeom prst="line">
            <a:avLst/>
          </a:prstGeom>
        </p:spPr>
        <p:style>
          <a:lnRef idx="3">
            <a:schemeClr val="accent1"/>
          </a:lnRef>
          <a:fillRef idx="0">
            <a:schemeClr val="accent1"/>
          </a:fillRef>
          <a:effectRef idx="2">
            <a:schemeClr val="accent1"/>
          </a:effectRef>
          <a:fontRef idx="minor">
            <a:schemeClr val="tx1"/>
          </a:fontRef>
        </p:style>
      </p:cxnSp>
      <p:sp>
        <p:nvSpPr>
          <p:cNvPr id="24" name="Tekstvak 23"/>
          <p:cNvSpPr txBox="1"/>
          <p:nvPr/>
        </p:nvSpPr>
        <p:spPr>
          <a:xfrm>
            <a:off x="971600" y="2276872"/>
            <a:ext cx="720080" cy="369332"/>
          </a:xfrm>
          <a:prstGeom prst="rect">
            <a:avLst/>
          </a:prstGeom>
          <a:noFill/>
        </p:spPr>
        <p:txBody>
          <a:bodyPr wrap="square" rtlCol="0">
            <a:spAutoFit/>
          </a:bodyPr>
          <a:lstStyle/>
          <a:p>
            <a:r>
              <a:rPr lang="nl-NL" dirty="0"/>
              <a:t>Huur</a:t>
            </a:r>
          </a:p>
        </p:txBody>
      </p:sp>
      <p:sp>
        <p:nvSpPr>
          <p:cNvPr id="25" name="Tekstvak 24"/>
          <p:cNvSpPr txBox="1"/>
          <p:nvPr/>
        </p:nvSpPr>
        <p:spPr>
          <a:xfrm>
            <a:off x="1763688" y="2276872"/>
            <a:ext cx="936104" cy="369332"/>
          </a:xfrm>
          <a:prstGeom prst="rect">
            <a:avLst/>
          </a:prstGeom>
          <a:noFill/>
        </p:spPr>
        <p:txBody>
          <a:bodyPr wrap="square" rtlCol="0">
            <a:spAutoFit/>
          </a:bodyPr>
          <a:lstStyle/>
          <a:p>
            <a:r>
              <a:rPr lang="nl-NL" dirty="0"/>
              <a:t>Vraag</a:t>
            </a:r>
          </a:p>
        </p:txBody>
      </p:sp>
      <p:sp>
        <p:nvSpPr>
          <p:cNvPr id="26" name="Tekstvak 25"/>
          <p:cNvSpPr txBox="1"/>
          <p:nvPr/>
        </p:nvSpPr>
        <p:spPr>
          <a:xfrm>
            <a:off x="3707904" y="2348880"/>
            <a:ext cx="1152128" cy="369332"/>
          </a:xfrm>
          <a:prstGeom prst="rect">
            <a:avLst/>
          </a:prstGeom>
          <a:noFill/>
        </p:spPr>
        <p:txBody>
          <a:bodyPr wrap="square" rtlCol="0">
            <a:spAutoFit/>
          </a:bodyPr>
          <a:lstStyle/>
          <a:p>
            <a:r>
              <a:rPr lang="nl-NL" dirty="0"/>
              <a:t>Aanbod</a:t>
            </a:r>
          </a:p>
        </p:txBody>
      </p:sp>
      <p:sp>
        <p:nvSpPr>
          <p:cNvPr id="27" name="Tekstvak 26"/>
          <p:cNvSpPr txBox="1"/>
          <p:nvPr/>
        </p:nvSpPr>
        <p:spPr>
          <a:xfrm>
            <a:off x="3635896" y="4941168"/>
            <a:ext cx="720080" cy="369332"/>
          </a:xfrm>
          <a:prstGeom prst="rect">
            <a:avLst/>
          </a:prstGeom>
          <a:noFill/>
        </p:spPr>
        <p:txBody>
          <a:bodyPr wrap="square" rtlCol="0">
            <a:spAutoFit/>
          </a:bodyPr>
          <a:lstStyle/>
          <a:p>
            <a:r>
              <a:rPr lang="nl-NL" dirty="0"/>
              <a:t>Huur</a:t>
            </a:r>
          </a:p>
        </p:txBody>
      </p:sp>
      <p:sp>
        <p:nvSpPr>
          <p:cNvPr id="28" name="Tekstvak 27"/>
          <p:cNvSpPr txBox="1"/>
          <p:nvPr/>
        </p:nvSpPr>
        <p:spPr>
          <a:xfrm>
            <a:off x="4716016" y="3501008"/>
            <a:ext cx="1008112" cy="369332"/>
          </a:xfrm>
          <a:prstGeom prst="rect">
            <a:avLst/>
          </a:prstGeom>
          <a:noFill/>
        </p:spPr>
        <p:txBody>
          <a:bodyPr wrap="square" rtlCol="0">
            <a:spAutoFit/>
          </a:bodyPr>
          <a:lstStyle/>
          <a:p>
            <a:r>
              <a:rPr lang="nl-NL" dirty="0"/>
              <a:t>P-max</a:t>
            </a:r>
          </a:p>
        </p:txBody>
      </p:sp>
      <p:cxnSp>
        <p:nvCxnSpPr>
          <p:cNvPr id="30" name="Rechte verbindingslijn 29"/>
          <p:cNvCxnSpPr/>
          <p:nvPr/>
        </p:nvCxnSpPr>
        <p:spPr>
          <a:xfrm>
            <a:off x="2267744" y="3717032"/>
            <a:ext cx="0" cy="1152128"/>
          </a:xfrm>
          <a:prstGeom prst="line">
            <a:avLst/>
          </a:prstGeom>
        </p:spPr>
        <p:style>
          <a:lnRef idx="1">
            <a:schemeClr val="dk1"/>
          </a:lnRef>
          <a:fillRef idx="0">
            <a:schemeClr val="dk1"/>
          </a:fillRef>
          <a:effectRef idx="0">
            <a:schemeClr val="dk1"/>
          </a:effectRef>
          <a:fontRef idx="minor">
            <a:schemeClr val="tx1"/>
          </a:fontRef>
        </p:style>
      </p:cxnSp>
      <p:cxnSp>
        <p:nvCxnSpPr>
          <p:cNvPr id="32" name="Rechte verbindingslijn 31"/>
          <p:cNvCxnSpPr/>
          <p:nvPr/>
        </p:nvCxnSpPr>
        <p:spPr>
          <a:xfrm>
            <a:off x="2915816" y="3717032"/>
            <a:ext cx="0" cy="1152128"/>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hteraccolade 32"/>
          <p:cNvSpPr/>
          <p:nvPr/>
        </p:nvSpPr>
        <p:spPr>
          <a:xfrm rot="5400000">
            <a:off x="2483768" y="4725144"/>
            <a:ext cx="216024" cy="648072"/>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nl-NL"/>
          </a:p>
        </p:txBody>
      </p:sp>
      <p:sp>
        <p:nvSpPr>
          <p:cNvPr id="34" name="Tekstvak 33"/>
          <p:cNvSpPr txBox="1"/>
          <p:nvPr/>
        </p:nvSpPr>
        <p:spPr>
          <a:xfrm>
            <a:off x="2195736" y="5157192"/>
            <a:ext cx="1008112" cy="369332"/>
          </a:xfrm>
          <a:prstGeom prst="rect">
            <a:avLst/>
          </a:prstGeom>
          <a:noFill/>
        </p:spPr>
        <p:txBody>
          <a:bodyPr wrap="square" rtlCol="0">
            <a:spAutoFit/>
          </a:bodyPr>
          <a:lstStyle/>
          <a:p>
            <a:r>
              <a:rPr lang="nl-NL" dirty="0"/>
              <a:t>Tekort</a:t>
            </a:r>
          </a:p>
        </p:txBody>
      </p:sp>
      <p:cxnSp>
        <p:nvCxnSpPr>
          <p:cNvPr id="36" name="Rechte verbindingslijn met pijl 35"/>
          <p:cNvCxnSpPr/>
          <p:nvPr/>
        </p:nvCxnSpPr>
        <p:spPr>
          <a:xfrm flipH="1">
            <a:off x="2267744" y="3429000"/>
            <a:ext cx="216024" cy="2160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8" name="Rechte verbindingslijn met pijl 37"/>
          <p:cNvCxnSpPr/>
          <p:nvPr/>
        </p:nvCxnSpPr>
        <p:spPr>
          <a:xfrm>
            <a:off x="2699792" y="3429000"/>
            <a:ext cx="216024" cy="2160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9" name="Ovaal 38"/>
          <p:cNvSpPr/>
          <p:nvPr/>
        </p:nvSpPr>
        <p:spPr>
          <a:xfrm>
            <a:off x="2843808" y="36450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al 39"/>
          <p:cNvSpPr/>
          <p:nvPr/>
        </p:nvSpPr>
        <p:spPr>
          <a:xfrm>
            <a:off x="2195736" y="36450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Tekstvak 40"/>
          <p:cNvSpPr txBox="1"/>
          <p:nvPr/>
        </p:nvSpPr>
        <p:spPr>
          <a:xfrm>
            <a:off x="5508104" y="2348880"/>
            <a:ext cx="3528392" cy="1323439"/>
          </a:xfrm>
          <a:prstGeom prst="rect">
            <a:avLst/>
          </a:prstGeom>
          <a:noFill/>
        </p:spPr>
        <p:txBody>
          <a:bodyPr wrap="square" rtlCol="0">
            <a:spAutoFit/>
          </a:bodyPr>
          <a:lstStyle/>
          <a:p>
            <a:r>
              <a:rPr lang="nl-NL" sz="2000" dirty="0"/>
              <a:t>Oplossingen</a:t>
            </a:r>
          </a:p>
          <a:p>
            <a:r>
              <a:rPr lang="nl-NL" sz="2000" dirty="0"/>
              <a:t>Rantsoeneringssysteem</a:t>
            </a:r>
          </a:p>
          <a:p>
            <a:r>
              <a:rPr lang="nl-NL" sz="2000" dirty="0"/>
              <a:t>(bonnen)</a:t>
            </a:r>
          </a:p>
          <a:p>
            <a:r>
              <a:rPr lang="nl-NL" sz="2000" dirty="0"/>
              <a:t>Puntensysteem (huurwoningen)</a:t>
            </a:r>
          </a:p>
        </p:txBody>
      </p:sp>
      <p:sp>
        <p:nvSpPr>
          <p:cNvPr id="42" name="Tekstvak 41"/>
          <p:cNvSpPr txBox="1"/>
          <p:nvPr/>
        </p:nvSpPr>
        <p:spPr>
          <a:xfrm>
            <a:off x="5508104" y="4149080"/>
            <a:ext cx="3312368" cy="400110"/>
          </a:xfrm>
          <a:prstGeom prst="rect">
            <a:avLst/>
          </a:prstGeom>
          <a:noFill/>
        </p:spPr>
        <p:txBody>
          <a:bodyPr wrap="square" rtlCol="0">
            <a:spAutoFit/>
          </a:bodyPr>
          <a:lstStyle/>
          <a:p>
            <a:r>
              <a:rPr lang="nl-NL" sz="2000" dirty="0"/>
              <a:t>Doel = Bescherming vragers</a:t>
            </a:r>
          </a:p>
        </p:txBody>
      </p:sp>
      <p:sp>
        <p:nvSpPr>
          <p:cNvPr id="4" name="Ovaal 3"/>
          <p:cNvSpPr/>
          <p:nvPr/>
        </p:nvSpPr>
        <p:spPr>
          <a:xfrm>
            <a:off x="2555776" y="33569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62527338"/>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down)">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1000"/>
                                        <p:tgtEl>
                                          <p:spTgt spid="40"/>
                                        </p:tgtEl>
                                      </p:cBhvr>
                                    </p:animEffect>
                                    <p:anim calcmode="lin" valueType="num">
                                      <p:cBhvr>
                                        <p:cTn id="79" dur="1000" fill="hold"/>
                                        <p:tgtEl>
                                          <p:spTgt spid="40"/>
                                        </p:tgtEl>
                                        <p:attrNameLst>
                                          <p:attrName>ppt_x</p:attrName>
                                        </p:attrNameLst>
                                      </p:cBhvr>
                                      <p:tavLst>
                                        <p:tav tm="0">
                                          <p:val>
                                            <p:strVal val="#ppt_x"/>
                                          </p:val>
                                        </p:tav>
                                        <p:tav tm="100000">
                                          <p:val>
                                            <p:strVal val="#ppt_x"/>
                                          </p:val>
                                        </p:tav>
                                      </p:tavLst>
                                    </p:anim>
                                    <p:anim calcmode="lin" valueType="num">
                                      <p:cBhvr>
                                        <p:cTn id="8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1000"/>
                                        <p:tgtEl>
                                          <p:spTgt spid="33"/>
                                        </p:tgtEl>
                                      </p:cBhvr>
                                    </p:animEffect>
                                    <p:anim calcmode="lin" valueType="num">
                                      <p:cBhvr>
                                        <p:cTn id="107" dur="1000" fill="hold"/>
                                        <p:tgtEl>
                                          <p:spTgt spid="33"/>
                                        </p:tgtEl>
                                        <p:attrNameLst>
                                          <p:attrName>ppt_x</p:attrName>
                                        </p:attrNameLst>
                                      </p:cBhvr>
                                      <p:tavLst>
                                        <p:tav tm="0">
                                          <p:val>
                                            <p:strVal val="#ppt_x"/>
                                          </p:val>
                                        </p:tav>
                                        <p:tav tm="100000">
                                          <p:val>
                                            <p:strVal val="#ppt_x"/>
                                          </p:val>
                                        </p:tav>
                                      </p:tavLst>
                                    </p:anim>
                                    <p:anim calcmode="lin" valueType="num">
                                      <p:cBhvr>
                                        <p:cTn id="10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fade">
                                      <p:cBhvr>
                                        <p:cTn id="113" dur="1000"/>
                                        <p:tgtEl>
                                          <p:spTgt spid="34"/>
                                        </p:tgtEl>
                                      </p:cBhvr>
                                    </p:animEffect>
                                    <p:anim calcmode="lin" valueType="num">
                                      <p:cBhvr>
                                        <p:cTn id="114" dur="1000" fill="hold"/>
                                        <p:tgtEl>
                                          <p:spTgt spid="34"/>
                                        </p:tgtEl>
                                        <p:attrNameLst>
                                          <p:attrName>ppt_x</p:attrName>
                                        </p:attrNameLst>
                                      </p:cBhvr>
                                      <p:tavLst>
                                        <p:tav tm="0">
                                          <p:val>
                                            <p:strVal val="#ppt_x"/>
                                          </p:val>
                                        </p:tav>
                                        <p:tav tm="100000">
                                          <p:val>
                                            <p:strVal val="#ppt_x"/>
                                          </p:val>
                                        </p:tav>
                                      </p:tavLst>
                                    </p:anim>
                                    <p:anim calcmode="lin" valueType="num">
                                      <p:cBhvr>
                                        <p:cTn id="11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41">
                                            <p:txEl>
                                              <p:pRg st="0" end="0"/>
                                            </p:txEl>
                                          </p:spTgt>
                                        </p:tgtEl>
                                        <p:attrNameLst>
                                          <p:attrName>style.visibility</p:attrName>
                                        </p:attrNameLst>
                                      </p:cBhvr>
                                      <p:to>
                                        <p:strVal val="visible"/>
                                      </p:to>
                                    </p:set>
                                    <p:animEffect transition="in" filter="fade">
                                      <p:cBhvr>
                                        <p:cTn id="120" dur="1000"/>
                                        <p:tgtEl>
                                          <p:spTgt spid="41">
                                            <p:txEl>
                                              <p:pRg st="0" end="0"/>
                                            </p:txEl>
                                          </p:spTgt>
                                        </p:tgtEl>
                                      </p:cBhvr>
                                    </p:animEffect>
                                    <p:anim calcmode="lin" valueType="num">
                                      <p:cBhvr>
                                        <p:cTn id="121"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22"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41">
                                            <p:txEl>
                                              <p:pRg st="1" end="1"/>
                                            </p:txEl>
                                          </p:spTgt>
                                        </p:tgtEl>
                                        <p:attrNameLst>
                                          <p:attrName>style.visibility</p:attrName>
                                        </p:attrNameLst>
                                      </p:cBhvr>
                                      <p:to>
                                        <p:strVal val="visible"/>
                                      </p:to>
                                    </p:set>
                                    <p:animEffect transition="in" filter="fade">
                                      <p:cBhvr>
                                        <p:cTn id="127" dur="1000"/>
                                        <p:tgtEl>
                                          <p:spTgt spid="41">
                                            <p:txEl>
                                              <p:pRg st="1" end="1"/>
                                            </p:txEl>
                                          </p:spTgt>
                                        </p:tgtEl>
                                      </p:cBhvr>
                                    </p:animEffect>
                                    <p:anim calcmode="lin" valueType="num">
                                      <p:cBhvr>
                                        <p:cTn id="128"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129" dur="1000" fill="hold"/>
                                        <p:tgtEl>
                                          <p:spTgt spid="41">
                                            <p:txEl>
                                              <p:pRg st="1" end="1"/>
                                            </p:txEl>
                                          </p:spTgt>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41">
                                            <p:txEl>
                                              <p:pRg st="2" end="2"/>
                                            </p:txEl>
                                          </p:spTgt>
                                        </p:tgtEl>
                                        <p:attrNameLst>
                                          <p:attrName>style.visibility</p:attrName>
                                        </p:attrNameLst>
                                      </p:cBhvr>
                                      <p:to>
                                        <p:strVal val="visible"/>
                                      </p:to>
                                    </p:set>
                                    <p:animEffect transition="in" filter="fade">
                                      <p:cBhvr>
                                        <p:cTn id="132" dur="1000"/>
                                        <p:tgtEl>
                                          <p:spTgt spid="41">
                                            <p:txEl>
                                              <p:pRg st="2" end="2"/>
                                            </p:txEl>
                                          </p:spTgt>
                                        </p:tgtEl>
                                      </p:cBhvr>
                                    </p:animEffect>
                                    <p:anim calcmode="lin" valueType="num">
                                      <p:cBhvr>
                                        <p:cTn id="133" dur="10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34" dur="10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nodeType="clickEffect">
                                  <p:stCondLst>
                                    <p:cond delay="0"/>
                                  </p:stCondLst>
                                  <p:childTnLst>
                                    <p:set>
                                      <p:cBhvr>
                                        <p:cTn id="138" dur="1" fill="hold">
                                          <p:stCondLst>
                                            <p:cond delay="0"/>
                                          </p:stCondLst>
                                        </p:cTn>
                                        <p:tgtEl>
                                          <p:spTgt spid="41">
                                            <p:txEl>
                                              <p:pRg st="3" end="3"/>
                                            </p:txEl>
                                          </p:spTgt>
                                        </p:tgtEl>
                                        <p:attrNameLst>
                                          <p:attrName>style.visibility</p:attrName>
                                        </p:attrNameLst>
                                      </p:cBhvr>
                                      <p:to>
                                        <p:strVal val="visible"/>
                                      </p:to>
                                    </p:set>
                                    <p:animEffect transition="in" filter="fade">
                                      <p:cBhvr>
                                        <p:cTn id="139" dur="1000"/>
                                        <p:tgtEl>
                                          <p:spTgt spid="41">
                                            <p:txEl>
                                              <p:pRg st="3" end="3"/>
                                            </p:txEl>
                                          </p:spTgt>
                                        </p:tgtEl>
                                      </p:cBhvr>
                                    </p:animEffect>
                                    <p:anim calcmode="lin" valueType="num">
                                      <p:cBhvr>
                                        <p:cTn id="140" dur="10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141" dur="10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nodeType="clickEffect">
                                  <p:stCondLst>
                                    <p:cond delay="0"/>
                                  </p:stCondLst>
                                  <p:childTnLst>
                                    <p:set>
                                      <p:cBhvr>
                                        <p:cTn id="145" dur="1" fill="hold">
                                          <p:stCondLst>
                                            <p:cond delay="0"/>
                                          </p:stCondLst>
                                        </p:cTn>
                                        <p:tgtEl>
                                          <p:spTgt spid="42">
                                            <p:txEl>
                                              <p:pRg st="0" end="0"/>
                                            </p:txEl>
                                          </p:spTgt>
                                        </p:tgtEl>
                                        <p:attrNameLst>
                                          <p:attrName>style.visibility</p:attrName>
                                        </p:attrNameLst>
                                      </p:cBhvr>
                                      <p:to>
                                        <p:strVal val="visible"/>
                                      </p:to>
                                    </p:set>
                                    <p:animEffect transition="in" filter="fade">
                                      <p:cBhvr>
                                        <p:cTn id="146" dur="1000"/>
                                        <p:tgtEl>
                                          <p:spTgt spid="42">
                                            <p:txEl>
                                              <p:pRg st="0" end="0"/>
                                            </p:txEl>
                                          </p:spTgt>
                                        </p:tgtEl>
                                      </p:cBhvr>
                                    </p:animEffect>
                                    <p:anim calcmode="lin" valueType="num">
                                      <p:cBhvr>
                                        <p:cTn id="147"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33" grpId="0" animBg="1"/>
      <p:bldP spid="34" grpId="0"/>
      <p:bldP spid="39" grpId="0" animBg="1"/>
      <p:bldP spid="40"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67" y="1484784"/>
            <a:ext cx="88392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73" y="1893243"/>
            <a:ext cx="8763000" cy="2076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37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167" y="3914006"/>
            <a:ext cx="8791575" cy="361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37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746" y="4222799"/>
            <a:ext cx="8782050" cy="37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37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88" y="4583608"/>
            <a:ext cx="8801100" cy="571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373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602" y="5161384"/>
            <a:ext cx="8791575" cy="619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hthoekige driehoek 1"/>
          <p:cNvSpPr/>
          <p:nvPr/>
        </p:nvSpPr>
        <p:spPr>
          <a:xfrm>
            <a:off x="3392109" y="2319383"/>
            <a:ext cx="501465" cy="379572"/>
          </a:xfrm>
          <a:prstGeom prst="rtTriangle">
            <a:avLst/>
          </a:prstGeom>
          <a:solidFill>
            <a:schemeClr val="accent4">
              <a:alpha val="46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3" name="Rechthoekige driehoek 2"/>
          <p:cNvSpPr/>
          <p:nvPr/>
        </p:nvSpPr>
        <p:spPr>
          <a:xfrm>
            <a:off x="6445943" y="2334132"/>
            <a:ext cx="1008112" cy="731369"/>
          </a:xfrm>
          <a:prstGeom prst="rtTriangle">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dirty="0"/>
          </a:p>
        </p:txBody>
      </p:sp>
      <p:sp>
        <p:nvSpPr>
          <p:cNvPr id="4" name="Rechthoekige driehoek 3"/>
          <p:cNvSpPr/>
          <p:nvPr/>
        </p:nvSpPr>
        <p:spPr>
          <a:xfrm rot="5400000">
            <a:off x="3532228" y="2603083"/>
            <a:ext cx="604684" cy="884923"/>
          </a:xfrm>
          <a:prstGeom prst="rtTriangle">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1" name="Rechthoekige driehoek 10"/>
          <p:cNvSpPr/>
          <p:nvPr/>
        </p:nvSpPr>
        <p:spPr>
          <a:xfrm rot="5400000">
            <a:off x="6516222" y="2995225"/>
            <a:ext cx="363500" cy="504055"/>
          </a:xfrm>
          <a:prstGeom prst="rtTriangle">
            <a:avLst/>
          </a:prstGeom>
          <a:solidFill>
            <a:schemeClr val="accent2">
              <a:alpha val="46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035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1000"/>
                                        <p:tgtEl>
                                          <p:spTgt spid="73730"/>
                                        </p:tgtEl>
                                      </p:cBhvr>
                                    </p:animEffect>
                                    <p:anim calcmode="lin" valueType="num">
                                      <p:cBhvr>
                                        <p:cTn id="8" dur="1000" fill="hold"/>
                                        <p:tgtEl>
                                          <p:spTgt spid="73730"/>
                                        </p:tgtEl>
                                        <p:attrNameLst>
                                          <p:attrName>ppt_x</p:attrName>
                                        </p:attrNameLst>
                                      </p:cBhvr>
                                      <p:tavLst>
                                        <p:tav tm="0">
                                          <p:val>
                                            <p:strVal val="#ppt_x"/>
                                          </p:val>
                                        </p:tav>
                                        <p:tav tm="100000">
                                          <p:val>
                                            <p:strVal val="#ppt_x"/>
                                          </p:val>
                                        </p:tav>
                                      </p:tavLst>
                                    </p:anim>
                                    <p:anim calcmode="lin" valueType="num">
                                      <p:cBhvr>
                                        <p:cTn id="9" dur="1000" fill="hold"/>
                                        <p:tgtEl>
                                          <p:spTgt spid="737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3731"/>
                                        </p:tgtEl>
                                        <p:attrNameLst>
                                          <p:attrName>style.visibility</p:attrName>
                                        </p:attrNameLst>
                                      </p:cBhvr>
                                      <p:to>
                                        <p:strVal val="visible"/>
                                      </p:to>
                                    </p:set>
                                    <p:animEffect transition="in" filter="fade">
                                      <p:cBhvr>
                                        <p:cTn id="14" dur="1000"/>
                                        <p:tgtEl>
                                          <p:spTgt spid="73731"/>
                                        </p:tgtEl>
                                      </p:cBhvr>
                                    </p:animEffect>
                                    <p:anim calcmode="lin" valueType="num">
                                      <p:cBhvr>
                                        <p:cTn id="15" dur="1000" fill="hold"/>
                                        <p:tgtEl>
                                          <p:spTgt spid="73731"/>
                                        </p:tgtEl>
                                        <p:attrNameLst>
                                          <p:attrName>ppt_x</p:attrName>
                                        </p:attrNameLst>
                                      </p:cBhvr>
                                      <p:tavLst>
                                        <p:tav tm="0">
                                          <p:val>
                                            <p:strVal val="#ppt_x"/>
                                          </p:val>
                                        </p:tav>
                                        <p:tav tm="100000">
                                          <p:val>
                                            <p:strVal val="#ppt_x"/>
                                          </p:val>
                                        </p:tav>
                                      </p:tavLst>
                                    </p:anim>
                                    <p:anim calcmode="lin" valueType="num">
                                      <p:cBhvr>
                                        <p:cTn id="16" dur="1000" fill="hold"/>
                                        <p:tgtEl>
                                          <p:spTgt spid="737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3732"/>
                                        </p:tgtEl>
                                        <p:attrNameLst>
                                          <p:attrName>style.visibility</p:attrName>
                                        </p:attrNameLst>
                                      </p:cBhvr>
                                      <p:to>
                                        <p:strVal val="visible"/>
                                      </p:to>
                                    </p:set>
                                    <p:animEffect transition="in" filter="fade">
                                      <p:cBhvr>
                                        <p:cTn id="21" dur="1000"/>
                                        <p:tgtEl>
                                          <p:spTgt spid="73732"/>
                                        </p:tgtEl>
                                      </p:cBhvr>
                                    </p:animEffect>
                                    <p:anim calcmode="lin" valueType="num">
                                      <p:cBhvr>
                                        <p:cTn id="22" dur="1000" fill="hold"/>
                                        <p:tgtEl>
                                          <p:spTgt spid="73732"/>
                                        </p:tgtEl>
                                        <p:attrNameLst>
                                          <p:attrName>ppt_x</p:attrName>
                                        </p:attrNameLst>
                                      </p:cBhvr>
                                      <p:tavLst>
                                        <p:tav tm="0">
                                          <p:val>
                                            <p:strVal val="#ppt_x"/>
                                          </p:val>
                                        </p:tav>
                                        <p:tav tm="100000">
                                          <p:val>
                                            <p:strVal val="#ppt_x"/>
                                          </p:val>
                                        </p:tav>
                                      </p:tavLst>
                                    </p:anim>
                                    <p:anim calcmode="lin" valueType="num">
                                      <p:cBhvr>
                                        <p:cTn id="23" dur="1000" fill="hold"/>
                                        <p:tgtEl>
                                          <p:spTgt spid="737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3733"/>
                                        </p:tgtEl>
                                        <p:attrNameLst>
                                          <p:attrName>style.visibility</p:attrName>
                                        </p:attrNameLst>
                                      </p:cBhvr>
                                      <p:to>
                                        <p:strVal val="visible"/>
                                      </p:to>
                                    </p:set>
                                    <p:animEffect transition="in" filter="fade">
                                      <p:cBhvr>
                                        <p:cTn id="28" dur="1000"/>
                                        <p:tgtEl>
                                          <p:spTgt spid="73733"/>
                                        </p:tgtEl>
                                      </p:cBhvr>
                                    </p:animEffect>
                                    <p:anim calcmode="lin" valueType="num">
                                      <p:cBhvr>
                                        <p:cTn id="29" dur="1000" fill="hold"/>
                                        <p:tgtEl>
                                          <p:spTgt spid="73733"/>
                                        </p:tgtEl>
                                        <p:attrNameLst>
                                          <p:attrName>ppt_x</p:attrName>
                                        </p:attrNameLst>
                                      </p:cBhvr>
                                      <p:tavLst>
                                        <p:tav tm="0">
                                          <p:val>
                                            <p:strVal val="#ppt_x"/>
                                          </p:val>
                                        </p:tav>
                                        <p:tav tm="100000">
                                          <p:val>
                                            <p:strVal val="#ppt_x"/>
                                          </p:val>
                                        </p:tav>
                                      </p:tavLst>
                                    </p:anim>
                                    <p:anim calcmode="lin" valueType="num">
                                      <p:cBhvr>
                                        <p:cTn id="30" dur="1000" fill="hold"/>
                                        <p:tgtEl>
                                          <p:spTgt spid="737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3734"/>
                                        </p:tgtEl>
                                        <p:attrNameLst>
                                          <p:attrName>style.visibility</p:attrName>
                                        </p:attrNameLst>
                                      </p:cBhvr>
                                      <p:to>
                                        <p:strVal val="visible"/>
                                      </p:to>
                                    </p:set>
                                    <p:animEffect transition="in" filter="fade">
                                      <p:cBhvr>
                                        <p:cTn id="35" dur="1000"/>
                                        <p:tgtEl>
                                          <p:spTgt spid="73734"/>
                                        </p:tgtEl>
                                      </p:cBhvr>
                                    </p:animEffect>
                                    <p:anim calcmode="lin" valueType="num">
                                      <p:cBhvr>
                                        <p:cTn id="36" dur="1000" fill="hold"/>
                                        <p:tgtEl>
                                          <p:spTgt spid="73734"/>
                                        </p:tgtEl>
                                        <p:attrNameLst>
                                          <p:attrName>ppt_x</p:attrName>
                                        </p:attrNameLst>
                                      </p:cBhvr>
                                      <p:tavLst>
                                        <p:tav tm="0">
                                          <p:val>
                                            <p:strVal val="#ppt_x"/>
                                          </p:val>
                                        </p:tav>
                                        <p:tav tm="100000">
                                          <p:val>
                                            <p:strVal val="#ppt_x"/>
                                          </p:val>
                                        </p:tav>
                                      </p:tavLst>
                                    </p:anim>
                                    <p:anim calcmode="lin" valueType="num">
                                      <p:cBhvr>
                                        <p:cTn id="37" dur="1000" fill="hold"/>
                                        <p:tgtEl>
                                          <p:spTgt spid="737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3735"/>
                                        </p:tgtEl>
                                        <p:attrNameLst>
                                          <p:attrName>style.visibility</p:attrName>
                                        </p:attrNameLst>
                                      </p:cBhvr>
                                      <p:to>
                                        <p:strVal val="visible"/>
                                      </p:to>
                                    </p:set>
                                    <p:animEffect transition="in" filter="fade">
                                      <p:cBhvr>
                                        <p:cTn id="42" dur="1000"/>
                                        <p:tgtEl>
                                          <p:spTgt spid="73735"/>
                                        </p:tgtEl>
                                      </p:cBhvr>
                                    </p:animEffect>
                                    <p:anim calcmode="lin" valueType="num">
                                      <p:cBhvr>
                                        <p:cTn id="43" dur="1000" fill="hold"/>
                                        <p:tgtEl>
                                          <p:spTgt spid="73735"/>
                                        </p:tgtEl>
                                        <p:attrNameLst>
                                          <p:attrName>ppt_x</p:attrName>
                                        </p:attrNameLst>
                                      </p:cBhvr>
                                      <p:tavLst>
                                        <p:tav tm="0">
                                          <p:val>
                                            <p:strVal val="#ppt_x"/>
                                          </p:val>
                                        </p:tav>
                                        <p:tav tm="100000">
                                          <p:val>
                                            <p:strVal val="#ppt_x"/>
                                          </p:val>
                                        </p:tav>
                                      </p:tavLst>
                                    </p:anim>
                                    <p:anim calcmode="lin" valueType="num">
                                      <p:cBhvr>
                                        <p:cTn id="44" dur="1000" fill="hold"/>
                                        <p:tgtEl>
                                          <p:spTgt spid="7373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06375"/>
            <a:ext cx="7772400" cy="1422425"/>
          </a:xfrm>
          <a:solidFill>
            <a:schemeClr val="accent3"/>
          </a:solidFill>
        </p:spPr>
        <p:txBody>
          <a:bodyPr>
            <a:noAutofit/>
          </a:bodyPr>
          <a:lstStyle/>
          <a:p>
            <a:r>
              <a:rPr lang="nl-NL" sz="2800"/>
              <a:t>Overheidsinterventie </a:t>
            </a:r>
            <a:br>
              <a:rPr lang="nl-NL" sz="2800" dirty="0"/>
            </a:br>
            <a:r>
              <a:rPr lang="nl-NL" sz="2800" dirty="0"/>
              <a:t>Indirecte belastingen of </a:t>
            </a:r>
            <a:br>
              <a:rPr lang="nl-NL" sz="2800" dirty="0"/>
            </a:br>
            <a:r>
              <a:rPr lang="nl-NL" sz="2800" dirty="0"/>
              <a:t>kostprijsverhogende belastingen</a:t>
            </a:r>
          </a:p>
        </p:txBody>
      </p:sp>
      <p:sp>
        <p:nvSpPr>
          <p:cNvPr id="3" name="Ondertitel 2"/>
          <p:cNvSpPr>
            <a:spLocks noGrp="1"/>
          </p:cNvSpPr>
          <p:nvPr>
            <p:ph type="subTitle" idx="1"/>
          </p:nvPr>
        </p:nvSpPr>
        <p:spPr>
          <a:xfrm>
            <a:off x="685800" y="1905000"/>
            <a:ext cx="7772400" cy="3365500"/>
          </a:xfrm>
          <a:solidFill>
            <a:srgbClr val="F79646"/>
          </a:solidFill>
        </p:spPr>
        <p:txBody>
          <a:bodyPr>
            <a:normAutofit fontScale="92500" lnSpcReduction="10000"/>
          </a:bodyPr>
          <a:lstStyle/>
          <a:p>
            <a:pPr algn="l"/>
            <a:r>
              <a:rPr lang="nl-NL" sz="2400" dirty="0">
                <a:solidFill>
                  <a:srgbClr val="000000"/>
                </a:solidFill>
              </a:rPr>
              <a:t>Voorbeelden:</a:t>
            </a:r>
          </a:p>
          <a:p>
            <a:pPr marL="457200" indent="-457200" algn="l">
              <a:buAutoNum type="arabicPeriod"/>
            </a:pPr>
            <a:r>
              <a:rPr lang="nl-NL" sz="2400" dirty="0">
                <a:solidFill>
                  <a:srgbClr val="000000"/>
                </a:solidFill>
              </a:rPr>
              <a:t>Accijns = vast bedrag</a:t>
            </a:r>
          </a:p>
          <a:p>
            <a:pPr marL="457200" indent="-457200" algn="l">
              <a:buAutoNum type="arabicPeriod"/>
            </a:pPr>
            <a:r>
              <a:rPr lang="nl-NL" sz="2400" dirty="0">
                <a:solidFill>
                  <a:srgbClr val="000000"/>
                </a:solidFill>
              </a:rPr>
              <a:t>BTW (belasting toegevoegde waarde)= percentage</a:t>
            </a:r>
          </a:p>
          <a:p>
            <a:pPr marL="457200" indent="-457200" algn="l">
              <a:buAutoNum type="arabicPeriod"/>
            </a:pPr>
            <a:r>
              <a:rPr lang="nl-NL" sz="2400" dirty="0">
                <a:solidFill>
                  <a:srgbClr val="000000"/>
                </a:solidFill>
              </a:rPr>
              <a:t>BPM</a:t>
            </a:r>
          </a:p>
          <a:p>
            <a:pPr marL="457200" indent="-457200" algn="l">
              <a:buAutoNum type="arabicPeriod"/>
            </a:pPr>
            <a:r>
              <a:rPr lang="nl-NL" sz="2400" dirty="0">
                <a:solidFill>
                  <a:srgbClr val="000000"/>
                </a:solidFill>
              </a:rPr>
              <a:t>Milieuheffingen</a:t>
            </a:r>
          </a:p>
          <a:p>
            <a:pPr marL="457200" indent="-457200" algn="l">
              <a:buAutoNum type="arabicPeriod"/>
            </a:pPr>
            <a:r>
              <a:rPr lang="nl-NL" sz="2400" dirty="0">
                <a:solidFill>
                  <a:srgbClr val="000000"/>
                </a:solidFill>
              </a:rPr>
              <a:t>Invoerheffingen</a:t>
            </a:r>
          </a:p>
          <a:p>
            <a:pPr marL="457200" indent="-457200" algn="l">
              <a:buAutoNum type="arabicPeriod"/>
            </a:pPr>
            <a:endParaRPr lang="nl-NL" sz="2400" dirty="0">
              <a:solidFill>
                <a:srgbClr val="000000"/>
              </a:solidFill>
            </a:endParaRPr>
          </a:p>
          <a:p>
            <a:pPr algn="l"/>
            <a:r>
              <a:rPr lang="nl-NL" sz="2400" dirty="0">
                <a:solidFill>
                  <a:srgbClr val="000000"/>
                </a:solidFill>
              </a:rPr>
              <a:t>Dit overheidsingrijpen leidt tot een daling van de welvaart.</a:t>
            </a:r>
          </a:p>
          <a:p>
            <a:pPr algn="l"/>
            <a:r>
              <a:rPr lang="nl-NL" sz="2400" dirty="0">
                <a:solidFill>
                  <a:srgbClr val="000000"/>
                </a:solidFill>
              </a:rPr>
              <a:t>We zullen dit aantonen bij een markt van volkomen concurrentie</a:t>
            </a:r>
          </a:p>
        </p:txBody>
      </p:sp>
    </p:spTree>
    <p:extLst>
      <p:ext uri="{BB962C8B-B14F-4D97-AF65-F5344CB8AC3E}">
        <p14:creationId xmlns:p14="http://schemas.microsoft.com/office/powerpoint/2010/main" val="22775414"/>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ige driehoek 38"/>
          <p:cNvSpPr/>
          <p:nvPr/>
        </p:nvSpPr>
        <p:spPr>
          <a:xfrm>
            <a:off x="5260515" y="1710100"/>
            <a:ext cx="1441429" cy="1440160"/>
          </a:xfrm>
          <a:prstGeom prst="r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nl-NL"/>
          </a:p>
        </p:txBody>
      </p:sp>
      <p:sp>
        <p:nvSpPr>
          <p:cNvPr id="6" name="Tijdelijke aanduiding voor inhoud 2"/>
          <p:cNvSpPr>
            <a:spLocks noGrp="1"/>
          </p:cNvSpPr>
          <p:nvPr>
            <p:ph idx="1"/>
          </p:nvPr>
        </p:nvSpPr>
        <p:spPr>
          <a:xfrm>
            <a:off x="457200" y="1285860"/>
            <a:ext cx="4038600" cy="5445140"/>
          </a:xfrm>
          <a:solidFill>
            <a:schemeClr val="accent6"/>
          </a:solidFill>
        </p:spPr>
        <p:txBody>
          <a:bodyPr/>
          <a:lstStyle/>
          <a:p>
            <a:pPr marL="0" indent="0">
              <a:buNone/>
            </a:pPr>
            <a:r>
              <a:rPr lang="nl-NL" sz="2400" dirty="0"/>
              <a:t>Een korte herhaling:</a:t>
            </a:r>
          </a:p>
          <a:p>
            <a:pPr marL="0" indent="0">
              <a:buNone/>
            </a:pPr>
            <a:endParaRPr lang="nl-NL" sz="800" dirty="0"/>
          </a:p>
          <a:p>
            <a:pPr>
              <a:buFont typeface="Wingdings" pitchFamily="2" charset="2"/>
              <a:buChar char="ü"/>
            </a:pPr>
            <a:r>
              <a:rPr lang="nl-NL" sz="2400" dirty="0"/>
              <a:t>Marktmodel: </a:t>
            </a:r>
          </a:p>
          <a:p>
            <a:pPr marL="400050" lvl="1" indent="0">
              <a:buNone/>
            </a:pPr>
            <a:r>
              <a:rPr lang="nl-NL" sz="2400" dirty="0" err="1"/>
              <a:t>Q</a:t>
            </a:r>
            <a:r>
              <a:rPr lang="nl-NL" sz="2400" baseline="-25000" dirty="0" err="1"/>
              <a:t>v</a:t>
            </a:r>
            <a:r>
              <a:rPr lang="nl-NL" sz="2400" dirty="0"/>
              <a:t> = -2P + 100</a:t>
            </a:r>
          </a:p>
          <a:p>
            <a:pPr marL="400050" lvl="1" indent="0">
              <a:buNone/>
            </a:pPr>
            <a:r>
              <a:rPr lang="nl-NL" sz="2400" dirty="0" err="1"/>
              <a:t>Q</a:t>
            </a:r>
            <a:r>
              <a:rPr lang="nl-NL" sz="2400" baseline="-25000" dirty="0" err="1"/>
              <a:t>a</a:t>
            </a:r>
            <a:r>
              <a:rPr lang="nl-NL" sz="2400" dirty="0"/>
              <a:t> = 2P - 20</a:t>
            </a:r>
          </a:p>
          <a:p>
            <a:pPr marL="0" lvl="1" indent="0">
              <a:buNone/>
            </a:pPr>
            <a:endParaRPr lang="nl-NL" sz="1400" dirty="0"/>
          </a:p>
          <a:p>
            <a:pPr>
              <a:buFont typeface="Wingdings" pitchFamily="2" charset="2"/>
              <a:buChar char="ü"/>
            </a:pPr>
            <a:r>
              <a:rPr lang="nl-NL" sz="2400" dirty="0"/>
              <a:t>Evenwichtsprijs</a:t>
            </a:r>
          </a:p>
          <a:p>
            <a:pPr>
              <a:buFont typeface="Wingdings" pitchFamily="2" charset="2"/>
              <a:buChar char="ü"/>
            </a:pPr>
            <a:r>
              <a:rPr lang="nl-NL" sz="2400" dirty="0"/>
              <a:t>Consumentensurplus</a:t>
            </a:r>
          </a:p>
          <a:p>
            <a:pPr marL="0" indent="0">
              <a:buNone/>
            </a:pPr>
            <a:r>
              <a:rPr lang="nl-NL" sz="2400" dirty="0"/>
              <a:t>	</a:t>
            </a:r>
            <a:r>
              <a:rPr lang="nl-NL" sz="2000" dirty="0"/>
              <a:t>0,5 x 40.000 x € 20 = € 400.000</a:t>
            </a:r>
          </a:p>
          <a:p>
            <a:pPr>
              <a:buFont typeface="Wingdings" pitchFamily="2" charset="2"/>
              <a:buChar char="ü"/>
            </a:pPr>
            <a:r>
              <a:rPr lang="nl-NL" sz="2400" dirty="0"/>
              <a:t>Producentensurplus</a:t>
            </a:r>
          </a:p>
          <a:p>
            <a:pPr marL="0" indent="0">
              <a:buNone/>
            </a:pPr>
            <a:r>
              <a:rPr lang="nl-NL" sz="2400" dirty="0"/>
              <a:t>	</a:t>
            </a:r>
            <a:r>
              <a:rPr lang="nl-NL" sz="2000" dirty="0"/>
              <a:t>0,5 x 40.000 x € 20 = € 400.000</a:t>
            </a:r>
          </a:p>
          <a:p>
            <a:pPr marL="0" indent="0">
              <a:buNone/>
            </a:pPr>
            <a:endParaRPr lang="nl-NL" sz="2000" dirty="0"/>
          </a:p>
          <a:p>
            <a:pPr marL="0" indent="0">
              <a:buNone/>
            </a:pPr>
            <a:r>
              <a:rPr lang="nl-NL" sz="2000" dirty="0"/>
              <a:t>Totale surplus = € 800.000 (</a:t>
            </a:r>
            <a:r>
              <a:rPr lang="nl-NL" sz="2000" dirty="0" err="1"/>
              <a:t>pareto</a:t>
            </a:r>
            <a:r>
              <a:rPr lang="nl-NL" sz="2000" dirty="0"/>
              <a:t>-optimum</a:t>
            </a:r>
          </a:p>
        </p:txBody>
      </p:sp>
      <p:sp>
        <p:nvSpPr>
          <p:cNvPr id="2" name="Titel 1"/>
          <p:cNvSpPr>
            <a:spLocks noGrp="1"/>
          </p:cNvSpPr>
          <p:nvPr>
            <p:ph type="title"/>
          </p:nvPr>
        </p:nvSpPr>
        <p:spPr>
          <a:xfrm>
            <a:off x="457200" y="338328"/>
            <a:ext cx="8229600" cy="858424"/>
          </a:xfrm>
          <a:solidFill>
            <a:srgbClr val="9BBB59"/>
          </a:solidFill>
        </p:spPr>
        <p:txBody>
          <a:bodyPr/>
          <a:lstStyle/>
          <a:p>
            <a:r>
              <a:rPr lang="nl-NL" dirty="0"/>
              <a:t>Volkomen concurrentie</a:t>
            </a:r>
          </a:p>
        </p:txBody>
      </p:sp>
      <p:sp>
        <p:nvSpPr>
          <p:cNvPr id="5" name="Rechthoekige driehoek 4"/>
          <p:cNvSpPr/>
          <p:nvPr/>
        </p:nvSpPr>
        <p:spPr>
          <a:xfrm rot="5400000">
            <a:off x="5254477" y="3149628"/>
            <a:ext cx="1441429" cy="1440160"/>
          </a:xfrm>
          <a:prstGeom prst="rtTriangl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nl-NL"/>
          </a:p>
        </p:txBody>
      </p:sp>
      <p:cxnSp>
        <p:nvCxnSpPr>
          <p:cNvPr id="7" name="Rechte verbindingslijn 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8" name="Rechte verbindingslijn 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9" name="Rechte verbindingslijn 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20" name="Tekstvak 19"/>
          <p:cNvSpPr txBox="1"/>
          <p:nvPr/>
        </p:nvSpPr>
        <p:spPr>
          <a:xfrm rot="16200000">
            <a:off x="4390909" y="1913573"/>
            <a:ext cx="583814" cy="369332"/>
          </a:xfrm>
          <a:prstGeom prst="rect">
            <a:avLst/>
          </a:prstGeom>
          <a:noFill/>
        </p:spPr>
        <p:txBody>
          <a:bodyPr wrap="none" rtlCol="0">
            <a:spAutoFit/>
          </a:bodyPr>
          <a:lstStyle/>
          <a:p>
            <a:r>
              <a:rPr lang="nl-NL" dirty="0"/>
              <a:t>prijs</a:t>
            </a:r>
          </a:p>
        </p:txBody>
      </p:sp>
      <p:sp>
        <p:nvSpPr>
          <p:cNvPr id="21" name="Tekstvak 20"/>
          <p:cNvSpPr txBox="1"/>
          <p:nvPr/>
        </p:nvSpPr>
        <p:spPr>
          <a:xfrm>
            <a:off x="4751056" y="4374396"/>
            <a:ext cx="418704" cy="369332"/>
          </a:xfrm>
          <a:prstGeom prst="rect">
            <a:avLst/>
          </a:prstGeom>
          <a:noFill/>
        </p:spPr>
        <p:txBody>
          <a:bodyPr wrap="none" rtlCol="0">
            <a:spAutoFit/>
          </a:bodyPr>
          <a:lstStyle/>
          <a:p>
            <a:r>
              <a:rPr lang="nl-NL" dirty="0"/>
              <a:t>10</a:t>
            </a:r>
          </a:p>
        </p:txBody>
      </p:sp>
      <p:sp>
        <p:nvSpPr>
          <p:cNvPr id="22" name="Tekstvak 21"/>
          <p:cNvSpPr txBox="1"/>
          <p:nvPr/>
        </p:nvSpPr>
        <p:spPr>
          <a:xfrm>
            <a:off x="4751056" y="3654316"/>
            <a:ext cx="418704" cy="369332"/>
          </a:xfrm>
          <a:prstGeom prst="rect">
            <a:avLst/>
          </a:prstGeom>
          <a:noFill/>
        </p:spPr>
        <p:txBody>
          <a:bodyPr wrap="none" rtlCol="0">
            <a:spAutoFit/>
          </a:bodyPr>
          <a:lstStyle/>
          <a:p>
            <a:r>
              <a:rPr lang="nl-NL" dirty="0"/>
              <a:t>20</a:t>
            </a:r>
          </a:p>
        </p:txBody>
      </p:sp>
      <p:sp>
        <p:nvSpPr>
          <p:cNvPr id="23" name="Tekstvak 22"/>
          <p:cNvSpPr txBox="1"/>
          <p:nvPr/>
        </p:nvSpPr>
        <p:spPr>
          <a:xfrm>
            <a:off x="4751056" y="3006244"/>
            <a:ext cx="418704" cy="369332"/>
          </a:xfrm>
          <a:prstGeom prst="rect">
            <a:avLst/>
          </a:prstGeom>
          <a:noFill/>
        </p:spPr>
        <p:txBody>
          <a:bodyPr wrap="none" rtlCol="0">
            <a:spAutoFit/>
          </a:bodyPr>
          <a:lstStyle/>
          <a:p>
            <a:r>
              <a:rPr lang="nl-NL" dirty="0"/>
              <a:t>30</a:t>
            </a:r>
          </a:p>
        </p:txBody>
      </p:sp>
      <p:sp>
        <p:nvSpPr>
          <p:cNvPr id="24" name="Tekstvak 23"/>
          <p:cNvSpPr txBox="1"/>
          <p:nvPr/>
        </p:nvSpPr>
        <p:spPr>
          <a:xfrm>
            <a:off x="4751056" y="2276872"/>
            <a:ext cx="418704" cy="369332"/>
          </a:xfrm>
          <a:prstGeom prst="rect">
            <a:avLst/>
          </a:prstGeom>
          <a:noFill/>
        </p:spPr>
        <p:txBody>
          <a:bodyPr wrap="none" rtlCol="0">
            <a:spAutoFit/>
          </a:bodyPr>
          <a:lstStyle/>
          <a:p>
            <a:r>
              <a:rPr lang="nl-NL" dirty="0"/>
              <a:t>40</a:t>
            </a:r>
          </a:p>
        </p:txBody>
      </p:sp>
      <p:sp>
        <p:nvSpPr>
          <p:cNvPr id="25" name="Tekstvak 24"/>
          <p:cNvSpPr txBox="1"/>
          <p:nvPr/>
        </p:nvSpPr>
        <p:spPr>
          <a:xfrm>
            <a:off x="4751056" y="1566084"/>
            <a:ext cx="418704" cy="369332"/>
          </a:xfrm>
          <a:prstGeom prst="rect">
            <a:avLst/>
          </a:prstGeom>
          <a:noFill/>
        </p:spPr>
        <p:txBody>
          <a:bodyPr wrap="none" rtlCol="0">
            <a:spAutoFit/>
          </a:bodyPr>
          <a:lstStyle/>
          <a:p>
            <a:r>
              <a:rPr lang="nl-NL" dirty="0"/>
              <a:t>50</a:t>
            </a:r>
          </a:p>
        </p:txBody>
      </p:sp>
      <p:sp>
        <p:nvSpPr>
          <p:cNvPr id="26" name="Tekstvak 25"/>
          <p:cNvSpPr txBox="1"/>
          <p:nvPr/>
        </p:nvSpPr>
        <p:spPr>
          <a:xfrm>
            <a:off x="5759168" y="5310500"/>
            <a:ext cx="418704" cy="369332"/>
          </a:xfrm>
          <a:prstGeom prst="rect">
            <a:avLst/>
          </a:prstGeom>
          <a:noFill/>
        </p:spPr>
        <p:txBody>
          <a:bodyPr wrap="none" rtlCol="0">
            <a:spAutoFit/>
          </a:bodyPr>
          <a:lstStyle/>
          <a:p>
            <a:r>
              <a:rPr lang="nl-NL" dirty="0"/>
              <a:t>20</a:t>
            </a:r>
          </a:p>
        </p:txBody>
      </p:sp>
      <p:sp>
        <p:nvSpPr>
          <p:cNvPr id="27" name="Tekstvak 26"/>
          <p:cNvSpPr txBox="1"/>
          <p:nvPr/>
        </p:nvSpPr>
        <p:spPr>
          <a:xfrm>
            <a:off x="6492592" y="5310500"/>
            <a:ext cx="418704" cy="369332"/>
          </a:xfrm>
          <a:prstGeom prst="rect">
            <a:avLst/>
          </a:prstGeom>
          <a:noFill/>
        </p:spPr>
        <p:txBody>
          <a:bodyPr wrap="none" rtlCol="0">
            <a:spAutoFit/>
          </a:bodyPr>
          <a:lstStyle/>
          <a:p>
            <a:r>
              <a:rPr lang="nl-NL" dirty="0"/>
              <a:t>40</a:t>
            </a:r>
          </a:p>
        </p:txBody>
      </p:sp>
      <p:sp>
        <p:nvSpPr>
          <p:cNvPr id="28" name="Tekstvak 27"/>
          <p:cNvSpPr txBox="1"/>
          <p:nvPr/>
        </p:nvSpPr>
        <p:spPr>
          <a:xfrm>
            <a:off x="7212672" y="5310500"/>
            <a:ext cx="418704" cy="369332"/>
          </a:xfrm>
          <a:prstGeom prst="rect">
            <a:avLst/>
          </a:prstGeom>
          <a:noFill/>
        </p:spPr>
        <p:txBody>
          <a:bodyPr wrap="none" rtlCol="0">
            <a:spAutoFit/>
          </a:bodyPr>
          <a:lstStyle/>
          <a:p>
            <a:r>
              <a:rPr lang="nl-NL" dirty="0"/>
              <a:t>60</a:t>
            </a:r>
          </a:p>
        </p:txBody>
      </p:sp>
      <p:sp>
        <p:nvSpPr>
          <p:cNvPr id="29" name="Tekstvak 28"/>
          <p:cNvSpPr txBox="1"/>
          <p:nvPr/>
        </p:nvSpPr>
        <p:spPr>
          <a:xfrm>
            <a:off x="7932752" y="5310500"/>
            <a:ext cx="418704" cy="369332"/>
          </a:xfrm>
          <a:prstGeom prst="rect">
            <a:avLst/>
          </a:prstGeom>
          <a:noFill/>
        </p:spPr>
        <p:txBody>
          <a:bodyPr wrap="none" rtlCol="0">
            <a:spAutoFit/>
          </a:bodyPr>
          <a:lstStyle/>
          <a:p>
            <a:r>
              <a:rPr lang="nl-NL" dirty="0"/>
              <a:t>80</a:t>
            </a:r>
          </a:p>
        </p:txBody>
      </p:sp>
      <p:sp>
        <p:nvSpPr>
          <p:cNvPr id="30" name="Tekstvak 29"/>
          <p:cNvSpPr txBox="1"/>
          <p:nvPr/>
        </p:nvSpPr>
        <p:spPr>
          <a:xfrm>
            <a:off x="8580824" y="5310500"/>
            <a:ext cx="535724" cy="369332"/>
          </a:xfrm>
          <a:prstGeom prst="rect">
            <a:avLst/>
          </a:prstGeom>
          <a:noFill/>
        </p:spPr>
        <p:txBody>
          <a:bodyPr wrap="none" rtlCol="0">
            <a:spAutoFit/>
          </a:bodyPr>
          <a:lstStyle/>
          <a:p>
            <a:r>
              <a:rPr lang="nl-NL" dirty="0"/>
              <a:t>100</a:t>
            </a:r>
          </a:p>
        </p:txBody>
      </p:sp>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hthoek 32"/>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sp>
        <p:nvSpPr>
          <p:cNvPr id="34" name="Tekstvak 33"/>
          <p:cNvSpPr txBox="1"/>
          <p:nvPr/>
        </p:nvSpPr>
        <p:spPr>
          <a:xfrm>
            <a:off x="7092280" y="2880232"/>
            <a:ext cx="1707840" cy="369332"/>
          </a:xfrm>
          <a:prstGeom prst="rect">
            <a:avLst/>
          </a:prstGeom>
          <a:noFill/>
        </p:spPr>
        <p:txBody>
          <a:bodyPr wrap="none" rtlCol="0">
            <a:spAutoFit/>
          </a:bodyPr>
          <a:lstStyle/>
          <a:p>
            <a:r>
              <a:rPr lang="nl-NL" dirty="0"/>
              <a:t>evenwichtspunt</a:t>
            </a:r>
          </a:p>
        </p:txBody>
      </p:sp>
      <p:cxnSp>
        <p:nvCxnSpPr>
          <p:cNvPr id="35" name="Rechte verbindingslijn 34"/>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36" name="Rechthoek 35"/>
          <p:cNvSpPr/>
          <p:nvPr/>
        </p:nvSpPr>
        <p:spPr>
          <a:xfrm>
            <a:off x="7787340" y="2020814"/>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37" name="Rechte verbindingslijn 36"/>
          <p:cNvCxnSpPr/>
          <p:nvPr/>
        </p:nvCxnSpPr>
        <p:spPr>
          <a:xfrm>
            <a:off x="5255112" y="3150260"/>
            <a:ext cx="1440160" cy="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38" name="Tekstvak 37"/>
          <p:cNvSpPr txBox="1"/>
          <p:nvPr/>
        </p:nvSpPr>
        <p:spPr>
          <a:xfrm>
            <a:off x="5360203" y="3190910"/>
            <a:ext cx="463588"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
            </a:r>
            <a:endParaRPr lang="nl-NL"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0" name="Tekstvak 39"/>
          <p:cNvSpPr txBox="1"/>
          <p:nvPr/>
        </p:nvSpPr>
        <p:spPr>
          <a:xfrm>
            <a:off x="5360203" y="2361074"/>
            <a:ext cx="463588"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endParaRPr lang="nl-NL"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 name="Ovaal 40"/>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43" name="Rechte verbindingslijn met pijl 42"/>
          <p:cNvCxnSpPr>
            <a:stCxn id="34" idx="1"/>
          </p:cNvCxnSpPr>
          <p:nvPr/>
        </p:nvCxnSpPr>
        <p:spPr>
          <a:xfrm flipH="1">
            <a:off x="6776952" y="3064898"/>
            <a:ext cx="315328" cy="840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 name="Afbeelding 2" descr="Schermafbeelding 2016-09-12 om 09.55.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79133"/>
            <a:ext cx="8845002" cy="4295264"/>
          </a:xfrm>
          <a:prstGeom prst="rect">
            <a:avLst/>
          </a:prstGeom>
        </p:spPr>
      </p:pic>
    </p:spTree>
    <p:extLst>
      <p:ext uri="{BB962C8B-B14F-4D97-AF65-F5344CB8AC3E}">
        <p14:creationId xmlns:p14="http://schemas.microsoft.com/office/powerpoint/2010/main" val="506153719"/>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par>
                          <p:cTn id="8" fill="hold">
                            <p:stCondLst>
                              <p:cond delay="1500"/>
                            </p:stCondLst>
                            <p:childTnLst>
                              <p:par>
                                <p:cTn id="9" presetID="10" presetClass="entr" presetSubtype="0" fill="hold" nodeType="afterEffect">
                                  <p:stCondLst>
                                    <p:cond delay="75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fade">
                                      <p:cBhvr>
                                        <p:cTn id="11" dur="500"/>
                                        <p:tgtEl>
                                          <p:spTgt spid="6">
                                            <p:txEl>
                                              <p:pRg st="3" end="3"/>
                                            </p:txEl>
                                          </p:spTgt>
                                        </p:tgtEl>
                                      </p:cBhvr>
                                    </p:animEffect>
                                  </p:childTnLst>
                                </p:cTn>
                              </p:par>
                            </p:childTnLst>
                          </p:cTn>
                        </p:par>
                        <p:par>
                          <p:cTn id="12" fill="hold">
                            <p:stCondLst>
                              <p:cond delay="2750"/>
                            </p:stCondLst>
                            <p:childTnLst>
                              <p:par>
                                <p:cTn id="13" presetID="10"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par>
                          <p:cTn id="36" fill="hold">
                            <p:stCondLst>
                              <p:cond delay="500"/>
                            </p:stCondLst>
                            <p:childTnLst>
                              <p:par>
                                <p:cTn id="37" presetID="10" presetClass="entr" presetSubtype="0" fill="hold" grpId="0" nodeType="afterEffect">
                                  <p:stCondLst>
                                    <p:cond delay="50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par>
                          <p:cTn id="47" fill="hold">
                            <p:stCondLst>
                              <p:cond delay="2000"/>
                            </p:stCondLst>
                            <p:childTnLst>
                              <p:par>
                                <p:cTn id="48" presetID="10" presetClass="entr" presetSubtype="0" fill="hold" nodeType="afterEffect">
                                  <p:stCondLst>
                                    <p:cond delay="25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34"/>
                                        </p:tgtEl>
                                      </p:cBhvr>
                                    </p:animEffect>
                                    <p:set>
                                      <p:cBhvr>
                                        <p:cTn id="55" dur="1" fill="hold">
                                          <p:stCondLst>
                                            <p:cond delay="499"/>
                                          </p:stCondLst>
                                        </p:cTn>
                                        <p:tgtEl>
                                          <p:spTgt spid="34"/>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Effect transition="in" filter="fade">
                                      <p:cBhvr>
                                        <p:cTn id="66" dur="500"/>
                                        <p:tgtEl>
                                          <p:spTgt spid="6">
                                            <p:txEl>
                                              <p:pRg st="8" end="8"/>
                                            </p:txEl>
                                          </p:spTgt>
                                        </p:tgtEl>
                                      </p:cBhvr>
                                    </p:animEffect>
                                  </p:childTnLst>
                                </p:cTn>
                              </p:par>
                            </p:childTnLst>
                          </p:cTn>
                        </p:par>
                        <p:par>
                          <p:cTn id="67" fill="hold">
                            <p:stCondLst>
                              <p:cond delay="1500"/>
                            </p:stCondLst>
                            <p:childTnLst>
                              <p:par>
                                <p:cTn id="68" presetID="10" presetClass="entr" presetSubtype="0" fill="hold" grpId="0" nodeType="afterEffect">
                                  <p:stCondLst>
                                    <p:cond delay="50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grpId="0" nodeType="withEffect">
                                  <p:stCondLst>
                                    <p:cond delay="75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
                                            <p:txEl>
                                              <p:pRg st="9" end="9"/>
                                            </p:txEl>
                                          </p:spTgt>
                                        </p:tgtEl>
                                        <p:attrNameLst>
                                          <p:attrName>style.visibility</p:attrName>
                                        </p:attrNameLst>
                                      </p:cBhvr>
                                      <p:to>
                                        <p:strVal val="visible"/>
                                      </p:to>
                                    </p:set>
                                    <p:animEffect transition="in" filter="fade">
                                      <p:cBhvr>
                                        <p:cTn id="78" dur="500"/>
                                        <p:tgtEl>
                                          <p:spTgt spid="6">
                                            <p:txEl>
                                              <p:pRg st="9" end="9"/>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6">
                                            <p:txEl>
                                              <p:pRg st="10" end="10"/>
                                            </p:txEl>
                                          </p:spTgt>
                                        </p:tgtEl>
                                        <p:attrNameLst>
                                          <p:attrName>style.visibility</p:attrName>
                                        </p:attrNameLst>
                                      </p:cBhvr>
                                      <p:to>
                                        <p:strVal val="visible"/>
                                      </p:to>
                                    </p:set>
                                    <p:animEffect transition="in" filter="fade">
                                      <p:cBhvr>
                                        <p:cTn id="83" dur="500"/>
                                        <p:tgtEl>
                                          <p:spTgt spid="6">
                                            <p:txEl>
                                              <p:pRg st="10" end="1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6">
                                            <p:txEl>
                                              <p:pRg st="12" end="12"/>
                                            </p:txEl>
                                          </p:spTgt>
                                        </p:tgtEl>
                                        <p:attrNameLst>
                                          <p:attrName>style.visibility</p:attrName>
                                        </p:attrNameLst>
                                      </p:cBhvr>
                                      <p:to>
                                        <p:strVal val="visible"/>
                                      </p:to>
                                    </p:set>
                                    <p:animEffect transition="in" filter="fade">
                                      <p:cBhvr>
                                        <p:cTn id="88" dur="500"/>
                                        <p:tgtEl>
                                          <p:spTgt spid="6">
                                            <p:txEl>
                                              <p:pRg st="12" end="12"/>
                                            </p:txEl>
                                          </p:spTgt>
                                        </p:tgtEl>
                                      </p:cBhvr>
                                    </p:animEffect>
                                  </p:childTnLst>
                                </p:cTn>
                              </p:par>
                            </p:childTnLst>
                          </p:cTn>
                        </p:par>
                        <p:par>
                          <p:cTn id="89" fill="hold">
                            <p:stCondLst>
                              <p:cond delay="500"/>
                            </p:stCondLst>
                            <p:childTnLst>
                              <p:par>
                                <p:cTn id="90" presetID="10" presetClass="entr" presetSubtype="0" fill="hold" grpId="0" nodeType="afterEffect">
                                  <p:stCondLst>
                                    <p:cond delay="500"/>
                                  </p:stCondLst>
                                  <p:childTnLst>
                                    <p:set>
                                      <p:cBhvr>
                                        <p:cTn id="91" dur="1" fill="hold">
                                          <p:stCondLst>
                                            <p:cond delay="0"/>
                                          </p:stCondLst>
                                        </p:cTn>
                                        <p:tgtEl>
                                          <p:spTgt spid="5"/>
                                        </p:tgtEl>
                                        <p:attrNameLst>
                                          <p:attrName>style.visibility</p:attrName>
                                        </p:attrNameLst>
                                      </p:cBhvr>
                                      <p:to>
                                        <p:strVal val="visible"/>
                                      </p:to>
                                    </p:set>
                                    <p:animEffect transition="in" filter="fade">
                                      <p:cBhvr>
                                        <p:cTn id="92" dur="500"/>
                                        <p:tgtEl>
                                          <p:spTgt spid="5"/>
                                        </p:tgtEl>
                                      </p:cBhvr>
                                    </p:animEffect>
                                  </p:childTnLst>
                                </p:cTn>
                              </p:par>
                              <p:par>
                                <p:cTn id="93" presetID="10" presetClass="entr" presetSubtype="0" fill="hold" grpId="0" nodeType="withEffect">
                                  <p:stCondLst>
                                    <p:cond delay="75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circle(in)">
                                      <p:cBhvr>
                                        <p:cTn id="10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animBg="1"/>
      <p:bldP spid="33" grpId="0"/>
      <p:bldP spid="34" grpId="0"/>
      <p:bldP spid="34" grpId="1"/>
      <p:bldP spid="36" grpId="0"/>
      <p:bldP spid="38" grpId="0"/>
      <p:bldP spid="40" grpId="0"/>
      <p:bldP spid="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57200" y="1285860"/>
            <a:ext cx="4038600" cy="4390503"/>
          </a:xfrm>
          <a:solidFill>
            <a:srgbClr val="F79646"/>
          </a:solidFill>
        </p:spPr>
        <p:txBody>
          <a:bodyPr>
            <a:normAutofit lnSpcReduction="10000"/>
          </a:bodyPr>
          <a:lstStyle/>
          <a:p>
            <a:pPr marL="0" indent="0">
              <a:buNone/>
            </a:pPr>
            <a:r>
              <a:rPr lang="nl-NL" sz="2400" dirty="0"/>
              <a:t>Gebruik van een product afremmen (sigaretten, benzine, alcohol) met behulp van accijnzen.</a:t>
            </a:r>
          </a:p>
          <a:p>
            <a:pPr marL="0" indent="0">
              <a:buNone/>
            </a:pPr>
            <a:endParaRPr lang="nl-NL" sz="800" dirty="0"/>
          </a:p>
          <a:p>
            <a:pPr marL="0" indent="0">
              <a:buNone/>
            </a:pPr>
            <a:r>
              <a:rPr lang="nl-NL" sz="2400" dirty="0"/>
              <a:t>Producenten moeten dan een vast bedrag per product aan de overheid afdragen.</a:t>
            </a:r>
          </a:p>
          <a:p>
            <a:pPr marL="0" indent="0">
              <a:buNone/>
            </a:pPr>
            <a:endParaRPr lang="nl-NL" sz="800" dirty="0"/>
          </a:p>
          <a:p>
            <a:pPr marL="0" indent="0">
              <a:buNone/>
            </a:pPr>
            <a:r>
              <a:rPr lang="nl-NL" sz="2400" dirty="0"/>
              <a:t>Hierdoor stijgen voor de producent de kosten én dus ook zijn leveringsbereidheid.</a:t>
            </a:r>
            <a:br>
              <a:rPr lang="nl-NL" sz="2400" dirty="0"/>
            </a:br>
            <a:endParaRPr lang="nl-NL" sz="2400" dirty="0"/>
          </a:p>
        </p:txBody>
      </p:sp>
      <p:sp>
        <p:nvSpPr>
          <p:cNvPr id="2" name="Titel 1"/>
          <p:cNvSpPr>
            <a:spLocks noGrp="1"/>
          </p:cNvSpPr>
          <p:nvPr>
            <p:ph type="title"/>
          </p:nvPr>
        </p:nvSpPr>
        <p:spPr>
          <a:xfrm>
            <a:off x="457200" y="211328"/>
            <a:ext cx="8229600" cy="947532"/>
          </a:xfrm>
          <a:solidFill>
            <a:schemeClr val="accent3"/>
          </a:solidFill>
        </p:spPr>
        <p:txBody>
          <a:bodyPr>
            <a:normAutofit/>
          </a:bodyPr>
          <a:lstStyle/>
          <a:p>
            <a:r>
              <a:rPr lang="nl-NL" dirty="0"/>
              <a:t>Belasting als vast bedrag </a:t>
            </a:r>
            <a:r>
              <a:rPr lang="nl-NL" dirty="0" err="1"/>
              <a:t>p.prod</a:t>
            </a:r>
            <a:r>
              <a:rPr lang="nl-NL" dirty="0"/>
              <a:t>.</a:t>
            </a:r>
          </a:p>
        </p:txBody>
      </p:sp>
      <p:cxnSp>
        <p:nvCxnSpPr>
          <p:cNvPr id="7" name="Rechte verbindingslijn 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8" name="Rechte verbindingslijn 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9" name="Rechte verbindingslijn 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20" name="Tekstvak 19"/>
          <p:cNvSpPr txBox="1"/>
          <p:nvPr/>
        </p:nvSpPr>
        <p:spPr>
          <a:xfrm rot="16200000">
            <a:off x="4390909" y="1913573"/>
            <a:ext cx="583814" cy="369332"/>
          </a:xfrm>
          <a:prstGeom prst="rect">
            <a:avLst/>
          </a:prstGeom>
          <a:noFill/>
        </p:spPr>
        <p:txBody>
          <a:bodyPr wrap="none" rtlCol="0">
            <a:spAutoFit/>
          </a:bodyPr>
          <a:lstStyle/>
          <a:p>
            <a:r>
              <a:rPr lang="nl-NL" dirty="0"/>
              <a:t>prijs</a:t>
            </a:r>
          </a:p>
        </p:txBody>
      </p:sp>
      <p:sp>
        <p:nvSpPr>
          <p:cNvPr id="21" name="Tekstvak 20"/>
          <p:cNvSpPr txBox="1"/>
          <p:nvPr/>
        </p:nvSpPr>
        <p:spPr>
          <a:xfrm>
            <a:off x="4751056" y="4374396"/>
            <a:ext cx="418704" cy="369332"/>
          </a:xfrm>
          <a:prstGeom prst="rect">
            <a:avLst/>
          </a:prstGeom>
          <a:noFill/>
        </p:spPr>
        <p:txBody>
          <a:bodyPr wrap="none" rtlCol="0">
            <a:spAutoFit/>
          </a:bodyPr>
          <a:lstStyle/>
          <a:p>
            <a:r>
              <a:rPr lang="nl-NL" dirty="0"/>
              <a:t>10</a:t>
            </a:r>
          </a:p>
        </p:txBody>
      </p:sp>
      <p:sp>
        <p:nvSpPr>
          <p:cNvPr id="22" name="Tekstvak 21"/>
          <p:cNvSpPr txBox="1"/>
          <p:nvPr/>
        </p:nvSpPr>
        <p:spPr>
          <a:xfrm>
            <a:off x="4751056" y="3654316"/>
            <a:ext cx="418704" cy="369332"/>
          </a:xfrm>
          <a:prstGeom prst="rect">
            <a:avLst/>
          </a:prstGeom>
          <a:noFill/>
        </p:spPr>
        <p:txBody>
          <a:bodyPr wrap="none" rtlCol="0">
            <a:spAutoFit/>
          </a:bodyPr>
          <a:lstStyle/>
          <a:p>
            <a:r>
              <a:rPr lang="nl-NL" dirty="0"/>
              <a:t>20</a:t>
            </a:r>
          </a:p>
        </p:txBody>
      </p:sp>
      <p:sp>
        <p:nvSpPr>
          <p:cNvPr id="23" name="Tekstvak 22"/>
          <p:cNvSpPr txBox="1"/>
          <p:nvPr/>
        </p:nvSpPr>
        <p:spPr>
          <a:xfrm>
            <a:off x="4751056" y="3006244"/>
            <a:ext cx="418704" cy="369332"/>
          </a:xfrm>
          <a:prstGeom prst="rect">
            <a:avLst/>
          </a:prstGeom>
          <a:noFill/>
        </p:spPr>
        <p:txBody>
          <a:bodyPr wrap="none" rtlCol="0">
            <a:spAutoFit/>
          </a:bodyPr>
          <a:lstStyle/>
          <a:p>
            <a:r>
              <a:rPr lang="nl-NL" dirty="0"/>
              <a:t>30</a:t>
            </a:r>
          </a:p>
        </p:txBody>
      </p:sp>
      <p:sp>
        <p:nvSpPr>
          <p:cNvPr id="24" name="Tekstvak 23"/>
          <p:cNvSpPr txBox="1"/>
          <p:nvPr/>
        </p:nvSpPr>
        <p:spPr>
          <a:xfrm>
            <a:off x="4751056" y="2276872"/>
            <a:ext cx="418704" cy="369332"/>
          </a:xfrm>
          <a:prstGeom prst="rect">
            <a:avLst/>
          </a:prstGeom>
          <a:noFill/>
        </p:spPr>
        <p:txBody>
          <a:bodyPr wrap="none" rtlCol="0">
            <a:spAutoFit/>
          </a:bodyPr>
          <a:lstStyle/>
          <a:p>
            <a:r>
              <a:rPr lang="nl-NL" dirty="0"/>
              <a:t>40</a:t>
            </a:r>
          </a:p>
        </p:txBody>
      </p:sp>
      <p:sp>
        <p:nvSpPr>
          <p:cNvPr id="25" name="Tekstvak 24"/>
          <p:cNvSpPr txBox="1"/>
          <p:nvPr/>
        </p:nvSpPr>
        <p:spPr>
          <a:xfrm>
            <a:off x="4751056" y="1566084"/>
            <a:ext cx="418704" cy="369332"/>
          </a:xfrm>
          <a:prstGeom prst="rect">
            <a:avLst/>
          </a:prstGeom>
          <a:noFill/>
        </p:spPr>
        <p:txBody>
          <a:bodyPr wrap="none" rtlCol="0">
            <a:spAutoFit/>
          </a:bodyPr>
          <a:lstStyle/>
          <a:p>
            <a:r>
              <a:rPr lang="nl-NL" dirty="0"/>
              <a:t>50</a:t>
            </a:r>
          </a:p>
        </p:txBody>
      </p:sp>
      <p:sp>
        <p:nvSpPr>
          <p:cNvPr id="26" name="Tekstvak 25"/>
          <p:cNvSpPr txBox="1"/>
          <p:nvPr/>
        </p:nvSpPr>
        <p:spPr>
          <a:xfrm>
            <a:off x="5759168" y="5310500"/>
            <a:ext cx="418704" cy="369332"/>
          </a:xfrm>
          <a:prstGeom prst="rect">
            <a:avLst/>
          </a:prstGeom>
          <a:noFill/>
        </p:spPr>
        <p:txBody>
          <a:bodyPr wrap="none" rtlCol="0">
            <a:spAutoFit/>
          </a:bodyPr>
          <a:lstStyle/>
          <a:p>
            <a:r>
              <a:rPr lang="nl-NL" dirty="0"/>
              <a:t>20</a:t>
            </a:r>
          </a:p>
        </p:txBody>
      </p:sp>
      <p:sp>
        <p:nvSpPr>
          <p:cNvPr id="27" name="Tekstvak 26"/>
          <p:cNvSpPr txBox="1"/>
          <p:nvPr/>
        </p:nvSpPr>
        <p:spPr>
          <a:xfrm>
            <a:off x="6492592" y="5310500"/>
            <a:ext cx="418704" cy="369332"/>
          </a:xfrm>
          <a:prstGeom prst="rect">
            <a:avLst/>
          </a:prstGeom>
          <a:noFill/>
        </p:spPr>
        <p:txBody>
          <a:bodyPr wrap="none" rtlCol="0">
            <a:spAutoFit/>
          </a:bodyPr>
          <a:lstStyle/>
          <a:p>
            <a:r>
              <a:rPr lang="nl-NL" dirty="0"/>
              <a:t>40</a:t>
            </a:r>
          </a:p>
        </p:txBody>
      </p:sp>
      <p:sp>
        <p:nvSpPr>
          <p:cNvPr id="28" name="Tekstvak 27"/>
          <p:cNvSpPr txBox="1"/>
          <p:nvPr/>
        </p:nvSpPr>
        <p:spPr>
          <a:xfrm>
            <a:off x="7212672" y="5310500"/>
            <a:ext cx="418704" cy="369332"/>
          </a:xfrm>
          <a:prstGeom prst="rect">
            <a:avLst/>
          </a:prstGeom>
          <a:noFill/>
        </p:spPr>
        <p:txBody>
          <a:bodyPr wrap="none" rtlCol="0">
            <a:spAutoFit/>
          </a:bodyPr>
          <a:lstStyle/>
          <a:p>
            <a:r>
              <a:rPr lang="nl-NL" dirty="0"/>
              <a:t>60</a:t>
            </a:r>
          </a:p>
        </p:txBody>
      </p:sp>
      <p:sp>
        <p:nvSpPr>
          <p:cNvPr id="29" name="Tekstvak 28"/>
          <p:cNvSpPr txBox="1"/>
          <p:nvPr/>
        </p:nvSpPr>
        <p:spPr>
          <a:xfrm>
            <a:off x="7932752" y="5310500"/>
            <a:ext cx="418704" cy="369332"/>
          </a:xfrm>
          <a:prstGeom prst="rect">
            <a:avLst/>
          </a:prstGeom>
          <a:noFill/>
        </p:spPr>
        <p:txBody>
          <a:bodyPr wrap="none" rtlCol="0">
            <a:spAutoFit/>
          </a:bodyPr>
          <a:lstStyle/>
          <a:p>
            <a:r>
              <a:rPr lang="nl-NL" dirty="0"/>
              <a:t>80</a:t>
            </a:r>
          </a:p>
        </p:txBody>
      </p:sp>
      <p:sp>
        <p:nvSpPr>
          <p:cNvPr id="30" name="Tekstvak 29"/>
          <p:cNvSpPr txBox="1"/>
          <p:nvPr/>
        </p:nvSpPr>
        <p:spPr>
          <a:xfrm>
            <a:off x="8580824" y="5310500"/>
            <a:ext cx="535724" cy="369332"/>
          </a:xfrm>
          <a:prstGeom prst="rect">
            <a:avLst/>
          </a:prstGeom>
          <a:noFill/>
        </p:spPr>
        <p:txBody>
          <a:bodyPr wrap="none" rtlCol="0">
            <a:spAutoFit/>
          </a:bodyPr>
          <a:lstStyle/>
          <a:p>
            <a:r>
              <a:rPr lang="nl-NL" dirty="0"/>
              <a:t>100</a:t>
            </a:r>
          </a:p>
        </p:txBody>
      </p:sp>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hthoek 32"/>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35" name="Rechte verbindingslijn 34"/>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36" name="Rechthoek 35"/>
          <p:cNvSpPr/>
          <p:nvPr/>
        </p:nvSpPr>
        <p:spPr>
          <a:xfrm>
            <a:off x="7787340" y="2020814"/>
            <a:ext cx="413896" cy="369332"/>
          </a:xfrm>
          <a:prstGeom prst="rect">
            <a:avLst/>
          </a:prstGeom>
        </p:spPr>
        <p:txBody>
          <a:bodyPr wrap="none">
            <a:spAutoFit/>
          </a:bodyPr>
          <a:lstStyle/>
          <a:p>
            <a:r>
              <a:rPr lang="nl-NL" dirty="0" err="1"/>
              <a:t>Q</a:t>
            </a:r>
            <a:r>
              <a:rPr lang="nl-NL" baseline="-25000" dirty="0" err="1"/>
              <a:t>a</a:t>
            </a:r>
            <a:endParaRPr lang="nl-NL" dirty="0"/>
          </a:p>
        </p:txBody>
      </p:sp>
      <p:sp>
        <p:nvSpPr>
          <p:cNvPr id="41" name="Ovaal 40"/>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12541795"/>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rmafbeelding 2016-07-07 om 21.35.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9900"/>
            <a:ext cx="9144000" cy="5908246"/>
          </a:xfrm>
          <a:prstGeom prst="rect">
            <a:avLst/>
          </a:prstGeom>
        </p:spPr>
      </p:pic>
      <p:pic>
        <p:nvPicPr>
          <p:cNvPr id="3" name="Afbeelding 2" descr="Schermafbeelding 2016-09-08 om 21.17.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367" y="469900"/>
            <a:ext cx="3771900" cy="2391833"/>
          </a:xfrm>
          <a:prstGeom prst="rect">
            <a:avLst/>
          </a:prstGeom>
        </p:spPr>
      </p:pic>
      <p:pic>
        <p:nvPicPr>
          <p:cNvPr id="4" name="Afbeelding 3" descr="Schermafbeelding 2016-09-08 om 21.17.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1334"/>
            <a:ext cx="3014133" cy="2540000"/>
          </a:xfrm>
          <a:prstGeom prst="rect">
            <a:avLst/>
          </a:prstGeom>
        </p:spPr>
      </p:pic>
      <p:pic>
        <p:nvPicPr>
          <p:cNvPr id="5" name="Afbeelding 4" descr="Schermafbeelding 2016-09-08 om 21.17.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732" y="2861733"/>
            <a:ext cx="2980267" cy="2391833"/>
          </a:xfrm>
          <a:prstGeom prst="rect">
            <a:avLst/>
          </a:prstGeom>
        </p:spPr>
      </p:pic>
      <p:pic>
        <p:nvPicPr>
          <p:cNvPr id="6" name="Afbeelding 5" descr="Schermafbeelding 2016-09-08 om 21.17.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832" y="4741334"/>
            <a:ext cx="3771900" cy="1636811"/>
          </a:xfrm>
          <a:prstGeom prst="rect">
            <a:avLst/>
          </a:prstGeom>
        </p:spPr>
      </p:pic>
      <p:sp>
        <p:nvSpPr>
          <p:cNvPr id="7" name="Tekstvak 6"/>
          <p:cNvSpPr txBox="1"/>
          <p:nvPr/>
        </p:nvSpPr>
        <p:spPr>
          <a:xfrm>
            <a:off x="2391832" y="118533"/>
            <a:ext cx="4838701" cy="400110"/>
          </a:xfrm>
          <a:prstGeom prst="rect">
            <a:avLst/>
          </a:prstGeom>
          <a:solidFill>
            <a:schemeClr val="accent6"/>
          </a:solidFill>
        </p:spPr>
        <p:txBody>
          <a:bodyPr wrap="square" rtlCol="0">
            <a:spAutoFit/>
          </a:bodyPr>
          <a:lstStyle/>
          <a:p>
            <a:r>
              <a:rPr lang="nl-NL" sz="2000" dirty="0"/>
              <a:t>Beperkingen van het </a:t>
            </a:r>
            <a:r>
              <a:rPr lang="nl-NL" sz="2000" dirty="0" err="1"/>
              <a:t>marktmechasnisme</a:t>
            </a:r>
            <a:endParaRPr lang="nl-NL" sz="2000" dirty="0"/>
          </a:p>
        </p:txBody>
      </p:sp>
    </p:spTree>
    <p:extLst>
      <p:ext uri="{BB962C8B-B14F-4D97-AF65-F5344CB8AC3E}">
        <p14:creationId xmlns:p14="http://schemas.microsoft.com/office/powerpoint/2010/main" val="229162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nodeType="clickEffect">
                                  <p:stCondLst>
                                    <p:cond delay="0"/>
                                  </p:stCondLst>
                                  <p:childTnLst>
                                    <p:animEffect transition="out" filter="wheel(1)">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nodeType="clickEffect">
                                  <p:stCondLst>
                                    <p:cond delay="0"/>
                                  </p:stCondLst>
                                  <p:childTnLst>
                                    <p:animEffect transition="out" filter="wheel(1)">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57200" y="1285860"/>
            <a:ext cx="4038600" cy="5143536"/>
          </a:xfrm>
          <a:solidFill>
            <a:srgbClr val="F79646"/>
          </a:solidFill>
        </p:spPr>
        <p:txBody>
          <a:bodyPr>
            <a:normAutofit fontScale="92500" lnSpcReduction="20000"/>
          </a:bodyPr>
          <a:lstStyle/>
          <a:p>
            <a:pPr marL="0" indent="0">
              <a:buNone/>
            </a:pPr>
            <a:r>
              <a:rPr lang="nl-NL" sz="2400" dirty="0"/>
              <a:t>Stel dat de overheid een accijns van €10 per product invoert.</a:t>
            </a:r>
          </a:p>
          <a:p>
            <a:pPr marL="0" indent="0">
              <a:buNone/>
            </a:pPr>
            <a:endParaRPr lang="nl-NL" sz="900" dirty="0"/>
          </a:p>
          <a:p>
            <a:pPr marL="0" indent="0">
              <a:buNone/>
            </a:pPr>
            <a:r>
              <a:rPr lang="nl-NL" sz="2400" dirty="0"/>
              <a:t>Voorheen waren bedrijven pas bereid om vanaf €10 dit product te leveren.</a:t>
            </a:r>
          </a:p>
          <a:p>
            <a:pPr marL="0" indent="0">
              <a:buNone/>
            </a:pPr>
            <a:r>
              <a:rPr lang="nl-NL" sz="2400" dirty="0"/>
              <a:t>Nu willen ze minimaal €20 ontvangen </a:t>
            </a:r>
            <a:r>
              <a:rPr lang="nl-NL" sz="1900" dirty="0"/>
              <a:t>(10 voor henzelf / 10 voor de overheid)</a:t>
            </a:r>
          </a:p>
          <a:p>
            <a:pPr marL="0" indent="0">
              <a:buNone/>
            </a:pPr>
            <a:endParaRPr lang="nl-NL" sz="900" dirty="0"/>
          </a:p>
          <a:p>
            <a:pPr marL="0" indent="0">
              <a:buNone/>
            </a:pPr>
            <a:r>
              <a:rPr lang="nl-NL" sz="2400" dirty="0"/>
              <a:t>Voorheen waren bedrijven bereid om 20.000 producten te leveren voor een prijs van €20.</a:t>
            </a:r>
          </a:p>
          <a:p>
            <a:pPr marL="0" indent="0">
              <a:buNone/>
            </a:pPr>
            <a:r>
              <a:rPr lang="nl-NL" sz="2400" dirty="0"/>
              <a:t>Nu willen ze daar minimaal €30 voor ontvangen.</a:t>
            </a:r>
            <a:br>
              <a:rPr lang="nl-NL" sz="2400" dirty="0"/>
            </a:br>
            <a:endParaRPr lang="nl-NL" sz="2400" dirty="0"/>
          </a:p>
          <a:p>
            <a:pPr marL="0" indent="0">
              <a:buNone/>
            </a:pPr>
            <a:r>
              <a:rPr lang="nl-NL" sz="2400" dirty="0"/>
              <a:t>En dat geldt voor alle punten op de aanbodlijn!</a:t>
            </a:r>
          </a:p>
        </p:txBody>
      </p:sp>
      <p:sp>
        <p:nvSpPr>
          <p:cNvPr id="2" name="Titel 1"/>
          <p:cNvSpPr>
            <a:spLocks noGrp="1"/>
          </p:cNvSpPr>
          <p:nvPr>
            <p:ph type="title"/>
          </p:nvPr>
        </p:nvSpPr>
        <p:spPr>
          <a:xfrm>
            <a:off x="457200" y="195453"/>
            <a:ext cx="8229600" cy="930432"/>
          </a:xfrm>
          <a:solidFill>
            <a:srgbClr val="9BBB59"/>
          </a:solidFill>
        </p:spPr>
        <p:txBody>
          <a:bodyPr/>
          <a:lstStyle/>
          <a:p>
            <a:r>
              <a:rPr lang="nl-NL" dirty="0"/>
              <a:t>Belasting als vast bedrag </a:t>
            </a:r>
            <a:r>
              <a:rPr lang="nl-NL" dirty="0" err="1"/>
              <a:t>p.prod</a:t>
            </a:r>
            <a:r>
              <a:rPr lang="nl-NL" dirty="0"/>
              <a:t>.</a:t>
            </a:r>
          </a:p>
        </p:txBody>
      </p:sp>
      <p:cxnSp>
        <p:nvCxnSpPr>
          <p:cNvPr id="7" name="Rechte verbindingslijn 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8" name="Rechte verbindingslijn 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9" name="Rechte verbindingslijn 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20" name="Tekstvak 19"/>
          <p:cNvSpPr txBox="1"/>
          <p:nvPr/>
        </p:nvSpPr>
        <p:spPr>
          <a:xfrm rot="16200000">
            <a:off x="4390909" y="1913573"/>
            <a:ext cx="583814" cy="369332"/>
          </a:xfrm>
          <a:prstGeom prst="rect">
            <a:avLst/>
          </a:prstGeom>
          <a:noFill/>
        </p:spPr>
        <p:txBody>
          <a:bodyPr wrap="none" rtlCol="0">
            <a:spAutoFit/>
          </a:bodyPr>
          <a:lstStyle/>
          <a:p>
            <a:r>
              <a:rPr lang="nl-NL" dirty="0"/>
              <a:t>prijs</a:t>
            </a:r>
          </a:p>
        </p:txBody>
      </p:sp>
      <p:sp>
        <p:nvSpPr>
          <p:cNvPr id="21" name="Tekstvak 20"/>
          <p:cNvSpPr txBox="1"/>
          <p:nvPr/>
        </p:nvSpPr>
        <p:spPr>
          <a:xfrm>
            <a:off x="4751056" y="4374396"/>
            <a:ext cx="418704" cy="369332"/>
          </a:xfrm>
          <a:prstGeom prst="rect">
            <a:avLst/>
          </a:prstGeom>
          <a:noFill/>
        </p:spPr>
        <p:txBody>
          <a:bodyPr wrap="none" rtlCol="0">
            <a:spAutoFit/>
          </a:bodyPr>
          <a:lstStyle/>
          <a:p>
            <a:r>
              <a:rPr lang="nl-NL" dirty="0"/>
              <a:t>10</a:t>
            </a:r>
          </a:p>
        </p:txBody>
      </p:sp>
      <p:sp>
        <p:nvSpPr>
          <p:cNvPr id="22" name="Tekstvak 21"/>
          <p:cNvSpPr txBox="1"/>
          <p:nvPr/>
        </p:nvSpPr>
        <p:spPr>
          <a:xfrm>
            <a:off x="4751056" y="3654316"/>
            <a:ext cx="418704" cy="369332"/>
          </a:xfrm>
          <a:prstGeom prst="rect">
            <a:avLst/>
          </a:prstGeom>
          <a:noFill/>
        </p:spPr>
        <p:txBody>
          <a:bodyPr wrap="none" rtlCol="0">
            <a:spAutoFit/>
          </a:bodyPr>
          <a:lstStyle/>
          <a:p>
            <a:r>
              <a:rPr lang="nl-NL" dirty="0"/>
              <a:t>20</a:t>
            </a:r>
          </a:p>
        </p:txBody>
      </p:sp>
      <p:sp>
        <p:nvSpPr>
          <p:cNvPr id="23" name="Tekstvak 22"/>
          <p:cNvSpPr txBox="1"/>
          <p:nvPr/>
        </p:nvSpPr>
        <p:spPr>
          <a:xfrm>
            <a:off x="4751056" y="3006244"/>
            <a:ext cx="418704" cy="369332"/>
          </a:xfrm>
          <a:prstGeom prst="rect">
            <a:avLst/>
          </a:prstGeom>
          <a:noFill/>
        </p:spPr>
        <p:txBody>
          <a:bodyPr wrap="none" rtlCol="0">
            <a:spAutoFit/>
          </a:bodyPr>
          <a:lstStyle/>
          <a:p>
            <a:r>
              <a:rPr lang="nl-NL" dirty="0"/>
              <a:t>30</a:t>
            </a:r>
          </a:p>
        </p:txBody>
      </p:sp>
      <p:sp>
        <p:nvSpPr>
          <p:cNvPr id="24" name="Tekstvak 23"/>
          <p:cNvSpPr txBox="1"/>
          <p:nvPr/>
        </p:nvSpPr>
        <p:spPr>
          <a:xfrm>
            <a:off x="4751056" y="2276872"/>
            <a:ext cx="418704" cy="369332"/>
          </a:xfrm>
          <a:prstGeom prst="rect">
            <a:avLst/>
          </a:prstGeom>
          <a:noFill/>
        </p:spPr>
        <p:txBody>
          <a:bodyPr wrap="none" rtlCol="0">
            <a:spAutoFit/>
          </a:bodyPr>
          <a:lstStyle/>
          <a:p>
            <a:r>
              <a:rPr lang="nl-NL" dirty="0"/>
              <a:t>40</a:t>
            </a:r>
          </a:p>
        </p:txBody>
      </p:sp>
      <p:sp>
        <p:nvSpPr>
          <p:cNvPr id="25" name="Tekstvak 24"/>
          <p:cNvSpPr txBox="1"/>
          <p:nvPr/>
        </p:nvSpPr>
        <p:spPr>
          <a:xfrm>
            <a:off x="4751056" y="1566084"/>
            <a:ext cx="418704" cy="369332"/>
          </a:xfrm>
          <a:prstGeom prst="rect">
            <a:avLst/>
          </a:prstGeom>
          <a:noFill/>
        </p:spPr>
        <p:txBody>
          <a:bodyPr wrap="none" rtlCol="0">
            <a:spAutoFit/>
          </a:bodyPr>
          <a:lstStyle/>
          <a:p>
            <a:r>
              <a:rPr lang="nl-NL" dirty="0"/>
              <a:t>50</a:t>
            </a:r>
          </a:p>
        </p:txBody>
      </p:sp>
      <p:sp>
        <p:nvSpPr>
          <p:cNvPr id="26" name="Tekstvak 25"/>
          <p:cNvSpPr txBox="1"/>
          <p:nvPr/>
        </p:nvSpPr>
        <p:spPr>
          <a:xfrm>
            <a:off x="5759168" y="5310500"/>
            <a:ext cx="418704" cy="369332"/>
          </a:xfrm>
          <a:prstGeom prst="rect">
            <a:avLst/>
          </a:prstGeom>
          <a:noFill/>
        </p:spPr>
        <p:txBody>
          <a:bodyPr wrap="none" rtlCol="0">
            <a:spAutoFit/>
          </a:bodyPr>
          <a:lstStyle/>
          <a:p>
            <a:r>
              <a:rPr lang="nl-NL" dirty="0"/>
              <a:t>20</a:t>
            </a:r>
          </a:p>
        </p:txBody>
      </p:sp>
      <p:sp>
        <p:nvSpPr>
          <p:cNvPr id="27" name="Tekstvak 26"/>
          <p:cNvSpPr txBox="1"/>
          <p:nvPr/>
        </p:nvSpPr>
        <p:spPr>
          <a:xfrm>
            <a:off x="6492592" y="5310500"/>
            <a:ext cx="418704" cy="369332"/>
          </a:xfrm>
          <a:prstGeom prst="rect">
            <a:avLst/>
          </a:prstGeom>
          <a:noFill/>
        </p:spPr>
        <p:txBody>
          <a:bodyPr wrap="none" rtlCol="0">
            <a:spAutoFit/>
          </a:bodyPr>
          <a:lstStyle/>
          <a:p>
            <a:r>
              <a:rPr lang="nl-NL" dirty="0"/>
              <a:t>40</a:t>
            </a:r>
          </a:p>
        </p:txBody>
      </p:sp>
      <p:sp>
        <p:nvSpPr>
          <p:cNvPr id="28" name="Tekstvak 27"/>
          <p:cNvSpPr txBox="1"/>
          <p:nvPr/>
        </p:nvSpPr>
        <p:spPr>
          <a:xfrm>
            <a:off x="7212672" y="5310500"/>
            <a:ext cx="418704" cy="369332"/>
          </a:xfrm>
          <a:prstGeom prst="rect">
            <a:avLst/>
          </a:prstGeom>
          <a:noFill/>
        </p:spPr>
        <p:txBody>
          <a:bodyPr wrap="none" rtlCol="0">
            <a:spAutoFit/>
          </a:bodyPr>
          <a:lstStyle/>
          <a:p>
            <a:r>
              <a:rPr lang="nl-NL" dirty="0"/>
              <a:t>60</a:t>
            </a:r>
          </a:p>
        </p:txBody>
      </p:sp>
      <p:sp>
        <p:nvSpPr>
          <p:cNvPr id="29" name="Tekstvak 28"/>
          <p:cNvSpPr txBox="1"/>
          <p:nvPr/>
        </p:nvSpPr>
        <p:spPr>
          <a:xfrm>
            <a:off x="7932752" y="5310500"/>
            <a:ext cx="418704" cy="369332"/>
          </a:xfrm>
          <a:prstGeom prst="rect">
            <a:avLst/>
          </a:prstGeom>
          <a:noFill/>
        </p:spPr>
        <p:txBody>
          <a:bodyPr wrap="none" rtlCol="0">
            <a:spAutoFit/>
          </a:bodyPr>
          <a:lstStyle/>
          <a:p>
            <a:r>
              <a:rPr lang="nl-NL" dirty="0"/>
              <a:t>80</a:t>
            </a:r>
          </a:p>
        </p:txBody>
      </p:sp>
      <p:sp>
        <p:nvSpPr>
          <p:cNvPr id="30" name="Tekstvak 29"/>
          <p:cNvSpPr txBox="1"/>
          <p:nvPr/>
        </p:nvSpPr>
        <p:spPr>
          <a:xfrm>
            <a:off x="8580824" y="5310500"/>
            <a:ext cx="535724" cy="369332"/>
          </a:xfrm>
          <a:prstGeom prst="rect">
            <a:avLst/>
          </a:prstGeom>
          <a:noFill/>
        </p:spPr>
        <p:txBody>
          <a:bodyPr wrap="none" rtlCol="0">
            <a:spAutoFit/>
          </a:bodyPr>
          <a:lstStyle/>
          <a:p>
            <a:r>
              <a:rPr lang="nl-NL" dirty="0"/>
              <a:t>100</a:t>
            </a:r>
          </a:p>
        </p:txBody>
      </p:sp>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hthoek 32"/>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35" name="Rechte verbindingslijn 34"/>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36" name="Rechthoek 35"/>
          <p:cNvSpPr/>
          <p:nvPr/>
        </p:nvSpPr>
        <p:spPr>
          <a:xfrm>
            <a:off x="8067192" y="1632568"/>
            <a:ext cx="413896" cy="369332"/>
          </a:xfrm>
          <a:prstGeom prst="rect">
            <a:avLst/>
          </a:prstGeom>
        </p:spPr>
        <p:txBody>
          <a:bodyPr wrap="none">
            <a:spAutoFit/>
          </a:bodyPr>
          <a:lstStyle/>
          <a:p>
            <a:r>
              <a:rPr lang="nl-NL" dirty="0" err="1"/>
              <a:t>Q</a:t>
            </a:r>
            <a:r>
              <a:rPr lang="nl-NL" baseline="-25000" dirty="0" err="1"/>
              <a:t>a</a:t>
            </a:r>
            <a:endParaRPr lang="nl-NL" dirty="0"/>
          </a:p>
        </p:txBody>
      </p:sp>
      <p:sp>
        <p:nvSpPr>
          <p:cNvPr id="41" name="Ovaal 40"/>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sp>
        <p:nvSpPr>
          <p:cNvPr id="34" name="Ovaal 33"/>
          <p:cNvSpPr/>
          <p:nvPr/>
        </p:nvSpPr>
        <p:spPr>
          <a:xfrm>
            <a:off x="5206424" y="4532648"/>
            <a:ext cx="119609" cy="11960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37" name="Ovaal 36"/>
          <p:cNvSpPr/>
          <p:nvPr/>
        </p:nvSpPr>
        <p:spPr>
          <a:xfrm>
            <a:off x="5926504" y="3816336"/>
            <a:ext cx="119609" cy="11960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38" name="Ovaal 37"/>
          <p:cNvSpPr/>
          <p:nvPr/>
        </p:nvSpPr>
        <p:spPr>
          <a:xfrm>
            <a:off x="7360007" y="2362528"/>
            <a:ext cx="119609" cy="11960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cxnSp>
        <p:nvCxnSpPr>
          <p:cNvPr id="43" name="Rechte verbindingslijn 42"/>
          <p:cNvCxnSpPr/>
          <p:nvPr/>
        </p:nvCxnSpPr>
        <p:spPr>
          <a:xfrm flipV="1">
            <a:off x="5271032" y="1487606"/>
            <a:ext cx="2371714" cy="2373443"/>
          </a:xfrm>
          <a:prstGeom prst="line">
            <a:avLst/>
          </a:prstGeom>
        </p:spPr>
        <p:style>
          <a:lnRef idx="3">
            <a:schemeClr val="accent4"/>
          </a:lnRef>
          <a:fillRef idx="0">
            <a:schemeClr val="accent4"/>
          </a:fillRef>
          <a:effectRef idx="2">
            <a:schemeClr val="accent4"/>
          </a:effectRef>
          <a:fontRef idx="minor">
            <a:schemeClr val="tx1"/>
          </a:fontRef>
        </p:style>
      </p:cxnSp>
      <p:sp>
        <p:nvSpPr>
          <p:cNvPr id="39" name="Ovaal 38"/>
          <p:cNvSpPr/>
          <p:nvPr/>
        </p:nvSpPr>
        <p:spPr>
          <a:xfrm>
            <a:off x="5206424" y="3816336"/>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p>
        </p:txBody>
      </p:sp>
      <p:sp>
        <p:nvSpPr>
          <p:cNvPr id="40" name="Ovaal 39"/>
          <p:cNvSpPr/>
          <p:nvPr/>
        </p:nvSpPr>
        <p:spPr>
          <a:xfrm>
            <a:off x="5926504" y="3093367"/>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p>
        </p:txBody>
      </p:sp>
      <p:sp>
        <p:nvSpPr>
          <p:cNvPr id="42" name="Ovaal 41"/>
          <p:cNvSpPr/>
          <p:nvPr/>
        </p:nvSpPr>
        <p:spPr>
          <a:xfrm>
            <a:off x="7353016" y="1646216"/>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p>
        </p:txBody>
      </p:sp>
      <p:sp>
        <p:nvSpPr>
          <p:cNvPr id="44" name="Rechthoek 43"/>
          <p:cNvSpPr/>
          <p:nvPr/>
        </p:nvSpPr>
        <p:spPr>
          <a:xfrm>
            <a:off x="7615312" y="1333799"/>
            <a:ext cx="465192" cy="369332"/>
          </a:xfrm>
          <a:prstGeom prst="rect">
            <a:avLst/>
          </a:prstGeom>
        </p:spPr>
        <p:txBody>
          <a:bodyPr wrap="none">
            <a:spAutoFit/>
          </a:bodyPr>
          <a:lstStyle/>
          <a:p>
            <a:r>
              <a:rPr lang="nl-NL" dirty="0" err="1"/>
              <a:t>Q’</a:t>
            </a:r>
            <a:r>
              <a:rPr lang="nl-NL" baseline="-25000" dirty="0" err="1"/>
              <a:t>a</a:t>
            </a:r>
            <a:endParaRPr lang="nl-NL" dirty="0"/>
          </a:p>
        </p:txBody>
      </p:sp>
    </p:spTree>
    <p:extLst>
      <p:ext uri="{BB962C8B-B14F-4D97-AF65-F5344CB8AC3E}">
        <p14:creationId xmlns:p14="http://schemas.microsoft.com/office/powerpoint/2010/main" val="366956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75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75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par>
                          <p:cTn id="31" fill="hold">
                            <p:stCondLst>
                              <p:cond delay="500"/>
                            </p:stCondLst>
                            <p:childTnLst>
                              <p:par>
                                <p:cTn id="32" presetID="10" presetClass="entr" presetSubtype="0" fill="hold" grpId="0" nodeType="afterEffect">
                                  <p:stCondLst>
                                    <p:cond delay="75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500"/>
                                        <p:tgtEl>
                                          <p:spTgt spid="6">
                                            <p:txEl>
                                              <p:pRg st="6" end="6"/>
                                            </p:txEl>
                                          </p:spTgt>
                                        </p:tgtEl>
                                      </p:cBhvr>
                                    </p:animEffect>
                                  </p:childTnLst>
                                </p:cTn>
                              </p:par>
                            </p:childTnLst>
                          </p:cTn>
                        </p:par>
                        <p:par>
                          <p:cTn id="40" fill="hold">
                            <p:stCondLst>
                              <p:cond delay="500"/>
                            </p:stCondLst>
                            <p:childTnLst>
                              <p:par>
                                <p:cTn id="41" presetID="10" presetClass="entr" presetSubtype="0" fill="hold" grpId="0" nodeType="afterEffect">
                                  <p:stCondLst>
                                    <p:cond delay="75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fade">
                                      <p:cBhvr>
                                        <p:cTn id="48" dur="500"/>
                                        <p:tgtEl>
                                          <p:spTgt spid="6">
                                            <p:txEl>
                                              <p:pRg st="7" end="7"/>
                                            </p:txEl>
                                          </p:spTgt>
                                        </p:tgtEl>
                                      </p:cBhvr>
                                    </p:animEffect>
                                  </p:childTnLst>
                                </p:cTn>
                              </p:par>
                            </p:childTnLst>
                          </p:cTn>
                        </p:par>
                        <p:par>
                          <p:cTn id="49" fill="hold">
                            <p:stCondLst>
                              <p:cond delay="500"/>
                            </p:stCondLst>
                            <p:childTnLst>
                              <p:par>
                                <p:cTn id="50" presetID="10" presetClass="entr" presetSubtype="0" fill="hold" grpId="0" nodeType="afterEffect">
                                  <p:stCondLst>
                                    <p:cond delay="75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par>
                          <p:cTn id="53" fill="hold">
                            <p:stCondLst>
                              <p:cond delay="1750"/>
                            </p:stCondLst>
                            <p:childTnLst>
                              <p:par>
                                <p:cTn id="54" presetID="10" presetClass="entr" presetSubtype="0" fill="hold" grpId="0" nodeType="afterEffect">
                                  <p:stCondLst>
                                    <p:cond delay="5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par>
                          <p:cTn id="57" fill="hold">
                            <p:stCondLst>
                              <p:cond delay="2750"/>
                            </p:stCondLst>
                            <p:childTnLst>
                              <p:par>
                                <p:cTn id="58" presetID="10" presetClass="entr" presetSubtype="0" fill="hold" nodeType="afterEffect">
                                  <p:stCondLst>
                                    <p:cond delay="75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2250"/>
                                        <p:tgtEl>
                                          <p:spTgt spid="43"/>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animBg="1"/>
      <p:bldP spid="40" grpId="0" animBg="1"/>
      <p:bldP spid="42" grpId="0" animBg="1"/>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57200" y="1285860"/>
            <a:ext cx="4038600" cy="5143536"/>
          </a:xfrm>
          <a:solidFill>
            <a:srgbClr val="F79646"/>
          </a:solidFill>
        </p:spPr>
        <p:txBody>
          <a:bodyPr>
            <a:normAutofit lnSpcReduction="10000"/>
          </a:bodyPr>
          <a:lstStyle/>
          <a:p>
            <a:pPr marL="0" indent="0">
              <a:buNone/>
            </a:pPr>
            <a:r>
              <a:rPr lang="nl-NL" sz="1800" dirty="0"/>
              <a:t>De heffing was €10 per product</a:t>
            </a:r>
          </a:p>
          <a:p>
            <a:pPr marL="0" indent="0">
              <a:buNone/>
            </a:pPr>
            <a:endParaRPr lang="nl-NL" sz="800" dirty="0"/>
          </a:p>
          <a:p>
            <a:pPr marL="0" indent="0">
              <a:buNone/>
            </a:pPr>
            <a:r>
              <a:rPr lang="nl-NL" sz="2400" dirty="0"/>
              <a:t>Oude evenwichtsprijs: €30</a:t>
            </a:r>
          </a:p>
          <a:p>
            <a:pPr marL="0" indent="0">
              <a:buNone/>
            </a:pPr>
            <a:endParaRPr lang="nl-NL" sz="800" dirty="0"/>
          </a:p>
          <a:p>
            <a:pPr marL="0" indent="0">
              <a:buNone/>
            </a:pPr>
            <a:r>
              <a:rPr lang="nl-NL" sz="1800" dirty="0"/>
              <a:t>Door de heffing schuift de aanbodlijn (leveringsbereidheid) €10 naar boven.</a:t>
            </a:r>
          </a:p>
          <a:p>
            <a:pPr marL="0" indent="0">
              <a:buNone/>
            </a:pPr>
            <a:endParaRPr lang="nl-NL" sz="800" dirty="0"/>
          </a:p>
          <a:p>
            <a:pPr marL="0" indent="0">
              <a:buNone/>
            </a:pPr>
            <a:r>
              <a:rPr lang="nl-NL" sz="2400" dirty="0"/>
              <a:t>Nieuwe evenwichtsprijs: €35</a:t>
            </a:r>
          </a:p>
          <a:p>
            <a:pPr marL="0" indent="0">
              <a:buNone/>
            </a:pPr>
            <a:endParaRPr lang="nl-NL" sz="800" dirty="0"/>
          </a:p>
          <a:p>
            <a:pPr marL="0" indent="0">
              <a:buNone/>
            </a:pPr>
            <a:r>
              <a:rPr lang="nl-NL" sz="2400" dirty="0"/>
              <a:t>De </a:t>
            </a:r>
            <a:r>
              <a:rPr lang="nl-NL" sz="2400" u="sng" dirty="0"/>
              <a:t>consumenten</a:t>
            </a:r>
            <a:r>
              <a:rPr lang="nl-NL" sz="2400" dirty="0"/>
              <a:t> betalen dus €5 méér dan voorheen </a:t>
            </a:r>
            <a:r>
              <a:rPr lang="nl-NL" sz="1800" dirty="0"/>
              <a:t>(terwijl de heffing €10 was)</a:t>
            </a:r>
          </a:p>
          <a:p>
            <a:pPr marL="0" indent="0">
              <a:buNone/>
            </a:pPr>
            <a:endParaRPr lang="nl-NL" sz="800" dirty="0"/>
          </a:p>
          <a:p>
            <a:pPr marL="0" indent="0">
              <a:buNone/>
            </a:pPr>
            <a:r>
              <a:rPr lang="nl-NL" sz="2400" dirty="0"/>
              <a:t>De </a:t>
            </a:r>
            <a:r>
              <a:rPr lang="nl-NL" sz="2400" u="sng" dirty="0"/>
              <a:t>producenten</a:t>
            </a:r>
            <a:r>
              <a:rPr lang="nl-NL" sz="2400" dirty="0"/>
              <a:t> houden €25 over </a:t>
            </a:r>
            <a:r>
              <a:rPr lang="nl-NL" sz="1800" dirty="0"/>
              <a:t>(want zij moeten €10 aan de overheid betalen)</a:t>
            </a:r>
          </a:p>
          <a:p>
            <a:pPr marL="0" indent="0">
              <a:buNone/>
            </a:pPr>
            <a:endParaRPr lang="nl-NL" sz="900" dirty="0"/>
          </a:p>
          <a:p>
            <a:pPr marL="0" indent="0">
              <a:buNone/>
            </a:pPr>
            <a:r>
              <a:rPr lang="nl-NL" sz="1800" dirty="0"/>
              <a:t>Producenten weten €5 van de €10 (50%)  </a:t>
            </a:r>
            <a:r>
              <a:rPr lang="nl-NL" sz="1800" b="1" dirty="0"/>
              <a:t>af te wentelen</a:t>
            </a:r>
            <a:r>
              <a:rPr lang="nl-NL" sz="1800" dirty="0"/>
              <a:t> op de consument</a:t>
            </a:r>
          </a:p>
        </p:txBody>
      </p:sp>
      <p:sp>
        <p:nvSpPr>
          <p:cNvPr id="2" name="Titel 1"/>
          <p:cNvSpPr>
            <a:spLocks noGrp="1"/>
          </p:cNvSpPr>
          <p:nvPr>
            <p:ph type="title"/>
          </p:nvPr>
        </p:nvSpPr>
        <p:spPr>
          <a:xfrm>
            <a:off x="457200" y="274638"/>
            <a:ext cx="8229600" cy="788987"/>
          </a:xfrm>
          <a:solidFill>
            <a:srgbClr val="9BBB59"/>
          </a:solidFill>
        </p:spPr>
        <p:txBody>
          <a:bodyPr/>
          <a:lstStyle/>
          <a:p>
            <a:r>
              <a:rPr lang="nl-NL" dirty="0"/>
              <a:t>Grafisch aflezen gevolgen</a:t>
            </a:r>
          </a:p>
        </p:txBody>
      </p:sp>
      <p:cxnSp>
        <p:nvCxnSpPr>
          <p:cNvPr id="7" name="Rechte verbindingslijn 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8" name="Rechte verbindingslijn 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9" name="Rechte verbindingslijn 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20" name="Tekstvak 19"/>
          <p:cNvSpPr txBox="1"/>
          <p:nvPr/>
        </p:nvSpPr>
        <p:spPr>
          <a:xfrm rot="16200000">
            <a:off x="4390909" y="1913573"/>
            <a:ext cx="583814" cy="369332"/>
          </a:xfrm>
          <a:prstGeom prst="rect">
            <a:avLst/>
          </a:prstGeom>
          <a:noFill/>
        </p:spPr>
        <p:txBody>
          <a:bodyPr wrap="none" rtlCol="0">
            <a:spAutoFit/>
          </a:bodyPr>
          <a:lstStyle/>
          <a:p>
            <a:r>
              <a:rPr lang="nl-NL" dirty="0"/>
              <a:t>prijs</a:t>
            </a:r>
          </a:p>
        </p:txBody>
      </p:sp>
      <p:sp>
        <p:nvSpPr>
          <p:cNvPr id="21" name="Tekstvak 20"/>
          <p:cNvSpPr txBox="1"/>
          <p:nvPr/>
        </p:nvSpPr>
        <p:spPr>
          <a:xfrm>
            <a:off x="4751056" y="4374396"/>
            <a:ext cx="418704" cy="369332"/>
          </a:xfrm>
          <a:prstGeom prst="rect">
            <a:avLst/>
          </a:prstGeom>
          <a:noFill/>
        </p:spPr>
        <p:txBody>
          <a:bodyPr wrap="none" rtlCol="0">
            <a:spAutoFit/>
          </a:bodyPr>
          <a:lstStyle/>
          <a:p>
            <a:r>
              <a:rPr lang="nl-NL" dirty="0"/>
              <a:t>10</a:t>
            </a:r>
          </a:p>
        </p:txBody>
      </p:sp>
      <p:sp>
        <p:nvSpPr>
          <p:cNvPr id="22" name="Tekstvak 21"/>
          <p:cNvSpPr txBox="1"/>
          <p:nvPr/>
        </p:nvSpPr>
        <p:spPr>
          <a:xfrm>
            <a:off x="4751056" y="3654316"/>
            <a:ext cx="418704" cy="369332"/>
          </a:xfrm>
          <a:prstGeom prst="rect">
            <a:avLst/>
          </a:prstGeom>
          <a:noFill/>
        </p:spPr>
        <p:txBody>
          <a:bodyPr wrap="none" rtlCol="0">
            <a:spAutoFit/>
          </a:bodyPr>
          <a:lstStyle/>
          <a:p>
            <a:r>
              <a:rPr lang="nl-NL" dirty="0"/>
              <a:t>20</a:t>
            </a:r>
          </a:p>
        </p:txBody>
      </p:sp>
      <p:sp>
        <p:nvSpPr>
          <p:cNvPr id="23" name="Tekstvak 22"/>
          <p:cNvSpPr txBox="1"/>
          <p:nvPr/>
        </p:nvSpPr>
        <p:spPr>
          <a:xfrm>
            <a:off x="4751056" y="3006244"/>
            <a:ext cx="418704" cy="369332"/>
          </a:xfrm>
          <a:prstGeom prst="rect">
            <a:avLst/>
          </a:prstGeom>
          <a:noFill/>
        </p:spPr>
        <p:txBody>
          <a:bodyPr wrap="none" rtlCol="0">
            <a:spAutoFit/>
          </a:bodyPr>
          <a:lstStyle/>
          <a:p>
            <a:r>
              <a:rPr lang="nl-NL" dirty="0"/>
              <a:t>30</a:t>
            </a:r>
          </a:p>
        </p:txBody>
      </p:sp>
      <p:sp>
        <p:nvSpPr>
          <p:cNvPr id="24" name="Tekstvak 23"/>
          <p:cNvSpPr txBox="1"/>
          <p:nvPr/>
        </p:nvSpPr>
        <p:spPr>
          <a:xfrm>
            <a:off x="4751056" y="2276872"/>
            <a:ext cx="418704" cy="369332"/>
          </a:xfrm>
          <a:prstGeom prst="rect">
            <a:avLst/>
          </a:prstGeom>
          <a:noFill/>
        </p:spPr>
        <p:txBody>
          <a:bodyPr wrap="none" rtlCol="0">
            <a:spAutoFit/>
          </a:bodyPr>
          <a:lstStyle/>
          <a:p>
            <a:r>
              <a:rPr lang="nl-NL" dirty="0"/>
              <a:t>40</a:t>
            </a:r>
          </a:p>
        </p:txBody>
      </p:sp>
      <p:sp>
        <p:nvSpPr>
          <p:cNvPr id="25" name="Tekstvak 24"/>
          <p:cNvSpPr txBox="1"/>
          <p:nvPr/>
        </p:nvSpPr>
        <p:spPr>
          <a:xfrm>
            <a:off x="4751056" y="1566084"/>
            <a:ext cx="418704" cy="369332"/>
          </a:xfrm>
          <a:prstGeom prst="rect">
            <a:avLst/>
          </a:prstGeom>
          <a:noFill/>
        </p:spPr>
        <p:txBody>
          <a:bodyPr wrap="none" rtlCol="0">
            <a:spAutoFit/>
          </a:bodyPr>
          <a:lstStyle/>
          <a:p>
            <a:r>
              <a:rPr lang="nl-NL" dirty="0"/>
              <a:t>50</a:t>
            </a:r>
          </a:p>
        </p:txBody>
      </p:sp>
      <p:sp>
        <p:nvSpPr>
          <p:cNvPr id="26" name="Tekstvak 25"/>
          <p:cNvSpPr txBox="1"/>
          <p:nvPr/>
        </p:nvSpPr>
        <p:spPr>
          <a:xfrm>
            <a:off x="5759168" y="5310500"/>
            <a:ext cx="418704" cy="369332"/>
          </a:xfrm>
          <a:prstGeom prst="rect">
            <a:avLst/>
          </a:prstGeom>
          <a:noFill/>
        </p:spPr>
        <p:txBody>
          <a:bodyPr wrap="none" rtlCol="0">
            <a:spAutoFit/>
          </a:bodyPr>
          <a:lstStyle/>
          <a:p>
            <a:r>
              <a:rPr lang="nl-NL" dirty="0"/>
              <a:t>20</a:t>
            </a:r>
          </a:p>
        </p:txBody>
      </p:sp>
      <p:sp>
        <p:nvSpPr>
          <p:cNvPr id="27" name="Tekstvak 26"/>
          <p:cNvSpPr txBox="1"/>
          <p:nvPr/>
        </p:nvSpPr>
        <p:spPr>
          <a:xfrm>
            <a:off x="6492592" y="5310500"/>
            <a:ext cx="418704" cy="369332"/>
          </a:xfrm>
          <a:prstGeom prst="rect">
            <a:avLst/>
          </a:prstGeom>
          <a:noFill/>
        </p:spPr>
        <p:txBody>
          <a:bodyPr wrap="none" rtlCol="0">
            <a:spAutoFit/>
          </a:bodyPr>
          <a:lstStyle/>
          <a:p>
            <a:r>
              <a:rPr lang="nl-NL" dirty="0"/>
              <a:t>40</a:t>
            </a:r>
          </a:p>
        </p:txBody>
      </p:sp>
      <p:sp>
        <p:nvSpPr>
          <p:cNvPr id="28" name="Tekstvak 27"/>
          <p:cNvSpPr txBox="1"/>
          <p:nvPr/>
        </p:nvSpPr>
        <p:spPr>
          <a:xfrm>
            <a:off x="7212672" y="5310500"/>
            <a:ext cx="418704" cy="369332"/>
          </a:xfrm>
          <a:prstGeom prst="rect">
            <a:avLst/>
          </a:prstGeom>
          <a:noFill/>
        </p:spPr>
        <p:txBody>
          <a:bodyPr wrap="none" rtlCol="0">
            <a:spAutoFit/>
          </a:bodyPr>
          <a:lstStyle/>
          <a:p>
            <a:r>
              <a:rPr lang="nl-NL" dirty="0"/>
              <a:t>60</a:t>
            </a:r>
          </a:p>
        </p:txBody>
      </p:sp>
      <p:sp>
        <p:nvSpPr>
          <p:cNvPr id="29" name="Tekstvak 28"/>
          <p:cNvSpPr txBox="1"/>
          <p:nvPr/>
        </p:nvSpPr>
        <p:spPr>
          <a:xfrm>
            <a:off x="7932752" y="5310500"/>
            <a:ext cx="418704" cy="369332"/>
          </a:xfrm>
          <a:prstGeom prst="rect">
            <a:avLst/>
          </a:prstGeom>
          <a:noFill/>
        </p:spPr>
        <p:txBody>
          <a:bodyPr wrap="none" rtlCol="0">
            <a:spAutoFit/>
          </a:bodyPr>
          <a:lstStyle/>
          <a:p>
            <a:r>
              <a:rPr lang="nl-NL" dirty="0"/>
              <a:t>80</a:t>
            </a:r>
          </a:p>
        </p:txBody>
      </p:sp>
      <p:sp>
        <p:nvSpPr>
          <p:cNvPr id="30" name="Tekstvak 29"/>
          <p:cNvSpPr txBox="1"/>
          <p:nvPr/>
        </p:nvSpPr>
        <p:spPr>
          <a:xfrm>
            <a:off x="8580824" y="5310500"/>
            <a:ext cx="535724" cy="369332"/>
          </a:xfrm>
          <a:prstGeom prst="rect">
            <a:avLst/>
          </a:prstGeom>
          <a:noFill/>
        </p:spPr>
        <p:txBody>
          <a:bodyPr wrap="none" rtlCol="0">
            <a:spAutoFit/>
          </a:bodyPr>
          <a:lstStyle/>
          <a:p>
            <a:r>
              <a:rPr lang="nl-NL" dirty="0"/>
              <a:t>100</a:t>
            </a:r>
          </a:p>
        </p:txBody>
      </p:sp>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hthoek 32"/>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35" name="Rechte verbindingslijn 34"/>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36" name="Rechthoek 35"/>
          <p:cNvSpPr/>
          <p:nvPr/>
        </p:nvSpPr>
        <p:spPr>
          <a:xfrm>
            <a:off x="8067192" y="1632568"/>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43" name="Rechte verbindingslijn 42"/>
          <p:cNvCxnSpPr/>
          <p:nvPr/>
        </p:nvCxnSpPr>
        <p:spPr>
          <a:xfrm flipV="1">
            <a:off x="5271032" y="1487606"/>
            <a:ext cx="2371714" cy="2373443"/>
          </a:xfrm>
          <a:prstGeom prst="line">
            <a:avLst/>
          </a:prstGeom>
        </p:spPr>
        <p:style>
          <a:lnRef idx="3">
            <a:schemeClr val="accent4"/>
          </a:lnRef>
          <a:fillRef idx="0">
            <a:schemeClr val="accent4"/>
          </a:fillRef>
          <a:effectRef idx="2">
            <a:schemeClr val="accent4"/>
          </a:effectRef>
          <a:fontRef idx="minor">
            <a:schemeClr val="tx1"/>
          </a:fontRef>
        </p:style>
      </p:cxnSp>
      <p:sp>
        <p:nvSpPr>
          <p:cNvPr id="42" name="Ovaal 41"/>
          <p:cNvSpPr/>
          <p:nvPr/>
        </p:nvSpPr>
        <p:spPr>
          <a:xfrm>
            <a:off x="6300192" y="2733327"/>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p>
        </p:txBody>
      </p:sp>
      <p:sp>
        <p:nvSpPr>
          <p:cNvPr id="44" name="Rechthoek 43"/>
          <p:cNvSpPr/>
          <p:nvPr/>
        </p:nvSpPr>
        <p:spPr>
          <a:xfrm>
            <a:off x="7615312" y="1333799"/>
            <a:ext cx="465192" cy="369332"/>
          </a:xfrm>
          <a:prstGeom prst="rect">
            <a:avLst/>
          </a:prstGeom>
        </p:spPr>
        <p:txBody>
          <a:bodyPr wrap="none">
            <a:spAutoFit/>
          </a:bodyPr>
          <a:lstStyle/>
          <a:p>
            <a:r>
              <a:rPr lang="nl-NL" dirty="0" err="1"/>
              <a:t>Q’</a:t>
            </a:r>
            <a:r>
              <a:rPr lang="nl-NL" baseline="-25000" dirty="0" err="1"/>
              <a:t>a</a:t>
            </a:r>
            <a:endParaRPr lang="nl-NL" dirty="0"/>
          </a:p>
        </p:txBody>
      </p:sp>
      <p:cxnSp>
        <p:nvCxnSpPr>
          <p:cNvPr id="45" name="Rechte verbindingslijn 44"/>
          <p:cNvCxnSpPr/>
          <p:nvPr/>
        </p:nvCxnSpPr>
        <p:spPr>
          <a:xfrm>
            <a:off x="5255112" y="3150260"/>
            <a:ext cx="144016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6" name="Rechte verbindingslijn 45"/>
          <p:cNvCxnSpPr/>
          <p:nvPr/>
        </p:nvCxnSpPr>
        <p:spPr>
          <a:xfrm>
            <a:off x="5264784" y="2780928"/>
            <a:ext cx="1008112"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7" name="Rechte verbindingslijn 46"/>
          <p:cNvCxnSpPr/>
          <p:nvPr/>
        </p:nvCxnSpPr>
        <p:spPr>
          <a:xfrm>
            <a:off x="6714933" y="3275364"/>
            <a:ext cx="2214" cy="1963128"/>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8" name="Rechte verbindingslijn 47"/>
          <p:cNvCxnSpPr/>
          <p:nvPr/>
        </p:nvCxnSpPr>
        <p:spPr>
          <a:xfrm>
            <a:off x="6358552" y="2852936"/>
            <a:ext cx="0" cy="2385556"/>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49" name="Ovaal 48"/>
          <p:cNvSpPr/>
          <p:nvPr/>
        </p:nvSpPr>
        <p:spPr>
          <a:xfrm>
            <a:off x="6300192" y="3439759"/>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p>
        </p:txBody>
      </p:sp>
      <p:cxnSp>
        <p:nvCxnSpPr>
          <p:cNvPr id="50" name="Rechte verbindingslijn 49"/>
          <p:cNvCxnSpPr/>
          <p:nvPr/>
        </p:nvCxnSpPr>
        <p:spPr>
          <a:xfrm>
            <a:off x="5292080" y="3487360"/>
            <a:ext cx="1008112" cy="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51" name="Tekstvak 50"/>
          <p:cNvSpPr txBox="1"/>
          <p:nvPr/>
        </p:nvSpPr>
        <p:spPr>
          <a:xfrm>
            <a:off x="7092280" y="2880232"/>
            <a:ext cx="1682768" cy="369332"/>
          </a:xfrm>
          <a:prstGeom prst="rect">
            <a:avLst/>
          </a:prstGeom>
          <a:noFill/>
        </p:spPr>
        <p:txBody>
          <a:bodyPr wrap="none" rtlCol="0">
            <a:spAutoFit/>
          </a:bodyPr>
          <a:lstStyle/>
          <a:p>
            <a:r>
              <a:rPr lang="nl-NL" dirty="0"/>
              <a:t>oude evenwicht</a:t>
            </a:r>
          </a:p>
        </p:txBody>
      </p:sp>
      <p:cxnSp>
        <p:nvCxnSpPr>
          <p:cNvPr id="52" name="Rechte verbindingslijn met pijl 51"/>
          <p:cNvCxnSpPr>
            <a:stCxn id="51" idx="1"/>
          </p:cNvCxnSpPr>
          <p:nvPr/>
        </p:nvCxnSpPr>
        <p:spPr>
          <a:xfrm flipH="1">
            <a:off x="6776952" y="3064898"/>
            <a:ext cx="315328" cy="840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3" name="Tekstvak 52"/>
          <p:cNvSpPr txBox="1"/>
          <p:nvPr/>
        </p:nvSpPr>
        <p:spPr>
          <a:xfrm>
            <a:off x="7244680" y="2564904"/>
            <a:ext cx="1892313" cy="369332"/>
          </a:xfrm>
          <a:prstGeom prst="rect">
            <a:avLst/>
          </a:prstGeom>
          <a:noFill/>
        </p:spPr>
        <p:txBody>
          <a:bodyPr wrap="none" rtlCol="0">
            <a:spAutoFit/>
          </a:bodyPr>
          <a:lstStyle/>
          <a:p>
            <a:r>
              <a:rPr lang="nl-NL" dirty="0"/>
              <a:t>nieuwe evenwicht</a:t>
            </a:r>
          </a:p>
        </p:txBody>
      </p:sp>
      <p:cxnSp>
        <p:nvCxnSpPr>
          <p:cNvPr id="54" name="Rechte verbindingslijn met pijl 53"/>
          <p:cNvCxnSpPr>
            <a:stCxn id="53" idx="1"/>
          </p:cNvCxnSpPr>
          <p:nvPr/>
        </p:nvCxnSpPr>
        <p:spPr>
          <a:xfrm flipH="1">
            <a:off x="6492592" y="2749570"/>
            <a:ext cx="752088" cy="435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Ovaal 40"/>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cxnSp>
        <p:nvCxnSpPr>
          <p:cNvPr id="57" name="Rechte verbindingslijn met pijl 56"/>
          <p:cNvCxnSpPr/>
          <p:nvPr/>
        </p:nvCxnSpPr>
        <p:spPr>
          <a:xfrm flipV="1">
            <a:off x="5436096" y="2793131"/>
            <a:ext cx="0" cy="35586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8" name="Tekstvak 57"/>
          <p:cNvSpPr txBox="1"/>
          <p:nvPr/>
        </p:nvSpPr>
        <p:spPr>
          <a:xfrm>
            <a:off x="5417288" y="2816308"/>
            <a:ext cx="540533" cy="338554"/>
          </a:xfrm>
          <a:prstGeom prst="rect">
            <a:avLst/>
          </a:prstGeom>
          <a:noFill/>
        </p:spPr>
        <p:txBody>
          <a:bodyPr wrap="none" rtlCol="0">
            <a:spAutoFit/>
          </a:bodyPr>
          <a:lstStyle/>
          <a:p>
            <a:r>
              <a:rPr lang="nl-NL" sz="1600" dirty="0">
                <a:solidFill>
                  <a:schemeClr val="accent3">
                    <a:lumMod val="75000"/>
                  </a:schemeClr>
                </a:solidFill>
              </a:rPr>
              <a:t>prijs</a:t>
            </a:r>
          </a:p>
        </p:txBody>
      </p:sp>
      <p:cxnSp>
        <p:nvCxnSpPr>
          <p:cNvPr id="59" name="Rechte verbindingslijn met pijl 58"/>
          <p:cNvCxnSpPr/>
          <p:nvPr/>
        </p:nvCxnSpPr>
        <p:spPr>
          <a:xfrm>
            <a:off x="5364088" y="3167926"/>
            <a:ext cx="0" cy="31943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0" name="Tekstvak 59"/>
          <p:cNvSpPr txBox="1"/>
          <p:nvPr/>
        </p:nvSpPr>
        <p:spPr>
          <a:xfrm>
            <a:off x="5297470" y="3136138"/>
            <a:ext cx="1050352" cy="338554"/>
          </a:xfrm>
          <a:prstGeom prst="rect">
            <a:avLst/>
          </a:prstGeom>
          <a:noFill/>
        </p:spPr>
        <p:txBody>
          <a:bodyPr wrap="none" rtlCol="0">
            <a:spAutoFit/>
          </a:bodyPr>
          <a:lstStyle/>
          <a:p>
            <a:r>
              <a:rPr lang="nl-NL" sz="1600" dirty="0" err="1">
                <a:solidFill>
                  <a:schemeClr val="accent6">
                    <a:lumMod val="75000"/>
                  </a:schemeClr>
                </a:solidFill>
              </a:rPr>
              <a:t>opbr</a:t>
            </a:r>
            <a:r>
              <a:rPr lang="nl-NL" sz="1600" dirty="0">
                <a:solidFill>
                  <a:schemeClr val="accent6">
                    <a:lumMod val="75000"/>
                  </a:schemeClr>
                </a:solidFill>
              </a:rPr>
              <a:t>. </a:t>
            </a:r>
            <a:r>
              <a:rPr lang="nl-NL" sz="1600" dirty="0" err="1">
                <a:solidFill>
                  <a:schemeClr val="accent6">
                    <a:lumMod val="75000"/>
                  </a:schemeClr>
                </a:solidFill>
              </a:rPr>
              <a:t>prod</a:t>
            </a:r>
            <a:endParaRPr lang="nl-NL" sz="1600" dirty="0">
              <a:solidFill>
                <a:schemeClr val="accent6">
                  <a:lumMod val="75000"/>
                </a:schemeClr>
              </a:solidFill>
            </a:endParaRPr>
          </a:p>
        </p:txBody>
      </p:sp>
    </p:spTree>
    <p:extLst>
      <p:ext uri="{BB962C8B-B14F-4D97-AF65-F5344CB8AC3E}">
        <p14:creationId xmlns:p14="http://schemas.microsoft.com/office/powerpoint/2010/main" val="28172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nodeType="withEffect">
                                  <p:stCondLst>
                                    <p:cond delay="75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10" presetClass="entr" presetSubtype="0" fill="hold" nodeType="withEffect">
                                  <p:stCondLst>
                                    <p:cond delay="75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nodeType="withEffect">
                                  <p:stCondLst>
                                    <p:cond delay="75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grpId="0" nodeType="withEffect">
                                  <p:stCondLst>
                                    <p:cond delay="75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childTnLst>
                          </p:cTn>
                        </p:par>
                        <p:par>
                          <p:cTn id="29" fill="hold">
                            <p:stCondLst>
                              <p:cond delay="500"/>
                            </p:stCondLst>
                            <p:childTnLst>
                              <p:par>
                                <p:cTn id="30" presetID="10" presetClass="entr" presetSubtype="0" fill="hold" nodeType="afterEffect">
                                  <p:stCondLst>
                                    <p:cond delay="75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grpId="0" nodeType="withEffect">
                                  <p:stCondLst>
                                    <p:cond delay="75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par>
                          <p:cTn id="41" fill="hold">
                            <p:stCondLst>
                              <p:cond delay="500"/>
                            </p:stCondLst>
                            <p:childTnLst>
                              <p:par>
                                <p:cTn id="42" presetID="10" presetClass="entr" presetSubtype="0" fill="hold" nodeType="afterEffect">
                                  <p:stCondLst>
                                    <p:cond delay="75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0" presetClass="entr" presetSubtype="0" fill="hold" nodeType="withEffect">
                                  <p:stCondLst>
                                    <p:cond delay="75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nodeType="withEffect">
                                  <p:stCondLst>
                                    <p:cond delay="75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par>
                                <p:cTn id="54" presetID="10" presetClass="entr" presetSubtype="0" fill="hold" grpId="0" nodeType="withEffect">
                                  <p:stCondLst>
                                    <p:cond delay="75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Effect transition="in" filter="fade">
                                      <p:cBhvr>
                                        <p:cTn id="61" dur="500"/>
                                        <p:tgtEl>
                                          <p:spTgt spid="6">
                                            <p:txEl>
                                              <p:pRg st="8" end="8"/>
                                            </p:txEl>
                                          </p:spTgt>
                                        </p:tgtEl>
                                      </p:cBhvr>
                                    </p:animEffect>
                                  </p:childTnLst>
                                </p:cTn>
                              </p:par>
                            </p:childTnLst>
                          </p:cTn>
                        </p:par>
                        <p:par>
                          <p:cTn id="62" fill="hold">
                            <p:stCondLst>
                              <p:cond delay="500"/>
                            </p:stCondLst>
                            <p:childTnLst>
                              <p:par>
                                <p:cTn id="63" presetID="10" presetClass="entr" presetSubtype="0" fill="hold" nodeType="afterEffect">
                                  <p:stCondLst>
                                    <p:cond delay="100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100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par>
                                <p:cTn id="69" presetID="10" presetClass="exit" presetSubtype="0" fill="hold" nodeType="withEffect">
                                  <p:stCondLst>
                                    <p:cond delay="0"/>
                                  </p:stCondLst>
                                  <p:childTnLst>
                                    <p:animEffect transition="out" filter="fade">
                                      <p:cBhvr>
                                        <p:cTn id="70" dur="500"/>
                                        <p:tgtEl>
                                          <p:spTgt spid="52"/>
                                        </p:tgtEl>
                                      </p:cBhvr>
                                    </p:animEffect>
                                    <p:set>
                                      <p:cBhvr>
                                        <p:cTn id="71" dur="1" fill="hold">
                                          <p:stCondLst>
                                            <p:cond delay="499"/>
                                          </p:stCondLst>
                                        </p:cTn>
                                        <p:tgtEl>
                                          <p:spTgt spid="52"/>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51"/>
                                        </p:tgtEl>
                                      </p:cBhvr>
                                    </p:animEffect>
                                    <p:set>
                                      <p:cBhvr>
                                        <p:cTn id="74" dur="1" fill="hold">
                                          <p:stCondLst>
                                            <p:cond delay="499"/>
                                          </p:stCondLst>
                                        </p:cTn>
                                        <p:tgtEl>
                                          <p:spTgt spid="5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54"/>
                                        </p:tgtEl>
                                      </p:cBhvr>
                                    </p:animEffect>
                                    <p:set>
                                      <p:cBhvr>
                                        <p:cTn id="77" dur="1" fill="hold">
                                          <p:stCondLst>
                                            <p:cond delay="499"/>
                                          </p:stCondLst>
                                        </p:cTn>
                                        <p:tgtEl>
                                          <p:spTgt spid="5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53"/>
                                        </p:tgtEl>
                                      </p:cBhvr>
                                    </p:animEffect>
                                    <p:set>
                                      <p:cBhvr>
                                        <p:cTn id="80" dur="1" fill="hold">
                                          <p:stCondLst>
                                            <p:cond delay="499"/>
                                          </p:stCondLst>
                                        </p:cTn>
                                        <p:tgtEl>
                                          <p:spTgt spid="5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6">
                                            <p:txEl>
                                              <p:pRg st="10" end="10"/>
                                            </p:txEl>
                                          </p:spTgt>
                                        </p:tgtEl>
                                        <p:attrNameLst>
                                          <p:attrName>style.visibility</p:attrName>
                                        </p:attrNameLst>
                                      </p:cBhvr>
                                      <p:to>
                                        <p:strVal val="visible"/>
                                      </p:to>
                                    </p:set>
                                    <p:animEffect transition="in" filter="fade">
                                      <p:cBhvr>
                                        <p:cTn id="85" dur="500"/>
                                        <p:tgtEl>
                                          <p:spTgt spid="6">
                                            <p:txEl>
                                              <p:pRg st="10" end="10"/>
                                            </p:txEl>
                                          </p:spTgt>
                                        </p:tgtEl>
                                      </p:cBhvr>
                                    </p:animEffect>
                                  </p:childTnLst>
                                </p:cTn>
                              </p:par>
                              <p:par>
                                <p:cTn id="86" presetID="10" presetClass="exit" presetSubtype="0" fill="hold" nodeType="withEffect">
                                  <p:stCondLst>
                                    <p:cond delay="0"/>
                                  </p:stCondLst>
                                  <p:childTnLst>
                                    <p:animEffect transition="out" filter="fade">
                                      <p:cBhvr>
                                        <p:cTn id="87" dur="500"/>
                                        <p:tgtEl>
                                          <p:spTgt spid="57"/>
                                        </p:tgtEl>
                                      </p:cBhvr>
                                    </p:animEffect>
                                    <p:set>
                                      <p:cBhvr>
                                        <p:cTn id="88" dur="1" fill="hold">
                                          <p:stCondLst>
                                            <p:cond delay="499"/>
                                          </p:stCondLst>
                                        </p:cTn>
                                        <p:tgtEl>
                                          <p:spTgt spid="57"/>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58"/>
                                        </p:tgtEl>
                                      </p:cBhvr>
                                    </p:animEffect>
                                    <p:set>
                                      <p:cBhvr>
                                        <p:cTn id="91" dur="1" fill="hold">
                                          <p:stCondLst>
                                            <p:cond delay="499"/>
                                          </p:stCondLst>
                                        </p:cTn>
                                        <p:tgtEl>
                                          <p:spTgt spid="58"/>
                                        </p:tgtEl>
                                        <p:attrNameLst>
                                          <p:attrName>style.visibility</p:attrName>
                                        </p:attrNameLst>
                                      </p:cBhvr>
                                      <p:to>
                                        <p:strVal val="hidden"/>
                                      </p:to>
                                    </p:set>
                                  </p:childTnLst>
                                </p:cTn>
                              </p:par>
                              <p:par>
                                <p:cTn id="92" presetID="10" presetClass="entr" presetSubtype="0" fill="hold" nodeType="withEffect">
                                  <p:stCondLst>
                                    <p:cond delay="75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par>
                                <p:cTn id="95" presetID="10" presetClass="entr" presetSubtype="0" fill="hold" grpId="0" nodeType="withEffect">
                                  <p:stCondLst>
                                    <p:cond delay="75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childTnLst>
                          </p:cTn>
                        </p:par>
                        <p:par>
                          <p:cTn id="98" fill="hold">
                            <p:stCondLst>
                              <p:cond delay="1250"/>
                            </p:stCondLst>
                            <p:childTnLst>
                              <p:par>
                                <p:cTn id="99" presetID="10" presetClass="entr" presetSubtype="0" fill="hold" grpId="0" nodeType="afterEffect">
                                  <p:stCondLst>
                                    <p:cond delay="1000"/>
                                  </p:stCondLst>
                                  <p:childTnLst>
                                    <p:set>
                                      <p:cBhvr>
                                        <p:cTn id="100" dur="1" fill="hold">
                                          <p:stCondLst>
                                            <p:cond delay="0"/>
                                          </p:stCondLst>
                                        </p:cTn>
                                        <p:tgtEl>
                                          <p:spTgt spid="60"/>
                                        </p:tgtEl>
                                        <p:attrNameLst>
                                          <p:attrName>style.visibility</p:attrName>
                                        </p:attrNameLst>
                                      </p:cBhvr>
                                      <p:to>
                                        <p:strVal val="visible"/>
                                      </p:to>
                                    </p:set>
                                    <p:animEffect transition="in" filter="fade">
                                      <p:cBhvr>
                                        <p:cTn id="101" dur="500"/>
                                        <p:tgtEl>
                                          <p:spTgt spid="60"/>
                                        </p:tgtEl>
                                      </p:cBhvr>
                                    </p:animEffect>
                                  </p:childTnLst>
                                </p:cTn>
                              </p:par>
                              <p:par>
                                <p:cTn id="102" presetID="10" presetClass="entr" presetSubtype="0" fill="hold" nodeType="withEffect">
                                  <p:stCondLst>
                                    <p:cond delay="1000"/>
                                  </p:stCondLst>
                                  <p:childTnLst>
                                    <p:set>
                                      <p:cBhvr>
                                        <p:cTn id="103" dur="1" fill="hold">
                                          <p:stCondLst>
                                            <p:cond delay="0"/>
                                          </p:stCondLst>
                                        </p:cTn>
                                        <p:tgtEl>
                                          <p:spTgt spid="59"/>
                                        </p:tgtEl>
                                        <p:attrNameLst>
                                          <p:attrName>style.visibility</p:attrName>
                                        </p:attrNameLst>
                                      </p:cBhvr>
                                      <p:to>
                                        <p:strVal val="visible"/>
                                      </p:to>
                                    </p:set>
                                    <p:animEffect transition="in" filter="fade">
                                      <p:cBhvr>
                                        <p:cTn id="104" dur="500"/>
                                        <p:tgtEl>
                                          <p:spTgt spid="5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6">
                                            <p:txEl>
                                              <p:pRg st="12" end="12"/>
                                            </p:txEl>
                                          </p:spTgt>
                                        </p:tgtEl>
                                        <p:attrNameLst>
                                          <p:attrName>style.visibility</p:attrName>
                                        </p:attrNameLst>
                                      </p:cBhvr>
                                      <p:to>
                                        <p:strVal val="visible"/>
                                      </p:to>
                                    </p:set>
                                    <p:animEffect transition="in" filter="fade">
                                      <p:cBhvr>
                                        <p:cTn id="109"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p:bldP spid="49" grpId="0" animBg="1"/>
      <p:bldP spid="51" grpId="0"/>
      <p:bldP spid="51" grpId="1"/>
      <p:bldP spid="53" grpId="0"/>
      <p:bldP spid="53" grpId="1"/>
      <p:bldP spid="41" grpId="0" animBg="1"/>
      <p:bldP spid="58" grpId="0"/>
      <p:bldP spid="58" grpId="1"/>
      <p:bldP spid="6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rije vorm 3"/>
          <p:cNvSpPr/>
          <p:nvPr/>
        </p:nvSpPr>
        <p:spPr>
          <a:xfrm>
            <a:off x="6353175" y="2790825"/>
            <a:ext cx="357188" cy="704850"/>
          </a:xfrm>
          <a:custGeom>
            <a:avLst/>
            <a:gdLst>
              <a:gd name="connsiteX0" fmla="*/ 4763 w 357188"/>
              <a:gd name="connsiteY0" fmla="*/ 0 h 704850"/>
              <a:gd name="connsiteX1" fmla="*/ 0 w 357188"/>
              <a:gd name="connsiteY1" fmla="*/ 704850 h 704850"/>
              <a:gd name="connsiteX2" fmla="*/ 357188 w 357188"/>
              <a:gd name="connsiteY2" fmla="*/ 347662 h 704850"/>
              <a:gd name="connsiteX3" fmla="*/ 4763 w 357188"/>
              <a:gd name="connsiteY3" fmla="*/ 0 h 704850"/>
            </a:gdLst>
            <a:ahLst/>
            <a:cxnLst>
              <a:cxn ang="0">
                <a:pos x="connsiteX0" y="connsiteY0"/>
              </a:cxn>
              <a:cxn ang="0">
                <a:pos x="connsiteX1" y="connsiteY1"/>
              </a:cxn>
              <a:cxn ang="0">
                <a:pos x="connsiteX2" y="connsiteY2"/>
              </a:cxn>
              <a:cxn ang="0">
                <a:pos x="connsiteX3" y="connsiteY3"/>
              </a:cxn>
            </a:cxnLst>
            <a:rect l="l" t="t" r="r" b="b"/>
            <a:pathLst>
              <a:path w="357188" h="704850">
                <a:moveTo>
                  <a:pt x="4763" y="0"/>
                </a:moveTo>
                <a:cubicBezTo>
                  <a:pt x="3175" y="234950"/>
                  <a:pt x="1588" y="469900"/>
                  <a:pt x="0" y="704850"/>
                </a:cubicBezTo>
                <a:lnTo>
                  <a:pt x="357188" y="347662"/>
                </a:lnTo>
                <a:lnTo>
                  <a:pt x="4763" y="0"/>
                </a:lnTo>
                <a:close/>
              </a:path>
            </a:pathLst>
          </a:custGeom>
          <a:ln w="12700"/>
        </p:spPr>
        <p:style>
          <a:lnRef idx="3">
            <a:schemeClr val="lt1"/>
          </a:lnRef>
          <a:fillRef idx="1">
            <a:schemeClr val="dk1"/>
          </a:fillRef>
          <a:effectRef idx="1">
            <a:schemeClr val="dk1"/>
          </a:effectRef>
          <a:fontRef idx="minor">
            <a:schemeClr val="lt1"/>
          </a:fontRef>
        </p:style>
        <p:txBody>
          <a:bodyPr rtlCol="0" anchor="ctr"/>
          <a:lstStyle/>
          <a:p>
            <a:pPr algn="ctr"/>
            <a:endParaRPr lang="nl-NL"/>
          </a:p>
        </p:txBody>
      </p:sp>
      <p:sp>
        <p:nvSpPr>
          <p:cNvPr id="3" name="Rechthoek 2"/>
          <p:cNvSpPr/>
          <p:nvPr/>
        </p:nvSpPr>
        <p:spPr>
          <a:xfrm>
            <a:off x="5253981" y="2776165"/>
            <a:ext cx="1106016" cy="706432"/>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p>
        </p:txBody>
      </p:sp>
      <p:sp>
        <p:nvSpPr>
          <p:cNvPr id="64" name="Rechthoekige driehoek 63"/>
          <p:cNvSpPr/>
          <p:nvPr/>
        </p:nvSpPr>
        <p:spPr>
          <a:xfrm rot="5400000">
            <a:off x="5274373" y="3498221"/>
            <a:ext cx="1082835" cy="1085521"/>
          </a:xfrm>
          <a:prstGeom prst="rtTriangl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nl-NL"/>
          </a:p>
        </p:txBody>
      </p:sp>
      <p:sp>
        <p:nvSpPr>
          <p:cNvPr id="62" name="Rechthoekige driehoek 61"/>
          <p:cNvSpPr/>
          <p:nvPr/>
        </p:nvSpPr>
        <p:spPr>
          <a:xfrm rot="5400000">
            <a:off x="5254477" y="3149628"/>
            <a:ext cx="1441429" cy="1440160"/>
          </a:xfrm>
          <a:prstGeom prst="rtTriangl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nl-NL"/>
          </a:p>
        </p:txBody>
      </p:sp>
      <p:sp>
        <p:nvSpPr>
          <p:cNvPr id="61" name="Rechthoekige driehoek 60"/>
          <p:cNvSpPr/>
          <p:nvPr/>
        </p:nvSpPr>
        <p:spPr>
          <a:xfrm>
            <a:off x="5253981" y="1700808"/>
            <a:ext cx="1106016" cy="1080120"/>
          </a:xfrm>
          <a:prstGeom prst="r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nl-NL"/>
          </a:p>
        </p:txBody>
      </p:sp>
      <p:sp>
        <p:nvSpPr>
          <p:cNvPr id="55" name="Rechthoekige driehoek 54"/>
          <p:cNvSpPr/>
          <p:nvPr/>
        </p:nvSpPr>
        <p:spPr>
          <a:xfrm>
            <a:off x="5260515" y="1710100"/>
            <a:ext cx="1441429" cy="1440160"/>
          </a:xfrm>
          <a:prstGeom prst="r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nl-NL"/>
          </a:p>
        </p:txBody>
      </p:sp>
      <p:sp>
        <p:nvSpPr>
          <p:cNvPr id="6" name="Tijdelijke aanduiding voor inhoud 2"/>
          <p:cNvSpPr>
            <a:spLocks noGrp="1"/>
          </p:cNvSpPr>
          <p:nvPr>
            <p:ph idx="1"/>
          </p:nvPr>
        </p:nvSpPr>
        <p:spPr>
          <a:xfrm>
            <a:off x="174625" y="955558"/>
            <a:ext cx="4323525" cy="5791317"/>
          </a:xfrm>
          <a:solidFill>
            <a:srgbClr val="F79646"/>
          </a:solidFill>
        </p:spPr>
        <p:txBody>
          <a:bodyPr>
            <a:normAutofit/>
          </a:bodyPr>
          <a:lstStyle/>
          <a:p>
            <a:pPr marL="0" indent="0">
              <a:buNone/>
            </a:pPr>
            <a:r>
              <a:rPr lang="nl-NL" sz="2200" dirty="0"/>
              <a:t>Door de heffing:</a:t>
            </a:r>
          </a:p>
          <a:p>
            <a:r>
              <a:rPr lang="nl-NL" sz="2200" dirty="0"/>
              <a:t>het </a:t>
            </a:r>
            <a:r>
              <a:rPr lang="nl-NL" sz="2200" dirty="0" err="1"/>
              <a:t>consumentensuplus</a:t>
            </a:r>
            <a:r>
              <a:rPr lang="nl-NL" sz="2200" dirty="0"/>
              <a:t> </a:t>
            </a:r>
          </a:p>
          <a:p>
            <a:pPr marL="400050" lvl="1" indent="0">
              <a:buNone/>
            </a:pPr>
            <a:r>
              <a:rPr lang="nl-NL" sz="2200" dirty="0"/>
              <a:t>neemt af </a:t>
            </a:r>
          </a:p>
          <a:p>
            <a:pPr marL="400050" lvl="1" indent="0">
              <a:buNone/>
            </a:pPr>
            <a:r>
              <a:rPr lang="nl-NL" sz="1800" dirty="0"/>
              <a:t>(= 0,5 x 30.000 x € 15 = € 225.000)</a:t>
            </a:r>
          </a:p>
          <a:p>
            <a:r>
              <a:rPr lang="nl-NL" sz="2200" dirty="0"/>
              <a:t>het </a:t>
            </a:r>
            <a:r>
              <a:rPr lang="nl-NL" sz="2200" dirty="0" err="1"/>
              <a:t>producentensuplus</a:t>
            </a:r>
            <a:r>
              <a:rPr lang="nl-NL" sz="2200" dirty="0"/>
              <a:t> </a:t>
            </a:r>
          </a:p>
          <a:p>
            <a:pPr marL="400050" lvl="1" indent="0">
              <a:buNone/>
            </a:pPr>
            <a:r>
              <a:rPr lang="nl-NL" sz="2200" dirty="0"/>
              <a:t>neemt af</a:t>
            </a:r>
          </a:p>
          <a:p>
            <a:pPr marL="400050" lvl="1" indent="0">
              <a:buNone/>
            </a:pPr>
            <a:r>
              <a:rPr lang="nl-NL" sz="1800" dirty="0"/>
              <a:t>(= 0,5 x 30.000 x € 15 = € 225.000</a:t>
            </a:r>
          </a:p>
          <a:p>
            <a:r>
              <a:rPr lang="nl-NL" sz="2200" dirty="0"/>
              <a:t>de overheid ontvangt belasting (en zal daarmee welvaart creëren) </a:t>
            </a:r>
          </a:p>
          <a:p>
            <a:pPr marL="0" indent="0">
              <a:buNone/>
            </a:pPr>
            <a:r>
              <a:rPr lang="nl-NL" sz="2200" dirty="0"/>
              <a:t>	</a:t>
            </a:r>
            <a:r>
              <a:rPr lang="nl-NL" sz="1800" dirty="0"/>
              <a:t>(= € 10 x 30.000 = € 300.000</a:t>
            </a:r>
          </a:p>
          <a:p>
            <a:r>
              <a:rPr lang="nl-NL" sz="2200" dirty="0"/>
              <a:t>verliezen we een stukje welvaart </a:t>
            </a:r>
            <a:br>
              <a:rPr lang="nl-NL" sz="2200" dirty="0"/>
            </a:br>
            <a:r>
              <a:rPr lang="nl-NL" sz="2200" dirty="0"/>
              <a:t>(</a:t>
            </a:r>
            <a:r>
              <a:rPr lang="nl-NL" sz="2200" dirty="0" err="1"/>
              <a:t>Harberger</a:t>
            </a:r>
            <a:r>
              <a:rPr lang="nl-NL" sz="2200" dirty="0"/>
              <a:t>-driehoek)</a:t>
            </a:r>
          </a:p>
          <a:p>
            <a:r>
              <a:rPr lang="nl-NL" sz="1800" dirty="0"/>
              <a:t>800 – (225 + 225 + 300) = 50 (€ 1000)</a:t>
            </a:r>
          </a:p>
          <a:p>
            <a:pPr marL="0" indent="0">
              <a:buNone/>
            </a:pPr>
            <a:r>
              <a:rPr lang="nl-NL" sz="1800" dirty="0"/>
              <a:t>	of 0,5 x 10.000 x € 10 = € 50.000</a:t>
            </a:r>
          </a:p>
        </p:txBody>
      </p:sp>
      <p:sp>
        <p:nvSpPr>
          <p:cNvPr id="2" name="Titel 1"/>
          <p:cNvSpPr>
            <a:spLocks noGrp="1"/>
          </p:cNvSpPr>
          <p:nvPr>
            <p:ph type="title"/>
          </p:nvPr>
        </p:nvSpPr>
        <p:spPr>
          <a:xfrm>
            <a:off x="467528" y="211328"/>
            <a:ext cx="8229600" cy="725297"/>
          </a:xfrm>
          <a:solidFill>
            <a:srgbClr val="9BBB59"/>
          </a:solidFill>
        </p:spPr>
        <p:txBody>
          <a:bodyPr>
            <a:normAutofit fontScale="90000"/>
          </a:bodyPr>
          <a:lstStyle/>
          <a:p>
            <a:r>
              <a:rPr lang="nl-NL" dirty="0"/>
              <a:t>Grafisch aflezen gevolgen - 2</a:t>
            </a:r>
          </a:p>
        </p:txBody>
      </p:sp>
      <p:cxnSp>
        <p:nvCxnSpPr>
          <p:cNvPr id="7" name="Rechte verbindingslijn 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8" name="Rechte verbindingslijn 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9" name="Rechte verbindingslijn 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20" name="Tekstvak 19"/>
          <p:cNvSpPr txBox="1"/>
          <p:nvPr/>
        </p:nvSpPr>
        <p:spPr>
          <a:xfrm rot="16200000">
            <a:off x="4390909" y="1913573"/>
            <a:ext cx="583814" cy="369332"/>
          </a:xfrm>
          <a:prstGeom prst="rect">
            <a:avLst/>
          </a:prstGeom>
          <a:noFill/>
        </p:spPr>
        <p:txBody>
          <a:bodyPr wrap="none" rtlCol="0">
            <a:spAutoFit/>
          </a:bodyPr>
          <a:lstStyle/>
          <a:p>
            <a:r>
              <a:rPr lang="nl-NL" dirty="0"/>
              <a:t>prijs</a:t>
            </a:r>
          </a:p>
        </p:txBody>
      </p:sp>
      <p:sp>
        <p:nvSpPr>
          <p:cNvPr id="21" name="Tekstvak 20"/>
          <p:cNvSpPr txBox="1"/>
          <p:nvPr/>
        </p:nvSpPr>
        <p:spPr>
          <a:xfrm>
            <a:off x="4751056" y="4374396"/>
            <a:ext cx="418704" cy="369332"/>
          </a:xfrm>
          <a:prstGeom prst="rect">
            <a:avLst/>
          </a:prstGeom>
          <a:noFill/>
        </p:spPr>
        <p:txBody>
          <a:bodyPr wrap="none" rtlCol="0">
            <a:spAutoFit/>
          </a:bodyPr>
          <a:lstStyle/>
          <a:p>
            <a:r>
              <a:rPr lang="nl-NL" dirty="0"/>
              <a:t>10</a:t>
            </a:r>
          </a:p>
        </p:txBody>
      </p:sp>
      <p:sp>
        <p:nvSpPr>
          <p:cNvPr id="22" name="Tekstvak 21"/>
          <p:cNvSpPr txBox="1"/>
          <p:nvPr/>
        </p:nvSpPr>
        <p:spPr>
          <a:xfrm>
            <a:off x="4751056" y="3654316"/>
            <a:ext cx="418704" cy="369332"/>
          </a:xfrm>
          <a:prstGeom prst="rect">
            <a:avLst/>
          </a:prstGeom>
          <a:noFill/>
        </p:spPr>
        <p:txBody>
          <a:bodyPr wrap="none" rtlCol="0">
            <a:spAutoFit/>
          </a:bodyPr>
          <a:lstStyle/>
          <a:p>
            <a:r>
              <a:rPr lang="nl-NL" dirty="0"/>
              <a:t>20</a:t>
            </a:r>
          </a:p>
        </p:txBody>
      </p:sp>
      <p:sp>
        <p:nvSpPr>
          <p:cNvPr id="23" name="Tekstvak 22"/>
          <p:cNvSpPr txBox="1"/>
          <p:nvPr/>
        </p:nvSpPr>
        <p:spPr>
          <a:xfrm>
            <a:off x="4751056" y="3006244"/>
            <a:ext cx="418704" cy="369332"/>
          </a:xfrm>
          <a:prstGeom prst="rect">
            <a:avLst/>
          </a:prstGeom>
          <a:noFill/>
        </p:spPr>
        <p:txBody>
          <a:bodyPr wrap="none" rtlCol="0">
            <a:spAutoFit/>
          </a:bodyPr>
          <a:lstStyle/>
          <a:p>
            <a:r>
              <a:rPr lang="nl-NL" dirty="0"/>
              <a:t>30</a:t>
            </a:r>
          </a:p>
        </p:txBody>
      </p:sp>
      <p:sp>
        <p:nvSpPr>
          <p:cNvPr id="24" name="Tekstvak 23"/>
          <p:cNvSpPr txBox="1"/>
          <p:nvPr/>
        </p:nvSpPr>
        <p:spPr>
          <a:xfrm>
            <a:off x="4751056" y="2276872"/>
            <a:ext cx="418704" cy="369332"/>
          </a:xfrm>
          <a:prstGeom prst="rect">
            <a:avLst/>
          </a:prstGeom>
          <a:noFill/>
        </p:spPr>
        <p:txBody>
          <a:bodyPr wrap="none" rtlCol="0">
            <a:spAutoFit/>
          </a:bodyPr>
          <a:lstStyle/>
          <a:p>
            <a:r>
              <a:rPr lang="nl-NL" dirty="0"/>
              <a:t>40</a:t>
            </a:r>
          </a:p>
        </p:txBody>
      </p:sp>
      <p:sp>
        <p:nvSpPr>
          <p:cNvPr id="25" name="Tekstvak 24"/>
          <p:cNvSpPr txBox="1"/>
          <p:nvPr/>
        </p:nvSpPr>
        <p:spPr>
          <a:xfrm>
            <a:off x="4751056" y="1566084"/>
            <a:ext cx="418704" cy="369332"/>
          </a:xfrm>
          <a:prstGeom prst="rect">
            <a:avLst/>
          </a:prstGeom>
          <a:noFill/>
        </p:spPr>
        <p:txBody>
          <a:bodyPr wrap="none" rtlCol="0">
            <a:spAutoFit/>
          </a:bodyPr>
          <a:lstStyle/>
          <a:p>
            <a:r>
              <a:rPr lang="nl-NL" dirty="0"/>
              <a:t>50</a:t>
            </a:r>
          </a:p>
        </p:txBody>
      </p:sp>
      <p:sp>
        <p:nvSpPr>
          <p:cNvPr id="26" name="Tekstvak 25"/>
          <p:cNvSpPr txBox="1"/>
          <p:nvPr/>
        </p:nvSpPr>
        <p:spPr>
          <a:xfrm>
            <a:off x="5759168" y="5310500"/>
            <a:ext cx="418704" cy="369332"/>
          </a:xfrm>
          <a:prstGeom prst="rect">
            <a:avLst/>
          </a:prstGeom>
          <a:noFill/>
        </p:spPr>
        <p:txBody>
          <a:bodyPr wrap="none" rtlCol="0">
            <a:spAutoFit/>
          </a:bodyPr>
          <a:lstStyle/>
          <a:p>
            <a:r>
              <a:rPr lang="nl-NL" dirty="0"/>
              <a:t>20</a:t>
            </a:r>
          </a:p>
        </p:txBody>
      </p:sp>
      <p:sp>
        <p:nvSpPr>
          <p:cNvPr id="27" name="Tekstvak 26"/>
          <p:cNvSpPr txBox="1"/>
          <p:nvPr/>
        </p:nvSpPr>
        <p:spPr>
          <a:xfrm>
            <a:off x="6492592" y="5310500"/>
            <a:ext cx="418704" cy="369332"/>
          </a:xfrm>
          <a:prstGeom prst="rect">
            <a:avLst/>
          </a:prstGeom>
          <a:noFill/>
        </p:spPr>
        <p:txBody>
          <a:bodyPr wrap="none" rtlCol="0">
            <a:spAutoFit/>
          </a:bodyPr>
          <a:lstStyle/>
          <a:p>
            <a:r>
              <a:rPr lang="nl-NL" dirty="0"/>
              <a:t>40</a:t>
            </a:r>
          </a:p>
        </p:txBody>
      </p:sp>
      <p:sp>
        <p:nvSpPr>
          <p:cNvPr id="28" name="Tekstvak 27"/>
          <p:cNvSpPr txBox="1"/>
          <p:nvPr/>
        </p:nvSpPr>
        <p:spPr>
          <a:xfrm>
            <a:off x="7212672" y="5310500"/>
            <a:ext cx="418704" cy="369332"/>
          </a:xfrm>
          <a:prstGeom prst="rect">
            <a:avLst/>
          </a:prstGeom>
          <a:noFill/>
        </p:spPr>
        <p:txBody>
          <a:bodyPr wrap="none" rtlCol="0">
            <a:spAutoFit/>
          </a:bodyPr>
          <a:lstStyle/>
          <a:p>
            <a:r>
              <a:rPr lang="nl-NL" dirty="0"/>
              <a:t>60</a:t>
            </a:r>
          </a:p>
        </p:txBody>
      </p:sp>
      <p:sp>
        <p:nvSpPr>
          <p:cNvPr id="29" name="Tekstvak 28"/>
          <p:cNvSpPr txBox="1"/>
          <p:nvPr/>
        </p:nvSpPr>
        <p:spPr>
          <a:xfrm>
            <a:off x="7932752" y="5310500"/>
            <a:ext cx="418704" cy="369332"/>
          </a:xfrm>
          <a:prstGeom prst="rect">
            <a:avLst/>
          </a:prstGeom>
          <a:noFill/>
        </p:spPr>
        <p:txBody>
          <a:bodyPr wrap="none" rtlCol="0">
            <a:spAutoFit/>
          </a:bodyPr>
          <a:lstStyle/>
          <a:p>
            <a:r>
              <a:rPr lang="nl-NL" dirty="0"/>
              <a:t>80</a:t>
            </a:r>
          </a:p>
        </p:txBody>
      </p:sp>
      <p:sp>
        <p:nvSpPr>
          <p:cNvPr id="30" name="Tekstvak 29"/>
          <p:cNvSpPr txBox="1"/>
          <p:nvPr/>
        </p:nvSpPr>
        <p:spPr>
          <a:xfrm>
            <a:off x="8580824" y="5310500"/>
            <a:ext cx="535724" cy="369332"/>
          </a:xfrm>
          <a:prstGeom prst="rect">
            <a:avLst/>
          </a:prstGeom>
          <a:noFill/>
        </p:spPr>
        <p:txBody>
          <a:bodyPr wrap="none" rtlCol="0">
            <a:spAutoFit/>
          </a:bodyPr>
          <a:lstStyle/>
          <a:p>
            <a:r>
              <a:rPr lang="nl-NL" dirty="0"/>
              <a:t>100</a:t>
            </a:r>
          </a:p>
        </p:txBody>
      </p:sp>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hthoek 32"/>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35" name="Rechte verbindingslijn 34"/>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36" name="Rechthoek 35"/>
          <p:cNvSpPr/>
          <p:nvPr/>
        </p:nvSpPr>
        <p:spPr>
          <a:xfrm>
            <a:off x="8067192" y="1632568"/>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43" name="Rechte verbindingslijn 42"/>
          <p:cNvCxnSpPr/>
          <p:nvPr/>
        </p:nvCxnSpPr>
        <p:spPr>
          <a:xfrm flipV="1">
            <a:off x="5271032" y="1487606"/>
            <a:ext cx="2371714" cy="2373443"/>
          </a:xfrm>
          <a:prstGeom prst="line">
            <a:avLst/>
          </a:prstGeom>
        </p:spPr>
        <p:style>
          <a:lnRef idx="3">
            <a:schemeClr val="accent4"/>
          </a:lnRef>
          <a:fillRef idx="0">
            <a:schemeClr val="accent4"/>
          </a:fillRef>
          <a:effectRef idx="2">
            <a:schemeClr val="accent4"/>
          </a:effectRef>
          <a:fontRef idx="minor">
            <a:schemeClr val="tx1"/>
          </a:fontRef>
        </p:style>
      </p:cxnSp>
      <p:sp>
        <p:nvSpPr>
          <p:cNvPr id="42" name="Ovaal 41"/>
          <p:cNvSpPr/>
          <p:nvPr/>
        </p:nvSpPr>
        <p:spPr>
          <a:xfrm>
            <a:off x="6300192" y="2733327"/>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p>
        </p:txBody>
      </p:sp>
      <p:sp>
        <p:nvSpPr>
          <p:cNvPr id="44" name="Rechthoek 43"/>
          <p:cNvSpPr/>
          <p:nvPr/>
        </p:nvSpPr>
        <p:spPr>
          <a:xfrm>
            <a:off x="7615312" y="1333799"/>
            <a:ext cx="465192" cy="369332"/>
          </a:xfrm>
          <a:prstGeom prst="rect">
            <a:avLst/>
          </a:prstGeom>
        </p:spPr>
        <p:txBody>
          <a:bodyPr wrap="none">
            <a:spAutoFit/>
          </a:bodyPr>
          <a:lstStyle/>
          <a:p>
            <a:r>
              <a:rPr lang="nl-NL" dirty="0" err="1"/>
              <a:t>Q’</a:t>
            </a:r>
            <a:r>
              <a:rPr lang="nl-NL" baseline="-25000" dirty="0" err="1"/>
              <a:t>a</a:t>
            </a:r>
            <a:endParaRPr lang="nl-NL" dirty="0"/>
          </a:p>
        </p:txBody>
      </p:sp>
      <p:cxnSp>
        <p:nvCxnSpPr>
          <p:cNvPr id="45" name="Rechte verbindingslijn 44"/>
          <p:cNvCxnSpPr/>
          <p:nvPr/>
        </p:nvCxnSpPr>
        <p:spPr>
          <a:xfrm>
            <a:off x="5255112" y="3150260"/>
            <a:ext cx="144016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6" name="Rechte verbindingslijn 45"/>
          <p:cNvCxnSpPr/>
          <p:nvPr/>
        </p:nvCxnSpPr>
        <p:spPr>
          <a:xfrm>
            <a:off x="5264784" y="2780928"/>
            <a:ext cx="1008112"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7" name="Rechte verbindingslijn 46"/>
          <p:cNvCxnSpPr/>
          <p:nvPr/>
        </p:nvCxnSpPr>
        <p:spPr>
          <a:xfrm>
            <a:off x="6714933" y="3275364"/>
            <a:ext cx="2214" cy="1963128"/>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8" name="Rechte verbindingslijn 47"/>
          <p:cNvCxnSpPr/>
          <p:nvPr/>
        </p:nvCxnSpPr>
        <p:spPr>
          <a:xfrm>
            <a:off x="6358552" y="2852936"/>
            <a:ext cx="0" cy="2385556"/>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49" name="Ovaal 48"/>
          <p:cNvSpPr/>
          <p:nvPr/>
        </p:nvSpPr>
        <p:spPr>
          <a:xfrm>
            <a:off x="6300192" y="3439759"/>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p>
        </p:txBody>
      </p:sp>
      <p:cxnSp>
        <p:nvCxnSpPr>
          <p:cNvPr id="50" name="Rechte verbindingslijn 49"/>
          <p:cNvCxnSpPr/>
          <p:nvPr/>
        </p:nvCxnSpPr>
        <p:spPr>
          <a:xfrm>
            <a:off x="5292080" y="3487360"/>
            <a:ext cx="1008112" cy="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41" name="Ovaal 40"/>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sp>
        <p:nvSpPr>
          <p:cNvPr id="56" name="Tekstvak 55"/>
          <p:cNvSpPr txBox="1"/>
          <p:nvPr/>
        </p:nvSpPr>
        <p:spPr>
          <a:xfrm>
            <a:off x="5315627" y="2098239"/>
            <a:ext cx="463588"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endParaRPr lang="nl-NL"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3" name="Tekstvak 62"/>
          <p:cNvSpPr txBox="1"/>
          <p:nvPr/>
        </p:nvSpPr>
        <p:spPr>
          <a:xfrm>
            <a:off x="5360203" y="3537034"/>
            <a:ext cx="463588"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
            </a:r>
            <a:endParaRPr lang="nl-NL"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5" name="Tekstvak 64"/>
          <p:cNvSpPr txBox="1"/>
          <p:nvPr/>
        </p:nvSpPr>
        <p:spPr>
          <a:xfrm>
            <a:off x="5318259" y="2793122"/>
            <a:ext cx="537327"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a:t>
            </a:r>
            <a:endParaRPr lang="nl-NL"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3530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par>
                                <p:cTn id="28" presetID="10" presetClass="exit" presetSubtype="0" fill="hold" grpId="1" nodeType="withEffect">
                                  <p:stCondLst>
                                    <p:cond delay="0"/>
                                  </p:stCondLst>
                                  <p:childTnLst>
                                    <p:animEffect transition="out" filter="fade">
                                      <p:cBhvr>
                                        <p:cTn id="29" dur="1500"/>
                                        <p:tgtEl>
                                          <p:spTgt spid="55"/>
                                        </p:tgtEl>
                                      </p:cBhvr>
                                    </p:animEffect>
                                    <p:set>
                                      <p:cBhvr>
                                        <p:cTn id="30" dur="1" fill="hold">
                                          <p:stCondLst>
                                            <p:cond delay="1499"/>
                                          </p:stCondLst>
                                        </p:cTn>
                                        <p:tgtEl>
                                          <p:spTgt spid="5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par>
                          <p:cTn id="36" fill="hold">
                            <p:stCondLst>
                              <p:cond delay="500"/>
                            </p:stCondLst>
                            <p:childTnLst>
                              <p:par>
                                <p:cTn id="37" presetID="10" presetClass="entr" presetSubtype="0" fill="hold" grpId="0" nodeType="afterEffect">
                                  <p:stCondLst>
                                    <p:cond delay="75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fade">
                                      <p:cBhvr>
                                        <p:cTn id="50" dur="5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Effect transition="in" filter="fade">
                                      <p:cBhvr>
                                        <p:cTn id="55" dur="500"/>
                                        <p:tgtEl>
                                          <p:spTgt spid="6">
                                            <p:txEl>
                                              <p:pRg st="6" end="6"/>
                                            </p:txEl>
                                          </p:spTgt>
                                        </p:tgtEl>
                                      </p:cBhvr>
                                    </p:animEffect>
                                  </p:childTnLst>
                                </p:cTn>
                              </p:par>
                              <p:par>
                                <p:cTn id="56" presetID="10" presetClass="exit" presetSubtype="0" fill="hold" grpId="1" nodeType="withEffect">
                                  <p:stCondLst>
                                    <p:cond delay="0"/>
                                  </p:stCondLst>
                                  <p:childTnLst>
                                    <p:animEffect transition="out" filter="fade">
                                      <p:cBhvr>
                                        <p:cTn id="57" dur="1500"/>
                                        <p:tgtEl>
                                          <p:spTgt spid="62"/>
                                        </p:tgtEl>
                                      </p:cBhvr>
                                    </p:animEffect>
                                    <p:set>
                                      <p:cBhvr>
                                        <p:cTn id="58" dur="1" fill="hold">
                                          <p:stCondLst>
                                            <p:cond delay="1499"/>
                                          </p:stCondLst>
                                        </p:cTn>
                                        <p:tgtEl>
                                          <p:spTgt spid="6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500"/>
                                        <p:tgtEl>
                                          <p:spTgt spid="6">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
                                            <p:txEl>
                                              <p:pRg st="8" end="8"/>
                                            </p:txEl>
                                          </p:spTgt>
                                        </p:tgtEl>
                                        <p:attrNameLst>
                                          <p:attrName>style.visibility</p:attrName>
                                        </p:attrNameLst>
                                      </p:cBhvr>
                                      <p:to>
                                        <p:strVal val="visible"/>
                                      </p:to>
                                    </p:set>
                                    <p:animEffect transition="in" filter="fade">
                                      <p:cBhvr>
                                        <p:cTn id="68" dur="500"/>
                                        <p:tgtEl>
                                          <p:spTgt spid="6">
                                            <p:txEl>
                                              <p:pRg st="8" end="8"/>
                                            </p:txEl>
                                          </p:spTgt>
                                        </p:tgtEl>
                                      </p:cBhvr>
                                    </p:animEffect>
                                  </p:childTnLst>
                                </p:cTn>
                              </p:par>
                            </p:childTnLst>
                          </p:cTn>
                        </p:par>
                        <p:par>
                          <p:cTn id="69" fill="hold">
                            <p:stCondLst>
                              <p:cond delay="500"/>
                            </p:stCondLst>
                            <p:childTnLst>
                              <p:par>
                                <p:cTn id="70" presetID="10" presetClass="entr" presetSubtype="0" fill="hold" grpId="0" nodeType="afterEffect">
                                  <p:stCondLst>
                                    <p:cond delay="125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par>
                                <p:cTn id="73" presetID="10" presetClass="entr" presetSubtype="0" fill="hold" grpId="0" nodeType="withEffect">
                                  <p:stCondLst>
                                    <p:cond delay="125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500"/>
                                        <p:tgtEl>
                                          <p:spTgt spid="6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
                                            <p:txEl>
                                              <p:pRg st="9" end="9"/>
                                            </p:txEl>
                                          </p:spTgt>
                                        </p:tgtEl>
                                        <p:attrNameLst>
                                          <p:attrName>style.visibility</p:attrName>
                                        </p:attrNameLst>
                                      </p:cBhvr>
                                      <p:to>
                                        <p:strVal val="visible"/>
                                      </p:to>
                                    </p:set>
                                    <p:animEffect transition="in" filter="fade">
                                      <p:cBhvr>
                                        <p:cTn id="80" dur="500"/>
                                        <p:tgtEl>
                                          <p:spTgt spid="6">
                                            <p:txEl>
                                              <p:pRg st="9" end="9"/>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6">
                                            <p:txEl>
                                              <p:pRg st="10" end="10"/>
                                            </p:txEl>
                                          </p:spTgt>
                                        </p:tgtEl>
                                        <p:attrNameLst>
                                          <p:attrName>style.visibility</p:attrName>
                                        </p:attrNameLst>
                                      </p:cBhvr>
                                      <p:to>
                                        <p:strVal val="visible"/>
                                      </p:to>
                                    </p:set>
                                    <p:animEffect transition="in" filter="fade">
                                      <p:cBhvr>
                                        <p:cTn id="85" dur="500"/>
                                        <p:tgtEl>
                                          <p:spTgt spid="6">
                                            <p:txEl>
                                              <p:pRg st="10" end="10"/>
                                            </p:txEl>
                                          </p:spTgt>
                                        </p:tgtEl>
                                      </p:cBhvr>
                                    </p:animEffect>
                                  </p:childTnLst>
                                </p:cTn>
                              </p:par>
                            </p:childTnLst>
                          </p:cTn>
                        </p:par>
                        <p:par>
                          <p:cTn id="86" fill="hold">
                            <p:stCondLst>
                              <p:cond delay="500"/>
                            </p:stCondLst>
                            <p:childTnLst>
                              <p:par>
                                <p:cTn id="87" presetID="10" presetClass="entr" presetSubtype="0" fill="hold" grpId="0" nodeType="afterEffect">
                                  <p:stCondLst>
                                    <p:cond delay="125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500"/>
                                        <p:tgtEl>
                                          <p:spTgt spid="4"/>
                                        </p:tgtEl>
                                      </p:cBhvr>
                                    </p:animEffect>
                                  </p:childTnLst>
                                </p:cTn>
                              </p:par>
                            </p:childTnLst>
                          </p:cTn>
                        </p:par>
                        <p:par>
                          <p:cTn id="90" fill="hold">
                            <p:stCondLst>
                              <p:cond delay="2250"/>
                            </p:stCondLst>
                            <p:childTnLst>
                              <p:par>
                                <p:cTn id="91" presetID="35" presetClass="emph" presetSubtype="0" repeatCount="4000" fill="hold" grpId="1" nodeType="afterEffect">
                                  <p:stCondLst>
                                    <p:cond delay="0"/>
                                  </p:stCondLst>
                                  <p:childTnLst>
                                    <p:anim calcmode="discrete" valueType="str">
                                      <p:cBhvr>
                                        <p:cTn id="92"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
                                            <p:txEl>
                                              <p:pRg st="11" end="11"/>
                                            </p:txEl>
                                          </p:spTgt>
                                        </p:tgtEl>
                                        <p:attrNameLst>
                                          <p:attrName>style.visibility</p:attrName>
                                        </p:attrNameLst>
                                      </p:cBhvr>
                                      <p:to>
                                        <p:strVal val="visible"/>
                                      </p:to>
                                    </p:set>
                                    <p:animEffect transition="in" filter="fade">
                                      <p:cBhvr>
                                        <p:cTn id="9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P spid="64" grpId="0" animBg="1"/>
      <p:bldP spid="62" grpId="0" animBg="1"/>
      <p:bldP spid="62" grpId="1" animBg="1"/>
      <p:bldP spid="61" grpId="0" animBg="1"/>
      <p:bldP spid="55" grpId="0" animBg="1"/>
      <p:bldP spid="55" grpId="1" animBg="1"/>
      <p:bldP spid="56" grpId="0"/>
      <p:bldP spid="63" grpId="0"/>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57200" y="1285860"/>
            <a:ext cx="4038600" cy="5143536"/>
          </a:xfrm>
          <a:solidFill>
            <a:srgbClr val="F79646"/>
          </a:solidFill>
        </p:spPr>
        <p:txBody>
          <a:bodyPr>
            <a:normAutofit/>
          </a:bodyPr>
          <a:lstStyle/>
          <a:p>
            <a:pPr marL="0" indent="0">
              <a:buNone/>
            </a:pPr>
            <a:r>
              <a:rPr lang="nl-NL" sz="1800" dirty="0"/>
              <a:t>Marktmodel: </a:t>
            </a:r>
          </a:p>
          <a:p>
            <a:pPr marL="400050" lvl="1" indent="0">
              <a:buNone/>
            </a:pPr>
            <a:r>
              <a:rPr lang="nl-NL" sz="1800" dirty="0" err="1"/>
              <a:t>Q</a:t>
            </a:r>
            <a:r>
              <a:rPr lang="nl-NL" sz="1800" baseline="-25000" dirty="0" err="1"/>
              <a:t>v</a:t>
            </a:r>
            <a:r>
              <a:rPr lang="nl-NL" sz="1800" dirty="0"/>
              <a:t> = -2P + 100</a:t>
            </a:r>
          </a:p>
          <a:p>
            <a:pPr marL="400050" lvl="1" indent="0">
              <a:buNone/>
            </a:pPr>
            <a:r>
              <a:rPr lang="nl-NL" sz="1800" dirty="0" err="1"/>
              <a:t>Q</a:t>
            </a:r>
            <a:r>
              <a:rPr lang="nl-NL" sz="1800" baseline="-25000" dirty="0" err="1"/>
              <a:t>a</a:t>
            </a:r>
            <a:r>
              <a:rPr lang="nl-NL" sz="1800" dirty="0"/>
              <a:t> = 2P - 20</a:t>
            </a:r>
          </a:p>
          <a:p>
            <a:pPr marL="0" indent="0">
              <a:buNone/>
            </a:pPr>
            <a:endParaRPr lang="nl-NL" sz="800" dirty="0"/>
          </a:p>
          <a:p>
            <a:pPr marL="0" indent="0">
              <a:buNone/>
            </a:pPr>
            <a:r>
              <a:rPr lang="nl-NL" sz="2000" dirty="0"/>
              <a:t>Door de heffing moet de aanbodlijn 10 </a:t>
            </a:r>
            <a:r>
              <a:rPr lang="nl-NL" sz="2000" b="1" dirty="0"/>
              <a:t>naar boven</a:t>
            </a:r>
            <a:r>
              <a:rPr lang="nl-NL" sz="2000" dirty="0"/>
              <a:t>.</a:t>
            </a:r>
            <a:br>
              <a:rPr lang="nl-NL" sz="2000" dirty="0"/>
            </a:br>
            <a:endParaRPr lang="nl-NL" sz="800" dirty="0"/>
          </a:p>
          <a:p>
            <a:pPr marL="0" indent="0">
              <a:buNone/>
            </a:pPr>
            <a:r>
              <a:rPr lang="nl-NL" sz="2000" dirty="0"/>
              <a:t>Elke waarde van </a:t>
            </a:r>
            <a:r>
              <a:rPr lang="nl-NL" sz="2000" b="1" dirty="0"/>
              <a:t>P</a:t>
            </a:r>
            <a:r>
              <a:rPr lang="nl-NL" sz="2000" dirty="0"/>
              <a:t> in de aanbodfunctie moet dus met 10 worden verhoogd i.v.m. de leveringsbereidheid.</a:t>
            </a:r>
          </a:p>
          <a:p>
            <a:pPr marL="0" indent="0">
              <a:buNone/>
            </a:pPr>
            <a:endParaRPr lang="nl-NL" sz="800" dirty="0"/>
          </a:p>
          <a:p>
            <a:pPr marL="0" indent="0">
              <a:buNone/>
            </a:pPr>
            <a:r>
              <a:rPr lang="nl-NL" sz="2000" dirty="0"/>
              <a:t>Dan moeten we dus eerst weten hoeveel P nú is bij elke aangeboden hoeveelheid!</a:t>
            </a:r>
          </a:p>
          <a:p>
            <a:pPr marL="0" indent="0">
              <a:buNone/>
            </a:pPr>
            <a:endParaRPr lang="nl-NL" sz="2200" dirty="0"/>
          </a:p>
        </p:txBody>
      </p:sp>
      <p:sp>
        <p:nvSpPr>
          <p:cNvPr id="2" name="Titel 1"/>
          <p:cNvSpPr>
            <a:spLocks noGrp="1"/>
          </p:cNvSpPr>
          <p:nvPr>
            <p:ph type="title"/>
          </p:nvPr>
        </p:nvSpPr>
        <p:spPr>
          <a:xfrm>
            <a:off x="457200" y="147828"/>
            <a:ext cx="8229600" cy="714408"/>
          </a:xfrm>
          <a:solidFill>
            <a:srgbClr val="9BBB59"/>
          </a:solidFill>
        </p:spPr>
        <p:txBody>
          <a:bodyPr>
            <a:normAutofit fontScale="90000"/>
          </a:bodyPr>
          <a:lstStyle/>
          <a:p>
            <a:r>
              <a:rPr lang="nl-NL" dirty="0"/>
              <a:t>Heffing vast bedrag - wiskundig</a:t>
            </a:r>
          </a:p>
        </p:txBody>
      </p:sp>
      <p:cxnSp>
        <p:nvCxnSpPr>
          <p:cNvPr id="7" name="Rechte verbindingslijn 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8" name="Rechte verbindingslijn 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9" name="Rechte verbindingslijn 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20" name="Tekstvak 19"/>
          <p:cNvSpPr txBox="1"/>
          <p:nvPr/>
        </p:nvSpPr>
        <p:spPr>
          <a:xfrm rot="16200000">
            <a:off x="4390909" y="1913573"/>
            <a:ext cx="583814" cy="369332"/>
          </a:xfrm>
          <a:prstGeom prst="rect">
            <a:avLst/>
          </a:prstGeom>
          <a:noFill/>
        </p:spPr>
        <p:txBody>
          <a:bodyPr wrap="none" rtlCol="0">
            <a:spAutoFit/>
          </a:bodyPr>
          <a:lstStyle/>
          <a:p>
            <a:r>
              <a:rPr lang="nl-NL" dirty="0"/>
              <a:t>prijs</a:t>
            </a:r>
          </a:p>
        </p:txBody>
      </p:sp>
      <p:sp>
        <p:nvSpPr>
          <p:cNvPr id="21" name="Tekstvak 20"/>
          <p:cNvSpPr txBox="1"/>
          <p:nvPr/>
        </p:nvSpPr>
        <p:spPr>
          <a:xfrm>
            <a:off x="4751056" y="4374396"/>
            <a:ext cx="418704" cy="369332"/>
          </a:xfrm>
          <a:prstGeom prst="rect">
            <a:avLst/>
          </a:prstGeom>
          <a:noFill/>
        </p:spPr>
        <p:txBody>
          <a:bodyPr wrap="none" rtlCol="0">
            <a:spAutoFit/>
          </a:bodyPr>
          <a:lstStyle/>
          <a:p>
            <a:r>
              <a:rPr lang="nl-NL" dirty="0"/>
              <a:t>10</a:t>
            </a:r>
          </a:p>
        </p:txBody>
      </p:sp>
      <p:sp>
        <p:nvSpPr>
          <p:cNvPr id="22" name="Tekstvak 21"/>
          <p:cNvSpPr txBox="1"/>
          <p:nvPr/>
        </p:nvSpPr>
        <p:spPr>
          <a:xfrm>
            <a:off x="4751056" y="3654316"/>
            <a:ext cx="418704" cy="369332"/>
          </a:xfrm>
          <a:prstGeom prst="rect">
            <a:avLst/>
          </a:prstGeom>
          <a:noFill/>
        </p:spPr>
        <p:txBody>
          <a:bodyPr wrap="none" rtlCol="0">
            <a:spAutoFit/>
          </a:bodyPr>
          <a:lstStyle/>
          <a:p>
            <a:r>
              <a:rPr lang="nl-NL" dirty="0"/>
              <a:t>20</a:t>
            </a:r>
          </a:p>
        </p:txBody>
      </p:sp>
      <p:sp>
        <p:nvSpPr>
          <p:cNvPr id="23" name="Tekstvak 22"/>
          <p:cNvSpPr txBox="1"/>
          <p:nvPr/>
        </p:nvSpPr>
        <p:spPr>
          <a:xfrm>
            <a:off x="4751056" y="3006244"/>
            <a:ext cx="418704" cy="369332"/>
          </a:xfrm>
          <a:prstGeom prst="rect">
            <a:avLst/>
          </a:prstGeom>
          <a:noFill/>
        </p:spPr>
        <p:txBody>
          <a:bodyPr wrap="none" rtlCol="0">
            <a:spAutoFit/>
          </a:bodyPr>
          <a:lstStyle/>
          <a:p>
            <a:r>
              <a:rPr lang="nl-NL" dirty="0"/>
              <a:t>30</a:t>
            </a:r>
          </a:p>
        </p:txBody>
      </p:sp>
      <p:sp>
        <p:nvSpPr>
          <p:cNvPr id="24" name="Tekstvak 23"/>
          <p:cNvSpPr txBox="1"/>
          <p:nvPr/>
        </p:nvSpPr>
        <p:spPr>
          <a:xfrm>
            <a:off x="4751056" y="2276872"/>
            <a:ext cx="418704" cy="369332"/>
          </a:xfrm>
          <a:prstGeom prst="rect">
            <a:avLst/>
          </a:prstGeom>
          <a:noFill/>
        </p:spPr>
        <p:txBody>
          <a:bodyPr wrap="none" rtlCol="0">
            <a:spAutoFit/>
          </a:bodyPr>
          <a:lstStyle/>
          <a:p>
            <a:r>
              <a:rPr lang="nl-NL" dirty="0"/>
              <a:t>40</a:t>
            </a:r>
          </a:p>
        </p:txBody>
      </p:sp>
      <p:sp>
        <p:nvSpPr>
          <p:cNvPr id="25" name="Tekstvak 24"/>
          <p:cNvSpPr txBox="1"/>
          <p:nvPr/>
        </p:nvSpPr>
        <p:spPr>
          <a:xfrm>
            <a:off x="4751056" y="1566084"/>
            <a:ext cx="418704" cy="369332"/>
          </a:xfrm>
          <a:prstGeom prst="rect">
            <a:avLst/>
          </a:prstGeom>
          <a:noFill/>
        </p:spPr>
        <p:txBody>
          <a:bodyPr wrap="none" rtlCol="0">
            <a:spAutoFit/>
          </a:bodyPr>
          <a:lstStyle/>
          <a:p>
            <a:r>
              <a:rPr lang="nl-NL" dirty="0"/>
              <a:t>50</a:t>
            </a:r>
          </a:p>
        </p:txBody>
      </p:sp>
      <p:sp>
        <p:nvSpPr>
          <p:cNvPr id="26" name="Tekstvak 25"/>
          <p:cNvSpPr txBox="1"/>
          <p:nvPr/>
        </p:nvSpPr>
        <p:spPr>
          <a:xfrm>
            <a:off x="5759168" y="5310500"/>
            <a:ext cx="418704" cy="369332"/>
          </a:xfrm>
          <a:prstGeom prst="rect">
            <a:avLst/>
          </a:prstGeom>
          <a:noFill/>
        </p:spPr>
        <p:txBody>
          <a:bodyPr wrap="none" rtlCol="0">
            <a:spAutoFit/>
          </a:bodyPr>
          <a:lstStyle/>
          <a:p>
            <a:r>
              <a:rPr lang="nl-NL" dirty="0"/>
              <a:t>20</a:t>
            </a:r>
          </a:p>
        </p:txBody>
      </p:sp>
      <p:sp>
        <p:nvSpPr>
          <p:cNvPr id="27" name="Tekstvak 26"/>
          <p:cNvSpPr txBox="1"/>
          <p:nvPr/>
        </p:nvSpPr>
        <p:spPr>
          <a:xfrm>
            <a:off x="6492592" y="5310500"/>
            <a:ext cx="418704" cy="369332"/>
          </a:xfrm>
          <a:prstGeom prst="rect">
            <a:avLst/>
          </a:prstGeom>
          <a:noFill/>
        </p:spPr>
        <p:txBody>
          <a:bodyPr wrap="none" rtlCol="0">
            <a:spAutoFit/>
          </a:bodyPr>
          <a:lstStyle/>
          <a:p>
            <a:r>
              <a:rPr lang="nl-NL" dirty="0"/>
              <a:t>40</a:t>
            </a:r>
          </a:p>
        </p:txBody>
      </p:sp>
      <p:sp>
        <p:nvSpPr>
          <p:cNvPr id="28" name="Tekstvak 27"/>
          <p:cNvSpPr txBox="1"/>
          <p:nvPr/>
        </p:nvSpPr>
        <p:spPr>
          <a:xfrm>
            <a:off x="7212672" y="5310500"/>
            <a:ext cx="418704" cy="369332"/>
          </a:xfrm>
          <a:prstGeom prst="rect">
            <a:avLst/>
          </a:prstGeom>
          <a:noFill/>
        </p:spPr>
        <p:txBody>
          <a:bodyPr wrap="none" rtlCol="0">
            <a:spAutoFit/>
          </a:bodyPr>
          <a:lstStyle/>
          <a:p>
            <a:r>
              <a:rPr lang="nl-NL" dirty="0"/>
              <a:t>60</a:t>
            </a:r>
          </a:p>
        </p:txBody>
      </p:sp>
      <p:sp>
        <p:nvSpPr>
          <p:cNvPr id="29" name="Tekstvak 28"/>
          <p:cNvSpPr txBox="1"/>
          <p:nvPr/>
        </p:nvSpPr>
        <p:spPr>
          <a:xfrm>
            <a:off x="7932752" y="5310500"/>
            <a:ext cx="418704" cy="369332"/>
          </a:xfrm>
          <a:prstGeom prst="rect">
            <a:avLst/>
          </a:prstGeom>
          <a:noFill/>
        </p:spPr>
        <p:txBody>
          <a:bodyPr wrap="none" rtlCol="0">
            <a:spAutoFit/>
          </a:bodyPr>
          <a:lstStyle/>
          <a:p>
            <a:r>
              <a:rPr lang="nl-NL" dirty="0"/>
              <a:t>80</a:t>
            </a:r>
          </a:p>
        </p:txBody>
      </p:sp>
      <p:sp>
        <p:nvSpPr>
          <p:cNvPr id="30" name="Tekstvak 29"/>
          <p:cNvSpPr txBox="1"/>
          <p:nvPr/>
        </p:nvSpPr>
        <p:spPr>
          <a:xfrm>
            <a:off x="8580824" y="5310500"/>
            <a:ext cx="535724" cy="369332"/>
          </a:xfrm>
          <a:prstGeom prst="rect">
            <a:avLst/>
          </a:prstGeom>
          <a:noFill/>
        </p:spPr>
        <p:txBody>
          <a:bodyPr wrap="none" rtlCol="0">
            <a:spAutoFit/>
          </a:bodyPr>
          <a:lstStyle/>
          <a:p>
            <a:r>
              <a:rPr lang="nl-NL" dirty="0"/>
              <a:t>100</a:t>
            </a:r>
          </a:p>
        </p:txBody>
      </p:sp>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hthoek 32"/>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35" name="Rechte verbindingslijn 34"/>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36" name="Rechthoek 35"/>
          <p:cNvSpPr/>
          <p:nvPr/>
        </p:nvSpPr>
        <p:spPr>
          <a:xfrm>
            <a:off x="8067192" y="1632568"/>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43" name="Rechte verbindingslijn 42"/>
          <p:cNvCxnSpPr/>
          <p:nvPr/>
        </p:nvCxnSpPr>
        <p:spPr>
          <a:xfrm flipV="1">
            <a:off x="5271032" y="2198159"/>
            <a:ext cx="2371714" cy="2373443"/>
          </a:xfrm>
          <a:prstGeom prst="line">
            <a:avLst/>
          </a:prstGeom>
        </p:spPr>
        <p:style>
          <a:lnRef idx="3">
            <a:schemeClr val="accent4"/>
          </a:lnRef>
          <a:fillRef idx="0">
            <a:schemeClr val="accent4"/>
          </a:fillRef>
          <a:effectRef idx="2">
            <a:schemeClr val="accent4"/>
          </a:effectRef>
          <a:fontRef idx="minor">
            <a:schemeClr val="tx1"/>
          </a:fontRef>
        </p:style>
      </p:cxnSp>
      <p:sp>
        <p:nvSpPr>
          <p:cNvPr id="42" name="Ovaal 41"/>
          <p:cNvSpPr/>
          <p:nvPr/>
        </p:nvSpPr>
        <p:spPr>
          <a:xfrm>
            <a:off x="6300192" y="2733327"/>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p>
        </p:txBody>
      </p:sp>
      <p:sp>
        <p:nvSpPr>
          <p:cNvPr id="44" name="Rechthoek 43"/>
          <p:cNvSpPr/>
          <p:nvPr/>
        </p:nvSpPr>
        <p:spPr>
          <a:xfrm>
            <a:off x="7615312" y="1333799"/>
            <a:ext cx="465192" cy="369332"/>
          </a:xfrm>
          <a:prstGeom prst="rect">
            <a:avLst/>
          </a:prstGeom>
        </p:spPr>
        <p:txBody>
          <a:bodyPr wrap="none">
            <a:spAutoFit/>
          </a:bodyPr>
          <a:lstStyle/>
          <a:p>
            <a:r>
              <a:rPr lang="nl-NL" dirty="0" err="1"/>
              <a:t>Q’</a:t>
            </a:r>
            <a:r>
              <a:rPr lang="nl-NL" baseline="-25000" dirty="0" err="1"/>
              <a:t>a</a:t>
            </a:r>
            <a:endParaRPr lang="nl-NL" dirty="0"/>
          </a:p>
        </p:txBody>
      </p:sp>
      <p:cxnSp>
        <p:nvCxnSpPr>
          <p:cNvPr id="45" name="Rechte verbindingslijn 44"/>
          <p:cNvCxnSpPr/>
          <p:nvPr/>
        </p:nvCxnSpPr>
        <p:spPr>
          <a:xfrm>
            <a:off x="5255112" y="3150260"/>
            <a:ext cx="144016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6" name="Rechte verbindingslijn 45"/>
          <p:cNvCxnSpPr/>
          <p:nvPr/>
        </p:nvCxnSpPr>
        <p:spPr>
          <a:xfrm>
            <a:off x="5264784" y="2780928"/>
            <a:ext cx="1008112"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7" name="Rechte verbindingslijn 46"/>
          <p:cNvCxnSpPr/>
          <p:nvPr/>
        </p:nvCxnSpPr>
        <p:spPr>
          <a:xfrm>
            <a:off x="6714933" y="3275364"/>
            <a:ext cx="2214" cy="1963128"/>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8" name="Rechte verbindingslijn 47"/>
          <p:cNvCxnSpPr/>
          <p:nvPr/>
        </p:nvCxnSpPr>
        <p:spPr>
          <a:xfrm>
            <a:off x="6358552" y="2852936"/>
            <a:ext cx="0" cy="2385556"/>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41" name="Ovaal 40"/>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grpSp>
        <p:nvGrpSpPr>
          <p:cNvPr id="37" name="Groep 36"/>
          <p:cNvGrpSpPr/>
          <p:nvPr/>
        </p:nvGrpSpPr>
        <p:grpSpPr>
          <a:xfrm>
            <a:off x="5314080" y="3957439"/>
            <a:ext cx="587020" cy="399735"/>
            <a:chOff x="4701851" y="6165304"/>
            <a:chExt cx="587020" cy="399735"/>
          </a:xfrm>
        </p:grpSpPr>
        <p:cxnSp>
          <p:nvCxnSpPr>
            <p:cNvPr id="31" name="Rechte verbindingslijn met pijl 30"/>
            <p:cNvCxnSpPr/>
            <p:nvPr/>
          </p:nvCxnSpPr>
          <p:spPr>
            <a:xfrm flipV="1">
              <a:off x="4751056" y="6165304"/>
              <a:ext cx="0"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4" name="Tekstvak 33"/>
            <p:cNvSpPr txBox="1"/>
            <p:nvPr/>
          </p:nvSpPr>
          <p:spPr>
            <a:xfrm>
              <a:off x="4701851" y="6195707"/>
              <a:ext cx="587020" cy="369332"/>
            </a:xfrm>
            <a:prstGeom prst="rect">
              <a:avLst/>
            </a:prstGeom>
            <a:noFill/>
          </p:spPr>
          <p:txBody>
            <a:bodyPr wrap="none" rtlCol="0">
              <a:spAutoFit/>
            </a:bodyPr>
            <a:lstStyle/>
            <a:p>
              <a:r>
                <a:rPr lang="nl-NL" dirty="0">
                  <a:solidFill>
                    <a:srgbClr val="C00000"/>
                  </a:solidFill>
                </a:rPr>
                <a:t>+ 10</a:t>
              </a:r>
            </a:p>
          </p:txBody>
        </p:sp>
      </p:grpSp>
      <p:grpSp>
        <p:nvGrpSpPr>
          <p:cNvPr id="57" name="Groep 56"/>
          <p:cNvGrpSpPr/>
          <p:nvPr/>
        </p:nvGrpSpPr>
        <p:grpSpPr>
          <a:xfrm>
            <a:off x="7071229" y="2210197"/>
            <a:ext cx="587020" cy="399735"/>
            <a:chOff x="4701851" y="6165304"/>
            <a:chExt cx="587020" cy="399735"/>
          </a:xfrm>
        </p:grpSpPr>
        <p:cxnSp>
          <p:nvCxnSpPr>
            <p:cNvPr id="58" name="Rechte verbindingslijn met pijl 57"/>
            <p:cNvCxnSpPr/>
            <p:nvPr/>
          </p:nvCxnSpPr>
          <p:spPr>
            <a:xfrm flipV="1">
              <a:off x="4751056" y="6165304"/>
              <a:ext cx="0"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9" name="Tekstvak 58"/>
            <p:cNvSpPr txBox="1"/>
            <p:nvPr/>
          </p:nvSpPr>
          <p:spPr>
            <a:xfrm>
              <a:off x="4701851" y="6195707"/>
              <a:ext cx="587020" cy="369332"/>
            </a:xfrm>
            <a:prstGeom prst="rect">
              <a:avLst/>
            </a:prstGeom>
            <a:noFill/>
          </p:spPr>
          <p:txBody>
            <a:bodyPr wrap="none" rtlCol="0">
              <a:spAutoFit/>
            </a:bodyPr>
            <a:lstStyle/>
            <a:p>
              <a:r>
                <a:rPr lang="nl-NL" dirty="0">
                  <a:solidFill>
                    <a:srgbClr val="C00000"/>
                  </a:solidFill>
                </a:rPr>
                <a:t>+ 10</a:t>
              </a:r>
            </a:p>
          </p:txBody>
        </p:sp>
      </p:grpSp>
    </p:spTree>
    <p:extLst>
      <p:ext uri="{BB962C8B-B14F-4D97-AF65-F5344CB8AC3E}">
        <p14:creationId xmlns:p14="http://schemas.microsoft.com/office/powerpoint/2010/main" val="18448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par>
                          <p:cTn id="8" fill="hold">
                            <p:stCondLst>
                              <p:cond delay="500"/>
                            </p:stCondLst>
                            <p:childTnLst>
                              <p:par>
                                <p:cTn id="9" presetID="64" presetClass="path" presetSubtype="0" accel="50000" decel="50000" fill="hold" nodeType="afterEffect">
                                  <p:stCondLst>
                                    <p:cond delay="1500"/>
                                  </p:stCondLst>
                                  <p:childTnLst>
                                    <p:animMotion origin="layout" path="M 3.61111E-6 1.48148E-6 L -0.00052 -0.10046 " pathEditMode="relative" rAng="0" ptsTypes="AA">
                                      <p:cBhvr>
                                        <p:cTn id="10" dur="2000" fill="hold"/>
                                        <p:tgtEl>
                                          <p:spTgt spid="43"/>
                                        </p:tgtEl>
                                        <p:attrNameLst>
                                          <p:attrName>ppt_x</p:attrName>
                                          <p:attrName>ppt_y</p:attrName>
                                        </p:attrNameLst>
                                      </p:cBhvr>
                                      <p:rCtr x="-35" y="-5023"/>
                                    </p:animMotion>
                                  </p:childTnLst>
                                </p:cTn>
                              </p:par>
                            </p:childTnLst>
                          </p:cTn>
                        </p:par>
                        <p:par>
                          <p:cTn id="11" fill="hold">
                            <p:stCondLst>
                              <p:cond delay="4000"/>
                            </p:stCondLst>
                            <p:childTnLst>
                              <p:par>
                                <p:cTn id="12" presetID="10"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4500"/>
                            </p:stCondLst>
                            <p:childTnLst>
                              <p:par>
                                <p:cTn id="16" presetID="10" presetClass="entr" presetSubtype="0" fill="hold" nodeType="afterEffect">
                                  <p:stCondLst>
                                    <p:cond delay="50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50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par>
                          <p:cTn id="22" fill="hold">
                            <p:stCondLst>
                              <p:cond delay="5500"/>
                            </p:stCondLst>
                            <p:childTnLst>
                              <p:par>
                                <p:cTn id="23" presetID="10" presetClass="entr" presetSubtype="0" fill="hold" nodeType="afterEffect">
                                  <p:stCondLst>
                                    <p:cond delay="75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75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57200" y="1082548"/>
            <a:ext cx="4038600" cy="5584952"/>
          </a:xfrm>
          <a:solidFill>
            <a:srgbClr val="F79646"/>
          </a:solidFill>
        </p:spPr>
        <p:txBody>
          <a:bodyPr>
            <a:normAutofit lnSpcReduction="10000"/>
          </a:bodyPr>
          <a:lstStyle/>
          <a:p>
            <a:pPr marL="0" indent="0">
              <a:buNone/>
            </a:pPr>
            <a:r>
              <a:rPr lang="nl-NL" sz="1600" dirty="0"/>
              <a:t>Marktmodel: </a:t>
            </a:r>
          </a:p>
          <a:p>
            <a:pPr marL="400050" lvl="1" indent="0">
              <a:buNone/>
            </a:pPr>
            <a:r>
              <a:rPr lang="nl-NL" sz="2000" dirty="0" err="1"/>
              <a:t>Q</a:t>
            </a:r>
            <a:r>
              <a:rPr lang="nl-NL" sz="2000" baseline="-25000" dirty="0" err="1"/>
              <a:t>v</a:t>
            </a:r>
            <a:r>
              <a:rPr lang="nl-NL" sz="2000" dirty="0"/>
              <a:t> = -2P + 100</a:t>
            </a:r>
          </a:p>
          <a:p>
            <a:pPr marL="400050" lvl="1" indent="0">
              <a:buNone/>
            </a:pPr>
            <a:r>
              <a:rPr lang="nl-NL" sz="2000" dirty="0" err="1"/>
              <a:t>Q</a:t>
            </a:r>
            <a:r>
              <a:rPr lang="nl-NL" sz="2000" baseline="-25000" dirty="0" err="1"/>
              <a:t>a</a:t>
            </a:r>
            <a:r>
              <a:rPr lang="nl-NL" sz="2000" dirty="0"/>
              <a:t> = 2P – 20</a:t>
            </a:r>
            <a:endParaRPr lang="nl-NL" sz="800" dirty="0"/>
          </a:p>
          <a:p>
            <a:pPr marL="0" indent="0">
              <a:buNone/>
            </a:pPr>
            <a:r>
              <a:rPr lang="nl-NL" sz="1600" dirty="0"/>
              <a:t>Dan moeten we dus eerst weten hoeveel P nú is bij elke aangeboden hoeveelheid! </a:t>
            </a:r>
          </a:p>
          <a:p>
            <a:pPr marL="0" indent="0">
              <a:buNone/>
            </a:pPr>
            <a:r>
              <a:rPr lang="nl-NL" sz="1400" b="1" dirty="0">
                <a:sym typeface="Wingdings" pitchFamily="2" charset="2"/>
              </a:rPr>
              <a:t> </a:t>
            </a:r>
            <a:r>
              <a:rPr lang="nl-NL" sz="1400" b="1" dirty="0" err="1"/>
              <a:t>Q</a:t>
            </a:r>
            <a:r>
              <a:rPr lang="nl-NL" sz="1400" b="1" baseline="-25000" dirty="0" err="1"/>
              <a:t>a</a:t>
            </a:r>
            <a:r>
              <a:rPr lang="nl-NL" sz="1400" b="1" dirty="0"/>
              <a:t> en P wisselen van plek in de formule</a:t>
            </a:r>
          </a:p>
          <a:p>
            <a:pPr marL="0" lvl="1" indent="0">
              <a:buNone/>
            </a:pPr>
            <a:r>
              <a:rPr lang="nl-NL" sz="1800" dirty="0"/>
              <a:t>	</a:t>
            </a:r>
            <a:r>
              <a:rPr lang="nl-NL" sz="1800" dirty="0" err="1"/>
              <a:t>Q</a:t>
            </a:r>
            <a:r>
              <a:rPr lang="nl-NL" sz="1800" baseline="-25000" dirty="0" err="1"/>
              <a:t>a</a:t>
            </a:r>
            <a:r>
              <a:rPr lang="nl-NL" sz="1800" dirty="0"/>
              <a:t> = 2P – 20</a:t>
            </a:r>
          </a:p>
          <a:p>
            <a:pPr marL="0" lvl="1" indent="0">
              <a:buNone/>
            </a:pPr>
            <a:r>
              <a:rPr lang="nl-NL" sz="1800" dirty="0"/>
              <a:t>	-2P = -Q – 20 </a:t>
            </a:r>
          </a:p>
          <a:p>
            <a:pPr marL="0" lvl="1" indent="0">
              <a:buNone/>
            </a:pPr>
            <a:r>
              <a:rPr lang="nl-NL" sz="1800" dirty="0"/>
              <a:t>	P = ½Q + 10</a:t>
            </a:r>
          </a:p>
          <a:p>
            <a:pPr marL="0" lvl="1" indent="0">
              <a:buNone/>
            </a:pPr>
            <a:r>
              <a:rPr lang="nl-NL" sz="1400" b="1" dirty="0">
                <a:sym typeface="Wingdings" pitchFamily="2" charset="2"/>
              </a:rPr>
              <a:t> bij </a:t>
            </a:r>
            <a:r>
              <a:rPr lang="nl-NL" sz="1400" b="1" dirty="0"/>
              <a:t>elke P komt nu 10 erbij (naar boven schuiven i.v.m. de leveringsbereidheid)</a:t>
            </a:r>
            <a:endParaRPr lang="nl-NL" sz="1400" dirty="0"/>
          </a:p>
          <a:p>
            <a:pPr marL="0" lvl="1" indent="0">
              <a:buNone/>
            </a:pPr>
            <a:r>
              <a:rPr lang="nl-NL" sz="1800" dirty="0"/>
              <a:t>	P = ½Q + 10 </a:t>
            </a:r>
            <a:r>
              <a:rPr lang="nl-NL" sz="1800" dirty="0">
                <a:solidFill>
                  <a:srgbClr val="C00000"/>
                </a:solidFill>
              </a:rPr>
              <a:t>+ 10</a:t>
            </a:r>
          </a:p>
          <a:p>
            <a:pPr marL="0" indent="0">
              <a:buNone/>
            </a:pPr>
            <a:r>
              <a:rPr lang="nl-NL" sz="1400" b="1" dirty="0">
                <a:sym typeface="Wingdings" pitchFamily="2" charset="2"/>
              </a:rPr>
              <a:t> </a:t>
            </a:r>
            <a:r>
              <a:rPr lang="nl-NL" sz="1400" b="1" dirty="0" err="1"/>
              <a:t>Q</a:t>
            </a:r>
            <a:r>
              <a:rPr lang="nl-NL" sz="1400" b="1" baseline="-25000" dirty="0" err="1"/>
              <a:t>a</a:t>
            </a:r>
            <a:r>
              <a:rPr lang="nl-NL" sz="1400" b="1" dirty="0"/>
              <a:t> en P wisselen weer van plek om er weer een aanbodfunctie van te maken</a:t>
            </a:r>
          </a:p>
          <a:p>
            <a:pPr marL="0" lvl="1" indent="0">
              <a:buNone/>
            </a:pPr>
            <a:r>
              <a:rPr lang="nl-NL" sz="1800" dirty="0"/>
              <a:t>	P = ½Q + 20</a:t>
            </a:r>
          </a:p>
          <a:p>
            <a:pPr marL="0" lvl="1" indent="0">
              <a:buNone/>
            </a:pPr>
            <a:r>
              <a:rPr lang="nl-NL" sz="1800" dirty="0">
                <a:solidFill>
                  <a:srgbClr val="C00000"/>
                </a:solidFill>
              </a:rPr>
              <a:t>	</a:t>
            </a:r>
            <a:r>
              <a:rPr lang="nl-NL" sz="1800" dirty="0"/>
              <a:t>-½Q = -P + 20</a:t>
            </a:r>
          </a:p>
          <a:p>
            <a:pPr marL="0" lvl="1" indent="0">
              <a:buNone/>
            </a:pPr>
            <a:r>
              <a:rPr lang="nl-NL" sz="1800" dirty="0">
                <a:solidFill>
                  <a:srgbClr val="C00000"/>
                </a:solidFill>
              </a:rPr>
              <a:t>	</a:t>
            </a:r>
            <a:r>
              <a:rPr lang="nl-NL" sz="1800" dirty="0" err="1"/>
              <a:t>Q’</a:t>
            </a:r>
            <a:r>
              <a:rPr lang="nl-NL" sz="1800" baseline="-25000" dirty="0" err="1"/>
              <a:t>a</a:t>
            </a:r>
            <a:r>
              <a:rPr lang="nl-NL" sz="1800" dirty="0"/>
              <a:t> = 2P – 40</a:t>
            </a:r>
          </a:p>
          <a:p>
            <a:pPr marL="0" lvl="1" indent="0">
              <a:buNone/>
            </a:pPr>
            <a:r>
              <a:rPr lang="nl-NL" sz="1800" dirty="0" err="1"/>
              <a:t>Qa</a:t>
            </a:r>
            <a:r>
              <a:rPr lang="nl-NL" sz="1800" dirty="0"/>
              <a:t> = </a:t>
            </a:r>
            <a:r>
              <a:rPr lang="nl-NL" sz="1800" dirty="0" err="1"/>
              <a:t>Qv</a:t>
            </a:r>
            <a:r>
              <a:rPr lang="nl-NL" sz="1800" dirty="0"/>
              <a:t> </a:t>
            </a:r>
            <a:r>
              <a:rPr lang="nl-NL" sz="1800" dirty="0">
                <a:sym typeface="Wingdings"/>
              </a:rPr>
              <a:t> 2P – 40 = -2P + 100 </a:t>
            </a:r>
          </a:p>
          <a:p>
            <a:pPr marL="0" lvl="1" indent="0">
              <a:buNone/>
            </a:pPr>
            <a:r>
              <a:rPr lang="nl-NL" sz="1800" dirty="0">
                <a:sym typeface="Wingdings"/>
              </a:rPr>
              <a:t>4P = 140  P = € 35</a:t>
            </a:r>
          </a:p>
          <a:p>
            <a:pPr marL="0" lvl="1" indent="0">
              <a:buNone/>
            </a:pPr>
            <a:r>
              <a:rPr lang="nl-NL" sz="1800" dirty="0">
                <a:sym typeface="Wingdings"/>
              </a:rPr>
              <a:t>Q = 2 x 35 – 40 = 30 (x 1.000)</a:t>
            </a:r>
          </a:p>
          <a:p>
            <a:pPr marL="0" lvl="1" indent="0">
              <a:buNone/>
            </a:pPr>
            <a:endParaRPr lang="nl-NL" sz="1800" dirty="0"/>
          </a:p>
          <a:p>
            <a:pPr marL="0" lvl="1" indent="0">
              <a:buNone/>
            </a:pPr>
            <a:endParaRPr lang="nl-NL" sz="1800" dirty="0">
              <a:solidFill>
                <a:srgbClr val="C00000"/>
              </a:solidFill>
            </a:endParaRPr>
          </a:p>
          <a:p>
            <a:pPr marL="0" indent="0">
              <a:buNone/>
            </a:pPr>
            <a:endParaRPr lang="nl-NL" sz="2200" dirty="0"/>
          </a:p>
          <a:p>
            <a:pPr marL="0" indent="0">
              <a:buNone/>
            </a:pPr>
            <a:endParaRPr lang="nl-NL" sz="800" dirty="0"/>
          </a:p>
          <a:p>
            <a:pPr marL="0" indent="0">
              <a:buNone/>
            </a:pPr>
            <a:endParaRPr lang="nl-NL" sz="2200" dirty="0"/>
          </a:p>
        </p:txBody>
      </p:sp>
      <p:sp>
        <p:nvSpPr>
          <p:cNvPr id="2" name="Titel 1"/>
          <p:cNvSpPr>
            <a:spLocks noGrp="1"/>
          </p:cNvSpPr>
          <p:nvPr>
            <p:ph type="title"/>
          </p:nvPr>
        </p:nvSpPr>
        <p:spPr>
          <a:xfrm>
            <a:off x="457200" y="179578"/>
            <a:ext cx="8229600" cy="786416"/>
          </a:xfrm>
          <a:solidFill>
            <a:srgbClr val="9BBB59"/>
          </a:solidFill>
        </p:spPr>
        <p:txBody>
          <a:bodyPr/>
          <a:lstStyle/>
          <a:p>
            <a:r>
              <a:rPr lang="nl-NL" dirty="0"/>
              <a:t>Heffing vast bedrag - wiskundig</a:t>
            </a:r>
          </a:p>
        </p:txBody>
      </p:sp>
      <p:cxnSp>
        <p:nvCxnSpPr>
          <p:cNvPr id="7" name="Rechte verbindingslijn 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8" name="Rechte verbindingslijn 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9" name="Rechte verbindingslijn 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948264" y="5676363"/>
            <a:ext cx="2087238" cy="369332"/>
          </a:xfrm>
          <a:prstGeom prst="rect">
            <a:avLst/>
          </a:prstGeom>
          <a:noFill/>
        </p:spPr>
        <p:txBody>
          <a:bodyPr wrap="none" rtlCol="0">
            <a:spAutoFit/>
          </a:bodyPr>
          <a:lstStyle/>
          <a:p>
            <a:r>
              <a:rPr lang="nl-NL" dirty="0"/>
              <a:t>hoeveelheid × 1.000</a:t>
            </a:r>
          </a:p>
        </p:txBody>
      </p:sp>
      <p:sp>
        <p:nvSpPr>
          <p:cNvPr id="20" name="Tekstvak 19"/>
          <p:cNvSpPr txBox="1"/>
          <p:nvPr/>
        </p:nvSpPr>
        <p:spPr>
          <a:xfrm rot="16200000">
            <a:off x="4390909" y="1913573"/>
            <a:ext cx="583814" cy="369332"/>
          </a:xfrm>
          <a:prstGeom prst="rect">
            <a:avLst/>
          </a:prstGeom>
          <a:noFill/>
        </p:spPr>
        <p:txBody>
          <a:bodyPr wrap="none" rtlCol="0">
            <a:spAutoFit/>
          </a:bodyPr>
          <a:lstStyle/>
          <a:p>
            <a:r>
              <a:rPr lang="nl-NL" dirty="0"/>
              <a:t>prijs</a:t>
            </a:r>
          </a:p>
        </p:txBody>
      </p:sp>
      <p:sp>
        <p:nvSpPr>
          <p:cNvPr id="21" name="Tekstvak 20"/>
          <p:cNvSpPr txBox="1"/>
          <p:nvPr/>
        </p:nvSpPr>
        <p:spPr>
          <a:xfrm>
            <a:off x="4751056" y="4374396"/>
            <a:ext cx="418704" cy="369332"/>
          </a:xfrm>
          <a:prstGeom prst="rect">
            <a:avLst/>
          </a:prstGeom>
          <a:noFill/>
        </p:spPr>
        <p:txBody>
          <a:bodyPr wrap="none" rtlCol="0">
            <a:spAutoFit/>
          </a:bodyPr>
          <a:lstStyle/>
          <a:p>
            <a:r>
              <a:rPr lang="nl-NL" dirty="0"/>
              <a:t>10</a:t>
            </a:r>
          </a:p>
        </p:txBody>
      </p:sp>
      <p:sp>
        <p:nvSpPr>
          <p:cNvPr id="22" name="Tekstvak 21"/>
          <p:cNvSpPr txBox="1"/>
          <p:nvPr/>
        </p:nvSpPr>
        <p:spPr>
          <a:xfrm>
            <a:off x="4751056" y="3654316"/>
            <a:ext cx="418704" cy="369332"/>
          </a:xfrm>
          <a:prstGeom prst="rect">
            <a:avLst/>
          </a:prstGeom>
          <a:noFill/>
        </p:spPr>
        <p:txBody>
          <a:bodyPr wrap="none" rtlCol="0">
            <a:spAutoFit/>
          </a:bodyPr>
          <a:lstStyle/>
          <a:p>
            <a:r>
              <a:rPr lang="nl-NL" dirty="0"/>
              <a:t>20</a:t>
            </a:r>
          </a:p>
        </p:txBody>
      </p:sp>
      <p:sp>
        <p:nvSpPr>
          <p:cNvPr id="23" name="Tekstvak 22"/>
          <p:cNvSpPr txBox="1"/>
          <p:nvPr/>
        </p:nvSpPr>
        <p:spPr>
          <a:xfrm>
            <a:off x="4751056" y="3006244"/>
            <a:ext cx="418704" cy="369332"/>
          </a:xfrm>
          <a:prstGeom prst="rect">
            <a:avLst/>
          </a:prstGeom>
          <a:noFill/>
        </p:spPr>
        <p:txBody>
          <a:bodyPr wrap="none" rtlCol="0">
            <a:spAutoFit/>
          </a:bodyPr>
          <a:lstStyle/>
          <a:p>
            <a:r>
              <a:rPr lang="nl-NL" dirty="0"/>
              <a:t>30</a:t>
            </a:r>
          </a:p>
        </p:txBody>
      </p:sp>
      <p:sp>
        <p:nvSpPr>
          <p:cNvPr id="24" name="Tekstvak 23"/>
          <p:cNvSpPr txBox="1"/>
          <p:nvPr/>
        </p:nvSpPr>
        <p:spPr>
          <a:xfrm>
            <a:off x="4751056" y="2276872"/>
            <a:ext cx="418704" cy="369332"/>
          </a:xfrm>
          <a:prstGeom prst="rect">
            <a:avLst/>
          </a:prstGeom>
          <a:noFill/>
        </p:spPr>
        <p:txBody>
          <a:bodyPr wrap="none" rtlCol="0">
            <a:spAutoFit/>
          </a:bodyPr>
          <a:lstStyle/>
          <a:p>
            <a:r>
              <a:rPr lang="nl-NL" dirty="0"/>
              <a:t>40</a:t>
            </a:r>
          </a:p>
        </p:txBody>
      </p:sp>
      <p:sp>
        <p:nvSpPr>
          <p:cNvPr id="25" name="Tekstvak 24"/>
          <p:cNvSpPr txBox="1"/>
          <p:nvPr/>
        </p:nvSpPr>
        <p:spPr>
          <a:xfrm>
            <a:off x="4751056" y="1566084"/>
            <a:ext cx="418704" cy="369332"/>
          </a:xfrm>
          <a:prstGeom prst="rect">
            <a:avLst/>
          </a:prstGeom>
          <a:noFill/>
        </p:spPr>
        <p:txBody>
          <a:bodyPr wrap="none" rtlCol="0">
            <a:spAutoFit/>
          </a:bodyPr>
          <a:lstStyle/>
          <a:p>
            <a:r>
              <a:rPr lang="nl-NL" dirty="0"/>
              <a:t>50</a:t>
            </a:r>
          </a:p>
        </p:txBody>
      </p:sp>
      <p:sp>
        <p:nvSpPr>
          <p:cNvPr id="26" name="Tekstvak 25"/>
          <p:cNvSpPr txBox="1"/>
          <p:nvPr/>
        </p:nvSpPr>
        <p:spPr>
          <a:xfrm>
            <a:off x="5759168" y="5310500"/>
            <a:ext cx="418704" cy="369332"/>
          </a:xfrm>
          <a:prstGeom prst="rect">
            <a:avLst/>
          </a:prstGeom>
          <a:noFill/>
        </p:spPr>
        <p:txBody>
          <a:bodyPr wrap="none" rtlCol="0">
            <a:spAutoFit/>
          </a:bodyPr>
          <a:lstStyle/>
          <a:p>
            <a:r>
              <a:rPr lang="nl-NL" dirty="0"/>
              <a:t>20</a:t>
            </a:r>
          </a:p>
        </p:txBody>
      </p:sp>
      <p:sp>
        <p:nvSpPr>
          <p:cNvPr id="27" name="Tekstvak 26"/>
          <p:cNvSpPr txBox="1"/>
          <p:nvPr/>
        </p:nvSpPr>
        <p:spPr>
          <a:xfrm>
            <a:off x="6492592" y="5310500"/>
            <a:ext cx="418704" cy="369332"/>
          </a:xfrm>
          <a:prstGeom prst="rect">
            <a:avLst/>
          </a:prstGeom>
          <a:noFill/>
        </p:spPr>
        <p:txBody>
          <a:bodyPr wrap="none" rtlCol="0">
            <a:spAutoFit/>
          </a:bodyPr>
          <a:lstStyle/>
          <a:p>
            <a:r>
              <a:rPr lang="nl-NL" dirty="0"/>
              <a:t>40</a:t>
            </a:r>
          </a:p>
        </p:txBody>
      </p:sp>
      <p:sp>
        <p:nvSpPr>
          <p:cNvPr id="28" name="Tekstvak 27"/>
          <p:cNvSpPr txBox="1"/>
          <p:nvPr/>
        </p:nvSpPr>
        <p:spPr>
          <a:xfrm>
            <a:off x="7212672" y="5310500"/>
            <a:ext cx="418704" cy="369332"/>
          </a:xfrm>
          <a:prstGeom prst="rect">
            <a:avLst/>
          </a:prstGeom>
          <a:noFill/>
        </p:spPr>
        <p:txBody>
          <a:bodyPr wrap="none" rtlCol="0">
            <a:spAutoFit/>
          </a:bodyPr>
          <a:lstStyle/>
          <a:p>
            <a:r>
              <a:rPr lang="nl-NL" dirty="0"/>
              <a:t>60</a:t>
            </a:r>
          </a:p>
        </p:txBody>
      </p:sp>
      <p:sp>
        <p:nvSpPr>
          <p:cNvPr id="29" name="Tekstvak 28"/>
          <p:cNvSpPr txBox="1"/>
          <p:nvPr/>
        </p:nvSpPr>
        <p:spPr>
          <a:xfrm>
            <a:off x="7932752" y="5310500"/>
            <a:ext cx="418704" cy="369332"/>
          </a:xfrm>
          <a:prstGeom prst="rect">
            <a:avLst/>
          </a:prstGeom>
          <a:noFill/>
        </p:spPr>
        <p:txBody>
          <a:bodyPr wrap="none" rtlCol="0">
            <a:spAutoFit/>
          </a:bodyPr>
          <a:lstStyle/>
          <a:p>
            <a:r>
              <a:rPr lang="nl-NL" dirty="0"/>
              <a:t>80</a:t>
            </a:r>
          </a:p>
        </p:txBody>
      </p:sp>
      <p:sp>
        <p:nvSpPr>
          <p:cNvPr id="30" name="Tekstvak 29"/>
          <p:cNvSpPr txBox="1"/>
          <p:nvPr/>
        </p:nvSpPr>
        <p:spPr>
          <a:xfrm>
            <a:off x="8580824" y="5310500"/>
            <a:ext cx="535724" cy="369332"/>
          </a:xfrm>
          <a:prstGeom prst="rect">
            <a:avLst/>
          </a:prstGeom>
          <a:noFill/>
        </p:spPr>
        <p:txBody>
          <a:bodyPr wrap="none" rtlCol="0">
            <a:spAutoFit/>
          </a:bodyPr>
          <a:lstStyle/>
          <a:p>
            <a:r>
              <a:rPr lang="nl-NL" dirty="0"/>
              <a:t>100</a:t>
            </a:r>
          </a:p>
        </p:txBody>
      </p:sp>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hthoek 32"/>
          <p:cNvSpPr/>
          <p:nvPr/>
        </p:nvSpPr>
        <p:spPr>
          <a:xfrm>
            <a:off x="5547421" y="1741975"/>
            <a:ext cx="409086" cy="369332"/>
          </a:xfrm>
          <a:prstGeom prst="rect">
            <a:avLst/>
          </a:prstGeom>
        </p:spPr>
        <p:txBody>
          <a:bodyPr wrap="none">
            <a:spAutoFit/>
          </a:bodyPr>
          <a:lstStyle/>
          <a:p>
            <a:r>
              <a:rPr lang="nl-NL" dirty="0" err="1"/>
              <a:t>Q</a:t>
            </a:r>
            <a:r>
              <a:rPr lang="nl-NL" baseline="-25000" dirty="0" err="1"/>
              <a:t>v</a:t>
            </a:r>
            <a:endParaRPr lang="nl-NL" dirty="0"/>
          </a:p>
        </p:txBody>
      </p:sp>
      <p:cxnSp>
        <p:nvCxnSpPr>
          <p:cNvPr id="35" name="Rechte verbindingslijn 34"/>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36" name="Rechthoek 35"/>
          <p:cNvSpPr/>
          <p:nvPr/>
        </p:nvSpPr>
        <p:spPr>
          <a:xfrm>
            <a:off x="8067192" y="1632568"/>
            <a:ext cx="413896" cy="369332"/>
          </a:xfrm>
          <a:prstGeom prst="rect">
            <a:avLst/>
          </a:prstGeom>
        </p:spPr>
        <p:txBody>
          <a:bodyPr wrap="none">
            <a:spAutoFit/>
          </a:bodyPr>
          <a:lstStyle/>
          <a:p>
            <a:r>
              <a:rPr lang="nl-NL" dirty="0" err="1"/>
              <a:t>Q</a:t>
            </a:r>
            <a:r>
              <a:rPr lang="nl-NL" baseline="-25000" dirty="0" err="1"/>
              <a:t>a</a:t>
            </a:r>
            <a:endParaRPr lang="nl-NL" dirty="0"/>
          </a:p>
        </p:txBody>
      </p:sp>
      <p:cxnSp>
        <p:nvCxnSpPr>
          <p:cNvPr id="43" name="Rechte verbindingslijn 42"/>
          <p:cNvCxnSpPr/>
          <p:nvPr/>
        </p:nvCxnSpPr>
        <p:spPr>
          <a:xfrm flipV="1">
            <a:off x="5271032" y="1487606"/>
            <a:ext cx="2371714" cy="2373443"/>
          </a:xfrm>
          <a:prstGeom prst="line">
            <a:avLst/>
          </a:prstGeom>
        </p:spPr>
        <p:style>
          <a:lnRef idx="3">
            <a:schemeClr val="accent4"/>
          </a:lnRef>
          <a:fillRef idx="0">
            <a:schemeClr val="accent4"/>
          </a:fillRef>
          <a:effectRef idx="2">
            <a:schemeClr val="accent4"/>
          </a:effectRef>
          <a:fontRef idx="minor">
            <a:schemeClr val="tx1"/>
          </a:fontRef>
        </p:style>
      </p:cxnSp>
      <p:sp>
        <p:nvSpPr>
          <p:cNvPr id="42" name="Ovaal 41"/>
          <p:cNvSpPr/>
          <p:nvPr/>
        </p:nvSpPr>
        <p:spPr>
          <a:xfrm>
            <a:off x="6300192" y="2733327"/>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p>
        </p:txBody>
      </p:sp>
      <p:sp>
        <p:nvSpPr>
          <p:cNvPr id="44" name="Rechthoek 43"/>
          <p:cNvSpPr/>
          <p:nvPr/>
        </p:nvSpPr>
        <p:spPr>
          <a:xfrm>
            <a:off x="7615312" y="1333799"/>
            <a:ext cx="465192" cy="369332"/>
          </a:xfrm>
          <a:prstGeom prst="rect">
            <a:avLst/>
          </a:prstGeom>
        </p:spPr>
        <p:txBody>
          <a:bodyPr wrap="none">
            <a:spAutoFit/>
          </a:bodyPr>
          <a:lstStyle/>
          <a:p>
            <a:r>
              <a:rPr lang="nl-NL" dirty="0" err="1"/>
              <a:t>Q’</a:t>
            </a:r>
            <a:r>
              <a:rPr lang="nl-NL" baseline="-25000" dirty="0" err="1"/>
              <a:t>a</a:t>
            </a:r>
            <a:endParaRPr lang="nl-NL" dirty="0"/>
          </a:p>
        </p:txBody>
      </p:sp>
      <p:cxnSp>
        <p:nvCxnSpPr>
          <p:cNvPr id="45" name="Rechte verbindingslijn 44"/>
          <p:cNvCxnSpPr/>
          <p:nvPr/>
        </p:nvCxnSpPr>
        <p:spPr>
          <a:xfrm>
            <a:off x="5255112" y="3150260"/>
            <a:ext cx="144016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6" name="Rechte verbindingslijn 45"/>
          <p:cNvCxnSpPr/>
          <p:nvPr/>
        </p:nvCxnSpPr>
        <p:spPr>
          <a:xfrm>
            <a:off x="5264784" y="2780928"/>
            <a:ext cx="1008112"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7" name="Rechte verbindingslijn 46"/>
          <p:cNvCxnSpPr/>
          <p:nvPr/>
        </p:nvCxnSpPr>
        <p:spPr>
          <a:xfrm>
            <a:off x="6714933" y="3275364"/>
            <a:ext cx="2214" cy="1963128"/>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8" name="Rechte verbindingslijn 47"/>
          <p:cNvCxnSpPr/>
          <p:nvPr/>
        </p:nvCxnSpPr>
        <p:spPr>
          <a:xfrm>
            <a:off x="6358552" y="2852936"/>
            <a:ext cx="0" cy="2385556"/>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49" name="Ovaal 48"/>
          <p:cNvSpPr/>
          <p:nvPr/>
        </p:nvSpPr>
        <p:spPr>
          <a:xfrm>
            <a:off x="6300192" y="3439759"/>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p>
        </p:txBody>
      </p:sp>
      <p:cxnSp>
        <p:nvCxnSpPr>
          <p:cNvPr id="50" name="Rechte verbindingslijn 49"/>
          <p:cNvCxnSpPr/>
          <p:nvPr/>
        </p:nvCxnSpPr>
        <p:spPr>
          <a:xfrm>
            <a:off x="5292080" y="3487360"/>
            <a:ext cx="1008112" cy="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41" name="Ovaal 40"/>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04750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fade">
                                      <p:cBhvr>
                                        <p:cTn id="37" dur="500"/>
                                        <p:tgtEl>
                                          <p:spTgt spid="6">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Effect transition="in" filter="fade">
                                      <p:cBhvr>
                                        <p:cTn id="42" dur="500"/>
                                        <p:tgtEl>
                                          <p:spTgt spid="6">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fade">
                                      <p:cBhvr>
                                        <p:cTn id="52" dur="500"/>
                                        <p:tgtEl>
                                          <p:spTgt spid="6">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4" end="14"/>
                                            </p:txEl>
                                          </p:spTgt>
                                        </p:tgtEl>
                                        <p:attrNameLst>
                                          <p:attrName>style.visibility</p:attrName>
                                        </p:attrNameLst>
                                      </p:cBhvr>
                                      <p:to>
                                        <p:strVal val="visible"/>
                                      </p:to>
                                    </p:set>
                                    <p:animEffect transition="in" filter="fade">
                                      <p:cBhvr>
                                        <p:cTn id="57" dur="500"/>
                                        <p:tgtEl>
                                          <p:spTgt spid="6">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5" end="15"/>
                                            </p:txEl>
                                          </p:spTgt>
                                        </p:tgtEl>
                                        <p:attrNameLst>
                                          <p:attrName>style.visibility</p:attrName>
                                        </p:attrNameLst>
                                      </p:cBhvr>
                                      <p:to>
                                        <p:strVal val="visible"/>
                                      </p:to>
                                    </p:set>
                                    <p:animEffect transition="in" filter="fade">
                                      <p:cBhvr>
                                        <p:cTn id="62" dur="500"/>
                                        <p:tgtEl>
                                          <p:spTgt spid="6">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6" end="16"/>
                                            </p:txEl>
                                          </p:spTgt>
                                        </p:tgtEl>
                                        <p:attrNameLst>
                                          <p:attrName>style.visibility</p:attrName>
                                        </p:attrNameLst>
                                      </p:cBhvr>
                                      <p:to>
                                        <p:strVal val="visible"/>
                                      </p:to>
                                    </p:set>
                                    <p:animEffect transition="in" filter="fade">
                                      <p:cBhvr>
                                        <p:cTn id="67"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4704"/>
            <a:ext cx="7772400" cy="864096"/>
          </a:xfrm>
          <a:solidFill>
            <a:schemeClr val="accent6"/>
          </a:solidFill>
        </p:spPr>
        <p:txBody>
          <a:bodyPr>
            <a:normAutofit/>
          </a:bodyPr>
          <a:lstStyle/>
          <a:p>
            <a:r>
              <a:rPr lang="nl-NL" dirty="0"/>
              <a:t>Overheidsinterventie 2</a:t>
            </a:r>
          </a:p>
        </p:txBody>
      </p:sp>
      <p:sp>
        <p:nvSpPr>
          <p:cNvPr id="3" name="Ondertitel 2"/>
          <p:cNvSpPr>
            <a:spLocks noGrp="1"/>
          </p:cNvSpPr>
          <p:nvPr>
            <p:ph type="subTitle" idx="1"/>
          </p:nvPr>
        </p:nvSpPr>
        <p:spPr>
          <a:xfrm>
            <a:off x="1403648" y="2780927"/>
            <a:ext cx="6400800" cy="2441947"/>
          </a:xfrm>
          <a:solidFill>
            <a:schemeClr val="accent3">
              <a:lumMod val="60000"/>
              <a:lumOff val="40000"/>
            </a:schemeClr>
          </a:solidFill>
        </p:spPr>
        <p:txBody>
          <a:bodyPr>
            <a:normAutofit/>
          </a:bodyPr>
          <a:lstStyle/>
          <a:p>
            <a:r>
              <a:rPr lang="nl-NL" dirty="0">
                <a:solidFill>
                  <a:schemeClr val="tx1"/>
                </a:solidFill>
              </a:rPr>
              <a:t>Overheidsingrijpen bij een markt van volkomen concurrentie:</a:t>
            </a:r>
          </a:p>
          <a:p>
            <a:r>
              <a:rPr lang="nl-NL" sz="2200" dirty="0">
                <a:solidFill>
                  <a:schemeClr val="tx1"/>
                </a:solidFill>
              </a:rPr>
              <a:t>producentenheffing als percentage op de prijs</a:t>
            </a:r>
          </a:p>
          <a:p>
            <a:r>
              <a:rPr lang="nl-NL" sz="2800" dirty="0">
                <a:solidFill>
                  <a:schemeClr val="tx1"/>
                </a:solidFill>
              </a:rPr>
              <a:t>BTW</a:t>
            </a:r>
          </a:p>
        </p:txBody>
      </p:sp>
    </p:spTree>
    <p:extLst>
      <p:ext uri="{BB962C8B-B14F-4D97-AF65-F5344CB8AC3E}">
        <p14:creationId xmlns:p14="http://schemas.microsoft.com/office/powerpoint/2010/main" val="1867289955"/>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ige driehoek 38"/>
          <p:cNvSpPr/>
          <p:nvPr/>
        </p:nvSpPr>
        <p:spPr>
          <a:xfrm>
            <a:off x="5260515" y="1710100"/>
            <a:ext cx="1441429" cy="1440160"/>
          </a:xfrm>
          <a:prstGeom prst="r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nl-NL">
              <a:solidFill>
                <a:prstClr val="black"/>
              </a:solidFill>
            </a:endParaRPr>
          </a:p>
        </p:txBody>
      </p:sp>
      <p:sp>
        <p:nvSpPr>
          <p:cNvPr id="6" name="Tijdelijke aanduiding voor inhoud 2"/>
          <p:cNvSpPr>
            <a:spLocks noGrp="1"/>
          </p:cNvSpPr>
          <p:nvPr>
            <p:ph idx="1"/>
          </p:nvPr>
        </p:nvSpPr>
        <p:spPr>
          <a:xfrm>
            <a:off x="457200" y="1285860"/>
            <a:ext cx="4038600" cy="4759835"/>
          </a:xfrm>
          <a:solidFill>
            <a:srgbClr val="F79646"/>
          </a:solidFill>
        </p:spPr>
        <p:txBody>
          <a:bodyPr/>
          <a:lstStyle/>
          <a:p>
            <a:pPr marL="0" indent="0">
              <a:buNone/>
            </a:pPr>
            <a:r>
              <a:rPr lang="nl-NL" sz="2400" dirty="0"/>
              <a:t>Een korte herhaling:</a:t>
            </a:r>
          </a:p>
          <a:p>
            <a:pPr marL="0" indent="0">
              <a:buNone/>
            </a:pPr>
            <a:endParaRPr lang="nl-NL" sz="800" dirty="0"/>
          </a:p>
          <a:p>
            <a:pPr>
              <a:buFont typeface="Wingdings" pitchFamily="2" charset="2"/>
              <a:buChar char="ü"/>
            </a:pPr>
            <a:r>
              <a:rPr lang="nl-NL" sz="2400" dirty="0"/>
              <a:t>Marktmodel: </a:t>
            </a:r>
          </a:p>
          <a:p>
            <a:pPr marL="400050" lvl="1" indent="0">
              <a:buNone/>
            </a:pPr>
            <a:r>
              <a:rPr lang="nl-NL" sz="2400" dirty="0" err="1"/>
              <a:t>Q</a:t>
            </a:r>
            <a:r>
              <a:rPr lang="nl-NL" sz="2400" baseline="-25000" dirty="0" err="1"/>
              <a:t>v</a:t>
            </a:r>
            <a:r>
              <a:rPr lang="nl-NL" sz="2400" dirty="0"/>
              <a:t> = -2P + 100</a:t>
            </a:r>
          </a:p>
          <a:p>
            <a:pPr marL="400050" lvl="1" indent="0">
              <a:buNone/>
            </a:pPr>
            <a:r>
              <a:rPr lang="nl-NL" sz="2400" dirty="0" err="1"/>
              <a:t>Q</a:t>
            </a:r>
            <a:r>
              <a:rPr lang="nl-NL" sz="2400" baseline="-25000" dirty="0" err="1"/>
              <a:t>a</a:t>
            </a:r>
            <a:r>
              <a:rPr lang="nl-NL" sz="2400" dirty="0"/>
              <a:t> = 2P - 20</a:t>
            </a:r>
          </a:p>
          <a:p>
            <a:pPr marL="0" lvl="1" indent="0">
              <a:buNone/>
            </a:pPr>
            <a:endParaRPr lang="nl-NL" sz="1400" dirty="0"/>
          </a:p>
          <a:p>
            <a:pPr>
              <a:buFont typeface="Wingdings" pitchFamily="2" charset="2"/>
              <a:buChar char="ü"/>
            </a:pPr>
            <a:r>
              <a:rPr lang="nl-NL" sz="2400" dirty="0"/>
              <a:t>Evenwichtsprijs</a:t>
            </a:r>
          </a:p>
          <a:p>
            <a:pPr>
              <a:buFont typeface="Wingdings" pitchFamily="2" charset="2"/>
              <a:buChar char="ü"/>
            </a:pPr>
            <a:r>
              <a:rPr lang="nl-NL" sz="2400" dirty="0"/>
              <a:t>Consumentensurplus</a:t>
            </a:r>
          </a:p>
          <a:p>
            <a:pPr marL="0" indent="0">
              <a:buNone/>
            </a:pPr>
            <a:r>
              <a:rPr lang="nl-NL" sz="2400" dirty="0"/>
              <a:t>	</a:t>
            </a:r>
            <a:r>
              <a:rPr lang="nl-NL" sz="1800" dirty="0"/>
              <a:t>= 0,5 x € 20 x 40.000 = € 400.000</a:t>
            </a:r>
          </a:p>
          <a:p>
            <a:pPr>
              <a:buFont typeface="Wingdings" pitchFamily="2" charset="2"/>
              <a:buChar char="ü"/>
            </a:pPr>
            <a:r>
              <a:rPr lang="nl-NL" sz="2400" dirty="0"/>
              <a:t>Producentensurplus</a:t>
            </a:r>
          </a:p>
          <a:p>
            <a:pPr marL="0" indent="0">
              <a:buNone/>
            </a:pPr>
            <a:r>
              <a:rPr lang="nl-NL" sz="2400" dirty="0"/>
              <a:t>	</a:t>
            </a:r>
            <a:r>
              <a:rPr lang="nl-NL" sz="1800" dirty="0"/>
              <a:t>= 0,5 x € 20 x 40.000 = € 400.000 </a:t>
            </a:r>
          </a:p>
        </p:txBody>
      </p:sp>
      <p:sp>
        <p:nvSpPr>
          <p:cNvPr id="2" name="Titel 1"/>
          <p:cNvSpPr>
            <a:spLocks noGrp="1"/>
          </p:cNvSpPr>
          <p:nvPr>
            <p:ph type="title"/>
          </p:nvPr>
        </p:nvSpPr>
        <p:spPr>
          <a:xfrm>
            <a:off x="457200" y="338328"/>
            <a:ext cx="8229600" cy="858424"/>
          </a:xfrm>
          <a:solidFill>
            <a:srgbClr val="F79646"/>
          </a:solidFill>
        </p:spPr>
        <p:txBody>
          <a:bodyPr/>
          <a:lstStyle/>
          <a:p>
            <a:r>
              <a:rPr lang="nl-NL" dirty="0"/>
              <a:t>Volkomen concurrentie</a:t>
            </a:r>
          </a:p>
        </p:txBody>
      </p:sp>
      <p:sp>
        <p:nvSpPr>
          <p:cNvPr id="5" name="Rechthoekige driehoek 4"/>
          <p:cNvSpPr/>
          <p:nvPr/>
        </p:nvSpPr>
        <p:spPr>
          <a:xfrm rot="5400000">
            <a:off x="5254477" y="3149628"/>
            <a:ext cx="1441429" cy="1440160"/>
          </a:xfrm>
          <a:prstGeom prst="rtTriangl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nl-NL">
              <a:solidFill>
                <a:prstClr val="black"/>
              </a:solidFill>
            </a:endParaRPr>
          </a:p>
        </p:txBody>
      </p:sp>
      <p:cxnSp>
        <p:nvCxnSpPr>
          <p:cNvPr id="7" name="Rechte verbindingslijn 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8" name="Rechte verbindingslijn 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9" name="Rechte verbindingslijn 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948264" y="5676363"/>
            <a:ext cx="2087238" cy="369332"/>
          </a:xfrm>
          <a:prstGeom prst="rect">
            <a:avLst/>
          </a:prstGeom>
          <a:noFill/>
        </p:spPr>
        <p:txBody>
          <a:bodyPr wrap="none" rtlCol="0">
            <a:spAutoFit/>
          </a:bodyPr>
          <a:lstStyle/>
          <a:p>
            <a:r>
              <a:rPr lang="nl-NL" dirty="0">
                <a:solidFill>
                  <a:prstClr val="black"/>
                </a:solidFill>
              </a:rPr>
              <a:t>hoeveelheid × 1.000</a:t>
            </a:r>
          </a:p>
        </p:txBody>
      </p:sp>
      <p:sp>
        <p:nvSpPr>
          <p:cNvPr id="20" name="Tekstvak 19"/>
          <p:cNvSpPr txBox="1"/>
          <p:nvPr/>
        </p:nvSpPr>
        <p:spPr>
          <a:xfrm rot="16200000">
            <a:off x="4390909" y="1913573"/>
            <a:ext cx="583814" cy="369332"/>
          </a:xfrm>
          <a:prstGeom prst="rect">
            <a:avLst/>
          </a:prstGeom>
          <a:noFill/>
        </p:spPr>
        <p:txBody>
          <a:bodyPr wrap="none" rtlCol="0">
            <a:spAutoFit/>
          </a:bodyPr>
          <a:lstStyle/>
          <a:p>
            <a:r>
              <a:rPr lang="nl-NL" dirty="0">
                <a:solidFill>
                  <a:prstClr val="black"/>
                </a:solidFill>
              </a:rPr>
              <a:t>prijs</a:t>
            </a:r>
          </a:p>
        </p:txBody>
      </p:sp>
      <p:sp>
        <p:nvSpPr>
          <p:cNvPr id="21" name="Tekstvak 20"/>
          <p:cNvSpPr txBox="1"/>
          <p:nvPr/>
        </p:nvSpPr>
        <p:spPr>
          <a:xfrm>
            <a:off x="4751056" y="4374396"/>
            <a:ext cx="418704" cy="369332"/>
          </a:xfrm>
          <a:prstGeom prst="rect">
            <a:avLst/>
          </a:prstGeom>
          <a:noFill/>
        </p:spPr>
        <p:txBody>
          <a:bodyPr wrap="none" rtlCol="0">
            <a:spAutoFit/>
          </a:bodyPr>
          <a:lstStyle/>
          <a:p>
            <a:r>
              <a:rPr lang="nl-NL" dirty="0">
                <a:solidFill>
                  <a:prstClr val="black"/>
                </a:solidFill>
              </a:rPr>
              <a:t>10</a:t>
            </a:r>
          </a:p>
        </p:txBody>
      </p:sp>
      <p:sp>
        <p:nvSpPr>
          <p:cNvPr id="22" name="Tekstvak 21"/>
          <p:cNvSpPr txBox="1"/>
          <p:nvPr/>
        </p:nvSpPr>
        <p:spPr>
          <a:xfrm>
            <a:off x="4751056" y="3654316"/>
            <a:ext cx="418704" cy="369332"/>
          </a:xfrm>
          <a:prstGeom prst="rect">
            <a:avLst/>
          </a:prstGeom>
          <a:noFill/>
        </p:spPr>
        <p:txBody>
          <a:bodyPr wrap="none" rtlCol="0">
            <a:spAutoFit/>
          </a:bodyPr>
          <a:lstStyle/>
          <a:p>
            <a:r>
              <a:rPr lang="nl-NL" dirty="0">
                <a:solidFill>
                  <a:prstClr val="black"/>
                </a:solidFill>
              </a:rPr>
              <a:t>20</a:t>
            </a:r>
          </a:p>
        </p:txBody>
      </p:sp>
      <p:sp>
        <p:nvSpPr>
          <p:cNvPr id="23" name="Tekstvak 22"/>
          <p:cNvSpPr txBox="1"/>
          <p:nvPr/>
        </p:nvSpPr>
        <p:spPr>
          <a:xfrm>
            <a:off x="4751056" y="3006244"/>
            <a:ext cx="418704" cy="369332"/>
          </a:xfrm>
          <a:prstGeom prst="rect">
            <a:avLst/>
          </a:prstGeom>
          <a:noFill/>
        </p:spPr>
        <p:txBody>
          <a:bodyPr wrap="none" rtlCol="0">
            <a:spAutoFit/>
          </a:bodyPr>
          <a:lstStyle/>
          <a:p>
            <a:r>
              <a:rPr lang="nl-NL" dirty="0">
                <a:solidFill>
                  <a:prstClr val="black"/>
                </a:solidFill>
              </a:rPr>
              <a:t>30</a:t>
            </a:r>
          </a:p>
        </p:txBody>
      </p:sp>
      <p:sp>
        <p:nvSpPr>
          <p:cNvPr id="24" name="Tekstvak 23"/>
          <p:cNvSpPr txBox="1"/>
          <p:nvPr/>
        </p:nvSpPr>
        <p:spPr>
          <a:xfrm>
            <a:off x="4751056" y="2276872"/>
            <a:ext cx="418704" cy="369332"/>
          </a:xfrm>
          <a:prstGeom prst="rect">
            <a:avLst/>
          </a:prstGeom>
          <a:noFill/>
        </p:spPr>
        <p:txBody>
          <a:bodyPr wrap="none" rtlCol="0">
            <a:spAutoFit/>
          </a:bodyPr>
          <a:lstStyle/>
          <a:p>
            <a:r>
              <a:rPr lang="nl-NL" dirty="0">
                <a:solidFill>
                  <a:prstClr val="black"/>
                </a:solidFill>
              </a:rPr>
              <a:t>40</a:t>
            </a:r>
          </a:p>
        </p:txBody>
      </p:sp>
      <p:sp>
        <p:nvSpPr>
          <p:cNvPr id="25" name="Tekstvak 24"/>
          <p:cNvSpPr txBox="1"/>
          <p:nvPr/>
        </p:nvSpPr>
        <p:spPr>
          <a:xfrm>
            <a:off x="4751056" y="1566084"/>
            <a:ext cx="418704" cy="369332"/>
          </a:xfrm>
          <a:prstGeom prst="rect">
            <a:avLst/>
          </a:prstGeom>
          <a:noFill/>
        </p:spPr>
        <p:txBody>
          <a:bodyPr wrap="none" rtlCol="0">
            <a:spAutoFit/>
          </a:bodyPr>
          <a:lstStyle/>
          <a:p>
            <a:r>
              <a:rPr lang="nl-NL" dirty="0">
                <a:solidFill>
                  <a:prstClr val="black"/>
                </a:solidFill>
              </a:rPr>
              <a:t>50</a:t>
            </a:r>
          </a:p>
        </p:txBody>
      </p:sp>
      <p:sp>
        <p:nvSpPr>
          <p:cNvPr id="26" name="Tekstvak 25"/>
          <p:cNvSpPr txBox="1"/>
          <p:nvPr/>
        </p:nvSpPr>
        <p:spPr>
          <a:xfrm>
            <a:off x="5759168" y="5310500"/>
            <a:ext cx="418704" cy="369332"/>
          </a:xfrm>
          <a:prstGeom prst="rect">
            <a:avLst/>
          </a:prstGeom>
          <a:noFill/>
        </p:spPr>
        <p:txBody>
          <a:bodyPr wrap="none" rtlCol="0">
            <a:spAutoFit/>
          </a:bodyPr>
          <a:lstStyle/>
          <a:p>
            <a:r>
              <a:rPr lang="nl-NL" dirty="0">
                <a:solidFill>
                  <a:prstClr val="black"/>
                </a:solidFill>
              </a:rPr>
              <a:t>20</a:t>
            </a:r>
          </a:p>
        </p:txBody>
      </p:sp>
      <p:sp>
        <p:nvSpPr>
          <p:cNvPr id="27" name="Tekstvak 26"/>
          <p:cNvSpPr txBox="1"/>
          <p:nvPr/>
        </p:nvSpPr>
        <p:spPr>
          <a:xfrm>
            <a:off x="6492592" y="5310500"/>
            <a:ext cx="418704" cy="369332"/>
          </a:xfrm>
          <a:prstGeom prst="rect">
            <a:avLst/>
          </a:prstGeom>
          <a:noFill/>
        </p:spPr>
        <p:txBody>
          <a:bodyPr wrap="none" rtlCol="0">
            <a:spAutoFit/>
          </a:bodyPr>
          <a:lstStyle/>
          <a:p>
            <a:r>
              <a:rPr lang="nl-NL" dirty="0">
                <a:solidFill>
                  <a:prstClr val="black"/>
                </a:solidFill>
              </a:rPr>
              <a:t>40</a:t>
            </a:r>
          </a:p>
        </p:txBody>
      </p:sp>
      <p:sp>
        <p:nvSpPr>
          <p:cNvPr id="28" name="Tekstvak 27"/>
          <p:cNvSpPr txBox="1"/>
          <p:nvPr/>
        </p:nvSpPr>
        <p:spPr>
          <a:xfrm>
            <a:off x="7212672" y="5310500"/>
            <a:ext cx="418704" cy="369332"/>
          </a:xfrm>
          <a:prstGeom prst="rect">
            <a:avLst/>
          </a:prstGeom>
          <a:noFill/>
        </p:spPr>
        <p:txBody>
          <a:bodyPr wrap="none" rtlCol="0">
            <a:spAutoFit/>
          </a:bodyPr>
          <a:lstStyle/>
          <a:p>
            <a:r>
              <a:rPr lang="nl-NL" dirty="0">
                <a:solidFill>
                  <a:prstClr val="black"/>
                </a:solidFill>
              </a:rPr>
              <a:t>60</a:t>
            </a:r>
          </a:p>
        </p:txBody>
      </p:sp>
      <p:sp>
        <p:nvSpPr>
          <p:cNvPr id="29" name="Tekstvak 28"/>
          <p:cNvSpPr txBox="1"/>
          <p:nvPr/>
        </p:nvSpPr>
        <p:spPr>
          <a:xfrm>
            <a:off x="7932752" y="5310500"/>
            <a:ext cx="418704" cy="369332"/>
          </a:xfrm>
          <a:prstGeom prst="rect">
            <a:avLst/>
          </a:prstGeom>
          <a:noFill/>
        </p:spPr>
        <p:txBody>
          <a:bodyPr wrap="none" rtlCol="0">
            <a:spAutoFit/>
          </a:bodyPr>
          <a:lstStyle/>
          <a:p>
            <a:r>
              <a:rPr lang="nl-NL" dirty="0">
                <a:solidFill>
                  <a:prstClr val="black"/>
                </a:solidFill>
              </a:rPr>
              <a:t>80</a:t>
            </a:r>
          </a:p>
        </p:txBody>
      </p:sp>
      <p:sp>
        <p:nvSpPr>
          <p:cNvPr id="30" name="Tekstvak 29"/>
          <p:cNvSpPr txBox="1"/>
          <p:nvPr/>
        </p:nvSpPr>
        <p:spPr>
          <a:xfrm>
            <a:off x="8580824" y="5310500"/>
            <a:ext cx="535724" cy="369332"/>
          </a:xfrm>
          <a:prstGeom prst="rect">
            <a:avLst/>
          </a:prstGeom>
          <a:noFill/>
        </p:spPr>
        <p:txBody>
          <a:bodyPr wrap="none" rtlCol="0">
            <a:spAutoFit/>
          </a:bodyPr>
          <a:lstStyle/>
          <a:p>
            <a:r>
              <a:rPr lang="nl-NL" dirty="0">
                <a:solidFill>
                  <a:prstClr val="black"/>
                </a:solidFill>
              </a:rPr>
              <a:t>100</a:t>
            </a:r>
          </a:p>
        </p:txBody>
      </p:sp>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hthoek 32"/>
          <p:cNvSpPr/>
          <p:nvPr/>
        </p:nvSpPr>
        <p:spPr>
          <a:xfrm>
            <a:off x="5547421" y="1741975"/>
            <a:ext cx="40908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v</a:t>
            </a:r>
            <a:endParaRPr lang="nl-NL" dirty="0">
              <a:solidFill>
                <a:prstClr val="black"/>
              </a:solidFill>
            </a:endParaRPr>
          </a:p>
        </p:txBody>
      </p:sp>
      <p:sp>
        <p:nvSpPr>
          <p:cNvPr id="34" name="Tekstvak 33"/>
          <p:cNvSpPr txBox="1"/>
          <p:nvPr/>
        </p:nvSpPr>
        <p:spPr>
          <a:xfrm>
            <a:off x="7092280" y="2880232"/>
            <a:ext cx="1707840" cy="369332"/>
          </a:xfrm>
          <a:prstGeom prst="rect">
            <a:avLst/>
          </a:prstGeom>
          <a:noFill/>
        </p:spPr>
        <p:txBody>
          <a:bodyPr wrap="none" rtlCol="0">
            <a:spAutoFit/>
          </a:bodyPr>
          <a:lstStyle/>
          <a:p>
            <a:r>
              <a:rPr lang="nl-NL" dirty="0">
                <a:solidFill>
                  <a:prstClr val="black"/>
                </a:solidFill>
              </a:rPr>
              <a:t>evenwichtspunt</a:t>
            </a:r>
          </a:p>
        </p:txBody>
      </p:sp>
      <p:cxnSp>
        <p:nvCxnSpPr>
          <p:cNvPr id="35" name="Rechte verbindingslijn 34"/>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36" name="Rechthoek 35"/>
          <p:cNvSpPr/>
          <p:nvPr/>
        </p:nvSpPr>
        <p:spPr>
          <a:xfrm>
            <a:off x="7787340" y="2020814"/>
            <a:ext cx="41389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cxnSp>
        <p:nvCxnSpPr>
          <p:cNvPr id="37" name="Rechte verbindingslijn 36"/>
          <p:cNvCxnSpPr/>
          <p:nvPr/>
        </p:nvCxnSpPr>
        <p:spPr>
          <a:xfrm>
            <a:off x="5255112" y="3150260"/>
            <a:ext cx="1440160" cy="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38" name="Tekstvak 37"/>
          <p:cNvSpPr txBox="1"/>
          <p:nvPr/>
        </p:nvSpPr>
        <p:spPr>
          <a:xfrm>
            <a:off x="5360203" y="3190910"/>
            <a:ext cx="463588"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4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a:t>
            </a:r>
            <a:endParaRPr lang="nl-NL" sz="4000" b="1" spc="50" baseline="-2500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40" name="Tekstvak 39"/>
          <p:cNvSpPr txBox="1"/>
          <p:nvPr/>
        </p:nvSpPr>
        <p:spPr>
          <a:xfrm>
            <a:off x="5360203" y="2361074"/>
            <a:ext cx="463588"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4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a:t>
            </a:r>
            <a:endParaRPr lang="nl-NL" sz="4000" b="1" spc="50" baseline="-2500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41" name="Ovaal 40"/>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solidFill>
                <a:prstClr val="white"/>
              </a:solidFill>
            </a:endParaRPr>
          </a:p>
        </p:txBody>
      </p:sp>
      <p:cxnSp>
        <p:nvCxnSpPr>
          <p:cNvPr id="43" name="Rechte verbindingslijn met pijl 42"/>
          <p:cNvCxnSpPr>
            <a:stCxn id="34" idx="1"/>
          </p:cNvCxnSpPr>
          <p:nvPr/>
        </p:nvCxnSpPr>
        <p:spPr>
          <a:xfrm flipH="1">
            <a:off x="6776952" y="3064898"/>
            <a:ext cx="315328" cy="840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06234538"/>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par>
                          <p:cTn id="8" fill="hold">
                            <p:stCondLst>
                              <p:cond delay="1500"/>
                            </p:stCondLst>
                            <p:childTnLst>
                              <p:par>
                                <p:cTn id="9" presetID="10" presetClass="entr" presetSubtype="0" fill="hold" nodeType="afterEffect">
                                  <p:stCondLst>
                                    <p:cond delay="75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fade">
                                      <p:cBhvr>
                                        <p:cTn id="11" dur="500"/>
                                        <p:tgtEl>
                                          <p:spTgt spid="6">
                                            <p:txEl>
                                              <p:pRg st="3" end="3"/>
                                            </p:txEl>
                                          </p:spTgt>
                                        </p:tgtEl>
                                      </p:cBhvr>
                                    </p:animEffect>
                                  </p:childTnLst>
                                </p:cTn>
                              </p:par>
                            </p:childTnLst>
                          </p:cTn>
                        </p:par>
                        <p:par>
                          <p:cTn id="12" fill="hold">
                            <p:stCondLst>
                              <p:cond delay="2750"/>
                            </p:stCondLst>
                            <p:childTnLst>
                              <p:par>
                                <p:cTn id="13" presetID="10"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par>
                          <p:cTn id="36" fill="hold">
                            <p:stCondLst>
                              <p:cond delay="500"/>
                            </p:stCondLst>
                            <p:childTnLst>
                              <p:par>
                                <p:cTn id="37" presetID="10" presetClass="entr" presetSubtype="0" fill="hold" grpId="0" nodeType="afterEffect">
                                  <p:stCondLst>
                                    <p:cond delay="50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par>
                          <p:cTn id="47" fill="hold">
                            <p:stCondLst>
                              <p:cond delay="2000"/>
                            </p:stCondLst>
                            <p:childTnLst>
                              <p:par>
                                <p:cTn id="48" presetID="10" presetClass="entr" presetSubtype="0" fill="hold" nodeType="afterEffect">
                                  <p:stCondLst>
                                    <p:cond delay="25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34"/>
                                        </p:tgtEl>
                                      </p:cBhvr>
                                    </p:animEffect>
                                    <p:set>
                                      <p:cBhvr>
                                        <p:cTn id="55" dur="1" fill="hold">
                                          <p:stCondLst>
                                            <p:cond delay="499"/>
                                          </p:stCondLst>
                                        </p:cTn>
                                        <p:tgtEl>
                                          <p:spTgt spid="34"/>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Effect transition="in" filter="fade">
                                      <p:cBhvr>
                                        <p:cTn id="66" dur="500"/>
                                        <p:tgtEl>
                                          <p:spTgt spid="6">
                                            <p:txEl>
                                              <p:pRg st="8" end="8"/>
                                            </p:txEl>
                                          </p:spTgt>
                                        </p:tgtEl>
                                      </p:cBhvr>
                                    </p:animEffect>
                                  </p:childTnLst>
                                </p:cTn>
                              </p:par>
                            </p:childTnLst>
                          </p:cTn>
                        </p:par>
                        <p:par>
                          <p:cTn id="67" fill="hold">
                            <p:stCondLst>
                              <p:cond delay="1500"/>
                            </p:stCondLst>
                            <p:childTnLst>
                              <p:par>
                                <p:cTn id="68" presetID="10" presetClass="entr" presetSubtype="0" fill="hold" grpId="0" nodeType="afterEffect">
                                  <p:stCondLst>
                                    <p:cond delay="50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grpId="0" nodeType="withEffect">
                                  <p:stCondLst>
                                    <p:cond delay="75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
                                            <p:txEl>
                                              <p:pRg st="9" end="9"/>
                                            </p:txEl>
                                          </p:spTgt>
                                        </p:tgtEl>
                                        <p:attrNameLst>
                                          <p:attrName>style.visibility</p:attrName>
                                        </p:attrNameLst>
                                      </p:cBhvr>
                                      <p:to>
                                        <p:strVal val="visible"/>
                                      </p:to>
                                    </p:set>
                                    <p:animEffect transition="in" filter="fade">
                                      <p:cBhvr>
                                        <p:cTn id="78" dur="500"/>
                                        <p:tgtEl>
                                          <p:spTgt spid="6">
                                            <p:txEl>
                                              <p:pRg st="9" end="9"/>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6">
                                            <p:txEl>
                                              <p:pRg st="10" end="10"/>
                                            </p:txEl>
                                          </p:spTgt>
                                        </p:tgtEl>
                                        <p:attrNameLst>
                                          <p:attrName>style.visibility</p:attrName>
                                        </p:attrNameLst>
                                      </p:cBhvr>
                                      <p:to>
                                        <p:strVal val="visible"/>
                                      </p:to>
                                    </p:set>
                                    <p:animEffect transition="in" filter="fade">
                                      <p:cBhvr>
                                        <p:cTn id="83" dur="500"/>
                                        <p:tgtEl>
                                          <p:spTgt spid="6">
                                            <p:txEl>
                                              <p:pRg st="10" end="10"/>
                                            </p:txEl>
                                          </p:spTgt>
                                        </p:tgtEl>
                                      </p:cBhvr>
                                    </p:animEffect>
                                  </p:childTnLst>
                                </p:cTn>
                              </p:par>
                            </p:childTnLst>
                          </p:cTn>
                        </p:par>
                        <p:par>
                          <p:cTn id="84" fill="hold">
                            <p:stCondLst>
                              <p:cond delay="500"/>
                            </p:stCondLst>
                            <p:childTnLst>
                              <p:par>
                                <p:cTn id="85" presetID="10" presetClass="entr" presetSubtype="0" fill="hold" grpId="0" nodeType="afterEffect">
                                  <p:stCondLst>
                                    <p:cond delay="50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500"/>
                                        <p:tgtEl>
                                          <p:spTgt spid="5"/>
                                        </p:tgtEl>
                                      </p:cBhvr>
                                    </p:animEffect>
                                  </p:childTnLst>
                                </p:cTn>
                              </p:par>
                              <p:par>
                                <p:cTn id="88" presetID="10" presetClass="entr" presetSubtype="0" fill="hold" grpId="0" nodeType="withEffect">
                                  <p:stCondLst>
                                    <p:cond delay="75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animBg="1"/>
      <p:bldP spid="33" grpId="0"/>
      <p:bldP spid="34" grpId="0"/>
      <p:bldP spid="34" grpId="1"/>
      <p:bldP spid="36" grpId="0"/>
      <p:bldP spid="38" grpId="0"/>
      <p:bldP spid="40" grpId="0"/>
      <p:bldP spid="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57200" y="1285860"/>
            <a:ext cx="4038600" cy="5143536"/>
          </a:xfrm>
        </p:spPr>
        <p:txBody>
          <a:bodyPr/>
          <a:lstStyle/>
          <a:p>
            <a:pPr marL="0" indent="0">
              <a:buNone/>
            </a:pPr>
            <a:r>
              <a:rPr lang="nl-NL" sz="2400" dirty="0"/>
              <a:t>Bijvoorbeeld BTW </a:t>
            </a:r>
            <a:br>
              <a:rPr lang="nl-NL" sz="2400" dirty="0"/>
            </a:br>
            <a:r>
              <a:rPr lang="nl-NL" sz="1800" dirty="0"/>
              <a:t>(we nemen voor het gemak 20%)</a:t>
            </a:r>
            <a:r>
              <a:rPr lang="nl-NL" sz="2400" dirty="0"/>
              <a:t>.</a:t>
            </a:r>
          </a:p>
          <a:p>
            <a:pPr marL="0" indent="0">
              <a:buNone/>
            </a:pPr>
            <a:endParaRPr lang="nl-NL" sz="800" dirty="0"/>
          </a:p>
          <a:p>
            <a:pPr marL="0" indent="0">
              <a:buNone/>
            </a:pPr>
            <a:r>
              <a:rPr lang="nl-NL" sz="2400" dirty="0"/>
              <a:t>Producenten moeten dan bovenop hun prijs 20% innen en aan de overheid afdragen.</a:t>
            </a:r>
          </a:p>
          <a:p>
            <a:pPr marL="0" indent="0">
              <a:buNone/>
            </a:pPr>
            <a:endParaRPr lang="nl-NL" sz="800" dirty="0"/>
          </a:p>
          <a:p>
            <a:pPr marL="0" indent="0">
              <a:buNone/>
            </a:pPr>
            <a:r>
              <a:rPr lang="nl-NL" sz="2400" dirty="0"/>
              <a:t>Hierdoor stijgen voor de producent de kosten én dus ook zijn leveringsbereidheid.</a:t>
            </a:r>
            <a:br>
              <a:rPr lang="nl-NL" sz="2400" dirty="0"/>
            </a:br>
            <a:endParaRPr lang="nl-NL" sz="2400" dirty="0"/>
          </a:p>
        </p:txBody>
      </p:sp>
      <p:sp>
        <p:nvSpPr>
          <p:cNvPr id="2" name="Titel 1"/>
          <p:cNvSpPr>
            <a:spLocks noGrp="1"/>
          </p:cNvSpPr>
          <p:nvPr>
            <p:ph type="title"/>
          </p:nvPr>
        </p:nvSpPr>
        <p:spPr>
          <a:xfrm>
            <a:off x="457200" y="338328"/>
            <a:ext cx="8229600" cy="930432"/>
          </a:xfrm>
        </p:spPr>
        <p:txBody>
          <a:bodyPr/>
          <a:lstStyle/>
          <a:p>
            <a:r>
              <a:rPr lang="nl-NL" dirty="0"/>
              <a:t>Heffing als percentage op prijs</a:t>
            </a:r>
          </a:p>
        </p:txBody>
      </p:sp>
      <p:cxnSp>
        <p:nvCxnSpPr>
          <p:cNvPr id="7" name="Rechte verbindingslijn 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8" name="Rechte verbindingslijn 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9" name="Rechte verbindingslijn 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948264" y="5676363"/>
            <a:ext cx="2087238" cy="369332"/>
          </a:xfrm>
          <a:prstGeom prst="rect">
            <a:avLst/>
          </a:prstGeom>
          <a:noFill/>
        </p:spPr>
        <p:txBody>
          <a:bodyPr wrap="none" rtlCol="0">
            <a:spAutoFit/>
          </a:bodyPr>
          <a:lstStyle/>
          <a:p>
            <a:r>
              <a:rPr lang="nl-NL" dirty="0">
                <a:solidFill>
                  <a:prstClr val="black"/>
                </a:solidFill>
              </a:rPr>
              <a:t>hoeveelheid × 1.000</a:t>
            </a:r>
          </a:p>
        </p:txBody>
      </p:sp>
      <p:sp>
        <p:nvSpPr>
          <p:cNvPr id="20" name="Tekstvak 19"/>
          <p:cNvSpPr txBox="1"/>
          <p:nvPr/>
        </p:nvSpPr>
        <p:spPr>
          <a:xfrm rot="16200000">
            <a:off x="4390909" y="1913573"/>
            <a:ext cx="583814" cy="369332"/>
          </a:xfrm>
          <a:prstGeom prst="rect">
            <a:avLst/>
          </a:prstGeom>
          <a:noFill/>
        </p:spPr>
        <p:txBody>
          <a:bodyPr wrap="none" rtlCol="0">
            <a:spAutoFit/>
          </a:bodyPr>
          <a:lstStyle/>
          <a:p>
            <a:r>
              <a:rPr lang="nl-NL" dirty="0">
                <a:solidFill>
                  <a:prstClr val="black"/>
                </a:solidFill>
              </a:rPr>
              <a:t>prijs</a:t>
            </a:r>
          </a:p>
        </p:txBody>
      </p:sp>
      <p:sp>
        <p:nvSpPr>
          <p:cNvPr id="21" name="Tekstvak 20"/>
          <p:cNvSpPr txBox="1"/>
          <p:nvPr/>
        </p:nvSpPr>
        <p:spPr>
          <a:xfrm>
            <a:off x="4751056" y="4374396"/>
            <a:ext cx="418704" cy="369332"/>
          </a:xfrm>
          <a:prstGeom prst="rect">
            <a:avLst/>
          </a:prstGeom>
          <a:noFill/>
        </p:spPr>
        <p:txBody>
          <a:bodyPr wrap="none" rtlCol="0">
            <a:spAutoFit/>
          </a:bodyPr>
          <a:lstStyle/>
          <a:p>
            <a:r>
              <a:rPr lang="nl-NL" dirty="0">
                <a:solidFill>
                  <a:prstClr val="black"/>
                </a:solidFill>
              </a:rPr>
              <a:t>10</a:t>
            </a:r>
          </a:p>
        </p:txBody>
      </p:sp>
      <p:sp>
        <p:nvSpPr>
          <p:cNvPr id="22" name="Tekstvak 21"/>
          <p:cNvSpPr txBox="1"/>
          <p:nvPr/>
        </p:nvSpPr>
        <p:spPr>
          <a:xfrm>
            <a:off x="4751056" y="3654316"/>
            <a:ext cx="418704" cy="369332"/>
          </a:xfrm>
          <a:prstGeom prst="rect">
            <a:avLst/>
          </a:prstGeom>
          <a:noFill/>
        </p:spPr>
        <p:txBody>
          <a:bodyPr wrap="none" rtlCol="0">
            <a:spAutoFit/>
          </a:bodyPr>
          <a:lstStyle/>
          <a:p>
            <a:r>
              <a:rPr lang="nl-NL" dirty="0">
                <a:solidFill>
                  <a:prstClr val="black"/>
                </a:solidFill>
              </a:rPr>
              <a:t>20</a:t>
            </a:r>
          </a:p>
        </p:txBody>
      </p:sp>
      <p:sp>
        <p:nvSpPr>
          <p:cNvPr id="23" name="Tekstvak 22"/>
          <p:cNvSpPr txBox="1"/>
          <p:nvPr/>
        </p:nvSpPr>
        <p:spPr>
          <a:xfrm>
            <a:off x="4751056" y="3006244"/>
            <a:ext cx="418704" cy="369332"/>
          </a:xfrm>
          <a:prstGeom prst="rect">
            <a:avLst/>
          </a:prstGeom>
          <a:noFill/>
        </p:spPr>
        <p:txBody>
          <a:bodyPr wrap="none" rtlCol="0">
            <a:spAutoFit/>
          </a:bodyPr>
          <a:lstStyle/>
          <a:p>
            <a:r>
              <a:rPr lang="nl-NL" dirty="0">
                <a:solidFill>
                  <a:prstClr val="black"/>
                </a:solidFill>
              </a:rPr>
              <a:t>30</a:t>
            </a:r>
          </a:p>
        </p:txBody>
      </p:sp>
      <p:sp>
        <p:nvSpPr>
          <p:cNvPr id="24" name="Tekstvak 23"/>
          <p:cNvSpPr txBox="1"/>
          <p:nvPr/>
        </p:nvSpPr>
        <p:spPr>
          <a:xfrm>
            <a:off x="4751056" y="2276872"/>
            <a:ext cx="418704" cy="369332"/>
          </a:xfrm>
          <a:prstGeom prst="rect">
            <a:avLst/>
          </a:prstGeom>
          <a:noFill/>
        </p:spPr>
        <p:txBody>
          <a:bodyPr wrap="none" rtlCol="0">
            <a:spAutoFit/>
          </a:bodyPr>
          <a:lstStyle/>
          <a:p>
            <a:r>
              <a:rPr lang="nl-NL" dirty="0">
                <a:solidFill>
                  <a:prstClr val="black"/>
                </a:solidFill>
              </a:rPr>
              <a:t>40</a:t>
            </a:r>
          </a:p>
        </p:txBody>
      </p:sp>
      <p:sp>
        <p:nvSpPr>
          <p:cNvPr id="25" name="Tekstvak 24"/>
          <p:cNvSpPr txBox="1"/>
          <p:nvPr/>
        </p:nvSpPr>
        <p:spPr>
          <a:xfrm>
            <a:off x="4751056" y="1566084"/>
            <a:ext cx="418704" cy="369332"/>
          </a:xfrm>
          <a:prstGeom prst="rect">
            <a:avLst/>
          </a:prstGeom>
          <a:noFill/>
        </p:spPr>
        <p:txBody>
          <a:bodyPr wrap="none" rtlCol="0">
            <a:spAutoFit/>
          </a:bodyPr>
          <a:lstStyle/>
          <a:p>
            <a:r>
              <a:rPr lang="nl-NL" dirty="0">
                <a:solidFill>
                  <a:prstClr val="black"/>
                </a:solidFill>
              </a:rPr>
              <a:t>50</a:t>
            </a:r>
          </a:p>
        </p:txBody>
      </p:sp>
      <p:sp>
        <p:nvSpPr>
          <p:cNvPr id="26" name="Tekstvak 25"/>
          <p:cNvSpPr txBox="1"/>
          <p:nvPr/>
        </p:nvSpPr>
        <p:spPr>
          <a:xfrm>
            <a:off x="5759168" y="5310500"/>
            <a:ext cx="418704" cy="369332"/>
          </a:xfrm>
          <a:prstGeom prst="rect">
            <a:avLst/>
          </a:prstGeom>
          <a:noFill/>
        </p:spPr>
        <p:txBody>
          <a:bodyPr wrap="none" rtlCol="0">
            <a:spAutoFit/>
          </a:bodyPr>
          <a:lstStyle/>
          <a:p>
            <a:r>
              <a:rPr lang="nl-NL" dirty="0">
                <a:solidFill>
                  <a:prstClr val="black"/>
                </a:solidFill>
              </a:rPr>
              <a:t>20</a:t>
            </a:r>
          </a:p>
        </p:txBody>
      </p:sp>
      <p:sp>
        <p:nvSpPr>
          <p:cNvPr id="27" name="Tekstvak 26"/>
          <p:cNvSpPr txBox="1"/>
          <p:nvPr/>
        </p:nvSpPr>
        <p:spPr>
          <a:xfrm>
            <a:off x="6492592" y="5310500"/>
            <a:ext cx="418704" cy="369332"/>
          </a:xfrm>
          <a:prstGeom prst="rect">
            <a:avLst/>
          </a:prstGeom>
          <a:noFill/>
        </p:spPr>
        <p:txBody>
          <a:bodyPr wrap="none" rtlCol="0">
            <a:spAutoFit/>
          </a:bodyPr>
          <a:lstStyle/>
          <a:p>
            <a:r>
              <a:rPr lang="nl-NL" dirty="0">
                <a:solidFill>
                  <a:prstClr val="black"/>
                </a:solidFill>
              </a:rPr>
              <a:t>40</a:t>
            </a:r>
          </a:p>
        </p:txBody>
      </p:sp>
      <p:sp>
        <p:nvSpPr>
          <p:cNvPr id="28" name="Tekstvak 27"/>
          <p:cNvSpPr txBox="1"/>
          <p:nvPr/>
        </p:nvSpPr>
        <p:spPr>
          <a:xfrm>
            <a:off x="7212672" y="5310500"/>
            <a:ext cx="418704" cy="369332"/>
          </a:xfrm>
          <a:prstGeom prst="rect">
            <a:avLst/>
          </a:prstGeom>
          <a:noFill/>
        </p:spPr>
        <p:txBody>
          <a:bodyPr wrap="none" rtlCol="0">
            <a:spAutoFit/>
          </a:bodyPr>
          <a:lstStyle/>
          <a:p>
            <a:r>
              <a:rPr lang="nl-NL" dirty="0">
                <a:solidFill>
                  <a:prstClr val="black"/>
                </a:solidFill>
              </a:rPr>
              <a:t>60</a:t>
            </a:r>
          </a:p>
        </p:txBody>
      </p:sp>
      <p:sp>
        <p:nvSpPr>
          <p:cNvPr id="29" name="Tekstvak 28"/>
          <p:cNvSpPr txBox="1"/>
          <p:nvPr/>
        </p:nvSpPr>
        <p:spPr>
          <a:xfrm>
            <a:off x="7932752" y="5310500"/>
            <a:ext cx="418704" cy="369332"/>
          </a:xfrm>
          <a:prstGeom prst="rect">
            <a:avLst/>
          </a:prstGeom>
          <a:noFill/>
        </p:spPr>
        <p:txBody>
          <a:bodyPr wrap="none" rtlCol="0">
            <a:spAutoFit/>
          </a:bodyPr>
          <a:lstStyle/>
          <a:p>
            <a:r>
              <a:rPr lang="nl-NL" dirty="0">
                <a:solidFill>
                  <a:prstClr val="black"/>
                </a:solidFill>
              </a:rPr>
              <a:t>80</a:t>
            </a:r>
          </a:p>
        </p:txBody>
      </p:sp>
      <p:sp>
        <p:nvSpPr>
          <p:cNvPr id="30" name="Tekstvak 29"/>
          <p:cNvSpPr txBox="1"/>
          <p:nvPr/>
        </p:nvSpPr>
        <p:spPr>
          <a:xfrm>
            <a:off x="8580824" y="5310500"/>
            <a:ext cx="535724" cy="369332"/>
          </a:xfrm>
          <a:prstGeom prst="rect">
            <a:avLst/>
          </a:prstGeom>
          <a:noFill/>
        </p:spPr>
        <p:txBody>
          <a:bodyPr wrap="none" rtlCol="0">
            <a:spAutoFit/>
          </a:bodyPr>
          <a:lstStyle/>
          <a:p>
            <a:r>
              <a:rPr lang="nl-NL" dirty="0">
                <a:solidFill>
                  <a:prstClr val="black"/>
                </a:solidFill>
              </a:rPr>
              <a:t>100</a:t>
            </a:r>
          </a:p>
        </p:txBody>
      </p:sp>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hthoek 32"/>
          <p:cNvSpPr/>
          <p:nvPr/>
        </p:nvSpPr>
        <p:spPr>
          <a:xfrm>
            <a:off x="5547421" y="1741975"/>
            <a:ext cx="40908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v</a:t>
            </a:r>
            <a:endParaRPr lang="nl-NL" dirty="0">
              <a:solidFill>
                <a:prstClr val="black"/>
              </a:solidFill>
            </a:endParaRPr>
          </a:p>
        </p:txBody>
      </p:sp>
      <p:cxnSp>
        <p:nvCxnSpPr>
          <p:cNvPr id="35" name="Rechte verbindingslijn 34"/>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36" name="Rechthoek 35"/>
          <p:cNvSpPr/>
          <p:nvPr/>
        </p:nvSpPr>
        <p:spPr>
          <a:xfrm>
            <a:off x="7787340" y="2020814"/>
            <a:ext cx="41389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sp>
        <p:nvSpPr>
          <p:cNvPr id="41" name="Ovaal 40"/>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1714492395"/>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57200" y="1285860"/>
            <a:ext cx="4038600" cy="5143536"/>
          </a:xfrm>
        </p:spPr>
        <p:txBody>
          <a:bodyPr>
            <a:normAutofit fontScale="92500" lnSpcReduction="20000"/>
          </a:bodyPr>
          <a:lstStyle/>
          <a:p>
            <a:pPr marL="0" indent="0">
              <a:buNone/>
            </a:pPr>
            <a:r>
              <a:rPr lang="nl-NL" sz="2400" dirty="0"/>
              <a:t>Stel dat de overheid een btw-tarief van 20% invoert.</a:t>
            </a:r>
          </a:p>
          <a:p>
            <a:pPr marL="0" indent="0">
              <a:buNone/>
            </a:pPr>
            <a:endParaRPr lang="nl-NL" sz="900" dirty="0"/>
          </a:p>
          <a:p>
            <a:pPr marL="0" indent="0">
              <a:buNone/>
            </a:pPr>
            <a:r>
              <a:rPr lang="nl-NL" sz="2200" dirty="0"/>
              <a:t>Voorheen waren bedrijven pas bereid om vanaf €10 dit product te leveren.</a:t>
            </a:r>
          </a:p>
          <a:p>
            <a:pPr marL="0" indent="0">
              <a:buNone/>
            </a:pPr>
            <a:r>
              <a:rPr lang="nl-NL" sz="2200" dirty="0"/>
              <a:t>Nu willen ze minimaal €12 ontvangen </a:t>
            </a:r>
            <a:r>
              <a:rPr lang="nl-NL" sz="1700" dirty="0"/>
              <a:t>(10 voor henzelf en </a:t>
            </a:r>
            <a:br>
              <a:rPr lang="nl-NL" sz="1700" dirty="0"/>
            </a:br>
            <a:r>
              <a:rPr lang="nl-NL" sz="1700" dirty="0"/>
              <a:t>(20% van 10 =) 2 voor de overheid)</a:t>
            </a:r>
            <a:endParaRPr lang="nl-NL" sz="2200" dirty="0"/>
          </a:p>
          <a:p>
            <a:pPr marL="0" indent="0">
              <a:buNone/>
            </a:pPr>
            <a:endParaRPr lang="nl-NL" sz="2200" dirty="0"/>
          </a:p>
          <a:p>
            <a:pPr marL="0" indent="0">
              <a:buNone/>
            </a:pPr>
            <a:r>
              <a:rPr lang="nl-NL" sz="2200" dirty="0"/>
              <a:t>Voorheen waren bedrijven bereid om 20.000 producten te leveren voor een prijs van €20.</a:t>
            </a:r>
          </a:p>
          <a:p>
            <a:pPr marL="0" indent="0">
              <a:buNone/>
            </a:pPr>
            <a:r>
              <a:rPr lang="nl-NL" sz="2200" dirty="0"/>
              <a:t>Nu willen ze daar minimaal </a:t>
            </a:r>
            <a:br>
              <a:rPr lang="nl-NL" sz="2200" dirty="0"/>
            </a:br>
            <a:r>
              <a:rPr lang="nl-NL" sz="1700" dirty="0"/>
              <a:t>(20 x 1,2 =)</a:t>
            </a:r>
            <a:r>
              <a:rPr lang="nl-NL" sz="2200" dirty="0"/>
              <a:t> €24 voor ontvangen.</a:t>
            </a:r>
            <a:br>
              <a:rPr lang="nl-NL" sz="2200" dirty="0"/>
            </a:br>
            <a:endParaRPr lang="nl-NL" sz="2200" dirty="0"/>
          </a:p>
          <a:p>
            <a:pPr marL="0" indent="0">
              <a:buNone/>
            </a:pPr>
            <a:r>
              <a:rPr lang="nl-NL" sz="2200" dirty="0"/>
              <a:t>Elke prijs die zij zélf willen ontvangen, wordt dus met 20% verhoogd!</a:t>
            </a:r>
          </a:p>
        </p:txBody>
      </p:sp>
      <p:sp>
        <p:nvSpPr>
          <p:cNvPr id="2" name="Titel 1"/>
          <p:cNvSpPr>
            <a:spLocks noGrp="1"/>
          </p:cNvSpPr>
          <p:nvPr>
            <p:ph type="title"/>
          </p:nvPr>
        </p:nvSpPr>
        <p:spPr>
          <a:xfrm>
            <a:off x="457200" y="338328"/>
            <a:ext cx="8229600" cy="858424"/>
          </a:xfrm>
        </p:spPr>
        <p:txBody>
          <a:bodyPr/>
          <a:lstStyle/>
          <a:p>
            <a:r>
              <a:rPr lang="nl-NL" dirty="0"/>
              <a:t>Belasting als vast bedrag </a:t>
            </a:r>
            <a:r>
              <a:rPr lang="nl-NL" dirty="0" err="1"/>
              <a:t>p.prod</a:t>
            </a:r>
            <a:r>
              <a:rPr lang="nl-NL" dirty="0"/>
              <a:t>.</a:t>
            </a:r>
          </a:p>
        </p:txBody>
      </p:sp>
      <p:cxnSp>
        <p:nvCxnSpPr>
          <p:cNvPr id="7" name="Rechte verbindingslijn 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8" name="Rechte verbindingslijn 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9" name="Rechte verbindingslijn 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948264" y="5676363"/>
            <a:ext cx="2087238" cy="369332"/>
          </a:xfrm>
          <a:prstGeom prst="rect">
            <a:avLst/>
          </a:prstGeom>
          <a:noFill/>
        </p:spPr>
        <p:txBody>
          <a:bodyPr wrap="none" rtlCol="0">
            <a:spAutoFit/>
          </a:bodyPr>
          <a:lstStyle/>
          <a:p>
            <a:r>
              <a:rPr lang="nl-NL" dirty="0">
                <a:solidFill>
                  <a:prstClr val="black"/>
                </a:solidFill>
              </a:rPr>
              <a:t>hoeveelheid × 1.000</a:t>
            </a:r>
          </a:p>
        </p:txBody>
      </p:sp>
      <p:sp>
        <p:nvSpPr>
          <p:cNvPr id="20" name="Tekstvak 19"/>
          <p:cNvSpPr txBox="1"/>
          <p:nvPr/>
        </p:nvSpPr>
        <p:spPr>
          <a:xfrm rot="16200000">
            <a:off x="4390909" y="1913573"/>
            <a:ext cx="583814" cy="369332"/>
          </a:xfrm>
          <a:prstGeom prst="rect">
            <a:avLst/>
          </a:prstGeom>
          <a:noFill/>
        </p:spPr>
        <p:txBody>
          <a:bodyPr wrap="none" rtlCol="0">
            <a:spAutoFit/>
          </a:bodyPr>
          <a:lstStyle/>
          <a:p>
            <a:r>
              <a:rPr lang="nl-NL" dirty="0">
                <a:solidFill>
                  <a:prstClr val="black"/>
                </a:solidFill>
              </a:rPr>
              <a:t>prijs</a:t>
            </a:r>
          </a:p>
        </p:txBody>
      </p:sp>
      <p:sp>
        <p:nvSpPr>
          <p:cNvPr id="21" name="Tekstvak 20"/>
          <p:cNvSpPr txBox="1"/>
          <p:nvPr/>
        </p:nvSpPr>
        <p:spPr>
          <a:xfrm>
            <a:off x="4751056" y="4374396"/>
            <a:ext cx="418704" cy="369332"/>
          </a:xfrm>
          <a:prstGeom prst="rect">
            <a:avLst/>
          </a:prstGeom>
          <a:noFill/>
        </p:spPr>
        <p:txBody>
          <a:bodyPr wrap="none" rtlCol="0">
            <a:spAutoFit/>
          </a:bodyPr>
          <a:lstStyle/>
          <a:p>
            <a:r>
              <a:rPr lang="nl-NL" dirty="0">
                <a:solidFill>
                  <a:prstClr val="black"/>
                </a:solidFill>
              </a:rPr>
              <a:t>10</a:t>
            </a:r>
          </a:p>
        </p:txBody>
      </p:sp>
      <p:sp>
        <p:nvSpPr>
          <p:cNvPr id="22" name="Tekstvak 21"/>
          <p:cNvSpPr txBox="1"/>
          <p:nvPr/>
        </p:nvSpPr>
        <p:spPr>
          <a:xfrm>
            <a:off x="4751056" y="3654316"/>
            <a:ext cx="418704" cy="369332"/>
          </a:xfrm>
          <a:prstGeom prst="rect">
            <a:avLst/>
          </a:prstGeom>
          <a:noFill/>
        </p:spPr>
        <p:txBody>
          <a:bodyPr wrap="none" rtlCol="0">
            <a:spAutoFit/>
          </a:bodyPr>
          <a:lstStyle/>
          <a:p>
            <a:r>
              <a:rPr lang="nl-NL" dirty="0">
                <a:solidFill>
                  <a:prstClr val="black"/>
                </a:solidFill>
              </a:rPr>
              <a:t>20</a:t>
            </a:r>
          </a:p>
        </p:txBody>
      </p:sp>
      <p:sp>
        <p:nvSpPr>
          <p:cNvPr id="23" name="Tekstvak 22"/>
          <p:cNvSpPr txBox="1"/>
          <p:nvPr/>
        </p:nvSpPr>
        <p:spPr>
          <a:xfrm>
            <a:off x="4751056" y="3006244"/>
            <a:ext cx="418704" cy="369332"/>
          </a:xfrm>
          <a:prstGeom prst="rect">
            <a:avLst/>
          </a:prstGeom>
          <a:noFill/>
        </p:spPr>
        <p:txBody>
          <a:bodyPr wrap="none" rtlCol="0">
            <a:spAutoFit/>
          </a:bodyPr>
          <a:lstStyle/>
          <a:p>
            <a:r>
              <a:rPr lang="nl-NL" dirty="0">
                <a:solidFill>
                  <a:prstClr val="black"/>
                </a:solidFill>
              </a:rPr>
              <a:t>30</a:t>
            </a:r>
          </a:p>
        </p:txBody>
      </p:sp>
      <p:sp>
        <p:nvSpPr>
          <p:cNvPr id="24" name="Tekstvak 23"/>
          <p:cNvSpPr txBox="1"/>
          <p:nvPr/>
        </p:nvSpPr>
        <p:spPr>
          <a:xfrm>
            <a:off x="4751056" y="2276872"/>
            <a:ext cx="418704" cy="369332"/>
          </a:xfrm>
          <a:prstGeom prst="rect">
            <a:avLst/>
          </a:prstGeom>
          <a:noFill/>
        </p:spPr>
        <p:txBody>
          <a:bodyPr wrap="none" rtlCol="0">
            <a:spAutoFit/>
          </a:bodyPr>
          <a:lstStyle/>
          <a:p>
            <a:r>
              <a:rPr lang="nl-NL" dirty="0">
                <a:solidFill>
                  <a:prstClr val="black"/>
                </a:solidFill>
              </a:rPr>
              <a:t>40</a:t>
            </a:r>
          </a:p>
        </p:txBody>
      </p:sp>
      <p:sp>
        <p:nvSpPr>
          <p:cNvPr id="25" name="Tekstvak 24"/>
          <p:cNvSpPr txBox="1"/>
          <p:nvPr/>
        </p:nvSpPr>
        <p:spPr>
          <a:xfrm>
            <a:off x="4751056" y="1566084"/>
            <a:ext cx="418704" cy="369332"/>
          </a:xfrm>
          <a:prstGeom prst="rect">
            <a:avLst/>
          </a:prstGeom>
          <a:noFill/>
        </p:spPr>
        <p:txBody>
          <a:bodyPr wrap="none" rtlCol="0">
            <a:spAutoFit/>
          </a:bodyPr>
          <a:lstStyle/>
          <a:p>
            <a:r>
              <a:rPr lang="nl-NL" dirty="0">
                <a:solidFill>
                  <a:prstClr val="black"/>
                </a:solidFill>
              </a:rPr>
              <a:t>50</a:t>
            </a:r>
          </a:p>
        </p:txBody>
      </p:sp>
      <p:sp>
        <p:nvSpPr>
          <p:cNvPr id="26" name="Tekstvak 25"/>
          <p:cNvSpPr txBox="1"/>
          <p:nvPr/>
        </p:nvSpPr>
        <p:spPr>
          <a:xfrm>
            <a:off x="5759168" y="5310500"/>
            <a:ext cx="418704" cy="369332"/>
          </a:xfrm>
          <a:prstGeom prst="rect">
            <a:avLst/>
          </a:prstGeom>
          <a:noFill/>
        </p:spPr>
        <p:txBody>
          <a:bodyPr wrap="none" rtlCol="0">
            <a:spAutoFit/>
          </a:bodyPr>
          <a:lstStyle/>
          <a:p>
            <a:r>
              <a:rPr lang="nl-NL" dirty="0">
                <a:solidFill>
                  <a:prstClr val="black"/>
                </a:solidFill>
              </a:rPr>
              <a:t>20</a:t>
            </a:r>
          </a:p>
        </p:txBody>
      </p:sp>
      <p:sp>
        <p:nvSpPr>
          <p:cNvPr id="27" name="Tekstvak 26"/>
          <p:cNvSpPr txBox="1"/>
          <p:nvPr/>
        </p:nvSpPr>
        <p:spPr>
          <a:xfrm>
            <a:off x="6492592" y="5310500"/>
            <a:ext cx="418704" cy="369332"/>
          </a:xfrm>
          <a:prstGeom prst="rect">
            <a:avLst/>
          </a:prstGeom>
          <a:noFill/>
        </p:spPr>
        <p:txBody>
          <a:bodyPr wrap="none" rtlCol="0">
            <a:spAutoFit/>
          </a:bodyPr>
          <a:lstStyle/>
          <a:p>
            <a:r>
              <a:rPr lang="nl-NL" dirty="0">
                <a:solidFill>
                  <a:prstClr val="black"/>
                </a:solidFill>
              </a:rPr>
              <a:t>40</a:t>
            </a:r>
          </a:p>
        </p:txBody>
      </p:sp>
      <p:sp>
        <p:nvSpPr>
          <p:cNvPr id="28" name="Tekstvak 27"/>
          <p:cNvSpPr txBox="1"/>
          <p:nvPr/>
        </p:nvSpPr>
        <p:spPr>
          <a:xfrm>
            <a:off x="7212672" y="5310500"/>
            <a:ext cx="418704" cy="369332"/>
          </a:xfrm>
          <a:prstGeom prst="rect">
            <a:avLst/>
          </a:prstGeom>
          <a:noFill/>
        </p:spPr>
        <p:txBody>
          <a:bodyPr wrap="none" rtlCol="0">
            <a:spAutoFit/>
          </a:bodyPr>
          <a:lstStyle/>
          <a:p>
            <a:r>
              <a:rPr lang="nl-NL" dirty="0">
                <a:solidFill>
                  <a:prstClr val="black"/>
                </a:solidFill>
              </a:rPr>
              <a:t>60</a:t>
            </a:r>
          </a:p>
        </p:txBody>
      </p:sp>
      <p:sp>
        <p:nvSpPr>
          <p:cNvPr id="29" name="Tekstvak 28"/>
          <p:cNvSpPr txBox="1"/>
          <p:nvPr/>
        </p:nvSpPr>
        <p:spPr>
          <a:xfrm>
            <a:off x="7932752" y="5310500"/>
            <a:ext cx="418704" cy="369332"/>
          </a:xfrm>
          <a:prstGeom prst="rect">
            <a:avLst/>
          </a:prstGeom>
          <a:noFill/>
        </p:spPr>
        <p:txBody>
          <a:bodyPr wrap="none" rtlCol="0">
            <a:spAutoFit/>
          </a:bodyPr>
          <a:lstStyle/>
          <a:p>
            <a:r>
              <a:rPr lang="nl-NL" dirty="0">
                <a:solidFill>
                  <a:prstClr val="black"/>
                </a:solidFill>
              </a:rPr>
              <a:t>80</a:t>
            </a:r>
          </a:p>
        </p:txBody>
      </p:sp>
      <p:sp>
        <p:nvSpPr>
          <p:cNvPr id="30" name="Tekstvak 29"/>
          <p:cNvSpPr txBox="1"/>
          <p:nvPr/>
        </p:nvSpPr>
        <p:spPr>
          <a:xfrm>
            <a:off x="8580824" y="5310500"/>
            <a:ext cx="535724" cy="369332"/>
          </a:xfrm>
          <a:prstGeom prst="rect">
            <a:avLst/>
          </a:prstGeom>
          <a:noFill/>
        </p:spPr>
        <p:txBody>
          <a:bodyPr wrap="none" rtlCol="0">
            <a:spAutoFit/>
          </a:bodyPr>
          <a:lstStyle/>
          <a:p>
            <a:r>
              <a:rPr lang="nl-NL" dirty="0">
                <a:solidFill>
                  <a:prstClr val="black"/>
                </a:solidFill>
              </a:rPr>
              <a:t>100</a:t>
            </a:r>
          </a:p>
        </p:txBody>
      </p:sp>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hthoek 32"/>
          <p:cNvSpPr/>
          <p:nvPr/>
        </p:nvSpPr>
        <p:spPr>
          <a:xfrm>
            <a:off x="5547421" y="1741975"/>
            <a:ext cx="40908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v</a:t>
            </a:r>
            <a:endParaRPr lang="nl-NL" dirty="0">
              <a:solidFill>
                <a:prstClr val="black"/>
              </a:solidFill>
            </a:endParaRPr>
          </a:p>
        </p:txBody>
      </p:sp>
      <p:cxnSp>
        <p:nvCxnSpPr>
          <p:cNvPr id="35" name="Rechte verbindingslijn 34"/>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36" name="Rechthoek 35"/>
          <p:cNvSpPr/>
          <p:nvPr/>
        </p:nvSpPr>
        <p:spPr>
          <a:xfrm>
            <a:off x="8067192" y="1632568"/>
            <a:ext cx="41389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sp>
        <p:nvSpPr>
          <p:cNvPr id="41" name="Ovaal 40"/>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solidFill>
                <a:prstClr val="white"/>
              </a:solidFill>
            </a:endParaRPr>
          </a:p>
        </p:txBody>
      </p:sp>
      <p:sp>
        <p:nvSpPr>
          <p:cNvPr id="34" name="Ovaal 33"/>
          <p:cNvSpPr/>
          <p:nvPr/>
        </p:nvSpPr>
        <p:spPr>
          <a:xfrm>
            <a:off x="5206424" y="4532648"/>
            <a:ext cx="119609" cy="11960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solidFill>
                <a:prstClr val="white"/>
              </a:solidFill>
            </a:endParaRPr>
          </a:p>
        </p:txBody>
      </p:sp>
      <p:sp>
        <p:nvSpPr>
          <p:cNvPr id="37" name="Ovaal 36"/>
          <p:cNvSpPr/>
          <p:nvPr/>
        </p:nvSpPr>
        <p:spPr>
          <a:xfrm>
            <a:off x="5926504" y="3816336"/>
            <a:ext cx="119609" cy="11960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solidFill>
                <a:prstClr val="white"/>
              </a:solidFill>
            </a:endParaRPr>
          </a:p>
        </p:txBody>
      </p:sp>
      <p:sp>
        <p:nvSpPr>
          <p:cNvPr id="38" name="Ovaal 37"/>
          <p:cNvSpPr/>
          <p:nvPr/>
        </p:nvSpPr>
        <p:spPr>
          <a:xfrm>
            <a:off x="7360007" y="2362528"/>
            <a:ext cx="119609" cy="11960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solidFill>
                <a:prstClr val="white"/>
              </a:solidFill>
            </a:endParaRPr>
          </a:p>
        </p:txBody>
      </p:sp>
      <p:cxnSp>
        <p:nvCxnSpPr>
          <p:cNvPr id="43" name="Rechte verbindingslijn 42"/>
          <p:cNvCxnSpPr/>
          <p:nvPr/>
        </p:nvCxnSpPr>
        <p:spPr>
          <a:xfrm flipV="1">
            <a:off x="5248275" y="1525708"/>
            <a:ext cx="2480196" cy="2846267"/>
          </a:xfrm>
          <a:prstGeom prst="line">
            <a:avLst/>
          </a:prstGeom>
        </p:spPr>
        <p:style>
          <a:lnRef idx="3">
            <a:schemeClr val="accent4"/>
          </a:lnRef>
          <a:fillRef idx="0">
            <a:schemeClr val="accent4"/>
          </a:fillRef>
          <a:effectRef idx="2">
            <a:schemeClr val="accent4"/>
          </a:effectRef>
          <a:fontRef idx="minor">
            <a:schemeClr val="tx1"/>
          </a:fontRef>
        </p:style>
      </p:cxnSp>
      <p:sp>
        <p:nvSpPr>
          <p:cNvPr id="39" name="Ovaal 38"/>
          <p:cNvSpPr/>
          <p:nvPr/>
        </p:nvSpPr>
        <p:spPr>
          <a:xfrm>
            <a:off x="5206424" y="4274070"/>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solidFill>
                <a:prstClr val="white"/>
              </a:solidFill>
            </a:endParaRPr>
          </a:p>
        </p:txBody>
      </p:sp>
      <p:sp>
        <p:nvSpPr>
          <p:cNvPr id="40" name="Ovaal 39"/>
          <p:cNvSpPr/>
          <p:nvPr/>
        </p:nvSpPr>
        <p:spPr>
          <a:xfrm>
            <a:off x="5926504" y="3453407"/>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solidFill>
                <a:prstClr val="white"/>
              </a:solidFill>
            </a:endParaRPr>
          </a:p>
        </p:txBody>
      </p:sp>
      <p:sp>
        <p:nvSpPr>
          <p:cNvPr id="42" name="Ovaal 41"/>
          <p:cNvSpPr/>
          <p:nvPr/>
        </p:nvSpPr>
        <p:spPr>
          <a:xfrm>
            <a:off x="7353016" y="1816273"/>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solidFill>
                <a:prstClr val="white"/>
              </a:solidFill>
            </a:endParaRPr>
          </a:p>
        </p:txBody>
      </p:sp>
      <p:sp>
        <p:nvSpPr>
          <p:cNvPr id="44" name="Rechthoek 43"/>
          <p:cNvSpPr/>
          <p:nvPr/>
        </p:nvSpPr>
        <p:spPr>
          <a:xfrm>
            <a:off x="7615312" y="1333799"/>
            <a:ext cx="465192"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spTree>
    <p:extLst>
      <p:ext uri="{BB962C8B-B14F-4D97-AF65-F5344CB8AC3E}">
        <p14:creationId xmlns:p14="http://schemas.microsoft.com/office/powerpoint/2010/main" val="47017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75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75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par>
                          <p:cTn id="31" fill="hold">
                            <p:stCondLst>
                              <p:cond delay="500"/>
                            </p:stCondLst>
                            <p:childTnLst>
                              <p:par>
                                <p:cTn id="32" presetID="10" presetClass="entr" presetSubtype="0" fill="hold" grpId="0" nodeType="afterEffect">
                                  <p:stCondLst>
                                    <p:cond delay="75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500"/>
                                        <p:tgtEl>
                                          <p:spTgt spid="6">
                                            <p:txEl>
                                              <p:pRg st="6" end="6"/>
                                            </p:txEl>
                                          </p:spTgt>
                                        </p:tgtEl>
                                      </p:cBhvr>
                                    </p:animEffect>
                                  </p:childTnLst>
                                </p:cTn>
                              </p:par>
                            </p:childTnLst>
                          </p:cTn>
                        </p:par>
                        <p:par>
                          <p:cTn id="40" fill="hold">
                            <p:stCondLst>
                              <p:cond delay="500"/>
                            </p:stCondLst>
                            <p:childTnLst>
                              <p:par>
                                <p:cTn id="41" presetID="10" presetClass="entr" presetSubtype="0" fill="hold" grpId="0" nodeType="afterEffect">
                                  <p:stCondLst>
                                    <p:cond delay="75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fade">
                                      <p:cBhvr>
                                        <p:cTn id="48" dur="500"/>
                                        <p:tgtEl>
                                          <p:spTgt spid="6">
                                            <p:txEl>
                                              <p:pRg st="7" end="7"/>
                                            </p:txEl>
                                          </p:spTgt>
                                        </p:tgtEl>
                                      </p:cBhvr>
                                    </p:animEffect>
                                  </p:childTnLst>
                                </p:cTn>
                              </p:par>
                            </p:childTnLst>
                          </p:cTn>
                        </p:par>
                        <p:par>
                          <p:cTn id="49" fill="hold">
                            <p:stCondLst>
                              <p:cond delay="500"/>
                            </p:stCondLst>
                            <p:childTnLst>
                              <p:par>
                                <p:cTn id="50" presetID="10" presetClass="entr" presetSubtype="0" fill="hold" grpId="0" nodeType="afterEffect">
                                  <p:stCondLst>
                                    <p:cond delay="75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par>
                          <p:cTn id="53" fill="hold">
                            <p:stCondLst>
                              <p:cond delay="1750"/>
                            </p:stCondLst>
                            <p:childTnLst>
                              <p:par>
                                <p:cTn id="54" presetID="10" presetClass="entr" presetSubtype="0" fill="hold" grpId="0" nodeType="afterEffect">
                                  <p:stCondLst>
                                    <p:cond delay="5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par>
                          <p:cTn id="57" fill="hold">
                            <p:stCondLst>
                              <p:cond delay="2750"/>
                            </p:stCondLst>
                            <p:childTnLst>
                              <p:par>
                                <p:cTn id="58" presetID="10" presetClass="entr" presetSubtype="0" fill="hold" nodeType="afterEffect">
                                  <p:stCondLst>
                                    <p:cond delay="75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2250"/>
                                        <p:tgtEl>
                                          <p:spTgt spid="43"/>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animBg="1"/>
      <p:bldP spid="40" grpId="0" animBg="1"/>
      <p:bldP spid="42" grpId="0" animBg="1"/>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57200" y="1285860"/>
            <a:ext cx="4038600" cy="5143536"/>
          </a:xfrm>
        </p:spPr>
        <p:txBody>
          <a:bodyPr>
            <a:normAutofit fontScale="92500"/>
          </a:bodyPr>
          <a:lstStyle/>
          <a:p>
            <a:pPr marL="0" indent="0">
              <a:buNone/>
            </a:pPr>
            <a:r>
              <a:rPr lang="nl-NL" sz="1800" dirty="0"/>
              <a:t>De heffing was 20% op de prijs</a:t>
            </a:r>
          </a:p>
          <a:p>
            <a:pPr marL="0" indent="0">
              <a:buNone/>
            </a:pPr>
            <a:endParaRPr lang="nl-NL" sz="800" dirty="0"/>
          </a:p>
          <a:p>
            <a:pPr marL="0" indent="0">
              <a:buNone/>
            </a:pPr>
            <a:r>
              <a:rPr lang="nl-NL" sz="2400" dirty="0"/>
              <a:t>Oude evenwichtsprijs: €30</a:t>
            </a:r>
          </a:p>
          <a:p>
            <a:pPr marL="0" indent="0">
              <a:buNone/>
            </a:pPr>
            <a:endParaRPr lang="nl-NL" sz="800" dirty="0"/>
          </a:p>
          <a:p>
            <a:pPr marL="0" indent="0">
              <a:buNone/>
            </a:pPr>
            <a:r>
              <a:rPr lang="nl-NL" sz="1800" dirty="0"/>
              <a:t>Door de heffing schuift de aanbodlijn (leveringsbereidheid) overal 20% naar boven.</a:t>
            </a:r>
          </a:p>
          <a:p>
            <a:pPr marL="0" indent="0">
              <a:buNone/>
            </a:pPr>
            <a:endParaRPr lang="nl-NL" sz="800" dirty="0"/>
          </a:p>
          <a:p>
            <a:pPr marL="0" indent="0">
              <a:buNone/>
            </a:pPr>
            <a:r>
              <a:rPr lang="nl-NL" sz="2400" dirty="0"/>
              <a:t>Nieuwe evenwichtsprijs: ± €32</a:t>
            </a:r>
          </a:p>
          <a:p>
            <a:pPr marL="0" indent="0">
              <a:buNone/>
            </a:pPr>
            <a:endParaRPr lang="nl-NL" sz="800" dirty="0"/>
          </a:p>
          <a:p>
            <a:pPr marL="0" indent="0">
              <a:buNone/>
            </a:pPr>
            <a:r>
              <a:rPr lang="nl-NL" sz="2400" dirty="0"/>
              <a:t>De </a:t>
            </a:r>
            <a:r>
              <a:rPr lang="nl-NL" sz="2400" u="sng" dirty="0"/>
              <a:t>consumenten</a:t>
            </a:r>
            <a:r>
              <a:rPr lang="nl-NL" sz="2400" dirty="0"/>
              <a:t> betalen dus ± €2 méér dan voorheen</a:t>
            </a:r>
            <a:endParaRPr lang="nl-NL" sz="1800" dirty="0"/>
          </a:p>
          <a:p>
            <a:pPr marL="0" indent="0">
              <a:buNone/>
            </a:pPr>
            <a:endParaRPr lang="nl-NL" sz="800" dirty="0"/>
          </a:p>
          <a:p>
            <a:pPr marL="0" indent="0">
              <a:buNone/>
            </a:pPr>
            <a:r>
              <a:rPr lang="nl-NL" sz="2400" dirty="0"/>
              <a:t>De </a:t>
            </a:r>
            <a:r>
              <a:rPr lang="nl-NL" sz="2400" u="sng" dirty="0"/>
              <a:t>producenten</a:t>
            </a:r>
            <a:r>
              <a:rPr lang="nl-NL" sz="2400" dirty="0"/>
              <a:t> houden ± €27 over</a:t>
            </a:r>
          </a:p>
          <a:p>
            <a:pPr marL="0" indent="0">
              <a:buNone/>
            </a:pPr>
            <a:endParaRPr lang="nl-NL" sz="900" dirty="0"/>
          </a:p>
          <a:p>
            <a:pPr marL="0" indent="0">
              <a:buNone/>
            </a:pPr>
            <a:r>
              <a:rPr lang="nl-NL" sz="2400" dirty="0"/>
              <a:t>Voor de exacte getallen moeten we echter gaan rekenen!</a:t>
            </a:r>
            <a:endParaRPr lang="nl-NL" sz="900" dirty="0"/>
          </a:p>
        </p:txBody>
      </p:sp>
      <p:sp>
        <p:nvSpPr>
          <p:cNvPr id="2" name="Titel 1"/>
          <p:cNvSpPr>
            <a:spLocks noGrp="1"/>
          </p:cNvSpPr>
          <p:nvPr>
            <p:ph type="title"/>
          </p:nvPr>
        </p:nvSpPr>
        <p:spPr>
          <a:xfrm>
            <a:off x="457200" y="338328"/>
            <a:ext cx="8229600" cy="858424"/>
          </a:xfrm>
        </p:spPr>
        <p:txBody>
          <a:bodyPr/>
          <a:lstStyle/>
          <a:p>
            <a:r>
              <a:rPr lang="nl-NL" dirty="0"/>
              <a:t>Grafisch aflezen gevolgen</a:t>
            </a:r>
          </a:p>
        </p:txBody>
      </p:sp>
      <p:cxnSp>
        <p:nvCxnSpPr>
          <p:cNvPr id="7" name="Rechte verbindingslijn 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8" name="Rechte verbindingslijn 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9" name="Rechte verbindingslijn 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948264" y="5676363"/>
            <a:ext cx="2087238" cy="369332"/>
          </a:xfrm>
          <a:prstGeom prst="rect">
            <a:avLst/>
          </a:prstGeom>
          <a:noFill/>
        </p:spPr>
        <p:txBody>
          <a:bodyPr wrap="none" rtlCol="0">
            <a:spAutoFit/>
          </a:bodyPr>
          <a:lstStyle/>
          <a:p>
            <a:r>
              <a:rPr lang="nl-NL" dirty="0">
                <a:solidFill>
                  <a:prstClr val="black"/>
                </a:solidFill>
              </a:rPr>
              <a:t>hoeveelheid × 1.000</a:t>
            </a:r>
          </a:p>
        </p:txBody>
      </p:sp>
      <p:sp>
        <p:nvSpPr>
          <p:cNvPr id="20" name="Tekstvak 19"/>
          <p:cNvSpPr txBox="1"/>
          <p:nvPr/>
        </p:nvSpPr>
        <p:spPr>
          <a:xfrm rot="16200000">
            <a:off x="4390909" y="1913573"/>
            <a:ext cx="583814" cy="369332"/>
          </a:xfrm>
          <a:prstGeom prst="rect">
            <a:avLst/>
          </a:prstGeom>
          <a:noFill/>
        </p:spPr>
        <p:txBody>
          <a:bodyPr wrap="none" rtlCol="0">
            <a:spAutoFit/>
          </a:bodyPr>
          <a:lstStyle/>
          <a:p>
            <a:r>
              <a:rPr lang="nl-NL" dirty="0">
                <a:solidFill>
                  <a:prstClr val="black"/>
                </a:solidFill>
              </a:rPr>
              <a:t>prijs</a:t>
            </a:r>
          </a:p>
        </p:txBody>
      </p:sp>
      <p:sp>
        <p:nvSpPr>
          <p:cNvPr id="21" name="Tekstvak 20"/>
          <p:cNvSpPr txBox="1"/>
          <p:nvPr/>
        </p:nvSpPr>
        <p:spPr>
          <a:xfrm>
            <a:off x="4751056" y="4374396"/>
            <a:ext cx="418704" cy="369332"/>
          </a:xfrm>
          <a:prstGeom prst="rect">
            <a:avLst/>
          </a:prstGeom>
          <a:noFill/>
        </p:spPr>
        <p:txBody>
          <a:bodyPr wrap="none" rtlCol="0">
            <a:spAutoFit/>
          </a:bodyPr>
          <a:lstStyle/>
          <a:p>
            <a:r>
              <a:rPr lang="nl-NL" dirty="0">
                <a:solidFill>
                  <a:prstClr val="black"/>
                </a:solidFill>
              </a:rPr>
              <a:t>10</a:t>
            </a:r>
          </a:p>
        </p:txBody>
      </p:sp>
      <p:sp>
        <p:nvSpPr>
          <p:cNvPr id="22" name="Tekstvak 21"/>
          <p:cNvSpPr txBox="1"/>
          <p:nvPr/>
        </p:nvSpPr>
        <p:spPr>
          <a:xfrm>
            <a:off x="4751056" y="3654316"/>
            <a:ext cx="418704" cy="369332"/>
          </a:xfrm>
          <a:prstGeom prst="rect">
            <a:avLst/>
          </a:prstGeom>
          <a:noFill/>
        </p:spPr>
        <p:txBody>
          <a:bodyPr wrap="none" rtlCol="0">
            <a:spAutoFit/>
          </a:bodyPr>
          <a:lstStyle/>
          <a:p>
            <a:r>
              <a:rPr lang="nl-NL" dirty="0">
                <a:solidFill>
                  <a:prstClr val="black"/>
                </a:solidFill>
              </a:rPr>
              <a:t>20</a:t>
            </a:r>
          </a:p>
        </p:txBody>
      </p:sp>
      <p:sp>
        <p:nvSpPr>
          <p:cNvPr id="23" name="Tekstvak 22"/>
          <p:cNvSpPr txBox="1"/>
          <p:nvPr/>
        </p:nvSpPr>
        <p:spPr>
          <a:xfrm>
            <a:off x="4751056" y="3006244"/>
            <a:ext cx="418704" cy="369332"/>
          </a:xfrm>
          <a:prstGeom prst="rect">
            <a:avLst/>
          </a:prstGeom>
          <a:noFill/>
        </p:spPr>
        <p:txBody>
          <a:bodyPr wrap="none" rtlCol="0">
            <a:spAutoFit/>
          </a:bodyPr>
          <a:lstStyle/>
          <a:p>
            <a:r>
              <a:rPr lang="nl-NL" dirty="0">
                <a:solidFill>
                  <a:prstClr val="black"/>
                </a:solidFill>
              </a:rPr>
              <a:t>30</a:t>
            </a:r>
          </a:p>
        </p:txBody>
      </p:sp>
      <p:sp>
        <p:nvSpPr>
          <p:cNvPr id="24" name="Tekstvak 23"/>
          <p:cNvSpPr txBox="1"/>
          <p:nvPr/>
        </p:nvSpPr>
        <p:spPr>
          <a:xfrm>
            <a:off x="4751056" y="2276872"/>
            <a:ext cx="418704" cy="369332"/>
          </a:xfrm>
          <a:prstGeom prst="rect">
            <a:avLst/>
          </a:prstGeom>
          <a:noFill/>
        </p:spPr>
        <p:txBody>
          <a:bodyPr wrap="none" rtlCol="0">
            <a:spAutoFit/>
          </a:bodyPr>
          <a:lstStyle/>
          <a:p>
            <a:r>
              <a:rPr lang="nl-NL" dirty="0">
                <a:solidFill>
                  <a:prstClr val="black"/>
                </a:solidFill>
              </a:rPr>
              <a:t>40</a:t>
            </a:r>
          </a:p>
        </p:txBody>
      </p:sp>
      <p:sp>
        <p:nvSpPr>
          <p:cNvPr id="25" name="Tekstvak 24"/>
          <p:cNvSpPr txBox="1"/>
          <p:nvPr/>
        </p:nvSpPr>
        <p:spPr>
          <a:xfrm>
            <a:off x="4751056" y="1566084"/>
            <a:ext cx="418704" cy="369332"/>
          </a:xfrm>
          <a:prstGeom prst="rect">
            <a:avLst/>
          </a:prstGeom>
          <a:noFill/>
        </p:spPr>
        <p:txBody>
          <a:bodyPr wrap="none" rtlCol="0">
            <a:spAutoFit/>
          </a:bodyPr>
          <a:lstStyle/>
          <a:p>
            <a:r>
              <a:rPr lang="nl-NL" dirty="0">
                <a:solidFill>
                  <a:prstClr val="black"/>
                </a:solidFill>
              </a:rPr>
              <a:t>50</a:t>
            </a:r>
          </a:p>
        </p:txBody>
      </p:sp>
      <p:sp>
        <p:nvSpPr>
          <p:cNvPr id="26" name="Tekstvak 25"/>
          <p:cNvSpPr txBox="1"/>
          <p:nvPr/>
        </p:nvSpPr>
        <p:spPr>
          <a:xfrm>
            <a:off x="5759168" y="5310500"/>
            <a:ext cx="418704" cy="369332"/>
          </a:xfrm>
          <a:prstGeom prst="rect">
            <a:avLst/>
          </a:prstGeom>
          <a:noFill/>
        </p:spPr>
        <p:txBody>
          <a:bodyPr wrap="none" rtlCol="0">
            <a:spAutoFit/>
          </a:bodyPr>
          <a:lstStyle/>
          <a:p>
            <a:r>
              <a:rPr lang="nl-NL" dirty="0">
                <a:solidFill>
                  <a:prstClr val="black"/>
                </a:solidFill>
              </a:rPr>
              <a:t>20</a:t>
            </a:r>
          </a:p>
        </p:txBody>
      </p:sp>
      <p:sp>
        <p:nvSpPr>
          <p:cNvPr id="27" name="Tekstvak 26"/>
          <p:cNvSpPr txBox="1"/>
          <p:nvPr/>
        </p:nvSpPr>
        <p:spPr>
          <a:xfrm>
            <a:off x="6492592" y="5310500"/>
            <a:ext cx="418704" cy="369332"/>
          </a:xfrm>
          <a:prstGeom prst="rect">
            <a:avLst/>
          </a:prstGeom>
          <a:noFill/>
        </p:spPr>
        <p:txBody>
          <a:bodyPr wrap="none" rtlCol="0">
            <a:spAutoFit/>
          </a:bodyPr>
          <a:lstStyle/>
          <a:p>
            <a:r>
              <a:rPr lang="nl-NL" dirty="0">
                <a:solidFill>
                  <a:prstClr val="black"/>
                </a:solidFill>
              </a:rPr>
              <a:t>40</a:t>
            </a:r>
          </a:p>
        </p:txBody>
      </p:sp>
      <p:sp>
        <p:nvSpPr>
          <p:cNvPr id="28" name="Tekstvak 27"/>
          <p:cNvSpPr txBox="1"/>
          <p:nvPr/>
        </p:nvSpPr>
        <p:spPr>
          <a:xfrm>
            <a:off x="7212672" y="5310500"/>
            <a:ext cx="418704" cy="369332"/>
          </a:xfrm>
          <a:prstGeom prst="rect">
            <a:avLst/>
          </a:prstGeom>
          <a:noFill/>
        </p:spPr>
        <p:txBody>
          <a:bodyPr wrap="none" rtlCol="0">
            <a:spAutoFit/>
          </a:bodyPr>
          <a:lstStyle/>
          <a:p>
            <a:r>
              <a:rPr lang="nl-NL" dirty="0">
                <a:solidFill>
                  <a:prstClr val="black"/>
                </a:solidFill>
              </a:rPr>
              <a:t>60</a:t>
            </a:r>
          </a:p>
        </p:txBody>
      </p:sp>
      <p:sp>
        <p:nvSpPr>
          <p:cNvPr id="29" name="Tekstvak 28"/>
          <p:cNvSpPr txBox="1"/>
          <p:nvPr/>
        </p:nvSpPr>
        <p:spPr>
          <a:xfrm>
            <a:off x="7932752" y="5310500"/>
            <a:ext cx="418704" cy="369332"/>
          </a:xfrm>
          <a:prstGeom prst="rect">
            <a:avLst/>
          </a:prstGeom>
          <a:noFill/>
        </p:spPr>
        <p:txBody>
          <a:bodyPr wrap="none" rtlCol="0">
            <a:spAutoFit/>
          </a:bodyPr>
          <a:lstStyle/>
          <a:p>
            <a:r>
              <a:rPr lang="nl-NL" dirty="0">
                <a:solidFill>
                  <a:prstClr val="black"/>
                </a:solidFill>
              </a:rPr>
              <a:t>80</a:t>
            </a:r>
          </a:p>
        </p:txBody>
      </p:sp>
      <p:sp>
        <p:nvSpPr>
          <p:cNvPr id="30" name="Tekstvak 29"/>
          <p:cNvSpPr txBox="1"/>
          <p:nvPr/>
        </p:nvSpPr>
        <p:spPr>
          <a:xfrm>
            <a:off x="8580824" y="5310500"/>
            <a:ext cx="535724" cy="369332"/>
          </a:xfrm>
          <a:prstGeom prst="rect">
            <a:avLst/>
          </a:prstGeom>
          <a:noFill/>
        </p:spPr>
        <p:txBody>
          <a:bodyPr wrap="none" rtlCol="0">
            <a:spAutoFit/>
          </a:bodyPr>
          <a:lstStyle/>
          <a:p>
            <a:r>
              <a:rPr lang="nl-NL" dirty="0">
                <a:solidFill>
                  <a:prstClr val="black"/>
                </a:solidFill>
              </a:rPr>
              <a:t>100</a:t>
            </a:r>
          </a:p>
        </p:txBody>
      </p:sp>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hthoek 32"/>
          <p:cNvSpPr/>
          <p:nvPr/>
        </p:nvSpPr>
        <p:spPr>
          <a:xfrm>
            <a:off x="5547421" y="1741975"/>
            <a:ext cx="40908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v</a:t>
            </a:r>
            <a:endParaRPr lang="nl-NL" dirty="0">
              <a:solidFill>
                <a:prstClr val="black"/>
              </a:solidFill>
            </a:endParaRPr>
          </a:p>
        </p:txBody>
      </p:sp>
      <p:cxnSp>
        <p:nvCxnSpPr>
          <p:cNvPr id="35" name="Rechte verbindingslijn 34"/>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36" name="Rechthoek 35"/>
          <p:cNvSpPr/>
          <p:nvPr/>
        </p:nvSpPr>
        <p:spPr>
          <a:xfrm>
            <a:off x="8067192" y="1632568"/>
            <a:ext cx="41389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cxnSp>
        <p:nvCxnSpPr>
          <p:cNvPr id="45" name="Rechte verbindingslijn 44"/>
          <p:cNvCxnSpPr/>
          <p:nvPr/>
        </p:nvCxnSpPr>
        <p:spPr>
          <a:xfrm>
            <a:off x="5255112" y="3150260"/>
            <a:ext cx="144016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6" name="Rechte verbindingslijn 45"/>
          <p:cNvCxnSpPr/>
          <p:nvPr/>
        </p:nvCxnSpPr>
        <p:spPr>
          <a:xfrm>
            <a:off x="5297470" y="2934236"/>
            <a:ext cx="1181778"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7" name="Rechte verbindingslijn 46"/>
          <p:cNvCxnSpPr/>
          <p:nvPr/>
        </p:nvCxnSpPr>
        <p:spPr>
          <a:xfrm>
            <a:off x="6714933" y="3275364"/>
            <a:ext cx="2214" cy="1963128"/>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8" name="Rechte verbindingslijn 47"/>
          <p:cNvCxnSpPr/>
          <p:nvPr/>
        </p:nvCxnSpPr>
        <p:spPr>
          <a:xfrm>
            <a:off x="6512396" y="3043714"/>
            <a:ext cx="0" cy="2194778"/>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0" name="Rechte verbindingslijn 49"/>
          <p:cNvCxnSpPr/>
          <p:nvPr/>
        </p:nvCxnSpPr>
        <p:spPr>
          <a:xfrm>
            <a:off x="5248275" y="3357736"/>
            <a:ext cx="1244317" cy="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51" name="Tekstvak 50"/>
          <p:cNvSpPr txBox="1"/>
          <p:nvPr/>
        </p:nvSpPr>
        <p:spPr>
          <a:xfrm>
            <a:off x="7092280" y="2880232"/>
            <a:ext cx="1682768" cy="369332"/>
          </a:xfrm>
          <a:prstGeom prst="rect">
            <a:avLst/>
          </a:prstGeom>
          <a:noFill/>
        </p:spPr>
        <p:txBody>
          <a:bodyPr wrap="none" rtlCol="0">
            <a:spAutoFit/>
          </a:bodyPr>
          <a:lstStyle/>
          <a:p>
            <a:r>
              <a:rPr lang="nl-NL" dirty="0">
                <a:solidFill>
                  <a:prstClr val="black"/>
                </a:solidFill>
              </a:rPr>
              <a:t>oude evenwicht</a:t>
            </a:r>
          </a:p>
        </p:txBody>
      </p:sp>
      <p:cxnSp>
        <p:nvCxnSpPr>
          <p:cNvPr id="52" name="Rechte verbindingslijn met pijl 51"/>
          <p:cNvCxnSpPr>
            <a:stCxn id="51" idx="1"/>
          </p:cNvCxnSpPr>
          <p:nvPr/>
        </p:nvCxnSpPr>
        <p:spPr>
          <a:xfrm flipH="1">
            <a:off x="6776952" y="3064898"/>
            <a:ext cx="315328" cy="840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3" name="Tekstvak 52"/>
          <p:cNvSpPr txBox="1"/>
          <p:nvPr/>
        </p:nvSpPr>
        <p:spPr>
          <a:xfrm>
            <a:off x="7244680" y="2564904"/>
            <a:ext cx="1892313" cy="369332"/>
          </a:xfrm>
          <a:prstGeom prst="rect">
            <a:avLst/>
          </a:prstGeom>
          <a:noFill/>
        </p:spPr>
        <p:txBody>
          <a:bodyPr wrap="none" rtlCol="0">
            <a:spAutoFit/>
          </a:bodyPr>
          <a:lstStyle/>
          <a:p>
            <a:r>
              <a:rPr lang="nl-NL" dirty="0">
                <a:solidFill>
                  <a:prstClr val="black"/>
                </a:solidFill>
              </a:rPr>
              <a:t>nieuwe evenwicht</a:t>
            </a:r>
          </a:p>
        </p:txBody>
      </p:sp>
      <p:sp>
        <p:nvSpPr>
          <p:cNvPr id="41" name="Ovaal 40"/>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solidFill>
                <a:prstClr val="white"/>
              </a:solidFill>
            </a:endParaRPr>
          </a:p>
        </p:txBody>
      </p:sp>
      <p:cxnSp>
        <p:nvCxnSpPr>
          <p:cNvPr id="57" name="Rechte verbindingslijn met pijl 56"/>
          <p:cNvCxnSpPr/>
          <p:nvPr/>
        </p:nvCxnSpPr>
        <p:spPr>
          <a:xfrm flipH="1" flipV="1">
            <a:off x="5429250" y="2914650"/>
            <a:ext cx="6846" cy="23434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8" name="Tekstvak 57"/>
          <p:cNvSpPr txBox="1"/>
          <p:nvPr/>
        </p:nvSpPr>
        <p:spPr>
          <a:xfrm>
            <a:off x="5436338" y="2882983"/>
            <a:ext cx="497252" cy="307777"/>
          </a:xfrm>
          <a:prstGeom prst="rect">
            <a:avLst/>
          </a:prstGeom>
          <a:noFill/>
        </p:spPr>
        <p:txBody>
          <a:bodyPr wrap="none" rtlCol="0">
            <a:spAutoFit/>
          </a:bodyPr>
          <a:lstStyle/>
          <a:p>
            <a:r>
              <a:rPr lang="nl-NL" sz="1400" dirty="0">
                <a:solidFill>
                  <a:srgbClr val="9BBB59">
                    <a:lumMod val="75000"/>
                  </a:srgbClr>
                </a:solidFill>
              </a:rPr>
              <a:t>prijs</a:t>
            </a:r>
            <a:endParaRPr lang="nl-NL" sz="1600" dirty="0">
              <a:solidFill>
                <a:srgbClr val="9BBB59">
                  <a:lumMod val="75000"/>
                </a:srgbClr>
              </a:solidFill>
            </a:endParaRPr>
          </a:p>
        </p:txBody>
      </p:sp>
      <p:cxnSp>
        <p:nvCxnSpPr>
          <p:cNvPr id="59" name="Rechte verbindingslijn met pijl 58"/>
          <p:cNvCxnSpPr/>
          <p:nvPr/>
        </p:nvCxnSpPr>
        <p:spPr>
          <a:xfrm flipH="1">
            <a:off x="5353050" y="3167926"/>
            <a:ext cx="11039" cy="18487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0" name="Tekstvak 59"/>
          <p:cNvSpPr txBox="1"/>
          <p:nvPr/>
        </p:nvSpPr>
        <p:spPr>
          <a:xfrm>
            <a:off x="5359037" y="3088192"/>
            <a:ext cx="941155" cy="307777"/>
          </a:xfrm>
          <a:prstGeom prst="rect">
            <a:avLst/>
          </a:prstGeom>
          <a:noFill/>
        </p:spPr>
        <p:txBody>
          <a:bodyPr wrap="none" rtlCol="0">
            <a:spAutoFit/>
          </a:bodyPr>
          <a:lstStyle/>
          <a:p>
            <a:r>
              <a:rPr lang="nl-NL" sz="1400" dirty="0" err="1">
                <a:solidFill>
                  <a:srgbClr val="F79646">
                    <a:lumMod val="75000"/>
                  </a:srgbClr>
                </a:solidFill>
              </a:rPr>
              <a:t>opbr</a:t>
            </a:r>
            <a:r>
              <a:rPr lang="nl-NL" sz="1400" dirty="0">
                <a:solidFill>
                  <a:srgbClr val="F79646">
                    <a:lumMod val="75000"/>
                  </a:srgbClr>
                </a:solidFill>
              </a:rPr>
              <a:t>. </a:t>
            </a:r>
            <a:r>
              <a:rPr lang="nl-NL" sz="1400" dirty="0" err="1">
                <a:solidFill>
                  <a:srgbClr val="F79646">
                    <a:lumMod val="75000"/>
                  </a:srgbClr>
                </a:solidFill>
              </a:rPr>
              <a:t>prod</a:t>
            </a:r>
            <a:endParaRPr lang="nl-NL" sz="1400" dirty="0">
              <a:solidFill>
                <a:srgbClr val="F79646">
                  <a:lumMod val="75000"/>
                </a:srgbClr>
              </a:solidFill>
            </a:endParaRPr>
          </a:p>
        </p:txBody>
      </p:sp>
      <p:cxnSp>
        <p:nvCxnSpPr>
          <p:cNvPr id="55" name="Rechte verbindingslijn 54"/>
          <p:cNvCxnSpPr/>
          <p:nvPr/>
        </p:nvCxnSpPr>
        <p:spPr>
          <a:xfrm flipV="1">
            <a:off x="5248275" y="1525708"/>
            <a:ext cx="2480196" cy="2846267"/>
          </a:xfrm>
          <a:prstGeom prst="line">
            <a:avLst/>
          </a:prstGeom>
        </p:spPr>
        <p:style>
          <a:lnRef idx="3">
            <a:schemeClr val="accent4"/>
          </a:lnRef>
          <a:fillRef idx="0">
            <a:schemeClr val="accent4"/>
          </a:fillRef>
          <a:effectRef idx="2">
            <a:schemeClr val="accent4"/>
          </a:effectRef>
          <a:fontRef idx="minor">
            <a:schemeClr val="tx1"/>
          </a:fontRef>
        </p:style>
      </p:cxnSp>
      <p:sp>
        <p:nvSpPr>
          <p:cNvPr id="56" name="Rechthoek 55"/>
          <p:cNvSpPr/>
          <p:nvPr/>
        </p:nvSpPr>
        <p:spPr>
          <a:xfrm>
            <a:off x="7615312" y="1333799"/>
            <a:ext cx="465192"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sp>
        <p:nvSpPr>
          <p:cNvPr id="61" name="Ovaal 60"/>
          <p:cNvSpPr/>
          <p:nvPr/>
        </p:nvSpPr>
        <p:spPr>
          <a:xfrm>
            <a:off x="6452592" y="2871986"/>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solidFill>
                <a:prstClr val="white"/>
              </a:solidFill>
            </a:endParaRPr>
          </a:p>
        </p:txBody>
      </p:sp>
      <p:cxnSp>
        <p:nvCxnSpPr>
          <p:cNvPr id="54" name="Rechte verbindingslijn met pijl 53"/>
          <p:cNvCxnSpPr>
            <a:stCxn id="53" idx="1"/>
          </p:cNvCxnSpPr>
          <p:nvPr/>
        </p:nvCxnSpPr>
        <p:spPr>
          <a:xfrm flipH="1">
            <a:off x="6610350" y="2749570"/>
            <a:ext cx="634330" cy="1555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Ovaal 48"/>
          <p:cNvSpPr/>
          <p:nvPr/>
        </p:nvSpPr>
        <p:spPr>
          <a:xfrm>
            <a:off x="6453733" y="3280816"/>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230462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nodeType="withEffect">
                                  <p:stCondLst>
                                    <p:cond delay="75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10" presetClass="entr" presetSubtype="0" fill="hold" nodeType="withEffect">
                                  <p:stCondLst>
                                    <p:cond delay="75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nodeType="withEffect">
                                  <p:stCondLst>
                                    <p:cond delay="75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grpId="0" nodeType="withEffect">
                                  <p:stCondLst>
                                    <p:cond delay="75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225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25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childTnLst>
                                </p:cTn>
                              </p:par>
                            </p:childTnLst>
                          </p:cTn>
                        </p:par>
                        <p:par>
                          <p:cTn id="45" fill="hold">
                            <p:stCondLst>
                              <p:cond delay="1000"/>
                            </p:stCondLst>
                            <p:childTnLst>
                              <p:par>
                                <p:cTn id="46" presetID="10" presetClass="entr" presetSubtype="0" fill="hold" nodeType="afterEffect">
                                  <p:stCondLst>
                                    <p:cond delay="75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nodeType="withEffect">
                                  <p:stCondLst>
                                    <p:cond delay="75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par>
                                <p:cTn id="52" presetID="10"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Effect transition="in" filter="fade">
                                      <p:cBhvr>
                                        <p:cTn id="62" dur="500"/>
                                        <p:tgtEl>
                                          <p:spTgt spid="6">
                                            <p:txEl>
                                              <p:pRg st="8" end="8"/>
                                            </p:txEl>
                                          </p:spTgt>
                                        </p:tgtEl>
                                      </p:cBhvr>
                                    </p:animEffect>
                                  </p:childTnLst>
                                </p:cTn>
                              </p:par>
                            </p:childTnLst>
                          </p:cTn>
                        </p:par>
                        <p:par>
                          <p:cTn id="63" fill="hold">
                            <p:stCondLst>
                              <p:cond delay="500"/>
                            </p:stCondLst>
                            <p:childTnLst>
                              <p:par>
                                <p:cTn id="64" presetID="10" presetClass="entr" presetSubtype="0" fill="hold" nodeType="afterEffect">
                                  <p:stCondLst>
                                    <p:cond delay="100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par>
                                <p:cTn id="67" presetID="10" presetClass="entr" presetSubtype="0" fill="hold" grpId="0" nodeType="withEffect">
                                  <p:stCondLst>
                                    <p:cond delay="100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par>
                                <p:cTn id="70" presetID="10" presetClass="exit" presetSubtype="0" fill="hold" nodeType="withEffect">
                                  <p:stCondLst>
                                    <p:cond delay="0"/>
                                  </p:stCondLst>
                                  <p:childTnLst>
                                    <p:animEffect transition="out" filter="fade">
                                      <p:cBhvr>
                                        <p:cTn id="71" dur="500"/>
                                        <p:tgtEl>
                                          <p:spTgt spid="52"/>
                                        </p:tgtEl>
                                      </p:cBhvr>
                                    </p:animEffect>
                                    <p:set>
                                      <p:cBhvr>
                                        <p:cTn id="72" dur="1" fill="hold">
                                          <p:stCondLst>
                                            <p:cond delay="499"/>
                                          </p:stCondLst>
                                        </p:cTn>
                                        <p:tgtEl>
                                          <p:spTgt spid="52"/>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1"/>
                                        </p:tgtEl>
                                      </p:cBhvr>
                                    </p:animEffect>
                                    <p:set>
                                      <p:cBhvr>
                                        <p:cTn id="75" dur="1" fill="hold">
                                          <p:stCondLst>
                                            <p:cond delay="499"/>
                                          </p:stCondLst>
                                        </p:cTn>
                                        <p:tgtEl>
                                          <p:spTgt spid="51"/>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54"/>
                                        </p:tgtEl>
                                      </p:cBhvr>
                                    </p:animEffect>
                                    <p:set>
                                      <p:cBhvr>
                                        <p:cTn id="78" dur="1" fill="hold">
                                          <p:stCondLst>
                                            <p:cond delay="499"/>
                                          </p:stCondLst>
                                        </p:cTn>
                                        <p:tgtEl>
                                          <p:spTgt spid="54"/>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53"/>
                                        </p:tgtEl>
                                      </p:cBhvr>
                                    </p:animEffect>
                                    <p:set>
                                      <p:cBhvr>
                                        <p:cTn id="81" dur="1" fill="hold">
                                          <p:stCondLst>
                                            <p:cond delay="499"/>
                                          </p:stCondLst>
                                        </p:cTn>
                                        <p:tgtEl>
                                          <p:spTgt spid="53"/>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
                                            <p:txEl>
                                              <p:pRg st="10" end="10"/>
                                            </p:txEl>
                                          </p:spTgt>
                                        </p:tgtEl>
                                        <p:attrNameLst>
                                          <p:attrName>style.visibility</p:attrName>
                                        </p:attrNameLst>
                                      </p:cBhvr>
                                      <p:to>
                                        <p:strVal val="visible"/>
                                      </p:to>
                                    </p:set>
                                    <p:animEffect transition="in" filter="fade">
                                      <p:cBhvr>
                                        <p:cTn id="86" dur="500"/>
                                        <p:tgtEl>
                                          <p:spTgt spid="6">
                                            <p:txEl>
                                              <p:pRg st="10" end="10"/>
                                            </p:txEl>
                                          </p:spTgt>
                                        </p:tgtEl>
                                      </p:cBhvr>
                                    </p:animEffect>
                                  </p:childTnLst>
                                </p:cTn>
                              </p:par>
                            </p:childTnLst>
                          </p:cTn>
                        </p:par>
                        <p:par>
                          <p:cTn id="87" fill="hold">
                            <p:stCondLst>
                              <p:cond delay="500"/>
                            </p:stCondLst>
                            <p:childTnLst>
                              <p:par>
                                <p:cTn id="88" presetID="10" presetClass="entr" presetSubtype="0" fill="hold" nodeType="afterEffect">
                                  <p:stCondLst>
                                    <p:cond delay="50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childTnLst>
                          </p:cTn>
                        </p:par>
                        <p:par>
                          <p:cTn id="94" fill="hold">
                            <p:stCondLst>
                              <p:cond delay="1500"/>
                            </p:stCondLst>
                            <p:childTnLst>
                              <p:par>
                                <p:cTn id="95" presetID="10" presetClass="entr" presetSubtype="0" fill="hold" nodeType="afterEffect">
                                  <p:stCondLst>
                                    <p:cond delay="25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500"/>
                                        <p:tgtEl>
                                          <p:spTgt spid="59"/>
                                        </p:tgtEl>
                                      </p:cBhvr>
                                    </p:animEffect>
                                  </p:childTnLst>
                                </p:cTn>
                              </p:par>
                            </p:childTnLst>
                          </p:cTn>
                        </p:par>
                        <p:par>
                          <p:cTn id="98" fill="hold">
                            <p:stCondLst>
                              <p:cond delay="2250"/>
                            </p:stCondLst>
                            <p:childTnLst>
                              <p:par>
                                <p:cTn id="99" presetID="10" presetClass="entr" presetSubtype="0" fill="hold" grpId="0" nodeType="afterEffect">
                                  <p:stCondLst>
                                    <p:cond delay="250"/>
                                  </p:stCondLst>
                                  <p:childTnLst>
                                    <p:set>
                                      <p:cBhvr>
                                        <p:cTn id="100" dur="1" fill="hold">
                                          <p:stCondLst>
                                            <p:cond delay="0"/>
                                          </p:stCondLst>
                                        </p:cTn>
                                        <p:tgtEl>
                                          <p:spTgt spid="60"/>
                                        </p:tgtEl>
                                        <p:attrNameLst>
                                          <p:attrName>style.visibility</p:attrName>
                                        </p:attrNameLst>
                                      </p:cBhvr>
                                      <p:to>
                                        <p:strVal val="visible"/>
                                      </p:to>
                                    </p:set>
                                    <p:animEffect transition="in" filter="fade">
                                      <p:cBhvr>
                                        <p:cTn id="101" dur="500"/>
                                        <p:tgtEl>
                                          <p:spTgt spid="60"/>
                                        </p:tgtEl>
                                      </p:cBhvr>
                                    </p:animEffect>
                                  </p:childTnLst>
                                </p:cTn>
                              </p:par>
                            </p:childTnLst>
                          </p:cTn>
                        </p:par>
                        <p:par>
                          <p:cTn id="102" fill="hold">
                            <p:stCondLst>
                              <p:cond delay="3000"/>
                            </p:stCondLst>
                            <p:childTnLst>
                              <p:par>
                                <p:cTn id="103" presetID="10" presetClass="exit" presetSubtype="0" fill="hold" nodeType="afterEffect">
                                  <p:stCondLst>
                                    <p:cond delay="0"/>
                                  </p:stCondLst>
                                  <p:childTnLst>
                                    <p:animEffect transition="out" filter="fade">
                                      <p:cBhvr>
                                        <p:cTn id="104" dur="500"/>
                                        <p:tgtEl>
                                          <p:spTgt spid="57"/>
                                        </p:tgtEl>
                                      </p:cBhvr>
                                    </p:animEffect>
                                    <p:set>
                                      <p:cBhvr>
                                        <p:cTn id="105" dur="1" fill="hold">
                                          <p:stCondLst>
                                            <p:cond delay="499"/>
                                          </p:stCondLst>
                                        </p:cTn>
                                        <p:tgtEl>
                                          <p:spTgt spid="57"/>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58"/>
                                        </p:tgtEl>
                                      </p:cBhvr>
                                    </p:animEffect>
                                    <p:set>
                                      <p:cBhvr>
                                        <p:cTn id="108" dur="1" fill="hold">
                                          <p:stCondLst>
                                            <p:cond delay="499"/>
                                          </p:stCondLst>
                                        </p:cTn>
                                        <p:tgtEl>
                                          <p:spTgt spid="5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6">
                                            <p:txEl>
                                              <p:pRg st="12" end="12"/>
                                            </p:txEl>
                                          </p:spTgt>
                                        </p:tgtEl>
                                        <p:attrNameLst>
                                          <p:attrName>style.visibility</p:attrName>
                                        </p:attrNameLst>
                                      </p:cBhvr>
                                      <p:to>
                                        <p:strVal val="visible"/>
                                      </p:to>
                                    </p:set>
                                    <p:animEffect transition="in" filter="fade">
                                      <p:cBhvr>
                                        <p:cTn id="113" dur="500"/>
                                        <p:tgtEl>
                                          <p:spTgt spid="6">
                                            <p:txEl>
                                              <p:pRg st="12" end="12"/>
                                            </p:txEl>
                                          </p:spTgt>
                                        </p:tgtEl>
                                      </p:cBhvr>
                                    </p:animEffect>
                                  </p:childTnLst>
                                </p:cTn>
                              </p:par>
                              <p:par>
                                <p:cTn id="114" presetID="10" presetClass="exit" presetSubtype="0" fill="hold" nodeType="withEffect">
                                  <p:stCondLst>
                                    <p:cond delay="250"/>
                                  </p:stCondLst>
                                  <p:childTnLst>
                                    <p:animEffect transition="out" filter="fade">
                                      <p:cBhvr>
                                        <p:cTn id="115" dur="500"/>
                                        <p:tgtEl>
                                          <p:spTgt spid="59"/>
                                        </p:tgtEl>
                                      </p:cBhvr>
                                    </p:animEffect>
                                    <p:set>
                                      <p:cBhvr>
                                        <p:cTn id="116" dur="1" fill="hold">
                                          <p:stCondLst>
                                            <p:cond delay="499"/>
                                          </p:stCondLst>
                                        </p:cTn>
                                        <p:tgtEl>
                                          <p:spTgt spid="59"/>
                                        </p:tgtEl>
                                        <p:attrNameLst>
                                          <p:attrName>style.visibility</p:attrName>
                                        </p:attrNameLst>
                                      </p:cBhvr>
                                      <p:to>
                                        <p:strVal val="hidden"/>
                                      </p:to>
                                    </p:set>
                                  </p:childTnLst>
                                </p:cTn>
                              </p:par>
                              <p:par>
                                <p:cTn id="117" presetID="10" presetClass="exit" presetSubtype="0" fill="hold" grpId="1" nodeType="withEffect">
                                  <p:stCondLst>
                                    <p:cond delay="250"/>
                                  </p:stCondLst>
                                  <p:childTnLst>
                                    <p:animEffect transition="out" filter="fade">
                                      <p:cBhvr>
                                        <p:cTn id="118" dur="500"/>
                                        <p:tgtEl>
                                          <p:spTgt spid="60"/>
                                        </p:tgtEl>
                                      </p:cBhvr>
                                    </p:animEffect>
                                    <p:set>
                                      <p:cBhvr>
                                        <p:cTn id="119"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53" grpId="0"/>
      <p:bldP spid="53" grpId="1"/>
      <p:bldP spid="41" grpId="0" animBg="1"/>
      <p:bldP spid="58" grpId="0"/>
      <p:bldP spid="58" grpId="1"/>
      <p:bldP spid="60" grpId="0"/>
      <p:bldP spid="60" grpId="1"/>
      <p:bldP spid="56" grpId="0"/>
      <p:bldP spid="61" grpId="0"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jdelijke aanduiding voor inhoud 1"/>
          <p:cNvSpPr>
            <a:spLocks noGrp="1"/>
          </p:cNvSpPr>
          <p:nvPr>
            <p:ph idx="1"/>
          </p:nvPr>
        </p:nvSpPr>
        <p:spPr>
          <a:xfrm>
            <a:off x="827088" y="2201863"/>
            <a:ext cx="7345362" cy="4352925"/>
          </a:xfrm>
          <a:solidFill>
            <a:schemeClr val="accent4">
              <a:lumMod val="40000"/>
              <a:lumOff val="60000"/>
            </a:schemeClr>
          </a:solidFill>
        </p:spPr>
        <p:txBody>
          <a:bodyPr>
            <a:normAutofit/>
          </a:bodyPr>
          <a:lstStyle/>
          <a:p>
            <a:r>
              <a:rPr lang="nl-NL" altLang="nl-NL" sz="2400" i="1" dirty="0"/>
              <a:t>vraag en aanbod kunnen leiden tot te hoge consumentenprijzen / te lage producentenprijzen</a:t>
            </a:r>
          </a:p>
          <a:p>
            <a:r>
              <a:rPr lang="nl-NL" altLang="nl-NL" sz="2400" i="1" dirty="0"/>
              <a:t>het marktproces geen oog heeft voor Milieuaspecten</a:t>
            </a:r>
          </a:p>
          <a:p>
            <a:r>
              <a:rPr lang="nl-NL" altLang="nl-NL" sz="2400" i="1" dirty="0"/>
              <a:t>het marktproces houdt geen rekening met de wens om de inkomensverschillen te beperken</a:t>
            </a:r>
          </a:p>
          <a:p>
            <a:r>
              <a:rPr lang="nl-NL" altLang="nl-NL" sz="2400" i="1" dirty="0"/>
              <a:t>het marktmechanisme is niet in staat om essentiële goederen als wegen, dijken, sportvelden, recreatieterreinen, politie en straatverlichting voort te brengen (collectieve goederen, free </a:t>
            </a:r>
            <a:r>
              <a:rPr lang="nl-NL" altLang="nl-NL" sz="2400" i="1" dirty="0" err="1"/>
              <a:t>riders</a:t>
            </a:r>
            <a:r>
              <a:rPr lang="nl-NL" altLang="nl-NL" sz="2400" i="1" dirty="0"/>
              <a:t> </a:t>
            </a:r>
            <a:r>
              <a:rPr lang="nl-NL" altLang="nl-NL" sz="2400" i="1" dirty="0" err="1"/>
              <a:t>problem</a:t>
            </a:r>
            <a:r>
              <a:rPr lang="nl-NL" altLang="nl-NL" sz="2400" i="1" dirty="0"/>
              <a:t> (meeliftgedrag en </a:t>
            </a:r>
            <a:r>
              <a:rPr lang="nl-NL" altLang="nl-NL" sz="2400" i="1" dirty="0" err="1"/>
              <a:t>prisonersdilemma</a:t>
            </a:r>
            <a:r>
              <a:rPr lang="nl-NL" altLang="nl-NL" sz="2400" i="1" dirty="0"/>
              <a:t>)</a:t>
            </a:r>
          </a:p>
          <a:p>
            <a:endParaRPr lang="nl-NL" altLang="nl-NL" i="1" dirty="0"/>
          </a:p>
          <a:p>
            <a:endParaRPr lang="nl-NL" altLang="nl-NL" dirty="0"/>
          </a:p>
        </p:txBody>
      </p:sp>
      <p:sp>
        <p:nvSpPr>
          <p:cNvPr id="35842" name="Titel 2"/>
          <p:cNvSpPr>
            <a:spLocks noGrp="1"/>
          </p:cNvSpPr>
          <p:nvPr>
            <p:ph type="title"/>
          </p:nvPr>
        </p:nvSpPr>
        <p:spPr>
          <a:xfrm>
            <a:off x="827088" y="1150938"/>
            <a:ext cx="7345363" cy="904874"/>
          </a:xfrm>
          <a:solidFill>
            <a:srgbClr val="CCC1DA"/>
          </a:solidFill>
        </p:spPr>
        <p:txBody>
          <a:bodyPr>
            <a:normAutofit/>
          </a:bodyPr>
          <a:lstStyle/>
          <a:p>
            <a:r>
              <a:rPr lang="nl-NL" altLang="nl-NL" sz="2800" dirty="0"/>
              <a:t>Nadelen prijsmechanisme</a:t>
            </a:r>
          </a:p>
        </p:txBody>
      </p:sp>
      <p:sp>
        <p:nvSpPr>
          <p:cNvPr id="4" name="Titel 2"/>
          <p:cNvSpPr txBox="1">
            <a:spLocks/>
          </p:cNvSpPr>
          <p:nvPr/>
        </p:nvSpPr>
        <p:spPr>
          <a:xfrm>
            <a:off x="827087" y="152402"/>
            <a:ext cx="7345363" cy="904874"/>
          </a:xfrm>
          <a:prstGeom prst="rect">
            <a:avLst/>
          </a:prstGeom>
          <a:solidFill>
            <a:schemeClr val="accent6"/>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altLang="nl-NL" sz="2800" dirty="0"/>
              <a:t>Samenvatting minimum en maximumprijzen</a:t>
            </a:r>
          </a:p>
        </p:txBody>
      </p:sp>
    </p:spTree>
    <p:extLst>
      <p:ext uri="{BB962C8B-B14F-4D97-AF65-F5344CB8AC3E}">
        <p14:creationId xmlns:p14="http://schemas.microsoft.com/office/powerpoint/2010/main" val="364649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1">
                                            <p:txEl>
                                              <p:pRg st="0" end="0"/>
                                            </p:txEl>
                                          </p:spTgt>
                                        </p:tgtEl>
                                        <p:attrNameLst>
                                          <p:attrName>style.visibility</p:attrName>
                                        </p:attrNameLst>
                                      </p:cBhvr>
                                      <p:to>
                                        <p:strVal val="visible"/>
                                      </p:to>
                                    </p:set>
                                    <p:animEffect transition="in" filter="fade">
                                      <p:cBhvr>
                                        <p:cTn id="7" dur="1000"/>
                                        <p:tgtEl>
                                          <p:spTgt spid="35841">
                                            <p:txEl>
                                              <p:pRg st="0" end="0"/>
                                            </p:txEl>
                                          </p:spTgt>
                                        </p:tgtEl>
                                      </p:cBhvr>
                                    </p:animEffect>
                                    <p:anim calcmode="lin" valueType="num">
                                      <p:cBhvr>
                                        <p:cTn id="8" dur="1000" fill="hold"/>
                                        <p:tgtEl>
                                          <p:spTgt spid="358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841">
                                            <p:txEl>
                                              <p:pRg st="1" end="1"/>
                                            </p:txEl>
                                          </p:spTgt>
                                        </p:tgtEl>
                                        <p:attrNameLst>
                                          <p:attrName>style.visibility</p:attrName>
                                        </p:attrNameLst>
                                      </p:cBhvr>
                                      <p:to>
                                        <p:strVal val="visible"/>
                                      </p:to>
                                    </p:set>
                                    <p:animEffect transition="in" filter="fade">
                                      <p:cBhvr>
                                        <p:cTn id="14" dur="1000"/>
                                        <p:tgtEl>
                                          <p:spTgt spid="35841">
                                            <p:txEl>
                                              <p:pRg st="1" end="1"/>
                                            </p:txEl>
                                          </p:spTgt>
                                        </p:tgtEl>
                                      </p:cBhvr>
                                    </p:animEffect>
                                    <p:anim calcmode="lin" valueType="num">
                                      <p:cBhvr>
                                        <p:cTn id="15" dur="1000" fill="hold"/>
                                        <p:tgtEl>
                                          <p:spTgt spid="3584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58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841">
                                            <p:txEl>
                                              <p:pRg st="2" end="2"/>
                                            </p:txEl>
                                          </p:spTgt>
                                        </p:tgtEl>
                                        <p:attrNameLst>
                                          <p:attrName>style.visibility</p:attrName>
                                        </p:attrNameLst>
                                      </p:cBhvr>
                                      <p:to>
                                        <p:strVal val="visible"/>
                                      </p:to>
                                    </p:set>
                                    <p:animEffect transition="in" filter="fade">
                                      <p:cBhvr>
                                        <p:cTn id="21" dur="1000"/>
                                        <p:tgtEl>
                                          <p:spTgt spid="35841">
                                            <p:txEl>
                                              <p:pRg st="2" end="2"/>
                                            </p:txEl>
                                          </p:spTgt>
                                        </p:tgtEl>
                                      </p:cBhvr>
                                    </p:animEffect>
                                    <p:anim calcmode="lin" valueType="num">
                                      <p:cBhvr>
                                        <p:cTn id="22" dur="1000" fill="hold"/>
                                        <p:tgtEl>
                                          <p:spTgt spid="3584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58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5841">
                                            <p:txEl>
                                              <p:pRg st="3" end="3"/>
                                            </p:txEl>
                                          </p:spTgt>
                                        </p:tgtEl>
                                        <p:attrNameLst>
                                          <p:attrName>style.visibility</p:attrName>
                                        </p:attrNameLst>
                                      </p:cBhvr>
                                      <p:to>
                                        <p:strVal val="visible"/>
                                      </p:to>
                                    </p:set>
                                    <p:animEffect transition="in" filter="fade">
                                      <p:cBhvr>
                                        <p:cTn id="28" dur="1000"/>
                                        <p:tgtEl>
                                          <p:spTgt spid="35841">
                                            <p:txEl>
                                              <p:pRg st="3" end="3"/>
                                            </p:txEl>
                                          </p:spTgt>
                                        </p:tgtEl>
                                      </p:cBhvr>
                                    </p:animEffect>
                                    <p:anim calcmode="lin" valueType="num">
                                      <p:cBhvr>
                                        <p:cTn id="29" dur="1000" fill="hold"/>
                                        <p:tgtEl>
                                          <p:spTgt spid="3584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584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rije vorm 3"/>
          <p:cNvSpPr/>
          <p:nvPr/>
        </p:nvSpPr>
        <p:spPr>
          <a:xfrm>
            <a:off x="6500813" y="2924943"/>
            <a:ext cx="209550" cy="432793"/>
          </a:xfrm>
          <a:custGeom>
            <a:avLst/>
            <a:gdLst>
              <a:gd name="connsiteX0" fmla="*/ 4763 w 357188"/>
              <a:gd name="connsiteY0" fmla="*/ 0 h 704850"/>
              <a:gd name="connsiteX1" fmla="*/ 0 w 357188"/>
              <a:gd name="connsiteY1" fmla="*/ 704850 h 704850"/>
              <a:gd name="connsiteX2" fmla="*/ 357188 w 357188"/>
              <a:gd name="connsiteY2" fmla="*/ 347662 h 704850"/>
              <a:gd name="connsiteX3" fmla="*/ 4763 w 357188"/>
              <a:gd name="connsiteY3" fmla="*/ 0 h 704850"/>
            </a:gdLst>
            <a:ahLst/>
            <a:cxnLst>
              <a:cxn ang="0">
                <a:pos x="connsiteX0" y="connsiteY0"/>
              </a:cxn>
              <a:cxn ang="0">
                <a:pos x="connsiteX1" y="connsiteY1"/>
              </a:cxn>
              <a:cxn ang="0">
                <a:pos x="connsiteX2" y="connsiteY2"/>
              </a:cxn>
              <a:cxn ang="0">
                <a:pos x="connsiteX3" y="connsiteY3"/>
              </a:cxn>
            </a:cxnLst>
            <a:rect l="l" t="t" r="r" b="b"/>
            <a:pathLst>
              <a:path w="357188" h="704850">
                <a:moveTo>
                  <a:pt x="4763" y="0"/>
                </a:moveTo>
                <a:cubicBezTo>
                  <a:pt x="3175" y="234950"/>
                  <a:pt x="1588" y="469900"/>
                  <a:pt x="0" y="704850"/>
                </a:cubicBezTo>
                <a:lnTo>
                  <a:pt x="357188" y="347662"/>
                </a:lnTo>
                <a:lnTo>
                  <a:pt x="4763" y="0"/>
                </a:lnTo>
                <a:close/>
              </a:path>
            </a:pathLst>
          </a:custGeom>
          <a:ln w="12700"/>
        </p:spPr>
        <p:style>
          <a:lnRef idx="3">
            <a:schemeClr val="lt1"/>
          </a:lnRef>
          <a:fillRef idx="1">
            <a:schemeClr val="dk1"/>
          </a:fillRef>
          <a:effectRef idx="1">
            <a:schemeClr val="dk1"/>
          </a:effectRef>
          <a:fontRef idx="minor">
            <a:schemeClr val="lt1"/>
          </a:fontRef>
        </p:style>
        <p:txBody>
          <a:bodyPr rtlCol="0" anchor="ctr"/>
          <a:lstStyle/>
          <a:p>
            <a:pPr algn="ctr"/>
            <a:endParaRPr lang="nl-NL">
              <a:solidFill>
                <a:prstClr val="white"/>
              </a:solidFill>
            </a:endParaRPr>
          </a:p>
        </p:txBody>
      </p:sp>
      <p:sp>
        <p:nvSpPr>
          <p:cNvPr id="3" name="Rechthoek 2"/>
          <p:cNvSpPr/>
          <p:nvPr/>
        </p:nvSpPr>
        <p:spPr>
          <a:xfrm>
            <a:off x="5253981" y="2931789"/>
            <a:ext cx="1259556" cy="425947"/>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solidFill>
                <a:prstClr val="black"/>
              </a:solidFill>
            </a:endParaRPr>
          </a:p>
        </p:txBody>
      </p:sp>
      <p:sp>
        <p:nvSpPr>
          <p:cNvPr id="64" name="Rechthoekige driehoek 63"/>
          <p:cNvSpPr/>
          <p:nvPr/>
        </p:nvSpPr>
        <p:spPr>
          <a:xfrm rot="5400000">
            <a:off x="5281799" y="3348224"/>
            <a:ext cx="1210244" cy="1227784"/>
          </a:xfrm>
          <a:prstGeom prst="rtTriangl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nl-NL">
              <a:solidFill>
                <a:prstClr val="black"/>
              </a:solidFill>
            </a:endParaRPr>
          </a:p>
        </p:txBody>
      </p:sp>
      <p:sp>
        <p:nvSpPr>
          <p:cNvPr id="62" name="Rechthoekige driehoek 61"/>
          <p:cNvSpPr/>
          <p:nvPr/>
        </p:nvSpPr>
        <p:spPr>
          <a:xfrm rot="5400000">
            <a:off x="5252772" y="3149628"/>
            <a:ext cx="1441429" cy="1440160"/>
          </a:xfrm>
          <a:prstGeom prst="rtTriangl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nl-NL">
              <a:solidFill>
                <a:prstClr val="black"/>
              </a:solidFill>
            </a:endParaRPr>
          </a:p>
        </p:txBody>
      </p:sp>
      <p:sp>
        <p:nvSpPr>
          <p:cNvPr id="61" name="Rechthoekige driehoek 60"/>
          <p:cNvSpPr/>
          <p:nvPr/>
        </p:nvSpPr>
        <p:spPr>
          <a:xfrm>
            <a:off x="5253980" y="1700808"/>
            <a:ext cx="1258415" cy="1233428"/>
          </a:xfrm>
          <a:prstGeom prst="r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nl-NL">
              <a:solidFill>
                <a:prstClr val="black"/>
              </a:solidFill>
            </a:endParaRPr>
          </a:p>
        </p:txBody>
      </p:sp>
      <p:sp>
        <p:nvSpPr>
          <p:cNvPr id="55" name="Rechthoekige driehoek 54"/>
          <p:cNvSpPr/>
          <p:nvPr/>
        </p:nvSpPr>
        <p:spPr>
          <a:xfrm>
            <a:off x="5266996" y="1710100"/>
            <a:ext cx="1441429" cy="1440160"/>
          </a:xfrm>
          <a:prstGeom prst="r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nl-NL">
              <a:solidFill>
                <a:prstClr val="black"/>
              </a:solidFill>
            </a:endParaRPr>
          </a:p>
        </p:txBody>
      </p:sp>
      <p:sp>
        <p:nvSpPr>
          <p:cNvPr id="6" name="Tijdelijke aanduiding voor inhoud 2"/>
          <p:cNvSpPr>
            <a:spLocks noGrp="1"/>
          </p:cNvSpPr>
          <p:nvPr>
            <p:ph idx="1"/>
          </p:nvPr>
        </p:nvSpPr>
        <p:spPr>
          <a:xfrm>
            <a:off x="457200" y="1285860"/>
            <a:ext cx="4038600" cy="5143536"/>
          </a:xfrm>
        </p:spPr>
        <p:txBody>
          <a:bodyPr>
            <a:normAutofit/>
          </a:bodyPr>
          <a:lstStyle/>
          <a:p>
            <a:pPr marL="0" indent="0">
              <a:buNone/>
            </a:pPr>
            <a:r>
              <a:rPr lang="nl-NL" sz="2200" dirty="0"/>
              <a:t>Door de heffing:</a:t>
            </a:r>
          </a:p>
          <a:p>
            <a:r>
              <a:rPr lang="nl-NL" sz="2200" dirty="0"/>
              <a:t>het </a:t>
            </a:r>
            <a:r>
              <a:rPr lang="nl-NL" sz="2200" dirty="0" err="1"/>
              <a:t>consumentensuplus</a:t>
            </a:r>
            <a:r>
              <a:rPr lang="nl-NL" sz="2200" dirty="0"/>
              <a:t> </a:t>
            </a:r>
          </a:p>
          <a:p>
            <a:pPr marL="400050" lvl="1" indent="0">
              <a:buNone/>
            </a:pPr>
            <a:r>
              <a:rPr lang="nl-NL" sz="2200" dirty="0"/>
              <a:t>neemt af</a:t>
            </a:r>
          </a:p>
          <a:p>
            <a:r>
              <a:rPr lang="nl-NL" sz="2200" dirty="0"/>
              <a:t>het </a:t>
            </a:r>
            <a:r>
              <a:rPr lang="nl-NL" sz="2200" dirty="0" err="1"/>
              <a:t>producentensuplus</a:t>
            </a:r>
            <a:r>
              <a:rPr lang="nl-NL" sz="2200" dirty="0"/>
              <a:t> </a:t>
            </a:r>
          </a:p>
          <a:p>
            <a:pPr marL="400050" lvl="1" indent="0">
              <a:buNone/>
            </a:pPr>
            <a:r>
              <a:rPr lang="nl-NL" sz="2200" dirty="0"/>
              <a:t>neemt af</a:t>
            </a:r>
          </a:p>
          <a:p>
            <a:r>
              <a:rPr lang="nl-NL" sz="2200" dirty="0"/>
              <a:t>de overheid ontvangt belasting (en zal daarmee welvaart creëren)</a:t>
            </a:r>
          </a:p>
          <a:p>
            <a:r>
              <a:rPr lang="nl-NL" sz="2200" dirty="0"/>
              <a:t>verliezen we een stukje welvaart </a:t>
            </a:r>
            <a:br>
              <a:rPr lang="nl-NL" sz="2200" dirty="0"/>
            </a:br>
            <a:r>
              <a:rPr lang="nl-NL" sz="2200" dirty="0"/>
              <a:t>(</a:t>
            </a:r>
            <a:r>
              <a:rPr lang="nl-NL" sz="2200" dirty="0" err="1"/>
              <a:t>Harberger</a:t>
            </a:r>
            <a:r>
              <a:rPr lang="nl-NL" sz="2200" dirty="0"/>
              <a:t>-driehoek)</a:t>
            </a:r>
          </a:p>
        </p:txBody>
      </p:sp>
      <p:sp>
        <p:nvSpPr>
          <p:cNvPr id="2" name="Titel 1"/>
          <p:cNvSpPr>
            <a:spLocks noGrp="1"/>
          </p:cNvSpPr>
          <p:nvPr>
            <p:ph type="title"/>
          </p:nvPr>
        </p:nvSpPr>
        <p:spPr>
          <a:xfrm>
            <a:off x="457200" y="338328"/>
            <a:ext cx="8229600" cy="995471"/>
          </a:xfrm>
        </p:spPr>
        <p:txBody>
          <a:bodyPr/>
          <a:lstStyle/>
          <a:p>
            <a:r>
              <a:rPr lang="nl-NL" dirty="0"/>
              <a:t>Grafisch aflezen gevolgen - 2</a:t>
            </a:r>
          </a:p>
        </p:txBody>
      </p:sp>
      <p:cxnSp>
        <p:nvCxnSpPr>
          <p:cNvPr id="7" name="Rechte verbindingslijn 6"/>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8" name="Rechte verbindingslijn 7"/>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9" name="Rechte verbindingslijn 8"/>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6948264" y="5676363"/>
            <a:ext cx="2087238" cy="369332"/>
          </a:xfrm>
          <a:prstGeom prst="rect">
            <a:avLst/>
          </a:prstGeom>
          <a:noFill/>
        </p:spPr>
        <p:txBody>
          <a:bodyPr wrap="none" rtlCol="0">
            <a:spAutoFit/>
          </a:bodyPr>
          <a:lstStyle/>
          <a:p>
            <a:r>
              <a:rPr lang="nl-NL" dirty="0">
                <a:solidFill>
                  <a:prstClr val="black"/>
                </a:solidFill>
              </a:rPr>
              <a:t>hoeveelheid × 1.000</a:t>
            </a:r>
          </a:p>
        </p:txBody>
      </p:sp>
      <p:sp>
        <p:nvSpPr>
          <p:cNvPr id="20" name="Tekstvak 19"/>
          <p:cNvSpPr txBox="1"/>
          <p:nvPr/>
        </p:nvSpPr>
        <p:spPr>
          <a:xfrm rot="16200000">
            <a:off x="4390909" y="1913573"/>
            <a:ext cx="583814" cy="369332"/>
          </a:xfrm>
          <a:prstGeom prst="rect">
            <a:avLst/>
          </a:prstGeom>
          <a:noFill/>
        </p:spPr>
        <p:txBody>
          <a:bodyPr wrap="none" rtlCol="0">
            <a:spAutoFit/>
          </a:bodyPr>
          <a:lstStyle/>
          <a:p>
            <a:r>
              <a:rPr lang="nl-NL" dirty="0">
                <a:solidFill>
                  <a:prstClr val="black"/>
                </a:solidFill>
              </a:rPr>
              <a:t>prijs</a:t>
            </a:r>
          </a:p>
        </p:txBody>
      </p:sp>
      <p:sp>
        <p:nvSpPr>
          <p:cNvPr id="21" name="Tekstvak 20"/>
          <p:cNvSpPr txBox="1"/>
          <p:nvPr/>
        </p:nvSpPr>
        <p:spPr>
          <a:xfrm>
            <a:off x="4751056" y="4374396"/>
            <a:ext cx="418704" cy="369332"/>
          </a:xfrm>
          <a:prstGeom prst="rect">
            <a:avLst/>
          </a:prstGeom>
          <a:noFill/>
        </p:spPr>
        <p:txBody>
          <a:bodyPr wrap="none" rtlCol="0">
            <a:spAutoFit/>
          </a:bodyPr>
          <a:lstStyle/>
          <a:p>
            <a:r>
              <a:rPr lang="nl-NL" dirty="0">
                <a:solidFill>
                  <a:prstClr val="black"/>
                </a:solidFill>
              </a:rPr>
              <a:t>10</a:t>
            </a:r>
          </a:p>
        </p:txBody>
      </p:sp>
      <p:sp>
        <p:nvSpPr>
          <p:cNvPr id="22" name="Tekstvak 21"/>
          <p:cNvSpPr txBox="1"/>
          <p:nvPr/>
        </p:nvSpPr>
        <p:spPr>
          <a:xfrm>
            <a:off x="4751056" y="3654316"/>
            <a:ext cx="418704" cy="369332"/>
          </a:xfrm>
          <a:prstGeom prst="rect">
            <a:avLst/>
          </a:prstGeom>
          <a:noFill/>
        </p:spPr>
        <p:txBody>
          <a:bodyPr wrap="none" rtlCol="0">
            <a:spAutoFit/>
          </a:bodyPr>
          <a:lstStyle/>
          <a:p>
            <a:r>
              <a:rPr lang="nl-NL" dirty="0">
                <a:solidFill>
                  <a:prstClr val="black"/>
                </a:solidFill>
              </a:rPr>
              <a:t>20</a:t>
            </a:r>
          </a:p>
        </p:txBody>
      </p:sp>
      <p:sp>
        <p:nvSpPr>
          <p:cNvPr id="23" name="Tekstvak 22"/>
          <p:cNvSpPr txBox="1"/>
          <p:nvPr/>
        </p:nvSpPr>
        <p:spPr>
          <a:xfrm>
            <a:off x="4751056" y="3006244"/>
            <a:ext cx="418704" cy="369332"/>
          </a:xfrm>
          <a:prstGeom prst="rect">
            <a:avLst/>
          </a:prstGeom>
          <a:noFill/>
        </p:spPr>
        <p:txBody>
          <a:bodyPr wrap="none" rtlCol="0">
            <a:spAutoFit/>
          </a:bodyPr>
          <a:lstStyle/>
          <a:p>
            <a:r>
              <a:rPr lang="nl-NL" dirty="0">
                <a:solidFill>
                  <a:prstClr val="black"/>
                </a:solidFill>
              </a:rPr>
              <a:t>30</a:t>
            </a:r>
          </a:p>
        </p:txBody>
      </p:sp>
      <p:sp>
        <p:nvSpPr>
          <p:cNvPr id="24" name="Tekstvak 23"/>
          <p:cNvSpPr txBox="1"/>
          <p:nvPr/>
        </p:nvSpPr>
        <p:spPr>
          <a:xfrm>
            <a:off x="4751056" y="2276872"/>
            <a:ext cx="418704" cy="369332"/>
          </a:xfrm>
          <a:prstGeom prst="rect">
            <a:avLst/>
          </a:prstGeom>
          <a:noFill/>
        </p:spPr>
        <p:txBody>
          <a:bodyPr wrap="none" rtlCol="0">
            <a:spAutoFit/>
          </a:bodyPr>
          <a:lstStyle/>
          <a:p>
            <a:r>
              <a:rPr lang="nl-NL" dirty="0">
                <a:solidFill>
                  <a:prstClr val="black"/>
                </a:solidFill>
              </a:rPr>
              <a:t>40</a:t>
            </a:r>
          </a:p>
        </p:txBody>
      </p:sp>
      <p:sp>
        <p:nvSpPr>
          <p:cNvPr id="25" name="Tekstvak 24"/>
          <p:cNvSpPr txBox="1"/>
          <p:nvPr/>
        </p:nvSpPr>
        <p:spPr>
          <a:xfrm>
            <a:off x="4751056" y="1566084"/>
            <a:ext cx="418704" cy="369332"/>
          </a:xfrm>
          <a:prstGeom prst="rect">
            <a:avLst/>
          </a:prstGeom>
          <a:noFill/>
        </p:spPr>
        <p:txBody>
          <a:bodyPr wrap="none" rtlCol="0">
            <a:spAutoFit/>
          </a:bodyPr>
          <a:lstStyle/>
          <a:p>
            <a:r>
              <a:rPr lang="nl-NL" dirty="0">
                <a:solidFill>
                  <a:prstClr val="black"/>
                </a:solidFill>
              </a:rPr>
              <a:t>50</a:t>
            </a:r>
          </a:p>
        </p:txBody>
      </p:sp>
      <p:sp>
        <p:nvSpPr>
          <p:cNvPr id="26" name="Tekstvak 25"/>
          <p:cNvSpPr txBox="1"/>
          <p:nvPr/>
        </p:nvSpPr>
        <p:spPr>
          <a:xfrm>
            <a:off x="5759168" y="5310500"/>
            <a:ext cx="418704" cy="369332"/>
          </a:xfrm>
          <a:prstGeom prst="rect">
            <a:avLst/>
          </a:prstGeom>
          <a:noFill/>
        </p:spPr>
        <p:txBody>
          <a:bodyPr wrap="none" rtlCol="0">
            <a:spAutoFit/>
          </a:bodyPr>
          <a:lstStyle/>
          <a:p>
            <a:r>
              <a:rPr lang="nl-NL" dirty="0">
                <a:solidFill>
                  <a:prstClr val="black"/>
                </a:solidFill>
              </a:rPr>
              <a:t>20</a:t>
            </a:r>
          </a:p>
        </p:txBody>
      </p:sp>
      <p:sp>
        <p:nvSpPr>
          <p:cNvPr id="27" name="Tekstvak 26"/>
          <p:cNvSpPr txBox="1"/>
          <p:nvPr/>
        </p:nvSpPr>
        <p:spPr>
          <a:xfrm>
            <a:off x="6492592" y="5310500"/>
            <a:ext cx="418704" cy="369332"/>
          </a:xfrm>
          <a:prstGeom prst="rect">
            <a:avLst/>
          </a:prstGeom>
          <a:noFill/>
        </p:spPr>
        <p:txBody>
          <a:bodyPr wrap="none" rtlCol="0">
            <a:spAutoFit/>
          </a:bodyPr>
          <a:lstStyle/>
          <a:p>
            <a:r>
              <a:rPr lang="nl-NL" dirty="0">
                <a:solidFill>
                  <a:prstClr val="black"/>
                </a:solidFill>
              </a:rPr>
              <a:t>40</a:t>
            </a:r>
          </a:p>
        </p:txBody>
      </p:sp>
      <p:sp>
        <p:nvSpPr>
          <p:cNvPr id="28" name="Tekstvak 27"/>
          <p:cNvSpPr txBox="1"/>
          <p:nvPr/>
        </p:nvSpPr>
        <p:spPr>
          <a:xfrm>
            <a:off x="7212672" y="5310500"/>
            <a:ext cx="418704" cy="369332"/>
          </a:xfrm>
          <a:prstGeom prst="rect">
            <a:avLst/>
          </a:prstGeom>
          <a:noFill/>
        </p:spPr>
        <p:txBody>
          <a:bodyPr wrap="none" rtlCol="0">
            <a:spAutoFit/>
          </a:bodyPr>
          <a:lstStyle/>
          <a:p>
            <a:r>
              <a:rPr lang="nl-NL" dirty="0">
                <a:solidFill>
                  <a:prstClr val="black"/>
                </a:solidFill>
              </a:rPr>
              <a:t>60</a:t>
            </a:r>
          </a:p>
        </p:txBody>
      </p:sp>
      <p:sp>
        <p:nvSpPr>
          <p:cNvPr id="29" name="Tekstvak 28"/>
          <p:cNvSpPr txBox="1"/>
          <p:nvPr/>
        </p:nvSpPr>
        <p:spPr>
          <a:xfrm>
            <a:off x="7932752" y="5310500"/>
            <a:ext cx="418704" cy="369332"/>
          </a:xfrm>
          <a:prstGeom prst="rect">
            <a:avLst/>
          </a:prstGeom>
          <a:noFill/>
        </p:spPr>
        <p:txBody>
          <a:bodyPr wrap="none" rtlCol="0">
            <a:spAutoFit/>
          </a:bodyPr>
          <a:lstStyle/>
          <a:p>
            <a:r>
              <a:rPr lang="nl-NL" dirty="0">
                <a:solidFill>
                  <a:prstClr val="black"/>
                </a:solidFill>
              </a:rPr>
              <a:t>80</a:t>
            </a:r>
          </a:p>
        </p:txBody>
      </p:sp>
      <p:sp>
        <p:nvSpPr>
          <p:cNvPr id="30" name="Tekstvak 29"/>
          <p:cNvSpPr txBox="1"/>
          <p:nvPr/>
        </p:nvSpPr>
        <p:spPr>
          <a:xfrm>
            <a:off x="8580824" y="5310500"/>
            <a:ext cx="535724" cy="369332"/>
          </a:xfrm>
          <a:prstGeom prst="rect">
            <a:avLst/>
          </a:prstGeom>
          <a:noFill/>
        </p:spPr>
        <p:txBody>
          <a:bodyPr wrap="none" rtlCol="0">
            <a:spAutoFit/>
          </a:bodyPr>
          <a:lstStyle/>
          <a:p>
            <a:r>
              <a:rPr lang="nl-NL" dirty="0">
                <a:solidFill>
                  <a:prstClr val="black"/>
                </a:solidFill>
              </a:rPr>
              <a:t>100</a:t>
            </a:r>
          </a:p>
        </p:txBody>
      </p:sp>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hthoek 32"/>
          <p:cNvSpPr/>
          <p:nvPr/>
        </p:nvSpPr>
        <p:spPr>
          <a:xfrm>
            <a:off x="5547421" y="1741975"/>
            <a:ext cx="40908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v</a:t>
            </a:r>
            <a:endParaRPr lang="nl-NL" dirty="0">
              <a:solidFill>
                <a:prstClr val="black"/>
              </a:solidFill>
            </a:endParaRPr>
          </a:p>
        </p:txBody>
      </p:sp>
      <p:cxnSp>
        <p:nvCxnSpPr>
          <p:cNvPr id="35" name="Rechte verbindingslijn 34"/>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36" name="Rechthoek 35"/>
          <p:cNvSpPr/>
          <p:nvPr/>
        </p:nvSpPr>
        <p:spPr>
          <a:xfrm>
            <a:off x="8067192" y="1632568"/>
            <a:ext cx="41389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cxnSp>
        <p:nvCxnSpPr>
          <p:cNvPr id="45" name="Rechte verbindingslijn 44"/>
          <p:cNvCxnSpPr/>
          <p:nvPr/>
        </p:nvCxnSpPr>
        <p:spPr>
          <a:xfrm>
            <a:off x="5255112" y="3150260"/>
            <a:ext cx="144016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7" name="Rechte verbindingslijn 46"/>
          <p:cNvCxnSpPr/>
          <p:nvPr/>
        </p:nvCxnSpPr>
        <p:spPr>
          <a:xfrm>
            <a:off x="6714933" y="3275364"/>
            <a:ext cx="2214" cy="1963128"/>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41" name="Ovaal 40"/>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solidFill>
                <a:prstClr val="white"/>
              </a:solidFill>
            </a:endParaRPr>
          </a:p>
        </p:txBody>
      </p:sp>
      <p:sp>
        <p:nvSpPr>
          <p:cNvPr id="56" name="Tekstvak 55"/>
          <p:cNvSpPr txBox="1"/>
          <p:nvPr/>
        </p:nvSpPr>
        <p:spPr>
          <a:xfrm>
            <a:off x="5335513" y="2212539"/>
            <a:ext cx="409086"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a:t>
            </a:r>
            <a:endParaRPr lang="nl-NL" sz="4000" b="1" spc="50" baseline="-2500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63" name="Tekstvak 62"/>
          <p:cNvSpPr txBox="1"/>
          <p:nvPr/>
        </p:nvSpPr>
        <p:spPr>
          <a:xfrm>
            <a:off x="5369728" y="3337009"/>
            <a:ext cx="409086"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a:t>
            </a:r>
            <a:endParaRPr lang="nl-NL" sz="4000" b="1" spc="50" baseline="-2500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65" name="Tekstvak 64"/>
          <p:cNvSpPr txBox="1"/>
          <p:nvPr/>
        </p:nvSpPr>
        <p:spPr>
          <a:xfrm>
            <a:off x="5327738" y="2840747"/>
            <a:ext cx="468398"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O</a:t>
            </a:r>
            <a:endParaRPr lang="nl-NL" sz="4000" b="1" spc="50" baseline="-2500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cxnSp>
        <p:nvCxnSpPr>
          <p:cNvPr id="51" name="Rechte verbindingslijn 50"/>
          <p:cNvCxnSpPr/>
          <p:nvPr/>
        </p:nvCxnSpPr>
        <p:spPr>
          <a:xfrm>
            <a:off x="5297470" y="2934236"/>
            <a:ext cx="1181778"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2" name="Rechte verbindingslijn 51"/>
          <p:cNvCxnSpPr/>
          <p:nvPr/>
        </p:nvCxnSpPr>
        <p:spPr>
          <a:xfrm>
            <a:off x="6512396" y="3043714"/>
            <a:ext cx="0" cy="2194778"/>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3" name="Rechte verbindingslijn 52"/>
          <p:cNvCxnSpPr/>
          <p:nvPr/>
        </p:nvCxnSpPr>
        <p:spPr>
          <a:xfrm>
            <a:off x="5248275" y="3357736"/>
            <a:ext cx="1244317"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4" name="Rechte verbindingslijn 53"/>
          <p:cNvCxnSpPr/>
          <p:nvPr/>
        </p:nvCxnSpPr>
        <p:spPr>
          <a:xfrm flipV="1">
            <a:off x="5248275" y="1525708"/>
            <a:ext cx="2480196" cy="2846267"/>
          </a:xfrm>
          <a:prstGeom prst="line">
            <a:avLst/>
          </a:prstGeom>
        </p:spPr>
        <p:style>
          <a:lnRef idx="3">
            <a:schemeClr val="accent4"/>
          </a:lnRef>
          <a:fillRef idx="0">
            <a:schemeClr val="accent4"/>
          </a:fillRef>
          <a:effectRef idx="2">
            <a:schemeClr val="accent4"/>
          </a:effectRef>
          <a:fontRef idx="minor">
            <a:schemeClr val="tx1"/>
          </a:fontRef>
        </p:style>
      </p:cxnSp>
      <p:sp>
        <p:nvSpPr>
          <p:cNvPr id="57" name="Rechthoek 56"/>
          <p:cNvSpPr/>
          <p:nvPr/>
        </p:nvSpPr>
        <p:spPr>
          <a:xfrm>
            <a:off x="7615312" y="1333799"/>
            <a:ext cx="465192"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sp>
        <p:nvSpPr>
          <p:cNvPr id="58" name="Ovaal 57"/>
          <p:cNvSpPr/>
          <p:nvPr/>
        </p:nvSpPr>
        <p:spPr>
          <a:xfrm>
            <a:off x="6452592" y="2871986"/>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solidFill>
                <a:prstClr val="white"/>
              </a:solidFill>
            </a:endParaRPr>
          </a:p>
        </p:txBody>
      </p:sp>
      <p:sp>
        <p:nvSpPr>
          <p:cNvPr id="59" name="Ovaal 58"/>
          <p:cNvSpPr/>
          <p:nvPr/>
        </p:nvSpPr>
        <p:spPr>
          <a:xfrm>
            <a:off x="6453733" y="3280816"/>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3833907620"/>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xit" presetSubtype="0" fill="hold" grpId="1" nodeType="withEffect">
                                  <p:stCondLst>
                                    <p:cond delay="0"/>
                                  </p:stCondLst>
                                  <p:childTnLst>
                                    <p:animEffect transition="out" filter="fade">
                                      <p:cBhvr>
                                        <p:cTn id="24" dur="1500"/>
                                        <p:tgtEl>
                                          <p:spTgt spid="55"/>
                                        </p:tgtEl>
                                      </p:cBhvr>
                                    </p:animEffect>
                                    <p:set>
                                      <p:cBhvr>
                                        <p:cTn id="25" dur="1" fill="hold">
                                          <p:stCondLst>
                                            <p:cond delay="1499"/>
                                          </p:stCondLst>
                                        </p:cTn>
                                        <p:tgtEl>
                                          <p:spTgt spid="5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par>
                          <p:cTn id="31" fill="hold">
                            <p:stCondLst>
                              <p:cond delay="500"/>
                            </p:stCondLst>
                            <p:childTnLst>
                              <p:par>
                                <p:cTn id="32" presetID="10" presetClass="entr" presetSubtype="0" fill="hold" grpId="0" nodeType="afterEffect">
                                  <p:stCondLst>
                                    <p:cond delay="75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75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fade">
                                      <p:cBhvr>
                                        <p:cTn id="45" dur="500"/>
                                        <p:tgtEl>
                                          <p:spTgt spid="6">
                                            <p:txEl>
                                              <p:pRg st="4" end="4"/>
                                            </p:txEl>
                                          </p:spTgt>
                                        </p:tgtEl>
                                      </p:cBhvr>
                                    </p:animEffect>
                                  </p:childTnLst>
                                </p:cTn>
                              </p:par>
                              <p:par>
                                <p:cTn id="46" presetID="10" presetClass="exit" presetSubtype="0" fill="hold" grpId="1" nodeType="withEffect">
                                  <p:stCondLst>
                                    <p:cond delay="0"/>
                                  </p:stCondLst>
                                  <p:childTnLst>
                                    <p:animEffect transition="out" filter="fade">
                                      <p:cBhvr>
                                        <p:cTn id="47" dur="1500"/>
                                        <p:tgtEl>
                                          <p:spTgt spid="62"/>
                                        </p:tgtEl>
                                      </p:cBhvr>
                                    </p:animEffect>
                                    <p:set>
                                      <p:cBhvr>
                                        <p:cTn id="48" dur="1" fill="hold">
                                          <p:stCondLst>
                                            <p:cond delay="1499"/>
                                          </p:stCondLst>
                                        </p:cTn>
                                        <p:tgtEl>
                                          <p:spTgt spid="6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fade">
                                      <p:cBhvr>
                                        <p:cTn id="53" dur="500"/>
                                        <p:tgtEl>
                                          <p:spTgt spid="6">
                                            <p:txEl>
                                              <p:pRg st="5" end="5"/>
                                            </p:txEl>
                                          </p:spTgt>
                                        </p:tgtEl>
                                      </p:cBhvr>
                                    </p:animEffect>
                                  </p:childTnLst>
                                </p:cTn>
                              </p:par>
                            </p:childTnLst>
                          </p:cTn>
                        </p:par>
                        <p:par>
                          <p:cTn id="54" fill="hold">
                            <p:stCondLst>
                              <p:cond delay="500"/>
                            </p:stCondLst>
                            <p:childTnLst>
                              <p:par>
                                <p:cTn id="55" presetID="10" presetClass="entr" presetSubtype="0" fill="hold" grpId="0" nodeType="afterEffect">
                                  <p:stCondLst>
                                    <p:cond delay="125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grpId="0" nodeType="withEffect">
                                  <p:stCondLst>
                                    <p:cond delay="125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animEffect transition="in" filter="fade">
                                      <p:cBhvr>
                                        <p:cTn id="65" dur="500"/>
                                        <p:tgtEl>
                                          <p:spTgt spid="6">
                                            <p:txEl>
                                              <p:pRg st="6" end="6"/>
                                            </p:txEl>
                                          </p:spTgt>
                                        </p:tgtEl>
                                      </p:cBhvr>
                                    </p:animEffect>
                                  </p:childTnLst>
                                </p:cTn>
                              </p:par>
                            </p:childTnLst>
                          </p:cTn>
                        </p:par>
                        <p:par>
                          <p:cTn id="66" fill="hold">
                            <p:stCondLst>
                              <p:cond delay="500"/>
                            </p:stCondLst>
                            <p:childTnLst>
                              <p:par>
                                <p:cTn id="67" presetID="10" presetClass="entr" presetSubtype="0" fill="hold" grpId="0" nodeType="afterEffect">
                                  <p:stCondLst>
                                    <p:cond delay="125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par>
                          <p:cTn id="70" fill="hold">
                            <p:stCondLst>
                              <p:cond delay="2250"/>
                            </p:stCondLst>
                            <p:childTnLst>
                              <p:par>
                                <p:cTn id="71" presetID="35" presetClass="emph" presetSubtype="0" repeatCount="4000" fill="hold" grpId="1" nodeType="afterEffect">
                                  <p:stCondLst>
                                    <p:cond delay="0"/>
                                  </p:stCondLst>
                                  <p:childTnLst>
                                    <p:anim calcmode="discrete" valueType="str">
                                      <p:cBhvr>
                                        <p:cTn id="72"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P spid="64" grpId="0" animBg="1"/>
      <p:bldP spid="62" grpId="0" animBg="1"/>
      <p:bldP spid="62" grpId="1" animBg="1"/>
      <p:bldP spid="61" grpId="0" animBg="1"/>
      <p:bldP spid="55" grpId="0" animBg="1"/>
      <p:bldP spid="55" grpId="1" animBg="1"/>
      <p:bldP spid="56" grpId="0"/>
      <p:bldP spid="63" grpId="0"/>
      <p:bldP spid="6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57200" y="1285860"/>
            <a:ext cx="4038600" cy="5143536"/>
          </a:xfrm>
        </p:spPr>
        <p:txBody>
          <a:bodyPr>
            <a:normAutofit/>
          </a:bodyPr>
          <a:lstStyle/>
          <a:p>
            <a:pPr marL="0" indent="0">
              <a:buNone/>
            </a:pPr>
            <a:r>
              <a:rPr lang="nl-NL" sz="1800" dirty="0"/>
              <a:t>Marktmodel: </a:t>
            </a:r>
          </a:p>
          <a:p>
            <a:pPr marL="400050" lvl="1" indent="0">
              <a:buNone/>
            </a:pPr>
            <a:r>
              <a:rPr lang="nl-NL" sz="1800" dirty="0" err="1"/>
              <a:t>Q</a:t>
            </a:r>
            <a:r>
              <a:rPr lang="nl-NL" sz="1800" baseline="-25000" dirty="0" err="1"/>
              <a:t>v</a:t>
            </a:r>
            <a:r>
              <a:rPr lang="nl-NL" sz="1800" dirty="0"/>
              <a:t> = -2P + 100</a:t>
            </a:r>
          </a:p>
          <a:p>
            <a:pPr marL="400050" lvl="1" indent="0">
              <a:buNone/>
            </a:pPr>
            <a:r>
              <a:rPr lang="nl-NL" sz="1800" dirty="0" err="1"/>
              <a:t>Q</a:t>
            </a:r>
            <a:r>
              <a:rPr lang="nl-NL" sz="1800" baseline="-25000" dirty="0" err="1"/>
              <a:t>a</a:t>
            </a:r>
            <a:r>
              <a:rPr lang="nl-NL" sz="1800" dirty="0"/>
              <a:t> = 2P - 20</a:t>
            </a:r>
          </a:p>
          <a:p>
            <a:pPr marL="0" indent="0">
              <a:buNone/>
            </a:pPr>
            <a:endParaRPr lang="nl-NL" sz="800" dirty="0"/>
          </a:p>
          <a:p>
            <a:pPr marL="0" indent="0">
              <a:buNone/>
            </a:pPr>
            <a:r>
              <a:rPr lang="nl-NL" sz="2000" dirty="0"/>
              <a:t>Door de heffing moet de aanbodlijn 20% </a:t>
            </a:r>
            <a:r>
              <a:rPr lang="nl-NL" sz="2000" b="1" dirty="0"/>
              <a:t>naar boven</a:t>
            </a:r>
            <a:r>
              <a:rPr lang="nl-NL" sz="2000" dirty="0"/>
              <a:t>.</a:t>
            </a:r>
            <a:br>
              <a:rPr lang="nl-NL" sz="2000" dirty="0"/>
            </a:br>
            <a:endParaRPr lang="nl-NL" sz="800" dirty="0"/>
          </a:p>
          <a:p>
            <a:pPr marL="0" indent="0">
              <a:buNone/>
            </a:pPr>
            <a:r>
              <a:rPr lang="nl-NL" sz="2000" dirty="0"/>
              <a:t>Elke waarde van </a:t>
            </a:r>
            <a:r>
              <a:rPr lang="nl-NL" sz="2000" b="1" dirty="0"/>
              <a:t>P</a:t>
            </a:r>
            <a:r>
              <a:rPr lang="nl-NL" sz="2000" dirty="0"/>
              <a:t> in de aanbodfunctie moet dus met 20% worden verhoogd i.v.m. de leveringsbereidheid.</a:t>
            </a:r>
          </a:p>
          <a:p>
            <a:pPr marL="0" indent="0">
              <a:buNone/>
            </a:pPr>
            <a:endParaRPr lang="nl-NL" sz="800" dirty="0"/>
          </a:p>
          <a:p>
            <a:pPr marL="0" indent="0">
              <a:buNone/>
            </a:pPr>
            <a:r>
              <a:rPr lang="nl-NL" sz="2000" dirty="0"/>
              <a:t>Dan moeten we dus eerst weten hoeveel P nú is bij elke aangeboden hoeveelheid!</a:t>
            </a:r>
          </a:p>
          <a:p>
            <a:pPr marL="0" indent="0">
              <a:buNone/>
            </a:pPr>
            <a:endParaRPr lang="nl-NL" sz="2200" dirty="0"/>
          </a:p>
        </p:txBody>
      </p:sp>
      <p:sp>
        <p:nvSpPr>
          <p:cNvPr id="2" name="Titel 1"/>
          <p:cNvSpPr>
            <a:spLocks noGrp="1"/>
          </p:cNvSpPr>
          <p:nvPr>
            <p:ph type="title"/>
          </p:nvPr>
        </p:nvSpPr>
        <p:spPr>
          <a:xfrm>
            <a:off x="457200" y="338328"/>
            <a:ext cx="8229600" cy="786416"/>
          </a:xfrm>
        </p:spPr>
        <p:txBody>
          <a:bodyPr/>
          <a:lstStyle/>
          <a:p>
            <a:r>
              <a:rPr lang="nl-NL" dirty="0"/>
              <a:t>Heffing in procenten - wiskundig</a:t>
            </a:r>
          </a:p>
        </p:txBody>
      </p:sp>
      <p:cxnSp>
        <p:nvCxnSpPr>
          <p:cNvPr id="49" name="Rechte verbindingslijn 48"/>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50" name="Rechte verbindingslijn 49"/>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51" name="Rechte verbindingslijn 50"/>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Rechte verbindingslijn 62"/>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kstvak 63"/>
          <p:cNvSpPr txBox="1"/>
          <p:nvPr/>
        </p:nvSpPr>
        <p:spPr>
          <a:xfrm>
            <a:off x="6948264" y="5676363"/>
            <a:ext cx="2087238" cy="369332"/>
          </a:xfrm>
          <a:prstGeom prst="rect">
            <a:avLst/>
          </a:prstGeom>
          <a:noFill/>
        </p:spPr>
        <p:txBody>
          <a:bodyPr wrap="none" rtlCol="0">
            <a:spAutoFit/>
          </a:bodyPr>
          <a:lstStyle/>
          <a:p>
            <a:r>
              <a:rPr lang="nl-NL" dirty="0">
                <a:solidFill>
                  <a:prstClr val="black"/>
                </a:solidFill>
              </a:rPr>
              <a:t>hoeveelheid × 1.000</a:t>
            </a:r>
          </a:p>
        </p:txBody>
      </p:sp>
      <p:sp>
        <p:nvSpPr>
          <p:cNvPr id="65" name="Tekstvak 64"/>
          <p:cNvSpPr txBox="1"/>
          <p:nvPr/>
        </p:nvSpPr>
        <p:spPr>
          <a:xfrm rot="16200000">
            <a:off x="4390909" y="1913573"/>
            <a:ext cx="583814" cy="369332"/>
          </a:xfrm>
          <a:prstGeom prst="rect">
            <a:avLst/>
          </a:prstGeom>
          <a:noFill/>
        </p:spPr>
        <p:txBody>
          <a:bodyPr wrap="none" rtlCol="0">
            <a:spAutoFit/>
          </a:bodyPr>
          <a:lstStyle/>
          <a:p>
            <a:r>
              <a:rPr lang="nl-NL" dirty="0">
                <a:solidFill>
                  <a:prstClr val="black"/>
                </a:solidFill>
              </a:rPr>
              <a:t>prijs</a:t>
            </a:r>
          </a:p>
        </p:txBody>
      </p:sp>
      <p:sp>
        <p:nvSpPr>
          <p:cNvPr id="66" name="Tekstvak 65"/>
          <p:cNvSpPr txBox="1"/>
          <p:nvPr/>
        </p:nvSpPr>
        <p:spPr>
          <a:xfrm>
            <a:off x="4751056" y="4374396"/>
            <a:ext cx="418704" cy="369332"/>
          </a:xfrm>
          <a:prstGeom prst="rect">
            <a:avLst/>
          </a:prstGeom>
          <a:noFill/>
        </p:spPr>
        <p:txBody>
          <a:bodyPr wrap="none" rtlCol="0">
            <a:spAutoFit/>
          </a:bodyPr>
          <a:lstStyle/>
          <a:p>
            <a:r>
              <a:rPr lang="nl-NL" dirty="0">
                <a:solidFill>
                  <a:prstClr val="black"/>
                </a:solidFill>
              </a:rPr>
              <a:t>10</a:t>
            </a:r>
          </a:p>
        </p:txBody>
      </p:sp>
      <p:sp>
        <p:nvSpPr>
          <p:cNvPr id="67" name="Tekstvak 66"/>
          <p:cNvSpPr txBox="1"/>
          <p:nvPr/>
        </p:nvSpPr>
        <p:spPr>
          <a:xfrm>
            <a:off x="4751056" y="3654316"/>
            <a:ext cx="418704" cy="369332"/>
          </a:xfrm>
          <a:prstGeom prst="rect">
            <a:avLst/>
          </a:prstGeom>
          <a:noFill/>
        </p:spPr>
        <p:txBody>
          <a:bodyPr wrap="none" rtlCol="0">
            <a:spAutoFit/>
          </a:bodyPr>
          <a:lstStyle/>
          <a:p>
            <a:r>
              <a:rPr lang="nl-NL" dirty="0">
                <a:solidFill>
                  <a:prstClr val="black"/>
                </a:solidFill>
              </a:rPr>
              <a:t>20</a:t>
            </a:r>
          </a:p>
        </p:txBody>
      </p:sp>
      <p:sp>
        <p:nvSpPr>
          <p:cNvPr id="68" name="Tekstvak 67"/>
          <p:cNvSpPr txBox="1"/>
          <p:nvPr/>
        </p:nvSpPr>
        <p:spPr>
          <a:xfrm>
            <a:off x="4751056" y="3006244"/>
            <a:ext cx="418704" cy="369332"/>
          </a:xfrm>
          <a:prstGeom prst="rect">
            <a:avLst/>
          </a:prstGeom>
          <a:noFill/>
        </p:spPr>
        <p:txBody>
          <a:bodyPr wrap="none" rtlCol="0">
            <a:spAutoFit/>
          </a:bodyPr>
          <a:lstStyle/>
          <a:p>
            <a:r>
              <a:rPr lang="nl-NL" dirty="0">
                <a:solidFill>
                  <a:prstClr val="black"/>
                </a:solidFill>
              </a:rPr>
              <a:t>30</a:t>
            </a:r>
          </a:p>
        </p:txBody>
      </p:sp>
      <p:sp>
        <p:nvSpPr>
          <p:cNvPr id="69" name="Tekstvak 68"/>
          <p:cNvSpPr txBox="1"/>
          <p:nvPr/>
        </p:nvSpPr>
        <p:spPr>
          <a:xfrm>
            <a:off x="4751056" y="2276872"/>
            <a:ext cx="418704" cy="369332"/>
          </a:xfrm>
          <a:prstGeom prst="rect">
            <a:avLst/>
          </a:prstGeom>
          <a:noFill/>
        </p:spPr>
        <p:txBody>
          <a:bodyPr wrap="none" rtlCol="0">
            <a:spAutoFit/>
          </a:bodyPr>
          <a:lstStyle/>
          <a:p>
            <a:r>
              <a:rPr lang="nl-NL" dirty="0">
                <a:solidFill>
                  <a:prstClr val="black"/>
                </a:solidFill>
              </a:rPr>
              <a:t>40</a:t>
            </a:r>
          </a:p>
        </p:txBody>
      </p:sp>
      <p:sp>
        <p:nvSpPr>
          <p:cNvPr id="70" name="Tekstvak 69"/>
          <p:cNvSpPr txBox="1"/>
          <p:nvPr/>
        </p:nvSpPr>
        <p:spPr>
          <a:xfrm>
            <a:off x="4751056" y="1566084"/>
            <a:ext cx="418704" cy="369332"/>
          </a:xfrm>
          <a:prstGeom prst="rect">
            <a:avLst/>
          </a:prstGeom>
          <a:noFill/>
        </p:spPr>
        <p:txBody>
          <a:bodyPr wrap="none" rtlCol="0">
            <a:spAutoFit/>
          </a:bodyPr>
          <a:lstStyle/>
          <a:p>
            <a:r>
              <a:rPr lang="nl-NL" dirty="0">
                <a:solidFill>
                  <a:prstClr val="black"/>
                </a:solidFill>
              </a:rPr>
              <a:t>50</a:t>
            </a:r>
          </a:p>
        </p:txBody>
      </p:sp>
      <p:sp>
        <p:nvSpPr>
          <p:cNvPr id="71" name="Tekstvak 70"/>
          <p:cNvSpPr txBox="1"/>
          <p:nvPr/>
        </p:nvSpPr>
        <p:spPr>
          <a:xfrm>
            <a:off x="5759168" y="5310500"/>
            <a:ext cx="418704" cy="369332"/>
          </a:xfrm>
          <a:prstGeom prst="rect">
            <a:avLst/>
          </a:prstGeom>
          <a:noFill/>
        </p:spPr>
        <p:txBody>
          <a:bodyPr wrap="none" rtlCol="0">
            <a:spAutoFit/>
          </a:bodyPr>
          <a:lstStyle/>
          <a:p>
            <a:r>
              <a:rPr lang="nl-NL" dirty="0">
                <a:solidFill>
                  <a:prstClr val="black"/>
                </a:solidFill>
              </a:rPr>
              <a:t>20</a:t>
            </a:r>
          </a:p>
        </p:txBody>
      </p:sp>
      <p:sp>
        <p:nvSpPr>
          <p:cNvPr id="72" name="Tekstvak 71"/>
          <p:cNvSpPr txBox="1"/>
          <p:nvPr/>
        </p:nvSpPr>
        <p:spPr>
          <a:xfrm>
            <a:off x="6492592" y="5310500"/>
            <a:ext cx="418704" cy="369332"/>
          </a:xfrm>
          <a:prstGeom prst="rect">
            <a:avLst/>
          </a:prstGeom>
          <a:noFill/>
        </p:spPr>
        <p:txBody>
          <a:bodyPr wrap="none" rtlCol="0">
            <a:spAutoFit/>
          </a:bodyPr>
          <a:lstStyle/>
          <a:p>
            <a:r>
              <a:rPr lang="nl-NL" dirty="0">
                <a:solidFill>
                  <a:prstClr val="black"/>
                </a:solidFill>
              </a:rPr>
              <a:t>40</a:t>
            </a:r>
          </a:p>
        </p:txBody>
      </p:sp>
      <p:sp>
        <p:nvSpPr>
          <p:cNvPr id="73" name="Tekstvak 72"/>
          <p:cNvSpPr txBox="1"/>
          <p:nvPr/>
        </p:nvSpPr>
        <p:spPr>
          <a:xfrm>
            <a:off x="7212672" y="5310500"/>
            <a:ext cx="418704" cy="369332"/>
          </a:xfrm>
          <a:prstGeom prst="rect">
            <a:avLst/>
          </a:prstGeom>
          <a:noFill/>
        </p:spPr>
        <p:txBody>
          <a:bodyPr wrap="none" rtlCol="0">
            <a:spAutoFit/>
          </a:bodyPr>
          <a:lstStyle/>
          <a:p>
            <a:r>
              <a:rPr lang="nl-NL" dirty="0">
                <a:solidFill>
                  <a:prstClr val="black"/>
                </a:solidFill>
              </a:rPr>
              <a:t>60</a:t>
            </a:r>
          </a:p>
        </p:txBody>
      </p:sp>
      <p:sp>
        <p:nvSpPr>
          <p:cNvPr id="74" name="Tekstvak 73"/>
          <p:cNvSpPr txBox="1"/>
          <p:nvPr/>
        </p:nvSpPr>
        <p:spPr>
          <a:xfrm>
            <a:off x="7932752" y="5310500"/>
            <a:ext cx="418704" cy="369332"/>
          </a:xfrm>
          <a:prstGeom prst="rect">
            <a:avLst/>
          </a:prstGeom>
          <a:noFill/>
        </p:spPr>
        <p:txBody>
          <a:bodyPr wrap="none" rtlCol="0">
            <a:spAutoFit/>
          </a:bodyPr>
          <a:lstStyle/>
          <a:p>
            <a:r>
              <a:rPr lang="nl-NL" dirty="0">
                <a:solidFill>
                  <a:prstClr val="black"/>
                </a:solidFill>
              </a:rPr>
              <a:t>80</a:t>
            </a:r>
          </a:p>
        </p:txBody>
      </p:sp>
      <p:sp>
        <p:nvSpPr>
          <p:cNvPr id="75" name="Tekstvak 74"/>
          <p:cNvSpPr txBox="1"/>
          <p:nvPr/>
        </p:nvSpPr>
        <p:spPr>
          <a:xfrm>
            <a:off x="8580824" y="5310500"/>
            <a:ext cx="535724" cy="369332"/>
          </a:xfrm>
          <a:prstGeom prst="rect">
            <a:avLst/>
          </a:prstGeom>
          <a:noFill/>
        </p:spPr>
        <p:txBody>
          <a:bodyPr wrap="none" rtlCol="0">
            <a:spAutoFit/>
          </a:bodyPr>
          <a:lstStyle/>
          <a:p>
            <a:r>
              <a:rPr lang="nl-NL" dirty="0">
                <a:solidFill>
                  <a:prstClr val="black"/>
                </a:solidFill>
              </a:rPr>
              <a:t>100</a:t>
            </a:r>
          </a:p>
        </p:txBody>
      </p:sp>
      <p:cxnSp>
        <p:nvCxnSpPr>
          <p:cNvPr id="76" name="Rechte verbindingslijn 75"/>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77" name="Rechthoek 76"/>
          <p:cNvSpPr/>
          <p:nvPr/>
        </p:nvSpPr>
        <p:spPr>
          <a:xfrm>
            <a:off x="5547421" y="1741975"/>
            <a:ext cx="40908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v</a:t>
            </a:r>
            <a:endParaRPr lang="nl-NL" dirty="0">
              <a:solidFill>
                <a:prstClr val="black"/>
              </a:solidFill>
            </a:endParaRPr>
          </a:p>
        </p:txBody>
      </p:sp>
      <p:cxnSp>
        <p:nvCxnSpPr>
          <p:cNvPr id="78" name="Rechte verbindingslijn 77"/>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79" name="Rechthoek 78"/>
          <p:cNvSpPr/>
          <p:nvPr/>
        </p:nvSpPr>
        <p:spPr>
          <a:xfrm>
            <a:off x="8067192" y="1632568"/>
            <a:ext cx="41389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sp>
        <p:nvSpPr>
          <p:cNvPr id="80" name="Ovaal 79"/>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solidFill>
                <a:prstClr val="white"/>
              </a:solidFill>
            </a:endParaRPr>
          </a:p>
        </p:txBody>
      </p:sp>
      <p:cxnSp>
        <p:nvCxnSpPr>
          <p:cNvPr id="84" name="Rechte verbindingslijn 83"/>
          <p:cNvCxnSpPr/>
          <p:nvPr/>
        </p:nvCxnSpPr>
        <p:spPr>
          <a:xfrm flipV="1">
            <a:off x="5248275" y="1525708"/>
            <a:ext cx="2480196" cy="2846267"/>
          </a:xfrm>
          <a:prstGeom prst="line">
            <a:avLst/>
          </a:prstGeom>
        </p:spPr>
        <p:style>
          <a:lnRef idx="3">
            <a:schemeClr val="accent4"/>
          </a:lnRef>
          <a:fillRef idx="0">
            <a:schemeClr val="accent4"/>
          </a:fillRef>
          <a:effectRef idx="2">
            <a:schemeClr val="accent4"/>
          </a:effectRef>
          <a:fontRef idx="minor">
            <a:schemeClr val="tx1"/>
          </a:fontRef>
        </p:style>
      </p:cxnSp>
      <p:sp>
        <p:nvSpPr>
          <p:cNvPr id="86" name="Ovaal 85"/>
          <p:cNvSpPr/>
          <p:nvPr/>
        </p:nvSpPr>
        <p:spPr>
          <a:xfrm>
            <a:off x="6440748" y="2877110"/>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solidFill>
                <a:prstClr val="white"/>
              </a:solidFill>
            </a:endParaRPr>
          </a:p>
        </p:txBody>
      </p:sp>
      <p:sp>
        <p:nvSpPr>
          <p:cNvPr id="88" name="Rechthoek 87"/>
          <p:cNvSpPr/>
          <p:nvPr/>
        </p:nvSpPr>
        <p:spPr>
          <a:xfrm>
            <a:off x="7615312" y="1333799"/>
            <a:ext cx="465192"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spTree>
    <p:extLst>
      <p:ext uri="{BB962C8B-B14F-4D97-AF65-F5344CB8AC3E}">
        <p14:creationId xmlns:p14="http://schemas.microsoft.com/office/powerpoint/2010/main" val="3905792073"/>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750"/>
                                        <p:tgtEl>
                                          <p:spTgt spid="86"/>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57200" y="918333"/>
            <a:ext cx="4038600" cy="5143536"/>
          </a:xfrm>
          <a:solidFill>
            <a:srgbClr val="F79646"/>
          </a:solidFill>
        </p:spPr>
        <p:txBody>
          <a:bodyPr>
            <a:normAutofit fontScale="92500" lnSpcReduction="20000"/>
          </a:bodyPr>
          <a:lstStyle/>
          <a:p>
            <a:pPr marL="0" indent="0">
              <a:buNone/>
            </a:pPr>
            <a:r>
              <a:rPr lang="nl-NL" sz="1600" dirty="0"/>
              <a:t>Marktmodel: </a:t>
            </a:r>
          </a:p>
          <a:p>
            <a:pPr marL="400050" lvl="1" indent="0">
              <a:buNone/>
            </a:pPr>
            <a:r>
              <a:rPr lang="nl-NL" sz="1600" dirty="0" err="1"/>
              <a:t>Q</a:t>
            </a:r>
            <a:r>
              <a:rPr lang="nl-NL" sz="1600" baseline="-25000" dirty="0" err="1"/>
              <a:t>v</a:t>
            </a:r>
            <a:r>
              <a:rPr lang="nl-NL" sz="1600" dirty="0"/>
              <a:t> = -2P + 100</a:t>
            </a:r>
          </a:p>
          <a:p>
            <a:pPr marL="400050" lvl="1" indent="0">
              <a:buNone/>
            </a:pPr>
            <a:r>
              <a:rPr lang="nl-NL" sz="1600" dirty="0" err="1"/>
              <a:t>Q</a:t>
            </a:r>
            <a:r>
              <a:rPr lang="nl-NL" sz="1600" baseline="-25000" dirty="0" err="1"/>
              <a:t>a</a:t>
            </a:r>
            <a:r>
              <a:rPr lang="nl-NL" sz="1600" dirty="0"/>
              <a:t> = 2P – 20</a:t>
            </a:r>
          </a:p>
          <a:p>
            <a:pPr marL="0" indent="0">
              <a:buNone/>
            </a:pPr>
            <a:endParaRPr lang="nl-NL" sz="800" dirty="0"/>
          </a:p>
          <a:p>
            <a:pPr marL="0" indent="0">
              <a:buNone/>
            </a:pPr>
            <a:r>
              <a:rPr lang="nl-NL" sz="1600" dirty="0"/>
              <a:t>Dan moeten we dus eerst weten hoeveel P nú is bij elke aangeboden hoeveelheid! </a:t>
            </a:r>
          </a:p>
          <a:p>
            <a:pPr marL="0" indent="0">
              <a:buNone/>
            </a:pPr>
            <a:r>
              <a:rPr lang="nl-NL" sz="1400" b="1" dirty="0">
                <a:sym typeface="Wingdings" pitchFamily="2" charset="2"/>
              </a:rPr>
              <a:t> </a:t>
            </a:r>
            <a:r>
              <a:rPr lang="nl-NL" sz="1400" b="1" dirty="0" err="1"/>
              <a:t>Q</a:t>
            </a:r>
            <a:r>
              <a:rPr lang="nl-NL" sz="1400" b="1" baseline="-25000" dirty="0" err="1"/>
              <a:t>a</a:t>
            </a:r>
            <a:r>
              <a:rPr lang="nl-NL" sz="1400" b="1" dirty="0"/>
              <a:t> en P wisselen van plek in de formule</a:t>
            </a:r>
          </a:p>
          <a:p>
            <a:pPr marL="0" lvl="1" indent="0">
              <a:buNone/>
            </a:pPr>
            <a:r>
              <a:rPr lang="nl-NL" sz="1800" dirty="0"/>
              <a:t>	</a:t>
            </a:r>
            <a:r>
              <a:rPr lang="nl-NL" sz="1800" dirty="0" err="1"/>
              <a:t>Q</a:t>
            </a:r>
            <a:r>
              <a:rPr lang="nl-NL" sz="1800" baseline="-25000" dirty="0" err="1"/>
              <a:t>a</a:t>
            </a:r>
            <a:r>
              <a:rPr lang="nl-NL" sz="1800" dirty="0"/>
              <a:t> = 2P – 20</a:t>
            </a:r>
          </a:p>
          <a:p>
            <a:pPr marL="0" lvl="1" indent="0">
              <a:buNone/>
            </a:pPr>
            <a:r>
              <a:rPr lang="nl-NL" sz="1800" dirty="0"/>
              <a:t>	-2P = -Q – 20 </a:t>
            </a:r>
          </a:p>
          <a:p>
            <a:pPr marL="0" lvl="1" indent="0">
              <a:buNone/>
            </a:pPr>
            <a:r>
              <a:rPr lang="nl-NL" sz="1800" dirty="0"/>
              <a:t>	P = ½Q + 10</a:t>
            </a:r>
          </a:p>
          <a:p>
            <a:pPr marL="0" lvl="1" indent="0">
              <a:buNone/>
            </a:pPr>
            <a:r>
              <a:rPr lang="nl-NL" sz="1400" b="1" dirty="0">
                <a:sym typeface="Wingdings" pitchFamily="2" charset="2"/>
              </a:rPr>
              <a:t> bij </a:t>
            </a:r>
            <a:r>
              <a:rPr lang="nl-NL" sz="1400" b="1" dirty="0"/>
              <a:t>elke P komt nu 20% erbij (naar boven schuiven i.v.m. de leveringsbereidheid)</a:t>
            </a:r>
            <a:endParaRPr lang="nl-NL" sz="1400" dirty="0"/>
          </a:p>
          <a:p>
            <a:pPr marL="0" lvl="1" indent="0">
              <a:buNone/>
            </a:pPr>
            <a:r>
              <a:rPr lang="nl-NL" sz="1800" dirty="0"/>
              <a:t>	P = (½Q + 10) </a:t>
            </a:r>
            <a:r>
              <a:rPr lang="nl-NL" sz="1800" dirty="0">
                <a:solidFill>
                  <a:srgbClr val="C00000"/>
                </a:solidFill>
              </a:rPr>
              <a:t>x 1,20</a:t>
            </a:r>
          </a:p>
          <a:p>
            <a:pPr marL="0" lvl="1" indent="0">
              <a:buNone/>
            </a:pPr>
            <a:r>
              <a:rPr lang="nl-NL" sz="1800" dirty="0"/>
              <a:t>	P = 0,6Q + 12</a:t>
            </a:r>
            <a:endParaRPr lang="nl-NL" sz="1800" dirty="0">
              <a:solidFill>
                <a:srgbClr val="C00000"/>
              </a:solidFill>
            </a:endParaRPr>
          </a:p>
          <a:p>
            <a:pPr marL="0" indent="0">
              <a:buNone/>
            </a:pPr>
            <a:r>
              <a:rPr lang="nl-NL" sz="1400" b="1" dirty="0">
                <a:sym typeface="Wingdings" pitchFamily="2" charset="2"/>
              </a:rPr>
              <a:t> </a:t>
            </a:r>
            <a:r>
              <a:rPr lang="nl-NL" sz="1400" b="1" dirty="0" err="1"/>
              <a:t>Q</a:t>
            </a:r>
            <a:r>
              <a:rPr lang="nl-NL" sz="1400" b="1" baseline="-25000" dirty="0" err="1"/>
              <a:t>a</a:t>
            </a:r>
            <a:r>
              <a:rPr lang="nl-NL" sz="1400" b="1" dirty="0"/>
              <a:t> en P wisselen weer van plek om er weer een aanbodfunctie van te maken</a:t>
            </a:r>
          </a:p>
          <a:p>
            <a:pPr marL="0" lvl="1" indent="0">
              <a:buNone/>
            </a:pPr>
            <a:r>
              <a:rPr lang="nl-NL" sz="1800" dirty="0"/>
              <a:t>	P = 0,6Q + 12</a:t>
            </a:r>
          </a:p>
          <a:p>
            <a:pPr marL="0" lvl="1" indent="0">
              <a:buNone/>
            </a:pPr>
            <a:r>
              <a:rPr lang="nl-NL" sz="1800" dirty="0">
                <a:solidFill>
                  <a:srgbClr val="C00000"/>
                </a:solidFill>
              </a:rPr>
              <a:t>	</a:t>
            </a:r>
            <a:r>
              <a:rPr lang="nl-NL" sz="1800" dirty="0"/>
              <a:t>-0,6Q = -P + 12</a:t>
            </a:r>
          </a:p>
          <a:p>
            <a:pPr marL="0" lvl="1" indent="0">
              <a:buNone/>
            </a:pPr>
            <a:r>
              <a:rPr lang="nl-NL" sz="1800" dirty="0">
                <a:solidFill>
                  <a:srgbClr val="C00000"/>
                </a:solidFill>
              </a:rPr>
              <a:t>	</a:t>
            </a:r>
            <a:r>
              <a:rPr lang="nl-NL" sz="1800" dirty="0" err="1"/>
              <a:t>Q’</a:t>
            </a:r>
            <a:r>
              <a:rPr lang="nl-NL" sz="1800" baseline="-25000" dirty="0" err="1"/>
              <a:t>a</a:t>
            </a:r>
            <a:r>
              <a:rPr lang="nl-NL" sz="1800" dirty="0"/>
              <a:t> = 1,67P – 20</a:t>
            </a:r>
          </a:p>
          <a:p>
            <a:pPr marL="0" lvl="1" indent="0">
              <a:buNone/>
            </a:pPr>
            <a:r>
              <a:rPr lang="nl-NL" sz="1800" dirty="0" err="1"/>
              <a:t>Qa</a:t>
            </a:r>
            <a:r>
              <a:rPr lang="nl-NL" sz="1800" dirty="0"/>
              <a:t> = </a:t>
            </a:r>
            <a:r>
              <a:rPr lang="nl-NL" sz="1800" dirty="0" err="1"/>
              <a:t>Qv</a:t>
            </a:r>
            <a:r>
              <a:rPr lang="nl-NL" sz="1800" dirty="0"/>
              <a:t> </a:t>
            </a:r>
            <a:r>
              <a:rPr lang="nl-NL" sz="1800" dirty="0">
                <a:sym typeface="Wingdings"/>
              </a:rPr>
              <a:t></a:t>
            </a:r>
            <a:r>
              <a:rPr lang="nl-NL" sz="1800" dirty="0"/>
              <a:t>1.67P – 20 = -2p + 100 </a:t>
            </a:r>
            <a:r>
              <a:rPr lang="nl-NL" sz="1800" dirty="0">
                <a:sym typeface="Wingdings"/>
              </a:rPr>
              <a:t></a:t>
            </a:r>
          </a:p>
          <a:p>
            <a:pPr marL="0" lvl="1" indent="0">
              <a:buNone/>
            </a:pPr>
            <a:r>
              <a:rPr lang="nl-NL" sz="1800" dirty="0">
                <a:sym typeface="Wingdings"/>
              </a:rPr>
              <a:t>3.67P = 120  P = </a:t>
            </a:r>
            <a:r>
              <a:rPr lang="nl-NL" sz="1800" dirty="0"/>
              <a:t> € 32.70</a:t>
            </a:r>
          </a:p>
          <a:p>
            <a:pPr marL="0" lvl="1" indent="0">
              <a:buNone/>
            </a:pPr>
            <a:r>
              <a:rPr lang="nl-NL" sz="1800" dirty="0" err="1"/>
              <a:t>Qa</a:t>
            </a:r>
            <a:r>
              <a:rPr lang="nl-NL" sz="1800" dirty="0"/>
              <a:t> = 1,67 x 32,70 - 20 = 34,61 (x 1.000)</a:t>
            </a:r>
          </a:p>
          <a:p>
            <a:pPr marL="0" lvl="1" indent="0">
              <a:buNone/>
            </a:pPr>
            <a:endParaRPr lang="nl-NL" sz="1800" dirty="0">
              <a:solidFill>
                <a:srgbClr val="C00000"/>
              </a:solidFill>
            </a:endParaRPr>
          </a:p>
          <a:p>
            <a:pPr marL="0" indent="0">
              <a:buNone/>
            </a:pPr>
            <a:endParaRPr lang="nl-NL" sz="2200" dirty="0"/>
          </a:p>
          <a:p>
            <a:pPr marL="0" indent="0">
              <a:buNone/>
            </a:pPr>
            <a:endParaRPr lang="nl-NL" sz="800" dirty="0"/>
          </a:p>
          <a:p>
            <a:pPr marL="0" indent="0">
              <a:buNone/>
            </a:pPr>
            <a:endParaRPr lang="nl-NL" sz="2200" dirty="0"/>
          </a:p>
        </p:txBody>
      </p:sp>
      <p:sp>
        <p:nvSpPr>
          <p:cNvPr id="2" name="Titel 1"/>
          <p:cNvSpPr>
            <a:spLocks noGrp="1"/>
          </p:cNvSpPr>
          <p:nvPr>
            <p:ph type="title"/>
          </p:nvPr>
        </p:nvSpPr>
        <p:spPr>
          <a:xfrm>
            <a:off x="1571625" y="37877"/>
            <a:ext cx="6361128" cy="858424"/>
          </a:xfrm>
          <a:solidFill>
            <a:srgbClr val="F79646"/>
          </a:solidFill>
        </p:spPr>
        <p:txBody>
          <a:bodyPr>
            <a:normAutofit/>
          </a:bodyPr>
          <a:lstStyle/>
          <a:p>
            <a:r>
              <a:rPr lang="nl-NL" sz="3200" dirty="0"/>
              <a:t>Heffing vast bedrag - wiskundig</a:t>
            </a:r>
          </a:p>
        </p:txBody>
      </p:sp>
      <p:cxnSp>
        <p:nvCxnSpPr>
          <p:cNvPr id="51" name="Rechte verbindingslijn 50"/>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52" name="Rechte verbindingslijn 51"/>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53" name="Rechte verbindingslijn 52"/>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kstvak 62"/>
          <p:cNvSpPr txBox="1"/>
          <p:nvPr/>
        </p:nvSpPr>
        <p:spPr>
          <a:xfrm>
            <a:off x="6948264" y="5676363"/>
            <a:ext cx="2087238" cy="369332"/>
          </a:xfrm>
          <a:prstGeom prst="rect">
            <a:avLst/>
          </a:prstGeom>
          <a:noFill/>
        </p:spPr>
        <p:txBody>
          <a:bodyPr wrap="none" rtlCol="0">
            <a:spAutoFit/>
          </a:bodyPr>
          <a:lstStyle/>
          <a:p>
            <a:r>
              <a:rPr lang="nl-NL" dirty="0">
                <a:solidFill>
                  <a:prstClr val="black"/>
                </a:solidFill>
              </a:rPr>
              <a:t>hoeveelheid × 1.000</a:t>
            </a:r>
          </a:p>
        </p:txBody>
      </p:sp>
      <p:sp>
        <p:nvSpPr>
          <p:cNvPr id="64" name="Tekstvak 63"/>
          <p:cNvSpPr txBox="1"/>
          <p:nvPr/>
        </p:nvSpPr>
        <p:spPr>
          <a:xfrm rot="16200000">
            <a:off x="4390909" y="1913573"/>
            <a:ext cx="583814" cy="369332"/>
          </a:xfrm>
          <a:prstGeom prst="rect">
            <a:avLst/>
          </a:prstGeom>
          <a:noFill/>
        </p:spPr>
        <p:txBody>
          <a:bodyPr wrap="none" rtlCol="0">
            <a:spAutoFit/>
          </a:bodyPr>
          <a:lstStyle/>
          <a:p>
            <a:r>
              <a:rPr lang="nl-NL" dirty="0">
                <a:solidFill>
                  <a:prstClr val="black"/>
                </a:solidFill>
              </a:rPr>
              <a:t>prijs</a:t>
            </a:r>
          </a:p>
        </p:txBody>
      </p:sp>
      <p:sp>
        <p:nvSpPr>
          <p:cNvPr id="65" name="Tekstvak 64"/>
          <p:cNvSpPr txBox="1"/>
          <p:nvPr/>
        </p:nvSpPr>
        <p:spPr>
          <a:xfrm>
            <a:off x="4751056" y="4374396"/>
            <a:ext cx="418704" cy="369332"/>
          </a:xfrm>
          <a:prstGeom prst="rect">
            <a:avLst/>
          </a:prstGeom>
          <a:noFill/>
        </p:spPr>
        <p:txBody>
          <a:bodyPr wrap="none" rtlCol="0">
            <a:spAutoFit/>
          </a:bodyPr>
          <a:lstStyle/>
          <a:p>
            <a:r>
              <a:rPr lang="nl-NL" dirty="0">
                <a:solidFill>
                  <a:prstClr val="black"/>
                </a:solidFill>
              </a:rPr>
              <a:t>10</a:t>
            </a:r>
          </a:p>
        </p:txBody>
      </p:sp>
      <p:sp>
        <p:nvSpPr>
          <p:cNvPr id="66" name="Tekstvak 65"/>
          <p:cNvSpPr txBox="1"/>
          <p:nvPr/>
        </p:nvSpPr>
        <p:spPr>
          <a:xfrm>
            <a:off x="4751056" y="3654316"/>
            <a:ext cx="418704" cy="369332"/>
          </a:xfrm>
          <a:prstGeom prst="rect">
            <a:avLst/>
          </a:prstGeom>
          <a:noFill/>
        </p:spPr>
        <p:txBody>
          <a:bodyPr wrap="none" rtlCol="0">
            <a:spAutoFit/>
          </a:bodyPr>
          <a:lstStyle/>
          <a:p>
            <a:r>
              <a:rPr lang="nl-NL" dirty="0">
                <a:solidFill>
                  <a:prstClr val="black"/>
                </a:solidFill>
              </a:rPr>
              <a:t>20</a:t>
            </a:r>
          </a:p>
        </p:txBody>
      </p:sp>
      <p:sp>
        <p:nvSpPr>
          <p:cNvPr id="67" name="Tekstvak 66"/>
          <p:cNvSpPr txBox="1"/>
          <p:nvPr/>
        </p:nvSpPr>
        <p:spPr>
          <a:xfrm>
            <a:off x="4751056" y="3006244"/>
            <a:ext cx="418704" cy="369332"/>
          </a:xfrm>
          <a:prstGeom prst="rect">
            <a:avLst/>
          </a:prstGeom>
          <a:noFill/>
        </p:spPr>
        <p:txBody>
          <a:bodyPr wrap="none" rtlCol="0">
            <a:spAutoFit/>
          </a:bodyPr>
          <a:lstStyle/>
          <a:p>
            <a:r>
              <a:rPr lang="nl-NL" dirty="0">
                <a:solidFill>
                  <a:prstClr val="black"/>
                </a:solidFill>
              </a:rPr>
              <a:t>30</a:t>
            </a:r>
          </a:p>
        </p:txBody>
      </p:sp>
      <p:sp>
        <p:nvSpPr>
          <p:cNvPr id="68" name="Tekstvak 67"/>
          <p:cNvSpPr txBox="1"/>
          <p:nvPr/>
        </p:nvSpPr>
        <p:spPr>
          <a:xfrm>
            <a:off x="4751056" y="2276872"/>
            <a:ext cx="418704" cy="369332"/>
          </a:xfrm>
          <a:prstGeom prst="rect">
            <a:avLst/>
          </a:prstGeom>
          <a:noFill/>
        </p:spPr>
        <p:txBody>
          <a:bodyPr wrap="none" rtlCol="0">
            <a:spAutoFit/>
          </a:bodyPr>
          <a:lstStyle/>
          <a:p>
            <a:r>
              <a:rPr lang="nl-NL" dirty="0">
                <a:solidFill>
                  <a:prstClr val="black"/>
                </a:solidFill>
              </a:rPr>
              <a:t>40</a:t>
            </a:r>
          </a:p>
        </p:txBody>
      </p:sp>
      <p:sp>
        <p:nvSpPr>
          <p:cNvPr id="69" name="Tekstvak 68"/>
          <p:cNvSpPr txBox="1"/>
          <p:nvPr/>
        </p:nvSpPr>
        <p:spPr>
          <a:xfrm>
            <a:off x="4751056" y="1566084"/>
            <a:ext cx="418704" cy="369332"/>
          </a:xfrm>
          <a:prstGeom prst="rect">
            <a:avLst/>
          </a:prstGeom>
          <a:noFill/>
        </p:spPr>
        <p:txBody>
          <a:bodyPr wrap="none" rtlCol="0">
            <a:spAutoFit/>
          </a:bodyPr>
          <a:lstStyle/>
          <a:p>
            <a:r>
              <a:rPr lang="nl-NL" dirty="0">
                <a:solidFill>
                  <a:prstClr val="black"/>
                </a:solidFill>
              </a:rPr>
              <a:t>50</a:t>
            </a:r>
          </a:p>
        </p:txBody>
      </p:sp>
      <p:sp>
        <p:nvSpPr>
          <p:cNvPr id="70" name="Tekstvak 69"/>
          <p:cNvSpPr txBox="1"/>
          <p:nvPr/>
        </p:nvSpPr>
        <p:spPr>
          <a:xfrm>
            <a:off x="5759168" y="5310500"/>
            <a:ext cx="418704" cy="369332"/>
          </a:xfrm>
          <a:prstGeom prst="rect">
            <a:avLst/>
          </a:prstGeom>
          <a:noFill/>
        </p:spPr>
        <p:txBody>
          <a:bodyPr wrap="none" rtlCol="0">
            <a:spAutoFit/>
          </a:bodyPr>
          <a:lstStyle/>
          <a:p>
            <a:r>
              <a:rPr lang="nl-NL" dirty="0">
                <a:solidFill>
                  <a:prstClr val="black"/>
                </a:solidFill>
              </a:rPr>
              <a:t>20</a:t>
            </a:r>
          </a:p>
        </p:txBody>
      </p:sp>
      <p:sp>
        <p:nvSpPr>
          <p:cNvPr id="71" name="Tekstvak 70"/>
          <p:cNvSpPr txBox="1"/>
          <p:nvPr/>
        </p:nvSpPr>
        <p:spPr>
          <a:xfrm>
            <a:off x="6492592" y="5310500"/>
            <a:ext cx="418704" cy="369332"/>
          </a:xfrm>
          <a:prstGeom prst="rect">
            <a:avLst/>
          </a:prstGeom>
          <a:noFill/>
        </p:spPr>
        <p:txBody>
          <a:bodyPr wrap="none" rtlCol="0">
            <a:spAutoFit/>
          </a:bodyPr>
          <a:lstStyle/>
          <a:p>
            <a:r>
              <a:rPr lang="nl-NL" dirty="0">
                <a:solidFill>
                  <a:prstClr val="black"/>
                </a:solidFill>
              </a:rPr>
              <a:t>40</a:t>
            </a:r>
          </a:p>
        </p:txBody>
      </p:sp>
      <p:sp>
        <p:nvSpPr>
          <p:cNvPr id="72" name="Tekstvak 71"/>
          <p:cNvSpPr txBox="1"/>
          <p:nvPr/>
        </p:nvSpPr>
        <p:spPr>
          <a:xfrm>
            <a:off x="7212672" y="5310500"/>
            <a:ext cx="418704" cy="369332"/>
          </a:xfrm>
          <a:prstGeom prst="rect">
            <a:avLst/>
          </a:prstGeom>
          <a:noFill/>
        </p:spPr>
        <p:txBody>
          <a:bodyPr wrap="none" rtlCol="0">
            <a:spAutoFit/>
          </a:bodyPr>
          <a:lstStyle/>
          <a:p>
            <a:r>
              <a:rPr lang="nl-NL" dirty="0">
                <a:solidFill>
                  <a:prstClr val="black"/>
                </a:solidFill>
              </a:rPr>
              <a:t>60</a:t>
            </a:r>
          </a:p>
        </p:txBody>
      </p:sp>
      <p:sp>
        <p:nvSpPr>
          <p:cNvPr id="73" name="Tekstvak 72"/>
          <p:cNvSpPr txBox="1"/>
          <p:nvPr/>
        </p:nvSpPr>
        <p:spPr>
          <a:xfrm>
            <a:off x="7932752" y="5310500"/>
            <a:ext cx="418704" cy="369332"/>
          </a:xfrm>
          <a:prstGeom prst="rect">
            <a:avLst/>
          </a:prstGeom>
          <a:noFill/>
        </p:spPr>
        <p:txBody>
          <a:bodyPr wrap="none" rtlCol="0">
            <a:spAutoFit/>
          </a:bodyPr>
          <a:lstStyle/>
          <a:p>
            <a:r>
              <a:rPr lang="nl-NL" dirty="0">
                <a:solidFill>
                  <a:prstClr val="black"/>
                </a:solidFill>
              </a:rPr>
              <a:t>80</a:t>
            </a:r>
          </a:p>
        </p:txBody>
      </p:sp>
      <p:sp>
        <p:nvSpPr>
          <p:cNvPr id="74" name="Tekstvak 73"/>
          <p:cNvSpPr txBox="1"/>
          <p:nvPr/>
        </p:nvSpPr>
        <p:spPr>
          <a:xfrm>
            <a:off x="8580824" y="5310500"/>
            <a:ext cx="535724" cy="369332"/>
          </a:xfrm>
          <a:prstGeom prst="rect">
            <a:avLst/>
          </a:prstGeom>
          <a:noFill/>
        </p:spPr>
        <p:txBody>
          <a:bodyPr wrap="none" rtlCol="0">
            <a:spAutoFit/>
          </a:bodyPr>
          <a:lstStyle/>
          <a:p>
            <a:r>
              <a:rPr lang="nl-NL" dirty="0">
                <a:solidFill>
                  <a:prstClr val="black"/>
                </a:solidFill>
              </a:rPr>
              <a:t>100</a:t>
            </a:r>
          </a:p>
        </p:txBody>
      </p:sp>
      <p:cxnSp>
        <p:nvCxnSpPr>
          <p:cNvPr id="75" name="Rechte verbindingslijn 74"/>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76" name="Rechthoek 75"/>
          <p:cNvSpPr/>
          <p:nvPr/>
        </p:nvSpPr>
        <p:spPr>
          <a:xfrm>
            <a:off x="5547421" y="1741975"/>
            <a:ext cx="40908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v</a:t>
            </a:r>
            <a:endParaRPr lang="nl-NL" dirty="0">
              <a:solidFill>
                <a:prstClr val="black"/>
              </a:solidFill>
            </a:endParaRPr>
          </a:p>
        </p:txBody>
      </p:sp>
      <p:cxnSp>
        <p:nvCxnSpPr>
          <p:cNvPr id="77" name="Rechte verbindingslijn 76"/>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78" name="Rechthoek 77"/>
          <p:cNvSpPr/>
          <p:nvPr/>
        </p:nvSpPr>
        <p:spPr>
          <a:xfrm>
            <a:off x="8067192" y="1632568"/>
            <a:ext cx="41389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cxnSp>
        <p:nvCxnSpPr>
          <p:cNvPr id="79" name="Rechte verbindingslijn 78"/>
          <p:cNvCxnSpPr/>
          <p:nvPr/>
        </p:nvCxnSpPr>
        <p:spPr>
          <a:xfrm>
            <a:off x="5255112" y="3150260"/>
            <a:ext cx="144016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0" name="Rechte verbindingslijn 79"/>
          <p:cNvCxnSpPr/>
          <p:nvPr/>
        </p:nvCxnSpPr>
        <p:spPr>
          <a:xfrm>
            <a:off x="5297470" y="2934236"/>
            <a:ext cx="1181778"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1" name="Rechte verbindingslijn 80"/>
          <p:cNvCxnSpPr/>
          <p:nvPr/>
        </p:nvCxnSpPr>
        <p:spPr>
          <a:xfrm>
            <a:off x="6714933" y="3275364"/>
            <a:ext cx="2214" cy="1963128"/>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2" name="Rechte verbindingslijn 81"/>
          <p:cNvCxnSpPr/>
          <p:nvPr/>
        </p:nvCxnSpPr>
        <p:spPr>
          <a:xfrm>
            <a:off x="6512396" y="3043714"/>
            <a:ext cx="0" cy="2194778"/>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3" name="Rechte verbindingslijn 82"/>
          <p:cNvCxnSpPr/>
          <p:nvPr/>
        </p:nvCxnSpPr>
        <p:spPr>
          <a:xfrm>
            <a:off x="5248275" y="3357736"/>
            <a:ext cx="1244317" cy="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87" name="Ovaal 86"/>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solidFill>
                <a:prstClr val="white"/>
              </a:solidFill>
            </a:endParaRPr>
          </a:p>
        </p:txBody>
      </p:sp>
      <p:cxnSp>
        <p:nvCxnSpPr>
          <p:cNvPr id="92" name="Rechte verbindingslijn 91"/>
          <p:cNvCxnSpPr/>
          <p:nvPr/>
        </p:nvCxnSpPr>
        <p:spPr>
          <a:xfrm flipV="1">
            <a:off x="5248275" y="1525708"/>
            <a:ext cx="2480196" cy="2846267"/>
          </a:xfrm>
          <a:prstGeom prst="line">
            <a:avLst/>
          </a:prstGeom>
        </p:spPr>
        <p:style>
          <a:lnRef idx="3">
            <a:schemeClr val="accent4"/>
          </a:lnRef>
          <a:fillRef idx="0">
            <a:schemeClr val="accent4"/>
          </a:fillRef>
          <a:effectRef idx="2">
            <a:schemeClr val="accent4"/>
          </a:effectRef>
          <a:fontRef idx="minor">
            <a:schemeClr val="tx1"/>
          </a:fontRef>
        </p:style>
      </p:cxnSp>
      <p:sp>
        <p:nvSpPr>
          <p:cNvPr id="93" name="Rechthoek 92"/>
          <p:cNvSpPr/>
          <p:nvPr/>
        </p:nvSpPr>
        <p:spPr>
          <a:xfrm>
            <a:off x="7615312" y="1333799"/>
            <a:ext cx="465192"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sp>
        <p:nvSpPr>
          <p:cNvPr id="94" name="Ovaal 93"/>
          <p:cNvSpPr/>
          <p:nvPr/>
        </p:nvSpPr>
        <p:spPr>
          <a:xfrm>
            <a:off x="6452592" y="2871986"/>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solidFill>
                <a:prstClr val="white"/>
              </a:solidFill>
            </a:endParaRPr>
          </a:p>
        </p:txBody>
      </p:sp>
      <p:sp>
        <p:nvSpPr>
          <p:cNvPr id="96" name="Ovaal 95"/>
          <p:cNvSpPr/>
          <p:nvPr/>
        </p:nvSpPr>
        <p:spPr>
          <a:xfrm>
            <a:off x="6453733" y="3280816"/>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4051376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500"/>
                                        <p:tgtEl>
                                          <p:spTgt spid="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500"/>
                                        <p:tgtEl>
                                          <p:spTgt spid="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500"/>
                                        <p:tgtEl>
                                          <p:spTgt spid="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2" end="12"/>
                                            </p:txEl>
                                          </p:spTgt>
                                        </p:tgtEl>
                                        <p:attrNameLst>
                                          <p:attrName>style.visibility</p:attrName>
                                        </p:attrNameLst>
                                      </p:cBhvr>
                                      <p:to>
                                        <p:strVal val="visible"/>
                                      </p:to>
                                    </p:set>
                                    <p:animEffect transition="in" filter="fade">
                                      <p:cBhvr>
                                        <p:cTn id="42" dur="500"/>
                                        <p:tgtEl>
                                          <p:spTgt spid="6">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animEffect transition="in" filter="fade">
                                      <p:cBhvr>
                                        <p:cTn id="47" dur="500"/>
                                        <p:tgtEl>
                                          <p:spTgt spid="6">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4" end="14"/>
                                            </p:txEl>
                                          </p:spTgt>
                                        </p:tgtEl>
                                        <p:attrNameLst>
                                          <p:attrName>style.visibility</p:attrName>
                                        </p:attrNameLst>
                                      </p:cBhvr>
                                      <p:to>
                                        <p:strVal val="visible"/>
                                      </p:to>
                                    </p:set>
                                    <p:animEffect transition="in" filter="fade">
                                      <p:cBhvr>
                                        <p:cTn id="52" dur="500"/>
                                        <p:tgtEl>
                                          <p:spTgt spid="6">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5" end="15"/>
                                            </p:txEl>
                                          </p:spTgt>
                                        </p:tgtEl>
                                        <p:attrNameLst>
                                          <p:attrName>style.visibility</p:attrName>
                                        </p:attrNameLst>
                                      </p:cBhvr>
                                      <p:to>
                                        <p:strVal val="visible"/>
                                      </p:to>
                                    </p:set>
                                    <p:animEffect transition="in" filter="fade">
                                      <p:cBhvr>
                                        <p:cTn id="57" dur="500"/>
                                        <p:tgtEl>
                                          <p:spTgt spid="6">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6" end="16"/>
                                            </p:txEl>
                                          </p:spTgt>
                                        </p:tgtEl>
                                        <p:attrNameLst>
                                          <p:attrName>style.visibility</p:attrName>
                                        </p:attrNameLst>
                                      </p:cBhvr>
                                      <p:to>
                                        <p:strVal val="visible"/>
                                      </p:to>
                                    </p:set>
                                    <p:animEffect transition="in" filter="fade">
                                      <p:cBhvr>
                                        <p:cTn id="62" dur="500"/>
                                        <p:tgtEl>
                                          <p:spTgt spid="6">
                                            <p:txEl>
                                              <p:pRg st="16" end="1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7" end="17"/>
                                            </p:txEl>
                                          </p:spTgt>
                                        </p:tgtEl>
                                        <p:attrNameLst>
                                          <p:attrName>style.visibility</p:attrName>
                                        </p:attrNameLst>
                                      </p:cBhvr>
                                      <p:to>
                                        <p:strVal val="visible"/>
                                      </p:to>
                                    </p:set>
                                    <p:animEffect transition="in" filter="fade">
                                      <p:cBhvr>
                                        <p:cTn id="67" dur="500"/>
                                        <p:tgtEl>
                                          <p:spTgt spid="6">
                                            <p:txEl>
                                              <p:pRg st="17" end="1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18" end="18"/>
                                            </p:txEl>
                                          </p:spTgt>
                                        </p:tgtEl>
                                        <p:attrNameLst>
                                          <p:attrName>style.visibility</p:attrName>
                                        </p:attrNameLst>
                                      </p:cBhvr>
                                      <p:to>
                                        <p:strVal val="visible"/>
                                      </p:to>
                                    </p:set>
                                    <p:animEffect transition="in" filter="fade">
                                      <p:cBhvr>
                                        <p:cTn id="72" dur="500"/>
                                        <p:tgtEl>
                                          <p:spTgt spid="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57200" y="1285860"/>
            <a:ext cx="4038600" cy="5143536"/>
          </a:xfrm>
        </p:spPr>
        <p:txBody>
          <a:bodyPr>
            <a:normAutofit fontScale="92500" lnSpcReduction="10000"/>
          </a:bodyPr>
          <a:lstStyle/>
          <a:p>
            <a:pPr marL="0" indent="0">
              <a:buNone/>
            </a:pPr>
            <a:r>
              <a:rPr lang="nl-NL" sz="1600" dirty="0"/>
              <a:t>Marktmodel: </a:t>
            </a:r>
          </a:p>
          <a:p>
            <a:pPr marL="400050" lvl="1" indent="0">
              <a:buNone/>
            </a:pPr>
            <a:r>
              <a:rPr lang="nl-NL" sz="1600" dirty="0" err="1"/>
              <a:t>Q</a:t>
            </a:r>
            <a:r>
              <a:rPr lang="nl-NL" sz="1600" baseline="-25000" dirty="0" err="1"/>
              <a:t>v</a:t>
            </a:r>
            <a:r>
              <a:rPr lang="nl-NL" sz="1600" dirty="0"/>
              <a:t> = -2P + 100</a:t>
            </a:r>
          </a:p>
          <a:p>
            <a:pPr marL="400050" lvl="1" indent="0">
              <a:buNone/>
            </a:pPr>
            <a:r>
              <a:rPr lang="nl-NL" sz="1600" dirty="0" err="1"/>
              <a:t>Q</a:t>
            </a:r>
            <a:r>
              <a:rPr lang="nl-NL" sz="1600" baseline="-25000" dirty="0" err="1"/>
              <a:t>a</a:t>
            </a:r>
            <a:r>
              <a:rPr lang="nl-NL" sz="1600" dirty="0"/>
              <a:t> = 2P – 20</a:t>
            </a:r>
          </a:p>
          <a:p>
            <a:pPr marL="400050" lvl="1" indent="0">
              <a:buNone/>
            </a:pPr>
            <a:r>
              <a:rPr lang="nl-NL" sz="1600" dirty="0" err="1"/>
              <a:t>Q’</a:t>
            </a:r>
            <a:r>
              <a:rPr lang="nl-NL" sz="1600" baseline="-25000" dirty="0" err="1"/>
              <a:t>a</a:t>
            </a:r>
            <a:r>
              <a:rPr lang="nl-NL" sz="1600" dirty="0"/>
              <a:t> = 1,67P – 20</a:t>
            </a:r>
          </a:p>
          <a:p>
            <a:pPr marL="0" lvl="1" indent="0">
              <a:buNone/>
            </a:pPr>
            <a:endParaRPr lang="nl-NL" sz="1800" dirty="0">
              <a:solidFill>
                <a:srgbClr val="C00000"/>
              </a:solidFill>
            </a:endParaRPr>
          </a:p>
          <a:p>
            <a:pPr marL="0" indent="0">
              <a:buNone/>
            </a:pPr>
            <a:r>
              <a:rPr lang="nl-NL" sz="1900" dirty="0"/>
              <a:t>de oude evenwichtsprijs = 30</a:t>
            </a:r>
          </a:p>
          <a:p>
            <a:pPr marL="0" indent="0">
              <a:buNone/>
            </a:pPr>
            <a:r>
              <a:rPr lang="nl-NL" sz="1900" dirty="0"/>
              <a:t>de nieuwe evenwichtsprijs = 32,70</a:t>
            </a:r>
          </a:p>
          <a:p>
            <a:pPr marL="0" indent="0">
              <a:buNone/>
            </a:pPr>
            <a:endParaRPr lang="nl-NL" sz="900" dirty="0">
              <a:sym typeface="Wingdings" pitchFamily="2" charset="2"/>
            </a:endParaRPr>
          </a:p>
          <a:p>
            <a:pPr marL="0" indent="0">
              <a:buNone/>
            </a:pPr>
            <a:r>
              <a:rPr lang="nl-NL" sz="1900" dirty="0">
                <a:sym typeface="Wingdings" pitchFamily="2" charset="2"/>
              </a:rPr>
              <a:t>consumenten betalen </a:t>
            </a:r>
            <a:br>
              <a:rPr lang="nl-NL" sz="1900" dirty="0">
                <a:sym typeface="Wingdings" pitchFamily="2" charset="2"/>
              </a:rPr>
            </a:br>
            <a:r>
              <a:rPr lang="nl-NL" sz="1900" dirty="0">
                <a:sym typeface="Wingdings" pitchFamily="2" charset="2"/>
              </a:rPr>
              <a:t>32,70 inclusief 20% btw:</a:t>
            </a:r>
          </a:p>
          <a:p>
            <a:pPr marL="0" indent="0">
              <a:buNone/>
            </a:pPr>
            <a:endParaRPr lang="nl-NL" sz="900" dirty="0">
              <a:sym typeface="Wingdings" pitchFamily="2" charset="2"/>
            </a:endParaRPr>
          </a:p>
          <a:p>
            <a:pPr marL="400050" lvl="1" indent="0">
              <a:buNone/>
            </a:pPr>
            <a:r>
              <a:rPr lang="nl-NL" sz="1700" dirty="0">
                <a:sym typeface="Wingdings" pitchFamily="2" charset="2"/>
              </a:rPr>
              <a:t>32,70 = 120% (</a:t>
            </a:r>
            <a:r>
              <a:rPr lang="nl-NL" sz="1700" dirty="0" err="1">
                <a:sym typeface="Wingdings" pitchFamily="2" charset="2"/>
              </a:rPr>
              <a:t>cons.prijs</a:t>
            </a:r>
            <a:r>
              <a:rPr lang="nl-NL" sz="1700" dirty="0">
                <a:sym typeface="Wingdings" pitchFamily="2" charset="2"/>
              </a:rPr>
              <a:t>)</a:t>
            </a:r>
          </a:p>
          <a:p>
            <a:pPr marL="400050" lvl="1" indent="0">
              <a:buNone/>
            </a:pPr>
            <a:r>
              <a:rPr lang="nl-NL" sz="1700" baseline="30000" dirty="0">
                <a:sym typeface="Wingdings" pitchFamily="2" charset="2"/>
              </a:rPr>
              <a:t>32,70</a:t>
            </a:r>
            <a:r>
              <a:rPr lang="nl-NL" sz="1700" dirty="0">
                <a:sym typeface="Wingdings" pitchFamily="2" charset="2"/>
              </a:rPr>
              <a:t>/</a:t>
            </a:r>
            <a:r>
              <a:rPr lang="nl-NL" sz="1700" baseline="-25000" dirty="0">
                <a:sym typeface="Wingdings" pitchFamily="2" charset="2"/>
              </a:rPr>
              <a:t>120</a:t>
            </a:r>
            <a:r>
              <a:rPr lang="nl-NL" sz="1700" dirty="0">
                <a:sym typeface="Wingdings" pitchFamily="2" charset="2"/>
              </a:rPr>
              <a:t> = 1%</a:t>
            </a:r>
          </a:p>
          <a:p>
            <a:pPr marL="400050" lvl="1" indent="0">
              <a:buNone/>
            </a:pPr>
            <a:r>
              <a:rPr lang="nl-NL" sz="1700" baseline="30000" dirty="0">
                <a:sym typeface="Wingdings" pitchFamily="2" charset="2"/>
              </a:rPr>
              <a:t>32,70</a:t>
            </a:r>
            <a:r>
              <a:rPr lang="nl-NL" sz="1700" dirty="0">
                <a:sym typeface="Wingdings" pitchFamily="2" charset="2"/>
              </a:rPr>
              <a:t>/</a:t>
            </a:r>
            <a:r>
              <a:rPr lang="nl-NL" sz="1700" baseline="-25000" dirty="0">
                <a:sym typeface="Wingdings" pitchFamily="2" charset="2"/>
              </a:rPr>
              <a:t>120</a:t>
            </a:r>
            <a:r>
              <a:rPr lang="nl-NL" sz="1700" dirty="0">
                <a:sym typeface="Wingdings" pitchFamily="2" charset="2"/>
              </a:rPr>
              <a:t> x 100 = 27,25 (</a:t>
            </a:r>
            <a:r>
              <a:rPr lang="nl-NL" sz="1700" dirty="0" err="1">
                <a:sym typeface="Wingdings" pitchFamily="2" charset="2"/>
              </a:rPr>
              <a:t>prod.opbr</a:t>
            </a:r>
            <a:r>
              <a:rPr lang="nl-NL" sz="1700" dirty="0">
                <a:sym typeface="Wingdings" pitchFamily="2" charset="2"/>
              </a:rPr>
              <a:t>)</a:t>
            </a:r>
          </a:p>
          <a:p>
            <a:pPr marL="0" indent="0">
              <a:buNone/>
            </a:pPr>
            <a:r>
              <a:rPr lang="nl-NL" sz="1700" dirty="0">
                <a:sym typeface="Wingdings" pitchFamily="2" charset="2"/>
              </a:rPr>
              <a:t>  of:  </a:t>
            </a:r>
            <a:r>
              <a:rPr lang="nl-NL" sz="1700" baseline="30000" dirty="0">
                <a:sym typeface="Wingdings" pitchFamily="2" charset="2"/>
              </a:rPr>
              <a:t>32,70</a:t>
            </a:r>
            <a:r>
              <a:rPr lang="nl-NL" sz="1700" dirty="0">
                <a:sym typeface="Wingdings" pitchFamily="2" charset="2"/>
              </a:rPr>
              <a:t>/</a:t>
            </a:r>
            <a:r>
              <a:rPr lang="nl-NL" sz="1700" baseline="-25000" dirty="0">
                <a:sym typeface="Wingdings" pitchFamily="2" charset="2"/>
              </a:rPr>
              <a:t>120</a:t>
            </a:r>
            <a:r>
              <a:rPr lang="nl-NL" sz="1700" dirty="0">
                <a:sym typeface="Wingdings" pitchFamily="2" charset="2"/>
              </a:rPr>
              <a:t> x 20 = 5,45 (heffing)</a:t>
            </a:r>
          </a:p>
          <a:p>
            <a:pPr marL="0" indent="0">
              <a:buNone/>
            </a:pPr>
            <a:endParaRPr lang="nl-NL" sz="1900" dirty="0">
              <a:sym typeface="Wingdings" pitchFamily="2" charset="2"/>
            </a:endParaRPr>
          </a:p>
          <a:p>
            <a:pPr marL="0" indent="0">
              <a:buNone/>
            </a:pPr>
            <a:r>
              <a:rPr lang="nl-NL" sz="1800" dirty="0">
                <a:sym typeface="Wingdings" pitchFamily="2" charset="2"/>
              </a:rPr>
              <a:t>De consumenten betalen dus 49,5% van de totale heffing (ongeveer </a:t>
            </a:r>
            <a:r>
              <a:rPr lang="nl-NL" sz="1800" baseline="30000" dirty="0">
                <a:sym typeface="Wingdings" pitchFamily="2" charset="2"/>
              </a:rPr>
              <a:t>2,70</a:t>
            </a:r>
            <a:r>
              <a:rPr lang="nl-NL" sz="1800" dirty="0">
                <a:sym typeface="Wingdings" pitchFamily="2" charset="2"/>
              </a:rPr>
              <a:t>/</a:t>
            </a:r>
            <a:r>
              <a:rPr lang="nl-NL" sz="1800" baseline="-25000" dirty="0">
                <a:sym typeface="Wingdings" pitchFamily="2" charset="2"/>
              </a:rPr>
              <a:t>5,45</a:t>
            </a:r>
            <a:r>
              <a:rPr lang="nl-NL" sz="1800" dirty="0">
                <a:sym typeface="Wingdings" pitchFamily="2" charset="2"/>
              </a:rPr>
              <a:t>)</a:t>
            </a:r>
            <a:br>
              <a:rPr lang="nl-NL" sz="1800" dirty="0">
                <a:sym typeface="Wingdings" pitchFamily="2" charset="2"/>
              </a:rPr>
            </a:br>
            <a:r>
              <a:rPr lang="nl-NL" sz="1800" dirty="0">
                <a:sym typeface="Wingdings" pitchFamily="2" charset="2"/>
              </a:rPr>
              <a:t>= het afwentelingspercentage.</a:t>
            </a:r>
            <a:endParaRPr lang="nl-NL" sz="1800" dirty="0"/>
          </a:p>
          <a:p>
            <a:pPr marL="0" indent="0">
              <a:buNone/>
            </a:pPr>
            <a:endParaRPr lang="nl-NL" sz="2200" dirty="0"/>
          </a:p>
          <a:p>
            <a:pPr marL="0" indent="0">
              <a:buNone/>
            </a:pPr>
            <a:endParaRPr lang="nl-NL" sz="800" dirty="0"/>
          </a:p>
          <a:p>
            <a:pPr marL="0" indent="0">
              <a:buNone/>
            </a:pPr>
            <a:endParaRPr lang="nl-NL" sz="2200" dirty="0"/>
          </a:p>
        </p:txBody>
      </p:sp>
      <p:sp>
        <p:nvSpPr>
          <p:cNvPr id="2" name="Titel 1"/>
          <p:cNvSpPr>
            <a:spLocks noGrp="1"/>
          </p:cNvSpPr>
          <p:nvPr>
            <p:ph type="title"/>
          </p:nvPr>
        </p:nvSpPr>
        <p:spPr>
          <a:xfrm>
            <a:off x="457200" y="338328"/>
            <a:ext cx="8229600" cy="858424"/>
          </a:xfrm>
        </p:spPr>
        <p:txBody>
          <a:bodyPr/>
          <a:lstStyle/>
          <a:p>
            <a:r>
              <a:rPr lang="nl-NL" dirty="0"/>
              <a:t>Heffing vast bedrag - wiskundig</a:t>
            </a:r>
          </a:p>
        </p:txBody>
      </p:sp>
      <p:cxnSp>
        <p:nvCxnSpPr>
          <p:cNvPr id="51" name="Rechte verbindingslijn 50"/>
          <p:cNvCxnSpPr/>
          <p:nvPr/>
        </p:nvCxnSpPr>
        <p:spPr>
          <a:xfrm>
            <a:off x="5255112" y="1710100"/>
            <a:ext cx="0" cy="3528392"/>
          </a:xfrm>
          <a:prstGeom prst="line">
            <a:avLst/>
          </a:prstGeom>
          <a:ln w="38100"/>
        </p:spPr>
        <p:style>
          <a:lnRef idx="2">
            <a:schemeClr val="dk1"/>
          </a:lnRef>
          <a:fillRef idx="0">
            <a:schemeClr val="dk1"/>
          </a:fillRef>
          <a:effectRef idx="1">
            <a:schemeClr val="dk1"/>
          </a:effectRef>
          <a:fontRef idx="minor">
            <a:schemeClr val="tx1"/>
          </a:fontRef>
        </p:style>
      </p:cxnSp>
      <p:cxnSp>
        <p:nvCxnSpPr>
          <p:cNvPr id="52" name="Rechte verbindingslijn 51"/>
          <p:cNvCxnSpPr/>
          <p:nvPr/>
        </p:nvCxnSpPr>
        <p:spPr>
          <a:xfrm flipH="1">
            <a:off x="5255112" y="5238492"/>
            <a:ext cx="3592016"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53" name="Rechte verbindingslijn 52"/>
          <p:cNvCxnSpPr/>
          <p:nvPr/>
        </p:nvCxnSpPr>
        <p:spPr>
          <a:xfrm>
            <a:off x="5255112" y="171010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a:off x="5255112" y="243018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5255112" y="315026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5255112" y="387034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a:off x="5255112" y="4590420"/>
            <a:ext cx="35920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a:off x="597519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669527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741535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a:off x="813543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a:off x="8855512" y="1710100"/>
            <a:ext cx="0" cy="35283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kstvak 62"/>
          <p:cNvSpPr txBox="1"/>
          <p:nvPr/>
        </p:nvSpPr>
        <p:spPr>
          <a:xfrm>
            <a:off x="6948264" y="5676363"/>
            <a:ext cx="2087238" cy="369332"/>
          </a:xfrm>
          <a:prstGeom prst="rect">
            <a:avLst/>
          </a:prstGeom>
          <a:noFill/>
        </p:spPr>
        <p:txBody>
          <a:bodyPr wrap="none" rtlCol="0">
            <a:spAutoFit/>
          </a:bodyPr>
          <a:lstStyle/>
          <a:p>
            <a:r>
              <a:rPr lang="nl-NL" dirty="0">
                <a:solidFill>
                  <a:prstClr val="black"/>
                </a:solidFill>
              </a:rPr>
              <a:t>hoeveelheid × 1.000</a:t>
            </a:r>
          </a:p>
        </p:txBody>
      </p:sp>
      <p:sp>
        <p:nvSpPr>
          <p:cNvPr id="64" name="Tekstvak 63"/>
          <p:cNvSpPr txBox="1"/>
          <p:nvPr/>
        </p:nvSpPr>
        <p:spPr>
          <a:xfrm rot="16200000">
            <a:off x="4390909" y="1913573"/>
            <a:ext cx="583814" cy="369332"/>
          </a:xfrm>
          <a:prstGeom prst="rect">
            <a:avLst/>
          </a:prstGeom>
          <a:noFill/>
        </p:spPr>
        <p:txBody>
          <a:bodyPr wrap="none" rtlCol="0">
            <a:spAutoFit/>
          </a:bodyPr>
          <a:lstStyle/>
          <a:p>
            <a:r>
              <a:rPr lang="nl-NL" dirty="0">
                <a:solidFill>
                  <a:prstClr val="black"/>
                </a:solidFill>
              </a:rPr>
              <a:t>prijs</a:t>
            </a:r>
          </a:p>
        </p:txBody>
      </p:sp>
      <p:sp>
        <p:nvSpPr>
          <p:cNvPr id="65" name="Tekstvak 64"/>
          <p:cNvSpPr txBox="1"/>
          <p:nvPr/>
        </p:nvSpPr>
        <p:spPr>
          <a:xfrm>
            <a:off x="4751056" y="4374396"/>
            <a:ext cx="418704" cy="369332"/>
          </a:xfrm>
          <a:prstGeom prst="rect">
            <a:avLst/>
          </a:prstGeom>
          <a:noFill/>
        </p:spPr>
        <p:txBody>
          <a:bodyPr wrap="none" rtlCol="0">
            <a:spAutoFit/>
          </a:bodyPr>
          <a:lstStyle/>
          <a:p>
            <a:r>
              <a:rPr lang="nl-NL" dirty="0">
                <a:solidFill>
                  <a:prstClr val="black"/>
                </a:solidFill>
              </a:rPr>
              <a:t>10</a:t>
            </a:r>
          </a:p>
        </p:txBody>
      </p:sp>
      <p:sp>
        <p:nvSpPr>
          <p:cNvPr id="66" name="Tekstvak 65"/>
          <p:cNvSpPr txBox="1"/>
          <p:nvPr/>
        </p:nvSpPr>
        <p:spPr>
          <a:xfrm>
            <a:off x="4751056" y="3654316"/>
            <a:ext cx="418704" cy="369332"/>
          </a:xfrm>
          <a:prstGeom prst="rect">
            <a:avLst/>
          </a:prstGeom>
          <a:noFill/>
        </p:spPr>
        <p:txBody>
          <a:bodyPr wrap="none" rtlCol="0">
            <a:spAutoFit/>
          </a:bodyPr>
          <a:lstStyle/>
          <a:p>
            <a:r>
              <a:rPr lang="nl-NL" dirty="0">
                <a:solidFill>
                  <a:prstClr val="black"/>
                </a:solidFill>
              </a:rPr>
              <a:t>20</a:t>
            </a:r>
          </a:p>
        </p:txBody>
      </p:sp>
      <p:sp>
        <p:nvSpPr>
          <p:cNvPr id="67" name="Tekstvak 66"/>
          <p:cNvSpPr txBox="1"/>
          <p:nvPr/>
        </p:nvSpPr>
        <p:spPr>
          <a:xfrm>
            <a:off x="4860032" y="3006244"/>
            <a:ext cx="367408"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nl-NL" sz="1400" dirty="0">
                <a:solidFill>
                  <a:prstClr val="black"/>
                </a:solidFill>
              </a:rPr>
              <a:t>30</a:t>
            </a:r>
          </a:p>
        </p:txBody>
      </p:sp>
      <p:sp>
        <p:nvSpPr>
          <p:cNvPr id="68" name="Tekstvak 67"/>
          <p:cNvSpPr txBox="1"/>
          <p:nvPr/>
        </p:nvSpPr>
        <p:spPr>
          <a:xfrm>
            <a:off x="4751056" y="2276872"/>
            <a:ext cx="418704" cy="369332"/>
          </a:xfrm>
          <a:prstGeom prst="rect">
            <a:avLst/>
          </a:prstGeom>
          <a:noFill/>
        </p:spPr>
        <p:txBody>
          <a:bodyPr wrap="none" rtlCol="0">
            <a:spAutoFit/>
          </a:bodyPr>
          <a:lstStyle/>
          <a:p>
            <a:r>
              <a:rPr lang="nl-NL" dirty="0">
                <a:solidFill>
                  <a:prstClr val="black"/>
                </a:solidFill>
              </a:rPr>
              <a:t>40</a:t>
            </a:r>
          </a:p>
        </p:txBody>
      </p:sp>
      <p:sp>
        <p:nvSpPr>
          <p:cNvPr id="69" name="Tekstvak 68"/>
          <p:cNvSpPr txBox="1"/>
          <p:nvPr/>
        </p:nvSpPr>
        <p:spPr>
          <a:xfrm>
            <a:off x="4751056" y="1566084"/>
            <a:ext cx="418704" cy="369332"/>
          </a:xfrm>
          <a:prstGeom prst="rect">
            <a:avLst/>
          </a:prstGeom>
          <a:noFill/>
        </p:spPr>
        <p:txBody>
          <a:bodyPr wrap="none" rtlCol="0">
            <a:spAutoFit/>
          </a:bodyPr>
          <a:lstStyle/>
          <a:p>
            <a:r>
              <a:rPr lang="nl-NL" dirty="0">
                <a:solidFill>
                  <a:prstClr val="black"/>
                </a:solidFill>
              </a:rPr>
              <a:t>50</a:t>
            </a:r>
          </a:p>
        </p:txBody>
      </p:sp>
      <p:sp>
        <p:nvSpPr>
          <p:cNvPr id="70" name="Tekstvak 69"/>
          <p:cNvSpPr txBox="1"/>
          <p:nvPr/>
        </p:nvSpPr>
        <p:spPr>
          <a:xfrm>
            <a:off x="5759168" y="5310500"/>
            <a:ext cx="418704" cy="369332"/>
          </a:xfrm>
          <a:prstGeom prst="rect">
            <a:avLst/>
          </a:prstGeom>
          <a:noFill/>
        </p:spPr>
        <p:txBody>
          <a:bodyPr wrap="none" rtlCol="0">
            <a:spAutoFit/>
          </a:bodyPr>
          <a:lstStyle/>
          <a:p>
            <a:r>
              <a:rPr lang="nl-NL" dirty="0">
                <a:solidFill>
                  <a:prstClr val="black"/>
                </a:solidFill>
              </a:rPr>
              <a:t>20</a:t>
            </a:r>
          </a:p>
        </p:txBody>
      </p:sp>
      <p:sp>
        <p:nvSpPr>
          <p:cNvPr id="71" name="Tekstvak 70"/>
          <p:cNvSpPr txBox="1"/>
          <p:nvPr/>
        </p:nvSpPr>
        <p:spPr>
          <a:xfrm>
            <a:off x="6492592" y="5310500"/>
            <a:ext cx="418704" cy="369332"/>
          </a:xfrm>
          <a:prstGeom prst="rect">
            <a:avLst/>
          </a:prstGeom>
          <a:noFill/>
        </p:spPr>
        <p:txBody>
          <a:bodyPr wrap="none" rtlCol="0">
            <a:spAutoFit/>
          </a:bodyPr>
          <a:lstStyle/>
          <a:p>
            <a:r>
              <a:rPr lang="nl-NL" dirty="0">
                <a:solidFill>
                  <a:prstClr val="black"/>
                </a:solidFill>
              </a:rPr>
              <a:t>40</a:t>
            </a:r>
          </a:p>
        </p:txBody>
      </p:sp>
      <p:sp>
        <p:nvSpPr>
          <p:cNvPr id="72" name="Tekstvak 71"/>
          <p:cNvSpPr txBox="1"/>
          <p:nvPr/>
        </p:nvSpPr>
        <p:spPr>
          <a:xfrm>
            <a:off x="7212672" y="5310500"/>
            <a:ext cx="418704" cy="369332"/>
          </a:xfrm>
          <a:prstGeom prst="rect">
            <a:avLst/>
          </a:prstGeom>
          <a:noFill/>
        </p:spPr>
        <p:txBody>
          <a:bodyPr wrap="none" rtlCol="0">
            <a:spAutoFit/>
          </a:bodyPr>
          <a:lstStyle/>
          <a:p>
            <a:r>
              <a:rPr lang="nl-NL" dirty="0">
                <a:solidFill>
                  <a:prstClr val="black"/>
                </a:solidFill>
              </a:rPr>
              <a:t>60</a:t>
            </a:r>
          </a:p>
        </p:txBody>
      </p:sp>
      <p:sp>
        <p:nvSpPr>
          <p:cNvPr id="73" name="Tekstvak 72"/>
          <p:cNvSpPr txBox="1"/>
          <p:nvPr/>
        </p:nvSpPr>
        <p:spPr>
          <a:xfrm>
            <a:off x="7932752" y="5310500"/>
            <a:ext cx="418704" cy="369332"/>
          </a:xfrm>
          <a:prstGeom prst="rect">
            <a:avLst/>
          </a:prstGeom>
          <a:noFill/>
        </p:spPr>
        <p:txBody>
          <a:bodyPr wrap="none" rtlCol="0">
            <a:spAutoFit/>
          </a:bodyPr>
          <a:lstStyle/>
          <a:p>
            <a:r>
              <a:rPr lang="nl-NL" dirty="0">
                <a:solidFill>
                  <a:prstClr val="black"/>
                </a:solidFill>
              </a:rPr>
              <a:t>80</a:t>
            </a:r>
          </a:p>
        </p:txBody>
      </p:sp>
      <p:sp>
        <p:nvSpPr>
          <p:cNvPr id="74" name="Tekstvak 73"/>
          <p:cNvSpPr txBox="1"/>
          <p:nvPr/>
        </p:nvSpPr>
        <p:spPr>
          <a:xfrm>
            <a:off x="8580824" y="5310500"/>
            <a:ext cx="535724" cy="369332"/>
          </a:xfrm>
          <a:prstGeom prst="rect">
            <a:avLst/>
          </a:prstGeom>
          <a:noFill/>
        </p:spPr>
        <p:txBody>
          <a:bodyPr wrap="none" rtlCol="0">
            <a:spAutoFit/>
          </a:bodyPr>
          <a:lstStyle/>
          <a:p>
            <a:r>
              <a:rPr lang="nl-NL" dirty="0">
                <a:solidFill>
                  <a:prstClr val="black"/>
                </a:solidFill>
              </a:rPr>
              <a:t>100</a:t>
            </a:r>
          </a:p>
        </p:txBody>
      </p:sp>
      <p:cxnSp>
        <p:nvCxnSpPr>
          <p:cNvPr id="75" name="Rechte verbindingslijn 74"/>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76" name="Rechthoek 75"/>
          <p:cNvSpPr/>
          <p:nvPr/>
        </p:nvSpPr>
        <p:spPr>
          <a:xfrm>
            <a:off x="5547421" y="1741975"/>
            <a:ext cx="40908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v</a:t>
            </a:r>
            <a:endParaRPr lang="nl-NL" dirty="0">
              <a:solidFill>
                <a:prstClr val="black"/>
              </a:solidFill>
            </a:endParaRPr>
          </a:p>
        </p:txBody>
      </p:sp>
      <p:cxnSp>
        <p:nvCxnSpPr>
          <p:cNvPr id="77" name="Rechte verbindingslijn 76"/>
          <p:cNvCxnSpPr/>
          <p:nvPr/>
        </p:nvCxnSpPr>
        <p:spPr>
          <a:xfrm flipV="1">
            <a:off x="5255112" y="1710100"/>
            <a:ext cx="288032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78" name="Rechthoek 77"/>
          <p:cNvSpPr/>
          <p:nvPr/>
        </p:nvSpPr>
        <p:spPr>
          <a:xfrm>
            <a:off x="8067192" y="1632568"/>
            <a:ext cx="413896"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cxnSp>
        <p:nvCxnSpPr>
          <p:cNvPr id="79" name="Rechte verbindingslijn 78"/>
          <p:cNvCxnSpPr/>
          <p:nvPr/>
        </p:nvCxnSpPr>
        <p:spPr>
          <a:xfrm>
            <a:off x="5255112" y="3150260"/>
            <a:ext cx="144016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0" name="Rechte verbindingslijn 79"/>
          <p:cNvCxnSpPr/>
          <p:nvPr/>
        </p:nvCxnSpPr>
        <p:spPr>
          <a:xfrm>
            <a:off x="5297470" y="2934236"/>
            <a:ext cx="1181778"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1" name="Rechte verbindingslijn 80"/>
          <p:cNvCxnSpPr/>
          <p:nvPr/>
        </p:nvCxnSpPr>
        <p:spPr>
          <a:xfrm>
            <a:off x="6714933" y="3275364"/>
            <a:ext cx="2214" cy="1963128"/>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2" name="Rechte verbindingslijn 81"/>
          <p:cNvCxnSpPr/>
          <p:nvPr/>
        </p:nvCxnSpPr>
        <p:spPr>
          <a:xfrm>
            <a:off x="6512396" y="3043714"/>
            <a:ext cx="0" cy="2194778"/>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3" name="Rechte verbindingslijn 82"/>
          <p:cNvCxnSpPr/>
          <p:nvPr/>
        </p:nvCxnSpPr>
        <p:spPr>
          <a:xfrm>
            <a:off x="5248275" y="3357736"/>
            <a:ext cx="1244317" cy="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87" name="Ovaal 86"/>
          <p:cNvSpPr/>
          <p:nvPr/>
        </p:nvSpPr>
        <p:spPr>
          <a:xfrm>
            <a:off x="6657343" y="3093367"/>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solidFill>
                <a:prstClr val="white"/>
              </a:solidFill>
            </a:endParaRPr>
          </a:p>
        </p:txBody>
      </p:sp>
      <p:cxnSp>
        <p:nvCxnSpPr>
          <p:cNvPr id="92" name="Rechte verbindingslijn 91"/>
          <p:cNvCxnSpPr/>
          <p:nvPr/>
        </p:nvCxnSpPr>
        <p:spPr>
          <a:xfrm flipV="1">
            <a:off x="5248275" y="1525708"/>
            <a:ext cx="2480196" cy="2846267"/>
          </a:xfrm>
          <a:prstGeom prst="line">
            <a:avLst/>
          </a:prstGeom>
        </p:spPr>
        <p:style>
          <a:lnRef idx="3">
            <a:schemeClr val="accent4"/>
          </a:lnRef>
          <a:fillRef idx="0">
            <a:schemeClr val="accent4"/>
          </a:fillRef>
          <a:effectRef idx="2">
            <a:schemeClr val="accent4"/>
          </a:effectRef>
          <a:fontRef idx="minor">
            <a:schemeClr val="tx1"/>
          </a:fontRef>
        </p:style>
      </p:cxnSp>
      <p:sp>
        <p:nvSpPr>
          <p:cNvPr id="93" name="Rechthoek 92"/>
          <p:cNvSpPr/>
          <p:nvPr/>
        </p:nvSpPr>
        <p:spPr>
          <a:xfrm>
            <a:off x="7615312" y="1333799"/>
            <a:ext cx="465192" cy="369332"/>
          </a:xfrm>
          <a:prstGeom prst="rect">
            <a:avLst/>
          </a:prstGeom>
        </p:spPr>
        <p:txBody>
          <a:bodyPr wrap="none">
            <a:spAutoFit/>
          </a:bodyPr>
          <a:lstStyle/>
          <a:p>
            <a:r>
              <a:rPr lang="nl-NL" dirty="0" err="1">
                <a:solidFill>
                  <a:prstClr val="black"/>
                </a:solidFill>
              </a:rPr>
              <a:t>Q’</a:t>
            </a:r>
            <a:r>
              <a:rPr lang="nl-NL" baseline="-25000" dirty="0" err="1">
                <a:solidFill>
                  <a:prstClr val="black"/>
                </a:solidFill>
              </a:rPr>
              <a:t>a</a:t>
            </a:r>
            <a:endParaRPr lang="nl-NL" dirty="0">
              <a:solidFill>
                <a:prstClr val="black"/>
              </a:solidFill>
            </a:endParaRPr>
          </a:p>
        </p:txBody>
      </p:sp>
      <p:sp>
        <p:nvSpPr>
          <p:cNvPr id="94" name="Ovaal 93"/>
          <p:cNvSpPr/>
          <p:nvPr/>
        </p:nvSpPr>
        <p:spPr>
          <a:xfrm>
            <a:off x="6452592" y="2871986"/>
            <a:ext cx="119609" cy="11960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NL">
              <a:solidFill>
                <a:prstClr val="white"/>
              </a:solidFill>
            </a:endParaRPr>
          </a:p>
        </p:txBody>
      </p:sp>
      <p:sp>
        <p:nvSpPr>
          <p:cNvPr id="96" name="Ovaal 95"/>
          <p:cNvSpPr/>
          <p:nvPr/>
        </p:nvSpPr>
        <p:spPr>
          <a:xfrm>
            <a:off x="6453733" y="3280816"/>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nl-NL">
              <a:solidFill>
                <a:prstClr val="white"/>
              </a:solidFill>
            </a:endParaRPr>
          </a:p>
        </p:txBody>
      </p:sp>
      <p:sp>
        <p:nvSpPr>
          <p:cNvPr id="42" name="Tekstvak 41"/>
          <p:cNvSpPr txBox="1"/>
          <p:nvPr/>
        </p:nvSpPr>
        <p:spPr>
          <a:xfrm>
            <a:off x="4637543" y="2679650"/>
            <a:ext cx="595035"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nl-NL" sz="1400" dirty="0">
                <a:solidFill>
                  <a:prstClr val="black"/>
                </a:solidFill>
              </a:rPr>
              <a:t>32,70</a:t>
            </a:r>
          </a:p>
        </p:txBody>
      </p:sp>
      <p:sp>
        <p:nvSpPr>
          <p:cNvPr id="43" name="Tekstvak 42"/>
          <p:cNvSpPr txBox="1"/>
          <p:nvPr/>
        </p:nvSpPr>
        <p:spPr>
          <a:xfrm>
            <a:off x="4636835" y="3337942"/>
            <a:ext cx="593444"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nl-NL" sz="1400" dirty="0">
                <a:solidFill>
                  <a:prstClr val="black"/>
                </a:solidFill>
              </a:rPr>
              <a:t>27,25</a:t>
            </a:r>
          </a:p>
        </p:txBody>
      </p:sp>
    </p:spTree>
    <p:extLst>
      <p:ext uri="{BB962C8B-B14F-4D97-AF65-F5344CB8AC3E}">
        <p14:creationId xmlns:p14="http://schemas.microsoft.com/office/powerpoint/2010/main" val="2673821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0" presetClass="entr" presetSubtype="0" fill="hold" nodeType="withEffect">
                                  <p:stCondLst>
                                    <p:cond delay="250"/>
                                  </p:stCondLst>
                                  <p:childTnLst>
                                    <p:set>
                                      <p:cBhvr>
                                        <p:cTn id="13" dur="1" fill="hold">
                                          <p:stCondLst>
                                            <p:cond delay="0"/>
                                          </p:stCondLst>
                                        </p:cTn>
                                        <p:tgtEl>
                                          <p:spTgt spid="79"/>
                                        </p:tgtEl>
                                        <p:attrNameLst>
                                          <p:attrName>style.visibility</p:attrName>
                                        </p:attrNameLst>
                                      </p:cBhvr>
                                      <p:to>
                                        <p:strVal val="visible"/>
                                      </p:to>
                                    </p:set>
                                    <p:animEffect transition="in" filter="fade">
                                      <p:cBhvr>
                                        <p:cTn id="14" dur="500"/>
                                        <p:tgtEl>
                                          <p:spTgt spid="79"/>
                                        </p:tgtEl>
                                      </p:cBhvr>
                                    </p:animEffect>
                                  </p:childTnLst>
                                </p:cTn>
                              </p:par>
                              <p:par>
                                <p:cTn id="15" presetID="10" presetClass="entr" presetSubtype="0" fill="hold" nodeType="withEffect">
                                  <p:stCondLst>
                                    <p:cond delay="25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par>
                          <p:cTn id="23" fill="hold">
                            <p:stCondLst>
                              <p:cond delay="500"/>
                            </p:stCondLst>
                            <p:childTnLst>
                              <p:par>
                                <p:cTn id="24" presetID="10" presetClass="entr" presetSubtype="0" fill="hold" nodeType="afterEffect">
                                  <p:stCondLst>
                                    <p:cond delay="50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nodeType="withEffect">
                                  <p:stCondLst>
                                    <p:cond delay="50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500"/>
                                        <p:tgtEl>
                                          <p:spTgt spid="6">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fade">
                                      <p:cBhvr>
                                        <p:cTn id="47" dur="500"/>
                                        <p:tgtEl>
                                          <p:spTgt spid="6">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fade">
                                      <p:cBhvr>
                                        <p:cTn id="52" dur="500"/>
                                        <p:tgtEl>
                                          <p:spTgt spid="6">
                                            <p:txEl>
                                              <p:pRg st="12" end="12"/>
                                            </p:txEl>
                                          </p:spTgt>
                                        </p:tgtEl>
                                      </p:cBhvr>
                                    </p:animEffect>
                                  </p:childTnLst>
                                </p:cTn>
                              </p:par>
                            </p:childTnLst>
                          </p:cTn>
                        </p:par>
                        <p:par>
                          <p:cTn id="53" fill="hold">
                            <p:stCondLst>
                              <p:cond delay="500"/>
                            </p:stCondLst>
                            <p:childTnLst>
                              <p:par>
                                <p:cTn id="54" presetID="10" presetClass="entr" presetSubtype="0" fill="hold" grpId="0" nodeType="afterEffect">
                                  <p:stCondLst>
                                    <p:cond delay="50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par>
                                <p:cTn id="57" presetID="10" presetClass="entr" presetSubtype="0" fill="hold" nodeType="withEffect">
                                  <p:stCondLst>
                                    <p:cond delay="50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500"/>
                                        <p:tgtEl>
                                          <p:spTgt spid="83"/>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animEffect transition="in" filter="fade">
                                      <p:cBhvr>
                                        <p:cTn id="67" dur="500"/>
                                        <p:tgtEl>
                                          <p:spTgt spid="6">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15" end="15"/>
                                            </p:txEl>
                                          </p:spTgt>
                                        </p:tgtEl>
                                        <p:attrNameLst>
                                          <p:attrName>style.visibility</p:attrName>
                                        </p:attrNameLst>
                                      </p:cBhvr>
                                      <p:to>
                                        <p:strVal val="visible"/>
                                      </p:to>
                                    </p:set>
                                    <p:animEffect transition="in" filter="fade">
                                      <p:cBhvr>
                                        <p:cTn id="72"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96" grpId="0" animBg="1"/>
      <p:bldP spid="42" grpId="0" animBg="1"/>
      <p:bldP spid="4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ctrTitle"/>
          </p:nvPr>
        </p:nvSpPr>
        <p:spPr>
          <a:xfrm>
            <a:off x="685800" y="1600200"/>
            <a:ext cx="7772400" cy="1779588"/>
          </a:xfrm>
          <a:solidFill>
            <a:srgbClr val="F79646"/>
          </a:solidFill>
        </p:spPr>
        <p:txBody>
          <a:bodyPr/>
          <a:lstStyle/>
          <a:p>
            <a:r>
              <a:rPr lang="nl-NL" altLang="nl-NL" dirty="0"/>
              <a:t>Welvaartsverlies bij subsidie</a:t>
            </a:r>
          </a:p>
        </p:txBody>
      </p:sp>
    </p:spTree>
    <p:extLst>
      <p:ext uri="{BB962C8B-B14F-4D97-AF65-F5344CB8AC3E}">
        <p14:creationId xmlns:p14="http://schemas.microsoft.com/office/powerpoint/2010/main" val="220359107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chte verbindingslijn 5"/>
          <p:cNvCxnSpPr/>
          <p:nvPr/>
        </p:nvCxnSpPr>
        <p:spPr>
          <a:xfrm>
            <a:off x="5064125" y="1973263"/>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5064125" y="2693988"/>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064125" y="3413125"/>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5064125" y="4133850"/>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064125" y="4854575"/>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784850"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6505575"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7224713"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7945438"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8664575"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163" name="Tekstvak 15"/>
          <p:cNvSpPr txBox="1">
            <a:spLocks noChangeArrowheads="1"/>
          </p:cNvSpPr>
          <p:nvPr/>
        </p:nvSpPr>
        <p:spPr bwMode="auto">
          <a:xfrm>
            <a:off x="6757988" y="5940425"/>
            <a:ext cx="20875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hoeveelheid × 1.000</a:t>
            </a:r>
          </a:p>
        </p:txBody>
      </p:sp>
      <p:sp>
        <p:nvSpPr>
          <p:cNvPr id="49164" name="Tekstvak 16"/>
          <p:cNvSpPr txBox="1">
            <a:spLocks noChangeArrowheads="1"/>
          </p:cNvSpPr>
          <p:nvPr/>
        </p:nvSpPr>
        <p:spPr bwMode="auto">
          <a:xfrm rot="-5400000">
            <a:off x="4310857" y="2177256"/>
            <a:ext cx="584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prijs</a:t>
            </a:r>
          </a:p>
        </p:txBody>
      </p:sp>
      <p:sp>
        <p:nvSpPr>
          <p:cNvPr id="49165" name="Tekstvak 17"/>
          <p:cNvSpPr txBox="1">
            <a:spLocks noChangeArrowheads="1"/>
          </p:cNvSpPr>
          <p:nvPr/>
        </p:nvSpPr>
        <p:spPr bwMode="auto">
          <a:xfrm>
            <a:off x="4727575" y="4675188"/>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1</a:t>
            </a:r>
          </a:p>
        </p:txBody>
      </p:sp>
      <p:sp>
        <p:nvSpPr>
          <p:cNvPr id="49166" name="Tekstvak 18"/>
          <p:cNvSpPr txBox="1">
            <a:spLocks noChangeArrowheads="1"/>
          </p:cNvSpPr>
          <p:nvPr/>
        </p:nvSpPr>
        <p:spPr bwMode="auto">
          <a:xfrm>
            <a:off x="4727575" y="3954463"/>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2</a:t>
            </a:r>
          </a:p>
        </p:txBody>
      </p:sp>
      <p:sp>
        <p:nvSpPr>
          <p:cNvPr id="49167" name="Tekstvak 19"/>
          <p:cNvSpPr txBox="1">
            <a:spLocks noChangeArrowheads="1"/>
          </p:cNvSpPr>
          <p:nvPr/>
        </p:nvSpPr>
        <p:spPr bwMode="auto">
          <a:xfrm>
            <a:off x="4735513" y="3251200"/>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3</a:t>
            </a:r>
          </a:p>
        </p:txBody>
      </p:sp>
      <p:sp>
        <p:nvSpPr>
          <p:cNvPr id="49168" name="Tekstvak 20"/>
          <p:cNvSpPr txBox="1">
            <a:spLocks noChangeArrowheads="1"/>
          </p:cNvSpPr>
          <p:nvPr/>
        </p:nvSpPr>
        <p:spPr bwMode="auto">
          <a:xfrm>
            <a:off x="4735513" y="2522538"/>
            <a:ext cx="3016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4</a:t>
            </a:r>
          </a:p>
        </p:txBody>
      </p:sp>
      <p:sp>
        <p:nvSpPr>
          <p:cNvPr id="49169" name="Tekstvak 21"/>
          <p:cNvSpPr txBox="1">
            <a:spLocks noChangeArrowheads="1"/>
          </p:cNvSpPr>
          <p:nvPr/>
        </p:nvSpPr>
        <p:spPr bwMode="auto">
          <a:xfrm>
            <a:off x="4735513" y="1811338"/>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5</a:t>
            </a:r>
          </a:p>
        </p:txBody>
      </p:sp>
      <p:sp>
        <p:nvSpPr>
          <p:cNvPr id="49170" name="Tekstvak 22"/>
          <p:cNvSpPr txBox="1">
            <a:spLocks noChangeArrowheads="1"/>
          </p:cNvSpPr>
          <p:nvPr/>
        </p:nvSpPr>
        <p:spPr bwMode="auto">
          <a:xfrm>
            <a:off x="5641975"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2</a:t>
            </a:r>
          </a:p>
        </p:txBody>
      </p:sp>
      <p:sp>
        <p:nvSpPr>
          <p:cNvPr id="49171" name="Tekstvak 23"/>
          <p:cNvSpPr txBox="1">
            <a:spLocks noChangeArrowheads="1"/>
          </p:cNvSpPr>
          <p:nvPr/>
        </p:nvSpPr>
        <p:spPr bwMode="auto">
          <a:xfrm>
            <a:off x="6357938"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4</a:t>
            </a:r>
          </a:p>
        </p:txBody>
      </p:sp>
      <p:sp>
        <p:nvSpPr>
          <p:cNvPr id="49172" name="Tekstvak 24"/>
          <p:cNvSpPr txBox="1">
            <a:spLocks noChangeArrowheads="1"/>
          </p:cNvSpPr>
          <p:nvPr/>
        </p:nvSpPr>
        <p:spPr bwMode="auto">
          <a:xfrm>
            <a:off x="7077075"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6</a:t>
            </a:r>
          </a:p>
        </p:txBody>
      </p:sp>
      <p:sp>
        <p:nvSpPr>
          <p:cNvPr id="49173" name="Tekstvak 25"/>
          <p:cNvSpPr txBox="1">
            <a:spLocks noChangeArrowheads="1"/>
          </p:cNvSpPr>
          <p:nvPr/>
        </p:nvSpPr>
        <p:spPr bwMode="auto">
          <a:xfrm>
            <a:off x="7797800"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8</a:t>
            </a:r>
          </a:p>
        </p:txBody>
      </p:sp>
      <p:sp>
        <p:nvSpPr>
          <p:cNvPr id="49174" name="Tekstvak 26"/>
          <p:cNvSpPr txBox="1">
            <a:spLocks noChangeArrowheads="1"/>
          </p:cNvSpPr>
          <p:nvPr/>
        </p:nvSpPr>
        <p:spPr bwMode="auto">
          <a:xfrm>
            <a:off x="8464550" y="5518150"/>
            <a:ext cx="4191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10</a:t>
            </a:r>
          </a:p>
        </p:txBody>
      </p:sp>
      <p:cxnSp>
        <p:nvCxnSpPr>
          <p:cNvPr id="28" name="Rechte verbindingslijn 27"/>
          <p:cNvCxnSpPr/>
          <p:nvPr/>
        </p:nvCxnSpPr>
        <p:spPr>
          <a:xfrm>
            <a:off x="5064651" y="1973725"/>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49176" name="Rechthoek 28"/>
          <p:cNvSpPr>
            <a:spLocks noChangeArrowheads="1"/>
          </p:cNvSpPr>
          <p:nvPr/>
        </p:nvSpPr>
        <p:spPr bwMode="auto">
          <a:xfrm>
            <a:off x="5356225" y="2005013"/>
            <a:ext cx="4095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Q</a:t>
            </a:r>
            <a:r>
              <a:rPr lang="nl-NL" altLang="nl-NL" baseline="-25000">
                <a:solidFill>
                  <a:srgbClr val="000000"/>
                </a:solidFill>
              </a:rPr>
              <a:t>v</a:t>
            </a:r>
            <a:endParaRPr lang="nl-NL" altLang="nl-NL">
              <a:solidFill>
                <a:srgbClr val="000000"/>
              </a:solidFill>
            </a:endParaRPr>
          </a:p>
        </p:txBody>
      </p:sp>
      <p:cxnSp>
        <p:nvCxnSpPr>
          <p:cNvPr id="30" name="Rechte verbindingslijn 29"/>
          <p:cNvCxnSpPr/>
          <p:nvPr/>
        </p:nvCxnSpPr>
        <p:spPr>
          <a:xfrm flipV="1">
            <a:off x="5064651" y="1995903"/>
            <a:ext cx="3592016" cy="3506214"/>
          </a:xfrm>
          <a:prstGeom prst="line">
            <a:avLst/>
          </a:prstGeom>
        </p:spPr>
        <p:style>
          <a:lnRef idx="3">
            <a:schemeClr val="accent4"/>
          </a:lnRef>
          <a:fillRef idx="0">
            <a:schemeClr val="accent4"/>
          </a:fillRef>
          <a:effectRef idx="2">
            <a:schemeClr val="accent4"/>
          </a:effectRef>
          <a:fontRef idx="minor">
            <a:schemeClr val="tx1"/>
          </a:fontRef>
        </p:style>
      </p:cxnSp>
      <p:sp>
        <p:nvSpPr>
          <p:cNvPr id="31" name="Rechthoek 30"/>
          <p:cNvSpPr>
            <a:spLocks noChangeArrowheads="1"/>
          </p:cNvSpPr>
          <p:nvPr/>
        </p:nvSpPr>
        <p:spPr bwMode="auto">
          <a:xfrm>
            <a:off x="7797800" y="2541528"/>
            <a:ext cx="111989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2400" dirty="0">
                <a:solidFill>
                  <a:srgbClr val="000000"/>
                </a:solidFill>
              </a:rPr>
              <a:t>Q’=2P</a:t>
            </a:r>
          </a:p>
        </p:txBody>
      </p:sp>
      <p:cxnSp>
        <p:nvCxnSpPr>
          <p:cNvPr id="33" name="Rechte verbindingslijn 32"/>
          <p:cNvCxnSpPr/>
          <p:nvPr/>
        </p:nvCxnSpPr>
        <p:spPr>
          <a:xfrm>
            <a:off x="5072063" y="2341563"/>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5072063" y="3062288"/>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5072063" y="3781425"/>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5072063" y="4502150"/>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5072063" y="5222875"/>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Rechte verbindingslijn 3"/>
          <p:cNvCxnSpPr/>
          <p:nvPr/>
        </p:nvCxnSpPr>
        <p:spPr>
          <a:xfrm>
            <a:off x="5064125" y="1973263"/>
            <a:ext cx="0" cy="3529012"/>
          </a:xfrm>
          <a:prstGeom prst="line">
            <a:avLst/>
          </a:prstGeom>
          <a:ln w="38100"/>
        </p:spPr>
        <p:style>
          <a:lnRef idx="2">
            <a:schemeClr val="dk1"/>
          </a:lnRef>
          <a:fillRef idx="0">
            <a:schemeClr val="dk1"/>
          </a:fillRef>
          <a:effectRef idx="1">
            <a:schemeClr val="dk1"/>
          </a:effectRef>
          <a:fontRef idx="minor">
            <a:schemeClr val="tx1"/>
          </a:fontRef>
        </p:style>
      </p:cxnSp>
      <p:cxnSp>
        <p:nvCxnSpPr>
          <p:cNvPr id="5" name="Rechte verbindingslijn 4"/>
          <p:cNvCxnSpPr/>
          <p:nvPr/>
        </p:nvCxnSpPr>
        <p:spPr>
          <a:xfrm flipH="1">
            <a:off x="5064125" y="5502275"/>
            <a:ext cx="359251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Rechte verbindingslijn 37"/>
          <p:cNvCxnSpPr/>
          <p:nvPr/>
        </p:nvCxnSpPr>
        <p:spPr>
          <a:xfrm>
            <a:off x="5416550"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6137275"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6856413"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7577138"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8297863"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flipV="1">
            <a:off x="5082183" y="1995903"/>
            <a:ext cx="2827362" cy="2813284"/>
          </a:xfrm>
          <a:prstGeom prst="line">
            <a:avLst/>
          </a:prstGeom>
        </p:spPr>
        <p:style>
          <a:lnRef idx="3">
            <a:schemeClr val="accent4"/>
          </a:lnRef>
          <a:fillRef idx="0">
            <a:schemeClr val="accent4"/>
          </a:fillRef>
          <a:effectRef idx="2">
            <a:schemeClr val="accent4"/>
          </a:effectRef>
          <a:fontRef idx="minor">
            <a:schemeClr val="tx1"/>
          </a:fontRef>
        </p:style>
      </p:cxnSp>
      <p:sp>
        <p:nvSpPr>
          <p:cNvPr id="49192" name="Rechthoek 51"/>
          <p:cNvSpPr>
            <a:spLocks noChangeArrowheads="1"/>
          </p:cNvSpPr>
          <p:nvPr/>
        </p:nvSpPr>
        <p:spPr bwMode="auto">
          <a:xfrm>
            <a:off x="6856413" y="1543348"/>
            <a:ext cx="165567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2400" dirty="0" err="1">
                <a:solidFill>
                  <a:srgbClr val="000000"/>
                </a:solidFill>
              </a:rPr>
              <a:t>Q</a:t>
            </a:r>
            <a:r>
              <a:rPr lang="nl-NL" altLang="nl-NL" sz="2400" baseline="-25000" dirty="0" err="1">
                <a:solidFill>
                  <a:srgbClr val="000000"/>
                </a:solidFill>
              </a:rPr>
              <a:t>a</a:t>
            </a:r>
            <a:r>
              <a:rPr lang="nl-NL" altLang="nl-NL" sz="2400" baseline="-25000" dirty="0">
                <a:solidFill>
                  <a:srgbClr val="000000"/>
                </a:solidFill>
              </a:rPr>
              <a:t>  </a:t>
            </a:r>
            <a:r>
              <a:rPr lang="nl-NL" altLang="nl-NL" sz="2400" dirty="0">
                <a:solidFill>
                  <a:srgbClr val="000000"/>
                </a:solidFill>
              </a:rPr>
              <a:t>= 2P - 2</a:t>
            </a:r>
          </a:p>
        </p:txBody>
      </p:sp>
      <p:sp>
        <p:nvSpPr>
          <p:cNvPr id="51" name="Ovaal 50"/>
          <p:cNvSpPr/>
          <p:nvPr/>
        </p:nvSpPr>
        <p:spPr>
          <a:xfrm>
            <a:off x="6431092" y="3335030"/>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sp>
        <p:nvSpPr>
          <p:cNvPr id="32" name="Ovaal 31"/>
          <p:cNvSpPr/>
          <p:nvPr/>
        </p:nvSpPr>
        <p:spPr>
          <a:xfrm>
            <a:off x="6808876" y="3704580"/>
            <a:ext cx="119609" cy="11960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sp>
        <p:nvSpPr>
          <p:cNvPr id="49199" name="Titel 42"/>
          <p:cNvSpPr>
            <a:spLocks noGrp="1"/>
          </p:cNvSpPr>
          <p:nvPr>
            <p:ph type="title"/>
          </p:nvPr>
        </p:nvSpPr>
        <p:spPr/>
        <p:txBody>
          <a:bodyPr/>
          <a:lstStyle/>
          <a:p>
            <a:r>
              <a:rPr lang="nl-NL" altLang="nl-NL" dirty="0"/>
              <a:t>De uitgangssituatie</a:t>
            </a:r>
          </a:p>
        </p:txBody>
      </p:sp>
      <p:sp>
        <p:nvSpPr>
          <p:cNvPr id="44" name="Tijdelijke aanduiding voor inhoud 43"/>
          <p:cNvSpPr>
            <a:spLocks noGrp="1"/>
          </p:cNvSpPr>
          <p:nvPr>
            <p:ph sz="quarter" idx="4294967295"/>
          </p:nvPr>
        </p:nvSpPr>
        <p:spPr>
          <a:xfrm>
            <a:off x="582613" y="1556792"/>
            <a:ext cx="3822700" cy="4968552"/>
          </a:xfrm>
          <a:prstGeom prst="rect">
            <a:avLst/>
          </a:prstGeom>
        </p:spPr>
        <p:txBody>
          <a:bodyPr rtlCol="0">
            <a:noAutofit/>
          </a:bodyPr>
          <a:lstStyle/>
          <a:p>
            <a:pPr marL="0" indent="0" fontAlgn="auto">
              <a:spcAft>
                <a:spcPts val="0"/>
              </a:spcAft>
              <a:buFont typeface="Symbol" pitchFamily="18" charset="2"/>
              <a:buNone/>
              <a:defRPr/>
            </a:pPr>
            <a:r>
              <a:rPr lang="nl-NL" sz="2000" dirty="0" err="1"/>
              <a:t>Q</a:t>
            </a:r>
            <a:r>
              <a:rPr lang="nl-NL" sz="2000" baseline="-25000" dirty="0" err="1"/>
              <a:t>v</a:t>
            </a:r>
            <a:r>
              <a:rPr lang="nl-NL" sz="2000" dirty="0"/>
              <a:t> = -2P + 10</a:t>
            </a:r>
          </a:p>
          <a:p>
            <a:pPr marL="0" indent="0" fontAlgn="auto">
              <a:spcAft>
                <a:spcPts val="0"/>
              </a:spcAft>
              <a:buFont typeface="Symbol" pitchFamily="18" charset="2"/>
              <a:buNone/>
              <a:defRPr/>
            </a:pPr>
            <a:r>
              <a:rPr lang="nl-NL" sz="2000" dirty="0" err="1"/>
              <a:t>Q</a:t>
            </a:r>
            <a:r>
              <a:rPr lang="nl-NL" sz="2000" baseline="-25000" dirty="0" err="1"/>
              <a:t>a</a:t>
            </a:r>
            <a:r>
              <a:rPr lang="nl-NL" sz="2000" dirty="0"/>
              <a:t> = 2P – 2</a:t>
            </a:r>
          </a:p>
          <a:p>
            <a:pPr marL="0" indent="0" fontAlgn="auto">
              <a:spcAft>
                <a:spcPts val="0"/>
              </a:spcAft>
              <a:buFont typeface="Symbol" pitchFamily="18" charset="2"/>
              <a:buNone/>
              <a:defRPr/>
            </a:pPr>
            <a:r>
              <a:rPr lang="nl-NL" sz="2000" dirty="0"/>
              <a:t>De overheid geeft een subsidie van €1 (de leveringsbereidheid neemt toe)</a:t>
            </a:r>
          </a:p>
          <a:p>
            <a:pPr marL="0" indent="0" fontAlgn="auto">
              <a:spcAft>
                <a:spcPts val="0"/>
              </a:spcAft>
              <a:buFont typeface="Symbol" pitchFamily="18" charset="2"/>
              <a:buNone/>
              <a:defRPr/>
            </a:pPr>
            <a:endParaRPr lang="nl-NL" sz="2000" dirty="0"/>
          </a:p>
          <a:p>
            <a:pPr marL="0" indent="0" fontAlgn="auto">
              <a:spcAft>
                <a:spcPts val="0"/>
              </a:spcAft>
              <a:buFont typeface="Symbol" pitchFamily="18" charset="2"/>
              <a:buNone/>
              <a:defRPr/>
            </a:pPr>
            <a:r>
              <a:rPr lang="nl-NL" sz="2000" dirty="0" err="1"/>
              <a:t>Q</a:t>
            </a:r>
            <a:r>
              <a:rPr lang="nl-NL" sz="2000" baseline="-25000" dirty="0" err="1"/>
              <a:t>a</a:t>
            </a:r>
            <a:r>
              <a:rPr lang="nl-NL" sz="2000" dirty="0"/>
              <a:t> = 2P – 2 </a:t>
            </a:r>
            <a:r>
              <a:rPr lang="nl-NL" sz="2000" dirty="0">
                <a:sym typeface="Wingdings"/>
              </a:rPr>
              <a:t></a:t>
            </a:r>
            <a:endParaRPr lang="nl-NL" sz="2000" dirty="0"/>
          </a:p>
          <a:p>
            <a:pPr marL="0" indent="0" fontAlgn="auto">
              <a:spcAft>
                <a:spcPts val="0"/>
              </a:spcAft>
              <a:buFont typeface="Symbol" pitchFamily="18" charset="2"/>
              <a:buNone/>
              <a:defRPr/>
            </a:pPr>
            <a:r>
              <a:rPr lang="nl-NL" sz="2000" dirty="0"/>
              <a:t>-2P = -Q – 2 </a:t>
            </a:r>
            <a:r>
              <a:rPr lang="nl-NL" sz="2000" dirty="0">
                <a:sym typeface="Wingdings"/>
              </a:rPr>
              <a:t></a:t>
            </a:r>
            <a:endParaRPr lang="nl-NL" sz="2000" dirty="0"/>
          </a:p>
          <a:p>
            <a:pPr marL="0" indent="0" fontAlgn="auto">
              <a:spcAft>
                <a:spcPts val="0"/>
              </a:spcAft>
              <a:buFont typeface="Symbol" pitchFamily="18" charset="2"/>
              <a:buNone/>
              <a:defRPr/>
            </a:pPr>
            <a:r>
              <a:rPr lang="nl-NL" sz="2000" dirty="0"/>
              <a:t>P = 0,5Q + 1</a:t>
            </a:r>
          </a:p>
          <a:p>
            <a:pPr marL="0" indent="0" fontAlgn="auto">
              <a:spcAft>
                <a:spcPts val="0"/>
              </a:spcAft>
              <a:buFont typeface="Symbol" pitchFamily="18" charset="2"/>
              <a:buNone/>
              <a:defRPr/>
            </a:pPr>
            <a:r>
              <a:rPr lang="nl-NL" sz="2000" dirty="0"/>
              <a:t>P = 0,5Q + 1 (</a:t>
            </a:r>
            <a:r>
              <a:rPr lang="nl-NL" sz="2000" b="1" i="1" dirty="0">
                <a:solidFill>
                  <a:srgbClr val="C00000"/>
                </a:solidFill>
              </a:rPr>
              <a:t>– 1) </a:t>
            </a:r>
            <a:r>
              <a:rPr lang="nl-NL" sz="2000" dirty="0">
                <a:solidFill>
                  <a:srgbClr val="C00000"/>
                </a:solidFill>
                <a:sym typeface="Wingdings"/>
              </a:rPr>
              <a:t></a:t>
            </a:r>
            <a:endParaRPr lang="nl-NL" sz="2000" b="1" i="1" dirty="0">
              <a:solidFill>
                <a:srgbClr val="C00000"/>
              </a:solidFill>
            </a:endParaRPr>
          </a:p>
          <a:p>
            <a:pPr marL="0" indent="0" fontAlgn="auto">
              <a:spcAft>
                <a:spcPts val="0"/>
              </a:spcAft>
              <a:buFont typeface="Symbol" pitchFamily="18" charset="2"/>
              <a:buNone/>
              <a:defRPr/>
            </a:pPr>
            <a:r>
              <a:rPr lang="nl-NL" sz="2000" dirty="0"/>
              <a:t>P = 0,5Q </a:t>
            </a:r>
            <a:r>
              <a:rPr lang="nl-NL" sz="2000" dirty="0">
                <a:sym typeface="Wingdings"/>
              </a:rPr>
              <a:t></a:t>
            </a:r>
            <a:endParaRPr lang="nl-NL" sz="2000" dirty="0"/>
          </a:p>
          <a:p>
            <a:pPr marL="0" indent="0" fontAlgn="auto">
              <a:spcAft>
                <a:spcPts val="0"/>
              </a:spcAft>
              <a:buFont typeface="Symbol" pitchFamily="18" charset="2"/>
              <a:buNone/>
              <a:defRPr/>
            </a:pPr>
            <a:r>
              <a:rPr lang="nl-NL" sz="2000" dirty="0"/>
              <a:t>-0,5Q = -P </a:t>
            </a:r>
            <a:r>
              <a:rPr lang="nl-NL" sz="2000" dirty="0">
                <a:sym typeface="Wingdings"/>
              </a:rPr>
              <a:t></a:t>
            </a:r>
            <a:endParaRPr lang="nl-NL" sz="2000" dirty="0"/>
          </a:p>
          <a:p>
            <a:pPr marL="0" indent="0" fontAlgn="auto">
              <a:spcAft>
                <a:spcPts val="0"/>
              </a:spcAft>
              <a:buFont typeface="Symbol" pitchFamily="18" charset="2"/>
              <a:buNone/>
              <a:defRPr/>
            </a:pPr>
            <a:r>
              <a:rPr lang="nl-NL" sz="2000" dirty="0" err="1"/>
              <a:t>Q’</a:t>
            </a:r>
            <a:r>
              <a:rPr lang="nl-NL" sz="2000" baseline="-25000" dirty="0" err="1"/>
              <a:t>a</a:t>
            </a:r>
            <a:r>
              <a:rPr lang="nl-NL" sz="2000" dirty="0"/>
              <a:t> = 2P</a:t>
            </a:r>
          </a:p>
        </p:txBody>
      </p:sp>
      <p:sp>
        <p:nvSpPr>
          <p:cNvPr id="2" name="Pijl links 1"/>
          <p:cNvSpPr/>
          <p:nvPr/>
        </p:nvSpPr>
        <p:spPr>
          <a:xfrm>
            <a:off x="7224713" y="2654300"/>
            <a:ext cx="573087" cy="2365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044075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4" end="4"/>
                                            </p:txEl>
                                          </p:spTgt>
                                        </p:tgtEl>
                                        <p:attrNameLst>
                                          <p:attrName>style.visibility</p:attrName>
                                        </p:attrNameLst>
                                      </p:cBhvr>
                                      <p:to>
                                        <p:strVal val="visible"/>
                                      </p:to>
                                    </p:set>
                                    <p:animEffect transition="in" filter="fade">
                                      <p:cBhvr>
                                        <p:cTn id="7" dur="500"/>
                                        <p:tgtEl>
                                          <p:spTgt spid="44">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xEl>
                                              <p:pRg st="5" end="5"/>
                                            </p:txEl>
                                          </p:spTgt>
                                        </p:tgtEl>
                                        <p:attrNameLst>
                                          <p:attrName>style.visibility</p:attrName>
                                        </p:attrNameLst>
                                      </p:cBhvr>
                                      <p:to>
                                        <p:strVal val="visible"/>
                                      </p:to>
                                    </p:set>
                                    <p:animEffect transition="in" filter="fade">
                                      <p:cBhvr>
                                        <p:cTn id="12" dur="500"/>
                                        <p:tgtEl>
                                          <p:spTgt spid="44">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xEl>
                                              <p:pRg st="6" end="6"/>
                                            </p:txEl>
                                          </p:spTgt>
                                        </p:tgtEl>
                                        <p:attrNameLst>
                                          <p:attrName>style.visibility</p:attrName>
                                        </p:attrNameLst>
                                      </p:cBhvr>
                                      <p:to>
                                        <p:strVal val="visible"/>
                                      </p:to>
                                    </p:set>
                                    <p:animEffect transition="in" filter="fade">
                                      <p:cBhvr>
                                        <p:cTn id="17" dur="500"/>
                                        <p:tgtEl>
                                          <p:spTgt spid="44">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xEl>
                                              <p:pRg st="7" end="7"/>
                                            </p:txEl>
                                          </p:spTgt>
                                        </p:tgtEl>
                                        <p:attrNameLst>
                                          <p:attrName>style.visibility</p:attrName>
                                        </p:attrNameLst>
                                      </p:cBhvr>
                                      <p:to>
                                        <p:strVal val="visible"/>
                                      </p:to>
                                    </p:set>
                                    <p:animEffect transition="in" filter="fade">
                                      <p:cBhvr>
                                        <p:cTn id="22" dur="500"/>
                                        <p:tgtEl>
                                          <p:spTgt spid="44">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xEl>
                                              <p:pRg st="8" end="8"/>
                                            </p:txEl>
                                          </p:spTgt>
                                        </p:tgtEl>
                                        <p:attrNameLst>
                                          <p:attrName>style.visibility</p:attrName>
                                        </p:attrNameLst>
                                      </p:cBhvr>
                                      <p:to>
                                        <p:strVal val="visible"/>
                                      </p:to>
                                    </p:set>
                                    <p:animEffect transition="in" filter="fade">
                                      <p:cBhvr>
                                        <p:cTn id="27" dur="500"/>
                                        <p:tgtEl>
                                          <p:spTgt spid="44">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4">
                                            <p:txEl>
                                              <p:pRg st="9" end="9"/>
                                            </p:txEl>
                                          </p:spTgt>
                                        </p:tgtEl>
                                        <p:attrNameLst>
                                          <p:attrName>style.visibility</p:attrName>
                                        </p:attrNameLst>
                                      </p:cBhvr>
                                      <p:to>
                                        <p:strVal val="visible"/>
                                      </p:to>
                                    </p:set>
                                    <p:animEffect transition="in" filter="fade">
                                      <p:cBhvr>
                                        <p:cTn id="32" dur="500"/>
                                        <p:tgtEl>
                                          <p:spTgt spid="44">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4">
                                            <p:txEl>
                                              <p:pRg st="10" end="10"/>
                                            </p:txEl>
                                          </p:spTgt>
                                        </p:tgtEl>
                                        <p:attrNameLst>
                                          <p:attrName>style.visibility</p:attrName>
                                        </p:attrNameLst>
                                      </p:cBhvr>
                                      <p:to>
                                        <p:strVal val="visible"/>
                                      </p:to>
                                    </p:set>
                                    <p:animEffect transition="in" filter="fade">
                                      <p:cBhvr>
                                        <p:cTn id="37" dur="500"/>
                                        <p:tgtEl>
                                          <p:spTgt spid="44">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anim calcmode="lin" valueType="num">
                                      <p:cBhvr>
                                        <p:cTn id="54" dur="1000" fill="hold"/>
                                        <p:tgtEl>
                                          <p:spTgt spid="2"/>
                                        </p:tgtEl>
                                        <p:attrNameLst>
                                          <p:attrName>ppt_x</p:attrName>
                                        </p:attrNameLst>
                                      </p:cBhvr>
                                      <p:tavLst>
                                        <p:tav tm="0">
                                          <p:val>
                                            <p:strVal val="#ppt_x"/>
                                          </p:val>
                                        </p:tav>
                                        <p:tav tm="100000">
                                          <p:val>
                                            <p:strVal val="#ppt_x"/>
                                          </p:val>
                                        </p:tav>
                                      </p:tavLst>
                                    </p:anim>
                                    <p:anim calcmode="lin" valueType="num">
                                      <p:cBhvr>
                                        <p:cTn id="5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Vrije vorm 44"/>
          <p:cNvSpPr/>
          <p:nvPr/>
        </p:nvSpPr>
        <p:spPr>
          <a:xfrm>
            <a:off x="5067300" y="3386138"/>
            <a:ext cx="1838325" cy="400050"/>
          </a:xfrm>
          <a:custGeom>
            <a:avLst/>
            <a:gdLst>
              <a:gd name="connsiteX0" fmla="*/ 0 w 1838325"/>
              <a:gd name="connsiteY0" fmla="*/ 0 h 400050"/>
              <a:gd name="connsiteX1" fmla="*/ 0 w 1838325"/>
              <a:gd name="connsiteY1" fmla="*/ 400050 h 400050"/>
              <a:gd name="connsiteX2" fmla="*/ 1838325 w 1838325"/>
              <a:gd name="connsiteY2" fmla="*/ 395287 h 400050"/>
              <a:gd name="connsiteX3" fmla="*/ 1433513 w 1838325"/>
              <a:gd name="connsiteY3" fmla="*/ 0 h 400050"/>
              <a:gd name="connsiteX4" fmla="*/ 0 w 1838325"/>
              <a:gd name="connsiteY4" fmla="*/ 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325" h="400050">
                <a:moveTo>
                  <a:pt x="0" y="0"/>
                </a:moveTo>
                <a:lnTo>
                  <a:pt x="0" y="400050"/>
                </a:lnTo>
                <a:lnTo>
                  <a:pt x="1838325" y="395287"/>
                </a:lnTo>
                <a:lnTo>
                  <a:pt x="1433513" y="0"/>
                </a:lnTo>
                <a:lnTo>
                  <a:pt x="0" y="0"/>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sp>
        <p:nvSpPr>
          <p:cNvPr id="48" name="Vrije vorm 47"/>
          <p:cNvSpPr/>
          <p:nvPr/>
        </p:nvSpPr>
        <p:spPr>
          <a:xfrm>
            <a:off x="5075238" y="1971675"/>
            <a:ext cx="1474787" cy="1452563"/>
          </a:xfrm>
          <a:custGeom>
            <a:avLst/>
            <a:gdLst>
              <a:gd name="connsiteX0" fmla="*/ 0 w 1132514"/>
              <a:gd name="connsiteY0" fmla="*/ 0 h 1107347"/>
              <a:gd name="connsiteX1" fmla="*/ 0 w 1132514"/>
              <a:gd name="connsiteY1" fmla="*/ 1082180 h 1107347"/>
              <a:gd name="connsiteX2" fmla="*/ 1132514 w 1132514"/>
              <a:gd name="connsiteY2" fmla="*/ 1107347 h 1107347"/>
              <a:gd name="connsiteX3" fmla="*/ 0 w 1132514"/>
              <a:gd name="connsiteY3" fmla="*/ 0 h 1107347"/>
              <a:gd name="connsiteX0" fmla="*/ 0 w 1132514"/>
              <a:gd name="connsiteY0" fmla="*/ 0 h 1107347"/>
              <a:gd name="connsiteX1" fmla="*/ 6440 w 1132514"/>
              <a:gd name="connsiteY1" fmla="*/ 1101367 h 1107347"/>
              <a:gd name="connsiteX2" fmla="*/ 1132514 w 1132514"/>
              <a:gd name="connsiteY2" fmla="*/ 1107347 h 1107347"/>
              <a:gd name="connsiteX3" fmla="*/ 0 w 1132514"/>
              <a:gd name="connsiteY3" fmla="*/ 0 h 1107347"/>
            </a:gdLst>
            <a:ahLst/>
            <a:cxnLst>
              <a:cxn ang="0">
                <a:pos x="connsiteX0" y="connsiteY0"/>
              </a:cxn>
              <a:cxn ang="0">
                <a:pos x="connsiteX1" y="connsiteY1"/>
              </a:cxn>
              <a:cxn ang="0">
                <a:pos x="connsiteX2" y="connsiteY2"/>
              </a:cxn>
              <a:cxn ang="0">
                <a:pos x="connsiteX3" y="connsiteY3"/>
              </a:cxn>
            </a:cxnLst>
            <a:rect l="l" t="t" r="r" b="b"/>
            <a:pathLst>
              <a:path w="1132514" h="1107347">
                <a:moveTo>
                  <a:pt x="0" y="0"/>
                </a:moveTo>
                <a:cubicBezTo>
                  <a:pt x="2147" y="367122"/>
                  <a:pt x="4293" y="734245"/>
                  <a:pt x="6440" y="1101367"/>
                </a:cubicBezTo>
                <a:lnTo>
                  <a:pt x="1132514" y="1107347"/>
                </a:lnTo>
                <a:lnTo>
                  <a:pt x="0" y="0"/>
                </a:lnTo>
                <a:close/>
              </a:path>
            </a:pathLst>
          </a:custGeom>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nl-NL">
              <a:solidFill>
                <a:prstClr val="black"/>
              </a:solidFill>
            </a:endParaRPr>
          </a:p>
        </p:txBody>
      </p:sp>
      <p:cxnSp>
        <p:nvCxnSpPr>
          <p:cNvPr id="6" name="Rechte verbindingslijn 5"/>
          <p:cNvCxnSpPr/>
          <p:nvPr/>
        </p:nvCxnSpPr>
        <p:spPr>
          <a:xfrm>
            <a:off x="5064125" y="1973263"/>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5064125" y="2693988"/>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064125" y="3413125"/>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5064125" y="4133850"/>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064125" y="4854575"/>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784850"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6505575"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7224713"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7945438"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8664575"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189" name="Tekstvak 15"/>
          <p:cNvSpPr txBox="1">
            <a:spLocks noChangeArrowheads="1"/>
          </p:cNvSpPr>
          <p:nvPr/>
        </p:nvSpPr>
        <p:spPr bwMode="auto">
          <a:xfrm>
            <a:off x="6757988" y="5940425"/>
            <a:ext cx="20875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hoeveelheid × 1.000</a:t>
            </a:r>
          </a:p>
        </p:txBody>
      </p:sp>
      <p:sp>
        <p:nvSpPr>
          <p:cNvPr id="50190" name="Tekstvak 16"/>
          <p:cNvSpPr txBox="1">
            <a:spLocks noChangeArrowheads="1"/>
          </p:cNvSpPr>
          <p:nvPr/>
        </p:nvSpPr>
        <p:spPr bwMode="auto">
          <a:xfrm rot="-5400000">
            <a:off x="4310857" y="2177256"/>
            <a:ext cx="584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prijs</a:t>
            </a:r>
          </a:p>
        </p:txBody>
      </p:sp>
      <p:sp>
        <p:nvSpPr>
          <p:cNvPr id="50191" name="Tekstvak 17"/>
          <p:cNvSpPr txBox="1">
            <a:spLocks noChangeArrowheads="1"/>
          </p:cNvSpPr>
          <p:nvPr/>
        </p:nvSpPr>
        <p:spPr bwMode="auto">
          <a:xfrm>
            <a:off x="4727575" y="4675188"/>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1</a:t>
            </a:r>
          </a:p>
        </p:txBody>
      </p:sp>
      <p:sp>
        <p:nvSpPr>
          <p:cNvPr id="50192" name="Tekstvak 18"/>
          <p:cNvSpPr txBox="1">
            <a:spLocks noChangeArrowheads="1"/>
          </p:cNvSpPr>
          <p:nvPr/>
        </p:nvSpPr>
        <p:spPr bwMode="auto">
          <a:xfrm>
            <a:off x="4727575" y="3954463"/>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2</a:t>
            </a:r>
          </a:p>
        </p:txBody>
      </p:sp>
      <p:sp>
        <p:nvSpPr>
          <p:cNvPr id="50193" name="Tekstvak 19"/>
          <p:cNvSpPr txBox="1">
            <a:spLocks noChangeArrowheads="1"/>
          </p:cNvSpPr>
          <p:nvPr/>
        </p:nvSpPr>
        <p:spPr bwMode="auto">
          <a:xfrm>
            <a:off x="4735513" y="3251200"/>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3</a:t>
            </a:r>
          </a:p>
        </p:txBody>
      </p:sp>
      <p:sp>
        <p:nvSpPr>
          <p:cNvPr id="50194" name="Tekstvak 20"/>
          <p:cNvSpPr txBox="1">
            <a:spLocks noChangeArrowheads="1"/>
          </p:cNvSpPr>
          <p:nvPr/>
        </p:nvSpPr>
        <p:spPr bwMode="auto">
          <a:xfrm>
            <a:off x="4735513" y="2522538"/>
            <a:ext cx="3016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4</a:t>
            </a:r>
          </a:p>
        </p:txBody>
      </p:sp>
      <p:sp>
        <p:nvSpPr>
          <p:cNvPr id="50195" name="Tekstvak 21"/>
          <p:cNvSpPr txBox="1">
            <a:spLocks noChangeArrowheads="1"/>
          </p:cNvSpPr>
          <p:nvPr/>
        </p:nvSpPr>
        <p:spPr bwMode="auto">
          <a:xfrm>
            <a:off x="4735513" y="1811338"/>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5</a:t>
            </a:r>
          </a:p>
        </p:txBody>
      </p:sp>
      <p:sp>
        <p:nvSpPr>
          <p:cNvPr id="50196" name="Tekstvak 22"/>
          <p:cNvSpPr txBox="1">
            <a:spLocks noChangeArrowheads="1"/>
          </p:cNvSpPr>
          <p:nvPr/>
        </p:nvSpPr>
        <p:spPr bwMode="auto">
          <a:xfrm>
            <a:off x="5641975"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2</a:t>
            </a:r>
          </a:p>
        </p:txBody>
      </p:sp>
      <p:sp>
        <p:nvSpPr>
          <p:cNvPr id="50197" name="Tekstvak 23"/>
          <p:cNvSpPr txBox="1">
            <a:spLocks noChangeArrowheads="1"/>
          </p:cNvSpPr>
          <p:nvPr/>
        </p:nvSpPr>
        <p:spPr bwMode="auto">
          <a:xfrm>
            <a:off x="6357938"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4</a:t>
            </a:r>
          </a:p>
        </p:txBody>
      </p:sp>
      <p:sp>
        <p:nvSpPr>
          <p:cNvPr id="50198" name="Tekstvak 24"/>
          <p:cNvSpPr txBox="1">
            <a:spLocks noChangeArrowheads="1"/>
          </p:cNvSpPr>
          <p:nvPr/>
        </p:nvSpPr>
        <p:spPr bwMode="auto">
          <a:xfrm>
            <a:off x="7077075"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6</a:t>
            </a:r>
          </a:p>
        </p:txBody>
      </p:sp>
      <p:sp>
        <p:nvSpPr>
          <p:cNvPr id="50199" name="Tekstvak 25"/>
          <p:cNvSpPr txBox="1">
            <a:spLocks noChangeArrowheads="1"/>
          </p:cNvSpPr>
          <p:nvPr/>
        </p:nvSpPr>
        <p:spPr bwMode="auto">
          <a:xfrm>
            <a:off x="7797800"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8</a:t>
            </a:r>
          </a:p>
        </p:txBody>
      </p:sp>
      <p:sp>
        <p:nvSpPr>
          <p:cNvPr id="50200" name="Tekstvak 26"/>
          <p:cNvSpPr txBox="1">
            <a:spLocks noChangeArrowheads="1"/>
          </p:cNvSpPr>
          <p:nvPr/>
        </p:nvSpPr>
        <p:spPr bwMode="auto">
          <a:xfrm>
            <a:off x="8464550" y="5518150"/>
            <a:ext cx="4191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10</a:t>
            </a:r>
          </a:p>
        </p:txBody>
      </p:sp>
      <p:cxnSp>
        <p:nvCxnSpPr>
          <p:cNvPr id="28" name="Rechte verbindingslijn 27"/>
          <p:cNvCxnSpPr/>
          <p:nvPr/>
        </p:nvCxnSpPr>
        <p:spPr>
          <a:xfrm>
            <a:off x="5064651" y="1973725"/>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50202" name="Rechthoek 28"/>
          <p:cNvSpPr>
            <a:spLocks noChangeArrowheads="1"/>
          </p:cNvSpPr>
          <p:nvPr/>
        </p:nvSpPr>
        <p:spPr bwMode="auto">
          <a:xfrm>
            <a:off x="5356225" y="2005013"/>
            <a:ext cx="4095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Q</a:t>
            </a:r>
            <a:r>
              <a:rPr lang="nl-NL" altLang="nl-NL" baseline="-25000">
                <a:solidFill>
                  <a:srgbClr val="000000"/>
                </a:solidFill>
              </a:rPr>
              <a:t>v</a:t>
            </a:r>
            <a:endParaRPr lang="nl-NL" altLang="nl-NL">
              <a:solidFill>
                <a:srgbClr val="000000"/>
              </a:solidFill>
            </a:endParaRPr>
          </a:p>
        </p:txBody>
      </p:sp>
      <p:cxnSp>
        <p:nvCxnSpPr>
          <p:cNvPr id="30" name="Rechte verbindingslijn 29"/>
          <p:cNvCxnSpPr/>
          <p:nvPr/>
        </p:nvCxnSpPr>
        <p:spPr>
          <a:xfrm flipV="1">
            <a:off x="5064651" y="1995903"/>
            <a:ext cx="3592016" cy="3506214"/>
          </a:xfrm>
          <a:prstGeom prst="line">
            <a:avLst/>
          </a:prstGeom>
        </p:spPr>
        <p:style>
          <a:lnRef idx="3">
            <a:schemeClr val="accent4"/>
          </a:lnRef>
          <a:fillRef idx="0">
            <a:schemeClr val="accent4"/>
          </a:fillRef>
          <a:effectRef idx="2">
            <a:schemeClr val="accent4"/>
          </a:effectRef>
          <a:fontRef idx="minor">
            <a:schemeClr val="tx1"/>
          </a:fontRef>
        </p:style>
      </p:cxnSp>
      <p:sp>
        <p:nvSpPr>
          <p:cNvPr id="50204" name="Rechthoek 30"/>
          <p:cNvSpPr>
            <a:spLocks noChangeArrowheads="1"/>
          </p:cNvSpPr>
          <p:nvPr/>
        </p:nvSpPr>
        <p:spPr bwMode="auto">
          <a:xfrm>
            <a:off x="8332788" y="2135188"/>
            <a:ext cx="4651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Q’</a:t>
            </a:r>
            <a:r>
              <a:rPr lang="nl-NL" altLang="nl-NL" baseline="-25000">
                <a:solidFill>
                  <a:srgbClr val="000000"/>
                </a:solidFill>
              </a:rPr>
              <a:t>a</a:t>
            </a:r>
            <a:endParaRPr lang="nl-NL" altLang="nl-NL">
              <a:solidFill>
                <a:srgbClr val="000000"/>
              </a:solidFill>
            </a:endParaRPr>
          </a:p>
        </p:txBody>
      </p:sp>
      <p:cxnSp>
        <p:nvCxnSpPr>
          <p:cNvPr id="33" name="Rechte verbindingslijn 32"/>
          <p:cNvCxnSpPr/>
          <p:nvPr/>
        </p:nvCxnSpPr>
        <p:spPr>
          <a:xfrm>
            <a:off x="5072063" y="2341563"/>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5072063" y="3062288"/>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5072063" y="3781425"/>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5072063" y="4502150"/>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5072063" y="5222875"/>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Rechte verbindingslijn 3"/>
          <p:cNvCxnSpPr/>
          <p:nvPr/>
        </p:nvCxnSpPr>
        <p:spPr>
          <a:xfrm>
            <a:off x="5064125" y="1973263"/>
            <a:ext cx="0" cy="3529012"/>
          </a:xfrm>
          <a:prstGeom prst="line">
            <a:avLst/>
          </a:prstGeom>
          <a:ln w="38100"/>
        </p:spPr>
        <p:style>
          <a:lnRef idx="2">
            <a:schemeClr val="dk1"/>
          </a:lnRef>
          <a:fillRef idx="0">
            <a:schemeClr val="dk1"/>
          </a:fillRef>
          <a:effectRef idx="1">
            <a:schemeClr val="dk1"/>
          </a:effectRef>
          <a:fontRef idx="minor">
            <a:schemeClr val="tx1"/>
          </a:fontRef>
        </p:style>
      </p:cxnSp>
      <p:cxnSp>
        <p:nvCxnSpPr>
          <p:cNvPr id="5" name="Rechte verbindingslijn 4"/>
          <p:cNvCxnSpPr/>
          <p:nvPr/>
        </p:nvCxnSpPr>
        <p:spPr>
          <a:xfrm flipH="1">
            <a:off x="5064125" y="5502275"/>
            <a:ext cx="359251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Rechte verbindingslijn 37"/>
          <p:cNvCxnSpPr/>
          <p:nvPr/>
        </p:nvCxnSpPr>
        <p:spPr>
          <a:xfrm>
            <a:off x="5416550"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6137275"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6856413"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7577138"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8297863"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flipV="1">
            <a:off x="5082183" y="1995903"/>
            <a:ext cx="2827362" cy="2813284"/>
          </a:xfrm>
          <a:prstGeom prst="line">
            <a:avLst/>
          </a:prstGeom>
        </p:spPr>
        <p:style>
          <a:lnRef idx="3">
            <a:schemeClr val="accent4"/>
          </a:lnRef>
          <a:fillRef idx="0">
            <a:schemeClr val="accent4"/>
          </a:fillRef>
          <a:effectRef idx="2">
            <a:schemeClr val="accent4"/>
          </a:effectRef>
          <a:fontRef idx="minor">
            <a:schemeClr val="tx1"/>
          </a:fontRef>
        </p:style>
      </p:cxnSp>
      <p:sp>
        <p:nvSpPr>
          <p:cNvPr id="50218" name="Rechthoek 51"/>
          <p:cNvSpPr>
            <a:spLocks noChangeArrowheads="1"/>
          </p:cNvSpPr>
          <p:nvPr/>
        </p:nvSpPr>
        <p:spPr bwMode="auto">
          <a:xfrm>
            <a:off x="7345363" y="1895475"/>
            <a:ext cx="414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Q</a:t>
            </a:r>
            <a:r>
              <a:rPr lang="nl-NL" altLang="nl-NL" baseline="-25000">
                <a:solidFill>
                  <a:srgbClr val="000000"/>
                </a:solidFill>
              </a:rPr>
              <a:t>a</a:t>
            </a:r>
            <a:endParaRPr lang="nl-NL" altLang="nl-NL">
              <a:solidFill>
                <a:srgbClr val="000000"/>
              </a:solidFill>
            </a:endParaRPr>
          </a:p>
        </p:txBody>
      </p:sp>
      <p:cxnSp>
        <p:nvCxnSpPr>
          <p:cNvPr id="3" name="Rechte verbindingslijn 2"/>
          <p:cNvCxnSpPr/>
          <p:nvPr/>
        </p:nvCxnSpPr>
        <p:spPr>
          <a:xfrm>
            <a:off x="5081588" y="3413125"/>
            <a:ext cx="1276350"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7" name="Rechte verbindingslijn 46"/>
          <p:cNvCxnSpPr/>
          <p:nvPr/>
        </p:nvCxnSpPr>
        <p:spPr>
          <a:xfrm>
            <a:off x="5100638" y="3781425"/>
            <a:ext cx="1657350"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6" name="Rechte verbindingslijn 45"/>
          <p:cNvCxnSpPr/>
          <p:nvPr/>
        </p:nvCxnSpPr>
        <p:spPr>
          <a:xfrm>
            <a:off x="6496050" y="3454400"/>
            <a:ext cx="1588" cy="2047875"/>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51" name="Ovaal 50"/>
          <p:cNvSpPr/>
          <p:nvPr/>
        </p:nvSpPr>
        <p:spPr>
          <a:xfrm>
            <a:off x="6431092" y="3335030"/>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cxnSp>
        <p:nvCxnSpPr>
          <p:cNvPr id="53" name="Rechte verbindingslijn 52"/>
          <p:cNvCxnSpPr/>
          <p:nvPr/>
        </p:nvCxnSpPr>
        <p:spPr>
          <a:xfrm>
            <a:off x="6858000" y="3062288"/>
            <a:ext cx="0" cy="2454275"/>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2" name="Ovaal 31"/>
          <p:cNvSpPr/>
          <p:nvPr/>
        </p:nvSpPr>
        <p:spPr>
          <a:xfrm>
            <a:off x="6808876" y="3704580"/>
            <a:ext cx="119609" cy="11960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cxnSp>
        <p:nvCxnSpPr>
          <p:cNvPr id="54" name="Rechte verbindingslijn 53"/>
          <p:cNvCxnSpPr/>
          <p:nvPr/>
        </p:nvCxnSpPr>
        <p:spPr>
          <a:xfrm>
            <a:off x="5100638" y="3062288"/>
            <a:ext cx="1657350"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55" name="Ovaal 54"/>
          <p:cNvSpPr/>
          <p:nvPr/>
        </p:nvSpPr>
        <p:spPr>
          <a:xfrm>
            <a:off x="6800850" y="3008986"/>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sp>
        <p:nvSpPr>
          <p:cNvPr id="50233" name="Tekstvak 1"/>
          <p:cNvSpPr txBox="1">
            <a:spLocks noChangeArrowheads="1"/>
          </p:cNvSpPr>
          <p:nvPr/>
        </p:nvSpPr>
        <p:spPr bwMode="auto">
          <a:xfrm>
            <a:off x="4476750" y="3254375"/>
            <a:ext cx="3698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1600" b="1">
                <a:solidFill>
                  <a:srgbClr val="C00000"/>
                </a:solidFill>
              </a:rPr>
              <a:t>p</a:t>
            </a:r>
            <a:r>
              <a:rPr lang="nl-NL" altLang="nl-NL" sz="1600" b="1" baseline="-25000">
                <a:solidFill>
                  <a:srgbClr val="C00000"/>
                </a:solidFill>
              </a:rPr>
              <a:t>o</a:t>
            </a:r>
            <a:endParaRPr lang="nl-NL" altLang="nl-NL" b="1" baseline="-25000">
              <a:solidFill>
                <a:srgbClr val="C00000"/>
              </a:solidFill>
            </a:endParaRPr>
          </a:p>
        </p:txBody>
      </p:sp>
      <p:sp>
        <p:nvSpPr>
          <p:cNvPr id="50234" name="Tekstvak 55"/>
          <p:cNvSpPr txBox="1">
            <a:spLocks noChangeArrowheads="1"/>
          </p:cNvSpPr>
          <p:nvPr/>
        </p:nvSpPr>
        <p:spPr bwMode="auto">
          <a:xfrm>
            <a:off x="4481513" y="3600450"/>
            <a:ext cx="3524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1600" b="1">
                <a:solidFill>
                  <a:srgbClr val="0070C0"/>
                </a:solidFill>
              </a:rPr>
              <a:t>p</a:t>
            </a:r>
            <a:r>
              <a:rPr lang="nl-NL" altLang="nl-NL" sz="1600" b="1" baseline="-25000">
                <a:solidFill>
                  <a:srgbClr val="0070C0"/>
                </a:solidFill>
              </a:rPr>
              <a:t>c</a:t>
            </a:r>
            <a:endParaRPr lang="nl-NL" altLang="nl-NL" b="1" baseline="-25000">
              <a:solidFill>
                <a:srgbClr val="0070C0"/>
              </a:solidFill>
            </a:endParaRPr>
          </a:p>
        </p:txBody>
      </p:sp>
      <p:sp>
        <p:nvSpPr>
          <p:cNvPr id="50235" name="Tekstvak 56"/>
          <p:cNvSpPr txBox="1">
            <a:spLocks noChangeArrowheads="1"/>
          </p:cNvSpPr>
          <p:nvPr/>
        </p:nvSpPr>
        <p:spPr bwMode="auto">
          <a:xfrm>
            <a:off x="4481513" y="2874963"/>
            <a:ext cx="36988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1600" b="1">
                <a:solidFill>
                  <a:srgbClr val="E46C0A"/>
                </a:solidFill>
              </a:rPr>
              <a:t>p</a:t>
            </a:r>
            <a:r>
              <a:rPr lang="nl-NL" altLang="nl-NL" sz="1600" b="1" baseline="-25000">
                <a:solidFill>
                  <a:srgbClr val="E46C0A"/>
                </a:solidFill>
              </a:rPr>
              <a:t>p</a:t>
            </a:r>
            <a:endParaRPr lang="nl-NL" altLang="nl-NL" b="1" baseline="-25000">
              <a:solidFill>
                <a:srgbClr val="E46C0A"/>
              </a:solidFill>
            </a:endParaRPr>
          </a:p>
        </p:txBody>
      </p:sp>
      <p:sp>
        <p:nvSpPr>
          <p:cNvPr id="50236" name="Titel 42"/>
          <p:cNvSpPr>
            <a:spLocks noGrp="1"/>
          </p:cNvSpPr>
          <p:nvPr>
            <p:ph type="title"/>
          </p:nvPr>
        </p:nvSpPr>
        <p:spPr/>
        <p:txBody>
          <a:bodyPr/>
          <a:lstStyle/>
          <a:p>
            <a:r>
              <a:rPr lang="nl-NL" altLang="nl-NL"/>
              <a:t>Consumentensurplus</a:t>
            </a:r>
          </a:p>
        </p:txBody>
      </p:sp>
      <p:sp>
        <p:nvSpPr>
          <p:cNvPr id="50237" name="Tijdelijke aanduiding voor inhoud 43"/>
          <p:cNvSpPr>
            <a:spLocks noGrp="1"/>
          </p:cNvSpPr>
          <p:nvPr>
            <p:ph sz="quarter" idx="4294967295"/>
          </p:nvPr>
        </p:nvSpPr>
        <p:spPr>
          <a:xfrm>
            <a:off x="457200" y="1285875"/>
            <a:ext cx="4038600" cy="1408113"/>
          </a:xfrm>
          <a:prstGeom prst="rect">
            <a:avLst/>
          </a:prstGeom>
        </p:spPr>
        <p:txBody>
          <a:bodyPr/>
          <a:lstStyle/>
          <a:p>
            <a:pPr marL="0" indent="0">
              <a:buFont typeface="Symbol" pitchFamily="18" charset="2"/>
              <a:buNone/>
            </a:pPr>
            <a:r>
              <a:rPr lang="nl-NL" altLang="nl-NL" sz="1800" dirty="0" err="1"/>
              <a:t>Q</a:t>
            </a:r>
            <a:r>
              <a:rPr lang="nl-NL" altLang="nl-NL" sz="1800" baseline="-25000" dirty="0" err="1"/>
              <a:t>v</a:t>
            </a:r>
            <a:r>
              <a:rPr lang="nl-NL" altLang="nl-NL" sz="1800" dirty="0"/>
              <a:t> = -2P + 10</a:t>
            </a:r>
          </a:p>
          <a:p>
            <a:pPr marL="0" indent="0">
              <a:buFont typeface="Symbol" pitchFamily="18" charset="2"/>
              <a:buNone/>
            </a:pPr>
            <a:r>
              <a:rPr lang="nl-NL" altLang="nl-NL" sz="1800" dirty="0" err="1"/>
              <a:t>Q</a:t>
            </a:r>
            <a:r>
              <a:rPr lang="nl-NL" altLang="nl-NL" sz="1800" baseline="-25000" dirty="0" err="1"/>
              <a:t>a</a:t>
            </a:r>
            <a:r>
              <a:rPr lang="nl-NL" altLang="nl-NL" sz="1800" dirty="0"/>
              <a:t> = 2P – 2</a:t>
            </a:r>
          </a:p>
          <a:p>
            <a:pPr marL="0" indent="0">
              <a:buFont typeface="Symbol" pitchFamily="18" charset="2"/>
              <a:buNone/>
            </a:pPr>
            <a:r>
              <a:rPr lang="nl-NL" altLang="nl-NL" dirty="0" err="1"/>
              <a:t>Q’</a:t>
            </a:r>
            <a:r>
              <a:rPr lang="nl-NL" altLang="nl-NL" baseline="-25000" dirty="0" err="1"/>
              <a:t>a</a:t>
            </a:r>
            <a:r>
              <a:rPr lang="nl-NL" altLang="nl-NL" sz="1800" dirty="0"/>
              <a:t> = 2P</a:t>
            </a:r>
          </a:p>
          <a:p>
            <a:pPr marL="0" indent="0">
              <a:buFont typeface="Symbol" pitchFamily="18" charset="2"/>
              <a:buNone/>
            </a:pPr>
            <a:endParaRPr lang="nl-NL" altLang="nl-NL" dirty="0"/>
          </a:p>
        </p:txBody>
      </p:sp>
      <p:sp>
        <p:nvSpPr>
          <p:cNvPr id="50" name="Rechthoek 49"/>
          <p:cNvSpPr>
            <a:spLocks noChangeArrowheads="1"/>
          </p:cNvSpPr>
          <p:nvPr/>
        </p:nvSpPr>
        <p:spPr bwMode="auto">
          <a:xfrm>
            <a:off x="450850" y="2805113"/>
            <a:ext cx="8810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2000">
                <a:solidFill>
                  <a:srgbClr val="000000"/>
                </a:solidFill>
                <a:latin typeface="Arial" charset="0"/>
              </a:rPr>
              <a:t>CS</a:t>
            </a:r>
            <a:r>
              <a:rPr lang="nl-NL" altLang="nl-NL" sz="2000" baseline="-25000">
                <a:solidFill>
                  <a:srgbClr val="000000"/>
                </a:solidFill>
                <a:latin typeface="Arial" charset="0"/>
              </a:rPr>
              <a:t>o</a:t>
            </a:r>
            <a:r>
              <a:rPr lang="nl-NL" altLang="nl-NL" sz="2000">
                <a:solidFill>
                  <a:srgbClr val="000000"/>
                </a:solidFill>
                <a:latin typeface="Arial" charset="0"/>
              </a:rPr>
              <a:t> = </a:t>
            </a:r>
          </a:p>
          <a:p>
            <a:r>
              <a:rPr lang="nl-NL" altLang="nl-NL" sz="2000">
                <a:solidFill>
                  <a:srgbClr val="000000"/>
                </a:solidFill>
                <a:latin typeface="Arial" charset="0"/>
              </a:rPr>
              <a:t>CS</a:t>
            </a:r>
            <a:r>
              <a:rPr lang="nl-NL" altLang="nl-NL" sz="2000" baseline="-25000">
                <a:solidFill>
                  <a:srgbClr val="000000"/>
                </a:solidFill>
                <a:latin typeface="Arial" charset="0"/>
              </a:rPr>
              <a:t>n</a:t>
            </a:r>
            <a:r>
              <a:rPr lang="nl-NL" altLang="nl-NL" sz="2000">
                <a:solidFill>
                  <a:srgbClr val="000000"/>
                </a:solidFill>
                <a:latin typeface="Arial" charset="0"/>
              </a:rPr>
              <a:t> =</a:t>
            </a:r>
          </a:p>
        </p:txBody>
      </p:sp>
      <p:sp>
        <p:nvSpPr>
          <p:cNvPr id="58" name="Rechthoek 57"/>
          <p:cNvSpPr>
            <a:spLocks noChangeArrowheads="1"/>
          </p:cNvSpPr>
          <p:nvPr/>
        </p:nvSpPr>
        <p:spPr bwMode="auto">
          <a:xfrm>
            <a:off x="1181100" y="2797175"/>
            <a:ext cx="2865438" cy="985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2000">
                <a:solidFill>
                  <a:srgbClr val="000000"/>
                </a:solidFill>
                <a:latin typeface="Arial" charset="0"/>
              </a:rPr>
              <a:t>½ x 2 x 4000 = 4000</a:t>
            </a:r>
          </a:p>
          <a:p>
            <a:r>
              <a:rPr lang="nl-NL" altLang="nl-NL" sz="2000">
                <a:solidFill>
                  <a:srgbClr val="000000"/>
                </a:solidFill>
                <a:latin typeface="Arial" charset="0"/>
              </a:rPr>
              <a:t>½ x  2,5 x 5000 = 6250</a:t>
            </a:r>
          </a:p>
          <a:p>
            <a:endParaRPr lang="nl-NL" altLang="nl-NL">
              <a:solidFill>
                <a:srgbClr val="000000"/>
              </a:solidFill>
              <a:latin typeface="Arial" charset="0"/>
            </a:endParaRPr>
          </a:p>
        </p:txBody>
      </p:sp>
      <p:sp>
        <p:nvSpPr>
          <p:cNvPr id="60" name="Rechthoek 59"/>
          <p:cNvSpPr>
            <a:spLocks noChangeArrowheads="1"/>
          </p:cNvSpPr>
          <p:nvPr/>
        </p:nvSpPr>
        <p:spPr bwMode="auto">
          <a:xfrm>
            <a:off x="430213" y="3935413"/>
            <a:ext cx="37465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2000">
                <a:solidFill>
                  <a:srgbClr val="000000"/>
                </a:solidFill>
                <a:latin typeface="Arial" charset="0"/>
              </a:rPr>
              <a:t>Toename consumentensurplus:</a:t>
            </a:r>
          </a:p>
          <a:p>
            <a:r>
              <a:rPr lang="nl-NL" altLang="nl-NL" sz="2000">
                <a:solidFill>
                  <a:srgbClr val="000000"/>
                </a:solidFill>
                <a:latin typeface="Arial" charset="0"/>
              </a:rPr>
              <a:t>2250</a:t>
            </a:r>
          </a:p>
          <a:p>
            <a:endParaRPr lang="nl-NL" altLang="nl-NL">
              <a:solidFill>
                <a:srgbClr val="000000"/>
              </a:solidFill>
              <a:latin typeface="Arial" charset="0"/>
            </a:endParaRPr>
          </a:p>
        </p:txBody>
      </p:sp>
    </p:spTree>
    <p:extLst>
      <p:ext uri="{BB962C8B-B14F-4D97-AF65-F5344CB8AC3E}">
        <p14:creationId xmlns:p14="http://schemas.microsoft.com/office/powerpoint/2010/main" val="22185640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fade">
                                      <p:cBhvr>
                                        <p:cTn id="7" dur="500"/>
                                        <p:tgtEl>
                                          <p:spTgt spid="50">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58">
                                            <p:txEl>
                                              <p:pRg st="0" end="0"/>
                                            </p:txEl>
                                          </p:spTgt>
                                        </p:tgtEl>
                                        <p:attrNameLst>
                                          <p:attrName>style.visibility</p:attrName>
                                        </p:attrNameLst>
                                      </p:cBhvr>
                                      <p:to>
                                        <p:strVal val="visible"/>
                                      </p:to>
                                    </p:set>
                                    <p:animEffect transition="in" filter="fade">
                                      <p:cBhvr>
                                        <p:cTn id="16" dur="500"/>
                                        <p:tgtEl>
                                          <p:spTgt spid="5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0">
                                            <p:txEl>
                                              <p:pRg st="1" end="1"/>
                                            </p:txEl>
                                          </p:spTgt>
                                        </p:tgtEl>
                                        <p:attrNameLst>
                                          <p:attrName>style.visibility</p:attrName>
                                        </p:attrNameLst>
                                      </p:cBhvr>
                                      <p:to>
                                        <p:strVal val="visible"/>
                                      </p:to>
                                    </p:set>
                                    <p:animEffect transition="in" filter="fade">
                                      <p:cBhvr>
                                        <p:cTn id="21" dur="500"/>
                                        <p:tgtEl>
                                          <p:spTgt spid="50">
                                            <p:txEl>
                                              <p:pRg st="1" end="1"/>
                                            </p:txEl>
                                          </p:spTgt>
                                        </p:tgtEl>
                                      </p:cBhvr>
                                    </p:animEffect>
                                  </p:childTnLst>
                                </p:cTn>
                              </p:par>
                            </p:childTnLst>
                          </p:cTn>
                        </p:par>
                        <p:par>
                          <p:cTn id="22" fill="hold" nodeType="afterGroup">
                            <p:stCondLst>
                              <p:cond delay="500"/>
                            </p:stCondLst>
                            <p:childTnLst>
                              <p:par>
                                <p:cTn id="23" presetID="10" presetClass="entr" presetSubtype="0" fill="hold" nodeType="afterEffect">
                                  <p:stCondLst>
                                    <p:cond delay="50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58">
                                            <p:txEl>
                                              <p:pRg st="1" end="1"/>
                                            </p:txEl>
                                          </p:spTgt>
                                        </p:tgtEl>
                                        <p:attrNameLst>
                                          <p:attrName>style.visibility</p:attrName>
                                        </p:attrNameLst>
                                      </p:cBhvr>
                                      <p:to>
                                        <p:strVal val="visible"/>
                                      </p:to>
                                    </p:set>
                                    <p:animEffect transition="in" filter="fade">
                                      <p:cBhvr>
                                        <p:cTn id="30" dur="500"/>
                                        <p:tgtEl>
                                          <p:spTgt spid="58">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60">
                                            <p:txEl>
                                              <p:pRg st="0" end="0"/>
                                            </p:txEl>
                                          </p:spTgt>
                                        </p:tgtEl>
                                        <p:attrNameLst>
                                          <p:attrName>style.visibility</p:attrName>
                                        </p:attrNameLst>
                                      </p:cBhvr>
                                      <p:to>
                                        <p:strVal val="visible"/>
                                      </p:to>
                                    </p:set>
                                    <p:animEffect transition="in" filter="fade">
                                      <p:cBhvr>
                                        <p:cTn id="35" dur="500"/>
                                        <p:tgtEl>
                                          <p:spTgt spid="60">
                                            <p:txEl>
                                              <p:pRg st="0" end="0"/>
                                            </p:txEl>
                                          </p:spTgt>
                                        </p:tgtEl>
                                      </p:cBhvr>
                                    </p:animEffect>
                                  </p:childTnLst>
                                </p:cTn>
                              </p:par>
                            </p:childTnLst>
                          </p:cTn>
                        </p:par>
                        <p:par>
                          <p:cTn id="36" fill="hold" nodeType="afterGroup">
                            <p:stCondLst>
                              <p:cond delay="500"/>
                            </p:stCondLst>
                            <p:childTnLst>
                              <p:par>
                                <p:cTn id="37" presetID="10" presetClass="entr" presetSubtype="0" fill="hold" nodeType="afterEffect">
                                  <p:stCondLst>
                                    <p:cond delay="0"/>
                                  </p:stCondLst>
                                  <p:childTnLst>
                                    <p:set>
                                      <p:cBhvr>
                                        <p:cTn id="38" dur="1" fill="hold">
                                          <p:stCondLst>
                                            <p:cond delay="0"/>
                                          </p:stCondLst>
                                        </p:cTn>
                                        <p:tgtEl>
                                          <p:spTgt spid="60">
                                            <p:txEl>
                                              <p:pRg st="1" end="1"/>
                                            </p:txEl>
                                          </p:spTgt>
                                        </p:tgtEl>
                                        <p:attrNameLst>
                                          <p:attrName>style.visibility</p:attrName>
                                        </p:attrNameLst>
                                      </p:cBhvr>
                                      <p:to>
                                        <p:strVal val="visible"/>
                                      </p:to>
                                    </p:set>
                                    <p:animEffect transition="in" filter="fade">
                                      <p:cBhvr>
                                        <p:cTn id="39" dur="500"/>
                                        <p:tgtEl>
                                          <p:spTgt spid="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Vrije vorm 42"/>
          <p:cNvSpPr/>
          <p:nvPr/>
        </p:nvSpPr>
        <p:spPr>
          <a:xfrm>
            <a:off x="5062538" y="3062288"/>
            <a:ext cx="1785937" cy="361950"/>
          </a:xfrm>
          <a:custGeom>
            <a:avLst/>
            <a:gdLst>
              <a:gd name="connsiteX0" fmla="*/ 0 w 1785937"/>
              <a:gd name="connsiteY0" fmla="*/ 0 h 361950"/>
              <a:gd name="connsiteX1" fmla="*/ 0 w 1785937"/>
              <a:gd name="connsiteY1" fmla="*/ 357188 h 361950"/>
              <a:gd name="connsiteX2" fmla="*/ 1419225 w 1785937"/>
              <a:gd name="connsiteY2" fmla="*/ 361950 h 361950"/>
              <a:gd name="connsiteX3" fmla="*/ 1785937 w 1785937"/>
              <a:gd name="connsiteY3" fmla="*/ 0 h 361950"/>
              <a:gd name="connsiteX4" fmla="*/ 0 w 1785937"/>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7" h="361950">
                <a:moveTo>
                  <a:pt x="0" y="0"/>
                </a:moveTo>
                <a:lnTo>
                  <a:pt x="0" y="357188"/>
                </a:lnTo>
                <a:lnTo>
                  <a:pt x="1419225" y="361950"/>
                </a:lnTo>
                <a:lnTo>
                  <a:pt x="1785937" y="0"/>
                </a:lnTo>
                <a:lnTo>
                  <a:pt x="0" y="0"/>
                </a:ln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sp>
        <p:nvSpPr>
          <p:cNvPr id="45" name="Vrije vorm 44"/>
          <p:cNvSpPr/>
          <p:nvPr/>
        </p:nvSpPr>
        <p:spPr>
          <a:xfrm>
            <a:off x="5075238" y="3405188"/>
            <a:ext cx="1417637" cy="1401762"/>
          </a:xfrm>
          <a:custGeom>
            <a:avLst/>
            <a:gdLst>
              <a:gd name="connsiteX0" fmla="*/ 0 w 1417740"/>
              <a:gd name="connsiteY0" fmla="*/ 0 h 1400962"/>
              <a:gd name="connsiteX1" fmla="*/ 0 w 1417740"/>
              <a:gd name="connsiteY1" fmla="*/ 1400962 h 1400962"/>
              <a:gd name="connsiteX2" fmla="*/ 1417740 w 1417740"/>
              <a:gd name="connsiteY2" fmla="*/ 8389 h 1400962"/>
              <a:gd name="connsiteX3" fmla="*/ 0 w 1417740"/>
              <a:gd name="connsiteY3" fmla="*/ 0 h 1400962"/>
            </a:gdLst>
            <a:ahLst/>
            <a:cxnLst>
              <a:cxn ang="0">
                <a:pos x="connsiteX0" y="connsiteY0"/>
              </a:cxn>
              <a:cxn ang="0">
                <a:pos x="connsiteX1" y="connsiteY1"/>
              </a:cxn>
              <a:cxn ang="0">
                <a:pos x="connsiteX2" y="connsiteY2"/>
              </a:cxn>
              <a:cxn ang="0">
                <a:pos x="connsiteX3" y="connsiteY3"/>
              </a:cxn>
            </a:cxnLst>
            <a:rect l="l" t="t" r="r" b="b"/>
            <a:pathLst>
              <a:path w="1417740" h="1400962">
                <a:moveTo>
                  <a:pt x="0" y="0"/>
                </a:moveTo>
                <a:lnTo>
                  <a:pt x="0" y="1400962"/>
                </a:lnTo>
                <a:lnTo>
                  <a:pt x="1417740" y="8389"/>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nl-NL">
              <a:solidFill>
                <a:prstClr val="black"/>
              </a:solidFill>
            </a:endParaRPr>
          </a:p>
        </p:txBody>
      </p:sp>
      <p:cxnSp>
        <p:nvCxnSpPr>
          <p:cNvPr id="6" name="Rechte verbindingslijn 5"/>
          <p:cNvCxnSpPr/>
          <p:nvPr/>
        </p:nvCxnSpPr>
        <p:spPr>
          <a:xfrm>
            <a:off x="5064125" y="1973263"/>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5064125" y="2693988"/>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064125" y="3413125"/>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5064125" y="4133850"/>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064125" y="4854575"/>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784850"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6505575"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7224713"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7945438"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8664575"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213" name="Tekstvak 15"/>
          <p:cNvSpPr txBox="1">
            <a:spLocks noChangeArrowheads="1"/>
          </p:cNvSpPr>
          <p:nvPr/>
        </p:nvSpPr>
        <p:spPr bwMode="auto">
          <a:xfrm>
            <a:off x="6757988" y="5940425"/>
            <a:ext cx="20875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hoeveelheid × 1.000</a:t>
            </a:r>
          </a:p>
        </p:txBody>
      </p:sp>
      <p:sp>
        <p:nvSpPr>
          <p:cNvPr id="51214" name="Tekstvak 16"/>
          <p:cNvSpPr txBox="1">
            <a:spLocks noChangeArrowheads="1"/>
          </p:cNvSpPr>
          <p:nvPr/>
        </p:nvSpPr>
        <p:spPr bwMode="auto">
          <a:xfrm rot="-5400000">
            <a:off x="4310857" y="2177256"/>
            <a:ext cx="584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prijs</a:t>
            </a:r>
          </a:p>
        </p:txBody>
      </p:sp>
      <p:sp>
        <p:nvSpPr>
          <p:cNvPr id="51215" name="Tekstvak 17"/>
          <p:cNvSpPr txBox="1">
            <a:spLocks noChangeArrowheads="1"/>
          </p:cNvSpPr>
          <p:nvPr/>
        </p:nvSpPr>
        <p:spPr bwMode="auto">
          <a:xfrm>
            <a:off x="4727575" y="4675188"/>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1</a:t>
            </a:r>
          </a:p>
        </p:txBody>
      </p:sp>
      <p:sp>
        <p:nvSpPr>
          <p:cNvPr id="51216" name="Tekstvak 18"/>
          <p:cNvSpPr txBox="1">
            <a:spLocks noChangeArrowheads="1"/>
          </p:cNvSpPr>
          <p:nvPr/>
        </p:nvSpPr>
        <p:spPr bwMode="auto">
          <a:xfrm>
            <a:off x="4727575" y="3954463"/>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2</a:t>
            </a:r>
          </a:p>
        </p:txBody>
      </p:sp>
      <p:sp>
        <p:nvSpPr>
          <p:cNvPr id="51217" name="Tekstvak 19"/>
          <p:cNvSpPr txBox="1">
            <a:spLocks noChangeArrowheads="1"/>
          </p:cNvSpPr>
          <p:nvPr/>
        </p:nvSpPr>
        <p:spPr bwMode="auto">
          <a:xfrm>
            <a:off x="4735513" y="3251200"/>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3</a:t>
            </a:r>
          </a:p>
        </p:txBody>
      </p:sp>
      <p:sp>
        <p:nvSpPr>
          <p:cNvPr id="51218" name="Tekstvak 20"/>
          <p:cNvSpPr txBox="1">
            <a:spLocks noChangeArrowheads="1"/>
          </p:cNvSpPr>
          <p:nvPr/>
        </p:nvSpPr>
        <p:spPr bwMode="auto">
          <a:xfrm>
            <a:off x="4735513" y="2522538"/>
            <a:ext cx="3016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4</a:t>
            </a:r>
          </a:p>
        </p:txBody>
      </p:sp>
      <p:sp>
        <p:nvSpPr>
          <p:cNvPr id="51219" name="Tekstvak 21"/>
          <p:cNvSpPr txBox="1">
            <a:spLocks noChangeArrowheads="1"/>
          </p:cNvSpPr>
          <p:nvPr/>
        </p:nvSpPr>
        <p:spPr bwMode="auto">
          <a:xfrm>
            <a:off x="4735513" y="1811338"/>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5</a:t>
            </a:r>
          </a:p>
        </p:txBody>
      </p:sp>
      <p:sp>
        <p:nvSpPr>
          <p:cNvPr id="51220" name="Tekstvak 22"/>
          <p:cNvSpPr txBox="1">
            <a:spLocks noChangeArrowheads="1"/>
          </p:cNvSpPr>
          <p:nvPr/>
        </p:nvSpPr>
        <p:spPr bwMode="auto">
          <a:xfrm>
            <a:off x="5641975"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2</a:t>
            </a:r>
          </a:p>
        </p:txBody>
      </p:sp>
      <p:sp>
        <p:nvSpPr>
          <p:cNvPr id="51221" name="Tekstvak 23"/>
          <p:cNvSpPr txBox="1">
            <a:spLocks noChangeArrowheads="1"/>
          </p:cNvSpPr>
          <p:nvPr/>
        </p:nvSpPr>
        <p:spPr bwMode="auto">
          <a:xfrm>
            <a:off x="6357938"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4</a:t>
            </a:r>
          </a:p>
        </p:txBody>
      </p:sp>
      <p:sp>
        <p:nvSpPr>
          <p:cNvPr id="51222" name="Tekstvak 24"/>
          <p:cNvSpPr txBox="1">
            <a:spLocks noChangeArrowheads="1"/>
          </p:cNvSpPr>
          <p:nvPr/>
        </p:nvSpPr>
        <p:spPr bwMode="auto">
          <a:xfrm>
            <a:off x="7077075"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6</a:t>
            </a:r>
          </a:p>
        </p:txBody>
      </p:sp>
      <p:sp>
        <p:nvSpPr>
          <p:cNvPr id="51223" name="Tekstvak 25"/>
          <p:cNvSpPr txBox="1">
            <a:spLocks noChangeArrowheads="1"/>
          </p:cNvSpPr>
          <p:nvPr/>
        </p:nvSpPr>
        <p:spPr bwMode="auto">
          <a:xfrm>
            <a:off x="7797800"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8</a:t>
            </a:r>
          </a:p>
        </p:txBody>
      </p:sp>
      <p:sp>
        <p:nvSpPr>
          <p:cNvPr id="51224" name="Tekstvak 26"/>
          <p:cNvSpPr txBox="1">
            <a:spLocks noChangeArrowheads="1"/>
          </p:cNvSpPr>
          <p:nvPr/>
        </p:nvSpPr>
        <p:spPr bwMode="auto">
          <a:xfrm>
            <a:off x="8464550" y="5518150"/>
            <a:ext cx="4191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10</a:t>
            </a:r>
          </a:p>
        </p:txBody>
      </p:sp>
      <p:cxnSp>
        <p:nvCxnSpPr>
          <p:cNvPr id="28" name="Rechte verbindingslijn 27"/>
          <p:cNvCxnSpPr/>
          <p:nvPr/>
        </p:nvCxnSpPr>
        <p:spPr>
          <a:xfrm>
            <a:off x="5064651" y="1973725"/>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51226" name="Rechthoek 28"/>
          <p:cNvSpPr>
            <a:spLocks noChangeArrowheads="1"/>
          </p:cNvSpPr>
          <p:nvPr/>
        </p:nvSpPr>
        <p:spPr bwMode="auto">
          <a:xfrm>
            <a:off x="5356225" y="2005013"/>
            <a:ext cx="4095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Q</a:t>
            </a:r>
            <a:r>
              <a:rPr lang="nl-NL" altLang="nl-NL" baseline="-25000">
                <a:solidFill>
                  <a:srgbClr val="000000"/>
                </a:solidFill>
              </a:rPr>
              <a:t>v</a:t>
            </a:r>
            <a:endParaRPr lang="nl-NL" altLang="nl-NL">
              <a:solidFill>
                <a:srgbClr val="000000"/>
              </a:solidFill>
            </a:endParaRPr>
          </a:p>
        </p:txBody>
      </p:sp>
      <p:cxnSp>
        <p:nvCxnSpPr>
          <p:cNvPr id="30" name="Rechte verbindingslijn 29"/>
          <p:cNvCxnSpPr/>
          <p:nvPr/>
        </p:nvCxnSpPr>
        <p:spPr>
          <a:xfrm flipV="1">
            <a:off x="5064651" y="1995903"/>
            <a:ext cx="3592016" cy="3506214"/>
          </a:xfrm>
          <a:prstGeom prst="line">
            <a:avLst/>
          </a:prstGeom>
        </p:spPr>
        <p:style>
          <a:lnRef idx="3">
            <a:schemeClr val="accent4"/>
          </a:lnRef>
          <a:fillRef idx="0">
            <a:schemeClr val="accent4"/>
          </a:fillRef>
          <a:effectRef idx="2">
            <a:schemeClr val="accent4"/>
          </a:effectRef>
          <a:fontRef idx="minor">
            <a:schemeClr val="tx1"/>
          </a:fontRef>
        </p:style>
      </p:cxnSp>
      <p:sp>
        <p:nvSpPr>
          <p:cNvPr id="51228" name="Rechthoek 30"/>
          <p:cNvSpPr>
            <a:spLocks noChangeArrowheads="1"/>
          </p:cNvSpPr>
          <p:nvPr/>
        </p:nvSpPr>
        <p:spPr bwMode="auto">
          <a:xfrm>
            <a:off x="8332788" y="2135188"/>
            <a:ext cx="4651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Q’</a:t>
            </a:r>
            <a:r>
              <a:rPr lang="nl-NL" altLang="nl-NL" baseline="-25000">
                <a:solidFill>
                  <a:srgbClr val="000000"/>
                </a:solidFill>
              </a:rPr>
              <a:t>a</a:t>
            </a:r>
            <a:endParaRPr lang="nl-NL" altLang="nl-NL">
              <a:solidFill>
                <a:srgbClr val="000000"/>
              </a:solidFill>
            </a:endParaRPr>
          </a:p>
        </p:txBody>
      </p:sp>
      <p:cxnSp>
        <p:nvCxnSpPr>
          <p:cNvPr id="33" name="Rechte verbindingslijn 32"/>
          <p:cNvCxnSpPr/>
          <p:nvPr/>
        </p:nvCxnSpPr>
        <p:spPr>
          <a:xfrm>
            <a:off x="5072063" y="2341563"/>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5072063" y="3062288"/>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5072063" y="3781425"/>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5072063" y="4502150"/>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5072063" y="5222875"/>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Rechte verbindingslijn 3"/>
          <p:cNvCxnSpPr/>
          <p:nvPr/>
        </p:nvCxnSpPr>
        <p:spPr>
          <a:xfrm>
            <a:off x="5064125" y="1973263"/>
            <a:ext cx="0" cy="3529012"/>
          </a:xfrm>
          <a:prstGeom prst="line">
            <a:avLst/>
          </a:prstGeom>
          <a:ln w="38100"/>
        </p:spPr>
        <p:style>
          <a:lnRef idx="2">
            <a:schemeClr val="dk1"/>
          </a:lnRef>
          <a:fillRef idx="0">
            <a:schemeClr val="dk1"/>
          </a:fillRef>
          <a:effectRef idx="1">
            <a:schemeClr val="dk1"/>
          </a:effectRef>
          <a:fontRef idx="minor">
            <a:schemeClr val="tx1"/>
          </a:fontRef>
        </p:style>
      </p:cxnSp>
      <p:cxnSp>
        <p:nvCxnSpPr>
          <p:cNvPr id="5" name="Rechte verbindingslijn 4"/>
          <p:cNvCxnSpPr/>
          <p:nvPr/>
        </p:nvCxnSpPr>
        <p:spPr>
          <a:xfrm flipH="1">
            <a:off x="5064125" y="5502275"/>
            <a:ext cx="359251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Rechte verbindingslijn 37"/>
          <p:cNvCxnSpPr/>
          <p:nvPr/>
        </p:nvCxnSpPr>
        <p:spPr>
          <a:xfrm>
            <a:off x="5416550"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6137275"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6856413"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7577138"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8297863"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flipV="1">
            <a:off x="5082183" y="1995903"/>
            <a:ext cx="2827362" cy="2813284"/>
          </a:xfrm>
          <a:prstGeom prst="line">
            <a:avLst/>
          </a:prstGeom>
        </p:spPr>
        <p:style>
          <a:lnRef idx="3">
            <a:schemeClr val="accent4"/>
          </a:lnRef>
          <a:fillRef idx="0">
            <a:schemeClr val="accent4"/>
          </a:fillRef>
          <a:effectRef idx="2">
            <a:schemeClr val="accent4"/>
          </a:effectRef>
          <a:fontRef idx="minor">
            <a:schemeClr val="tx1"/>
          </a:fontRef>
        </p:style>
      </p:cxnSp>
      <p:sp>
        <p:nvSpPr>
          <p:cNvPr id="51242" name="Rechthoek 51"/>
          <p:cNvSpPr>
            <a:spLocks noChangeArrowheads="1"/>
          </p:cNvSpPr>
          <p:nvPr/>
        </p:nvSpPr>
        <p:spPr bwMode="auto">
          <a:xfrm>
            <a:off x="7345363" y="1895475"/>
            <a:ext cx="414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Q</a:t>
            </a:r>
            <a:r>
              <a:rPr lang="nl-NL" altLang="nl-NL" baseline="-25000">
                <a:solidFill>
                  <a:srgbClr val="000000"/>
                </a:solidFill>
              </a:rPr>
              <a:t>a</a:t>
            </a:r>
            <a:endParaRPr lang="nl-NL" altLang="nl-NL">
              <a:solidFill>
                <a:srgbClr val="000000"/>
              </a:solidFill>
            </a:endParaRPr>
          </a:p>
        </p:txBody>
      </p:sp>
      <p:cxnSp>
        <p:nvCxnSpPr>
          <p:cNvPr id="3" name="Rechte verbindingslijn 2"/>
          <p:cNvCxnSpPr/>
          <p:nvPr/>
        </p:nvCxnSpPr>
        <p:spPr>
          <a:xfrm>
            <a:off x="5081588" y="3413125"/>
            <a:ext cx="1276350"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7" name="Rechte verbindingslijn 46"/>
          <p:cNvCxnSpPr/>
          <p:nvPr/>
        </p:nvCxnSpPr>
        <p:spPr>
          <a:xfrm>
            <a:off x="5100638" y="3781425"/>
            <a:ext cx="1657350"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6" name="Rechte verbindingslijn 45"/>
          <p:cNvCxnSpPr/>
          <p:nvPr/>
        </p:nvCxnSpPr>
        <p:spPr>
          <a:xfrm>
            <a:off x="6496050" y="3454400"/>
            <a:ext cx="1588" cy="2047875"/>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51" name="Ovaal 50"/>
          <p:cNvSpPr/>
          <p:nvPr/>
        </p:nvSpPr>
        <p:spPr>
          <a:xfrm>
            <a:off x="6431092" y="3335030"/>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cxnSp>
        <p:nvCxnSpPr>
          <p:cNvPr id="53" name="Rechte verbindingslijn 52"/>
          <p:cNvCxnSpPr/>
          <p:nvPr/>
        </p:nvCxnSpPr>
        <p:spPr>
          <a:xfrm>
            <a:off x="6858000" y="3062288"/>
            <a:ext cx="0" cy="2454275"/>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2" name="Ovaal 31"/>
          <p:cNvSpPr/>
          <p:nvPr/>
        </p:nvSpPr>
        <p:spPr>
          <a:xfrm>
            <a:off x="6808876" y="3704580"/>
            <a:ext cx="119609" cy="11960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cxnSp>
        <p:nvCxnSpPr>
          <p:cNvPr id="54" name="Rechte verbindingslijn 53"/>
          <p:cNvCxnSpPr/>
          <p:nvPr/>
        </p:nvCxnSpPr>
        <p:spPr>
          <a:xfrm>
            <a:off x="5100638" y="3062288"/>
            <a:ext cx="1657350"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55" name="Ovaal 54"/>
          <p:cNvSpPr/>
          <p:nvPr/>
        </p:nvSpPr>
        <p:spPr>
          <a:xfrm>
            <a:off x="6800850" y="3008986"/>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sp>
        <p:nvSpPr>
          <p:cNvPr id="51257" name="Tekstvak 49"/>
          <p:cNvSpPr txBox="1">
            <a:spLocks noChangeArrowheads="1"/>
          </p:cNvSpPr>
          <p:nvPr/>
        </p:nvSpPr>
        <p:spPr bwMode="auto">
          <a:xfrm>
            <a:off x="4476750" y="3254375"/>
            <a:ext cx="3698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1600" b="1">
                <a:solidFill>
                  <a:srgbClr val="C00000"/>
                </a:solidFill>
              </a:rPr>
              <a:t>p</a:t>
            </a:r>
            <a:r>
              <a:rPr lang="nl-NL" altLang="nl-NL" sz="1600" b="1" baseline="-25000">
                <a:solidFill>
                  <a:srgbClr val="C00000"/>
                </a:solidFill>
              </a:rPr>
              <a:t>o</a:t>
            </a:r>
            <a:endParaRPr lang="nl-NL" altLang="nl-NL" b="1" baseline="-25000">
              <a:solidFill>
                <a:srgbClr val="C00000"/>
              </a:solidFill>
            </a:endParaRPr>
          </a:p>
        </p:txBody>
      </p:sp>
      <p:sp>
        <p:nvSpPr>
          <p:cNvPr id="51258" name="Tekstvak 55"/>
          <p:cNvSpPr txBox="1">
            <a:spLocks noChangeArrowheads="1"/>
          </p:cNvSpPr>
          <p:nvPr/>
        </p:nvSpPr>
        <p:spPr bwMode="auto">
          <a:xfrm>
            <a:off x="4481513" y="3600450"/>
            <a:ext cx="3524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1600" b="1">
                <a:solidFill>
                  <a:srgbClr val="0070C0"/>
                </a:solidFill>
              </a:rPr>
              <a:t>p</a:t>
            </a:r>
            <a:r>
              <a:rPr lang="nl-NL" altLang="nl-NL" sz="1600" b="1" baseline="-25000">
                <a:solidFill>
                  <a:srgbClr val="0070C0"/>
                </a:solidFill>
              </a:rPr>
              <a:t>c</a:t>
            </a:r>
            <a:endParaRPr lang="nl-NL" altLang="nl-NL" b="1" baseline="-25000">
              <a:solidFill>
                <a:srgbClr val="0070C0"/>
              </a:solidFill>
            </a:endParaRPr>
          </a:p>
        </p:txBody>
      </p:sp>
      <p:sp>
        <p:nvSpPr>
          <p:cNvPr id="51259" name="Tekstvak 56"/>
          <p:cNvSpPr txBox="1">
            <a:spLocks noChangeArrowheads="1"/>
          </p:cNvSpPr>
          <p:nvPr/>
        </p:nvSpPr>
        <p:spPr bwMode="auto">
          <a:xfrm>
            <a:off x="4481513" y="2874963"/>
            <a:ext cx="36988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1600" b="1">
                <a:solidFill>
                  <a:srgbClr val="E46C0A"/>
                </a:solidFill>
              </a:rPr>
              <a:t>p</a:t>
            </a:r>
            <a:r>
              <a:rPr lang="nl-NL" altLang="nl-NL" sz="1600" b="1" baseline="-25000">
                <a:solidFill>
                  <a:srgbClr val="E46C0A"/>
                </a:solidFill>
              </a:rPr>
              <a:t>p</a:t>
            </a:r>
            <a:endParaRPr lang="nl-NL" altLang="nl-NL" b="1" baseline="-25000">
              <a:solidFill>
                <a:srgbClr val="E46C0A"/>
              </a:solidFill>
            </a:endParaRPr>
          </a:p>
        </p:txBody>
      </p:sp>
      <p:sp>
        <p:nvSpPr>
          <p:cNvPr id="51260" name="Titel 1"/>
          <p:cNvSpPr>
            <a:spLocks noGrp="1"/>
          </p:cNvSpPr>
          <p:nvPr>
            <p:ph type="title"/>
          </p:nvPr>
        </p:nvSpPr>
        <p:spPr/>
        <p:txBody>
          <a:bodyPr/>
          <a:lstStyle/>
          <a:p>
            <a:r>
              <a:rPr lang="nl-NL" altLang="nl-NL"/>
              <a:t>Producentensurplus</a:t>
            </a:r>
          </a:p>
        </p:txBody>
      </p:sp>
      <p:sp>
        <p:nvSpPr>
          <p:cNvPr id="58" name="Tijdelijke aanduiding voor inhoud 43"/>
          <p:cNvSpPr>
            <a:spLocks noGrp="1"/>
          </p:cNvSpPr>
          <p:nvPr>
            <p:ph sz="quarter" idx="4294967295"/>
          </p:nvPr>
        </p:nvSpPr>
        <p:spPr>
          <a:xfrm>
            <a:off x="450850" y="1100930"/>
            <a:ext cx="4038600" cy="1908055"/>
          </a:xfrm>
          <a:prstGeom prst="rect">
            <a:avLst/>
          </a:prstGeom>
        </p:spPr>
        <p:txBody>
          <a:bodyPr rtlCol="0">
            <a:noAutofit/>
          </a:bodyPr>
          <a:lstStyle/>
          <a:p>
            <a:pPr marL="0" indent="0" fontAlgn="auto">
              <a:spcAft>
                <a:spcPts val="0"/>
              </a:spcAft>
              <a:buFont typeface="Symbol" pitchFamily="18" charset="2"/>
              <a:buNone/>
              <a:defRPr/>
            </a:pPr>
            <a:r>
              <a:rPr lang="nl-NL" sz="2000" dirty="0" err="1"/>
              <a:t>Q</a:t>
            </a:r>
            <a:r>
              <a:rPr lang="nl-NL" sz="2000" baseline="-25000" dirty="0" err="1"/>
              <a:t>v</a:t>
            </a:r>
            <a:r>
              <a:rPr lang="nl-NL" sz="2000" dirty="0"/>
              <a:t> = -2P + 10</a:t>
            </a:r>
          </a:p>
          <a:p>
            <a:pPr marL="0" indent="0" fontAlgn="auto">
              <a:spcAft>
                <a:spcPts val="0"/>
              </a:spcAft>
              <a:buFont typeface="Symbol" pitchFamily="18" charset="2"/>
              <a:buNone/>
              <a:defRPr/>
            </a:pPr>
            <a:r>
              <a:rPr lang="nl-NL" sz="2000" dirty="0" err="1"/>
              <a:t>Q</a:t>
            </a:r>
            <a:r>
              <a:rPr lang="nl-NL" sz="2000" baseline="-25000" dirty="0" err="1"/>
              <a:t>a</a:t>
            </a:r>
            <a:r>
              <a:rPr lang="nl-NL" sz="2000" dirty="0"/>
              <a:t> = 2P – 2</a:t>
            </a:r>
          </a:p>
          <a:p>
            <a:pPr marL="0" indent="0" fontAlgn="auto">
              <a:spcAft>
                <a:spcPts val="0"/>
              </a:spcAft>
              <a:buFont typeface="Symbol" pitchFamily="18" charset="2"/>
              <a:buNone/>
              <a:defRPr/>
            </a:pPr>
            <a:r>
              <a:rPr lang="nl-NL" sz="2000" dirty="0" err="1"/>
              <a:t>Q’</a:t>
            </a:r>
            <a:r>
              <a:rPr lang="nl-NL" sz="2000" baseline="-25000" dirty="0" err="1"/>
              <a:t>a</a:t>
            </a:r>
            <a:r>
              <a:rPr lang="nl-NL" sz="2000" dirty="0"/>
              <a:t> = 2P</a:t>
            </a:r>
          </a:p>
          <a:p>
            <a:pPr marL="0" indent="0" fontAlgn="auto">
              <a:spcAft>
                <a:spcPts val="0"/>
              </a:spcAft>
              <a:buFont typeface="Symbol" pitchFamily="18" charset="2"/>
              <a:buNone/>
              <a:defRPr/>
            </a:pPr>
            <a:r>
              <a:rPr lang="nl-NL" sz="2000" dirty="0"/>
              <a:t>CS: + 2250</a:t>
            </a:r>
          </a:p>
        </p:txBody>
      </p:sp>
      <p:sp>
        <p:nvSpPr>
          <p:cNvPr id="59" name="Rechthoek 58"/>
          <p:cNvSpPr>
            <a:spLocks noChangeArrowheads="1"/>
          </p:cNvSpPr>
          <p:nvPr/>
        </p:nvSpPr>
        <p:spPr bwMode="auto">
          <a:xfrm>
            <a:off x="450850" y="3043238"/>
            <a:ext cx="8810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2000" dirty="0" err="1">
                <a:solidFill>
                  <a:srgbClr val="000000"/>
                </a:solidFill>
                <a:latin typeface="Arial" charset="0"/>
              </a:rPr>
              <a:t>PS</a:t>
            </a:r>
            <a:r>
              <a:rPr lang="nl-NL" altLang="nl-NL" sz="2000" baseline="-25000" dirty="0" err="1">
                <a:solidFill>
                  <a:srgbClr val="000000"/>
                </a:solidFill>
                <a:latin typeface="Arial" charset="0"/>
              </a:rPr>
              <a:t>o</a:t>
            </a:r>
            <a:r>
              <a:rPr lang="nl-NL" altLang="nl-NL" sz="2000" dirty="0">
                <a:solidFill>
                  <a:srgbClr val="000000"/>
                </a:solidFill>
                <a:latin typeface="Arial" charset="0"/>
              </a:rPr>
              <a:t> = </a:t>
            </a:r>
          </a:p>
          <a:p>
            <a:r>
              <a:rPr lang="nl-NL" altLang="nl-NL" sz="2000" dirty="0" err="1">
                <a:solidFill>
                  <a:srgbClr val="000000"/>
                </a:solidFill>
                <a:latin typeface="Arial" charset="0"/>
              </a:rPr>
              <a:t>PS</a:t>
            </a:r>
            <a:r>
              <a:rPr lang="nl-NL" altLang="nl-NL" sz="2000" baseline="-25000" dirty="0" err="1">
                <a:solidFill>
                  <a:srgbClr val="000000"/>
                </a:solidFill>
                <a:latin typeface="Arial" charset="0"/>
              </a:rPr>
              <a:t>n</a:t>
            </a:r>
            <a:r>
              <a:rPr lang="nl-NL" altLang="nl-NL" sz="2000" dirty="0">
                <a:solidFill>
                  <a:srgbClr val="000000"/>
                </a:solidFill>
                <a:latin typeface="Arial" charset="0"/>
              </a:rPr>
              <a:t> =</a:t>
            </a:r>
          </a:p>
        </p:txBody>
      </p:sp>
      <p:sp>
        <p:nvSpPr>
          <p:cNvPr id="60" name="Rechthoek 59"/>
          <p:cNvSpPr>
            <a:spLocks noChangeArrowheads="1"/>
          </p:cNvSpPr>
          <p:nvPr/>
        </p:nvSpPr>
        <p:spPr bwMode="auto">
          <a:xfrm>
            <a:off x="1181100" y="3035300"/>
            <a:ext cx="2865438"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2000" dirty="0">
                <a:solidFill>
                  <a:srgbClr val="000000"/>
                </a:solidFill>
                <a:latin typeface="Arial" charset="0"/>
              </a:rPr>
              <a:t>½ x 2 x 4000 = 4000</a:t>
            </a:r>
          </a:p>
          <a:p>
            <a:r>
              <a:rPr lang="nl-NL" altLang="nl-NL" sz="2000" dirty="0">
                <a:solidFill>
                  <a:srgbClr val="000000"/>
                </a:solidFill>
                <a:latin typeface="Arial" charset="0"/>
              </a:rPr>
              <a:t>½ x  2,5 x 5000 = 6250</a:t>
            </a:r>
          </a:p>
          <a:p>
            <a:endParaRPr lang="nl-NL" altLang="nl-NL" dirty="0">
              <a:solidFill>
                <a:srgbClr val="000000"/>
              </a:solidFill>
              <a:latin typeface="Arial" charset="0"/>
            </a:endParaRPr>
          </a:p>
        </p:txBody>
      </p:sp>
      <p:sp>
        <p:nvSpPr>
          <p:cNvPr id="61" name="Rechthoek 60"/>
          <p:cNvSpPr>
            <a:spLocks noChangeArrowheads="1"/>
          </p:cNvSpPr>
          <p:nvPr/>
        </p:nvSpPr>
        <p:spPr bwMode="auto">
          <a:xfrm>
            <a:off x="430213" y="4171950"/>
            <a:ext cx="3632200" cy="985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2000" dirty="0">
                <a:solidFill>
                  <a:srgbClr val="000000"/>
                </a:solidFill>
                <a:latin typeface="Arial" charset="0"/>
              </a:rPr>
              <a:t>Toename producentensurplus:</a:t>
            </a:r>
          </a:p>
          <a:p>
            <a:r>
              <a:rPr lang="nl-NL" altLang="nl-NL" sz="2000" dirty="0">
                <a:solidFill>
                  <a:srgbClr val="000000"/>
                </a:solidFill>
                <a:latin typeface="Arial" charset="0"/>
              </a:rPr>
              <a:t>2250</a:t>
            </a:r>
          </a:p>
          <a:p>
            <a:endParaRPr lang="nl-NL" altLang="nl-NL" dirty="0">
              <a:solidFill>
                <a:srgbClr val="000000"/>
              </a:solidFill>
              <a:latin typeface="Arial" charset="0"/>
            </a:endParaRPr>
          </a:p>
        </p:txBody>
      </p:sp>
    </p:spTree>
    <p:extLst>
      <p:ext uri="{BB962C8B-B14F-4D97-AF65-F5344CB8AC3E}">
        <p14:creationId xmlns:p14="http://schemas.microsoft.com/office/powerpoint/2010/main" val="2543182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500"/>
                                        <p:tgtEl>
                                          <p:spTgt spid="59">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60">
                                            <p:txEl>
                                              <p:pRg st="0" end="0"/>
                                            </p:txEl>
                                          </p:spTgt>
                                        </p:tgtEl>
                                        <p:attrNameLst>
                                          <p:attrName>style.visibility</p:attrName>
                                        </p:attrNameLst>
                                      </p:cBhvr>
                                      <p:to>
                                        <p:strVal val="visible"/>
                                      </p:to>
                                    </p:set>
                                    <p:animEffect transition="in" filter="fade">
                                      <p:cBhvr>
                                        <p:cTn id="16" dur="500"/>
                                        <p:tgtEl>
                                          <p:spTgt spid="60">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9">
                                            <p:txEl>
                                              <p:pRg st="1" end="1"/>
                                            </p:txEl>
                                          </p:spTgt>
                                        </p:tgtEl>
                                        <p:attrNameLst>
                                          <p:attrName>style.visibility</p:attrName>
                                        </p:attrNameLst>
                                      </p:cBhvr>
                                      <p:to>
                                        <p:strVal val="visible"/>
                                      </p:to>
                                    </p:set>
                                    <p:animEffect transition="in" filter="fade">
                                      <p:cBhvr>
                                        <p:cTn id="21" dur="500"/>
                                        <p:tgtEl>
                                          <p:spTgt spid="59">
                                            <p:txEl>
                                              <p:pRg st="1" end="1"/>
                                            </p:txEl>
                                          </p:spTgt>
                                        </p:tgtEl>
                                      </p:cBhvr>
                                    </p:animEffect>
                                  </p:childTnLst>
                                </p:cTn>
                              </p:par>
                            </p:childTnLst>
                          </p:cTn>
                        </p:par>
                        <p:par>
                          <p:cTn id="22" fill="hold" nodeType="afterGroup">
                            <p:stCondLst>
                              <p:cond delay="500"/>
                            </p:stCondLst>
                            <p:childTnLst>
                              <p:par>
                                <p:cTn id="23" presetID="10" presetClass="entr" presetSubtype="0" fill="hold" nodeType="after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60">
                                            <p:txEl>
                                              <p:pRg st="1" end="1"/>
                                            </p:txEl>
                                          </p:spTgt>
                                        </p:tgtEl>
                                        <p:attrNameLst>
                                          <p:attrName>style.visibility</p:attrName>
                                        </p:attrNameLst>
                                      </p:cBhvr>
                                      <p:to>
                                        <p:strVal val="visible"/>
                                      </p:to>
                                    </p:set>
                                    <p:animEffect transition="in" filter="fade">
                                      <p:cBhvr>
                                        <p:cTn id="30" dur="500"/>
                                        <p:tgtEl>
                                          <p:spTgt spid="60">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61">
                                            <p:txEl>
                                              <p:pRg st="0" end="0"/>
                                            </p:txEl>
                                          </p:spTgt>
                                        </p:tgtEl>
                                        <p:attrNameLst>
                                          <p:attrName>style.visibility</p:attrName>
                                        </p:attrNameLst>
                                      </p:cBhvr>
                                      <p:to>
                                        <p:strVal val="visible"/>
                                      </p:to>
                                    </p:set>
                                    <p:animEffect transition="in" filter="fade">
                                      <p:cBhvr>
                                        <p:cTn id="35" dur="500"/>
                                        <p:tgtEl>
                                          <p:spTgt spid="61">
                                            <p:txEl>
                                              <p:pRg st="0" end="0"/>
                                            </p:txEl>
                                          </p:spTgt>
                                        </p:tgtEl>
                                      </p:cBhvr>
                                    </p:animEffect>
                                  </p:childTnLst>
                                </p:cTn>
                              </p:par>
                            </p:childTnLst>
                          </p:cTn>
                        </p:par>
                        <p:par>
                          <p:cTn id="36" fill="hold" nodeType="afterGroup">
                            <p:stCondLst>
                              <p:cond delay="500"/>
                            </p:stCondLst>
                            <p:childTnLst>
                              <p:par>
                                <p:cTn id="37" presetID="10" presetClass="entr" presetSubtype="0" fill="hold" nodeType="afterEffect">
                                  <p:stCondLst>
                                    <p:cond delay="0"/>
                                  </p:stCondLst>
                                  <p:childTnLst>
                                    <p:set>
                                      <p:cBhvr>
                                        <p:cTn id="38" dur="1" fill="hold">
                                          <p:stCondLst>
                                            <p:cond delay="0"/>
                                          </p:stCondLst>
                                        </p:cTn>
                                        <p:tgtEl>
                                          <p:spTgt spid="61">
                                            <p:txEl>
                                              <p:pRg st="1" end="1"/>
                                            </p:txEl>
                                          </p:spTgt>
                                        </p:tgtEl>
                                        <p:attrNameLst>
                                          <p:attrName>style.visibility</p:attrName>
                                        </p:attrNameLst>
                                      </p:cBhvr>
                                      <p:to>
                                        <p:strVal val="visible"/>
                                      </p:to>
                                    </p:set>
                                    <p:animEffect transition="in" filter="fade">
                                      <p:cBhvr>
                                        <p:cTn id="39" dur="500"/>
                                        <p:tgtEl>
                                          <p:spTgt spid="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hthoek 43"/>
          <p:cNvSpPr/>
          <p:nvPr/>
        </p:nvSpPr>
        <p:spPr>
          <a:xfrm>
            <a:off x="5072063" y="3062288"/>
            <a:ext cx="1797050" cy="719137"/>
          </a:xfrm>
          <a:prstGeom prst="rect">
            <a:avLst/>
          </a:prstGeom>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nl-NL">
              <a:solidFill>
                <a:prstClr val="black"/>
              </a:solidFill>
            </a:endParaRPr>
          </a:p>
        </p:txBody>
      </p:sp>
      <p:cxnSp>
        <p:nvCxnSpPr>
          <p:cNvPr id="6" name="Rechte verbindingslijn 5"/>
          <p:cNvCxnSpPr/>
          <p:nvPr/>
        </p:nvCxnSpPr>
        <p:spPr>
          <a:xfrm>
            <a:off x="5064125" y="1973263"/>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5064125" y="2693988"/>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064125" y="3413125"/>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5064125" y="4133850"/>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064125" y="4854575"/>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784850"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6505575"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7224713"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7945438"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8664575"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236" name="Tekstvak 15"/>
          <p:cNvSpPr txBox="1">
            <a:spLocks noChangeArrowheads="1"/>
          </p:cNvSpPr>
          <p:nvPr/>
        </p:nvSpPr>
        <p:spPr bwMode="auto">
          <a:xfrm>
            <a:off x="6757988" y="5940425"/>
            <a:ext cx="20875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hoeveelheid × 1.000</a:t>
            </a:r>
          </a:p>
        </p:txBody>
      </p:sp>
      <p:sp>
        <p:nvSpPr>
          <p:cNvPr id="52237" name="Tekstvak 16"/>
          <p:cNvSpPr txBox="1">
            <a:spLocks noChangeArrowheads="1"/>
          </p:cNvSpPr>
          <p:nvPr/>
        </p:nvSpPr>
        <p:spPr bwMode="auto">
          <a:xfrm rot="-5400000">
            <a:off x="4310857" y="2177256"/>
            <a:ext cx="584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prijs</a:t>
            </a:r>
          </a:p>
        </p:txBody>
      </p:sp>
      <p:sp>
        <p:nvSpPr>
          <p:cNvPr id="52238" name="Tekstvak 17"/>
          <p:cNvSpPr txBox="1">
            <a:spLocks noChangeArrowheads="1"/>
          </p:cNvSpPr>
          <p:nvPr/>
        </p:nvSpPr>
        <p:spPr bwMode="auto">
          <a:xfrm>
            <a:off x="4727575" y="4675188"/>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1</a:t>
            </a:r>
          </a:p>
        </p:txBody>
      </p:sp>
      <p:sp>
        <p:nvSpPr>
          <p:cNvPr id="52239" name="Tekstvak 18"/>
          <p:cNvSpPr txBox="1">
            <a:spLocks noChangeArrowheads="1"/>
          </p:cNvSpPr>
          <p:nvPr/>
        </p:nvSpPr>
        <p:spPr bwMode="auto">
          <a:xfrm>
            <a:off x="4727575" y="3954463"/>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2</a:t>
            </a:r>
          </a:p>
        </p:txBody>
      </p:sp>
      <p:sp>
        <p:nvSpPr>
          <p:cNvPr id="52240" name="Tekstvak 19"/>
          <p:cNvSpPr txBox="1">
            <a:spLocks noChangeArrowheads="1"/>
          </p:cNvSpPr>
          <p:nvPr/>
        </p:nvSpPr>
        <p:spPr bwMode="auto">
          <a:xfrm>
            <a:off x="4735513" y="3251200"/>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3</a:t>
            </a:r>
          </a:p>
        </p:txBody>
      </p:sp>
      <p:sp>
        <p:nvSpPr>
          <p:cNvPr id="52241" name="Tekstvak 20"/>
          <p:cNvSpPr txBox="1">
            <a:spLocks noChangeArrowheads="1"/>
          </p:cNvSpPr>
          <p:nvPr/>
        </p:nvSpPr>
        <p:spPr bwMode="auto">
          <a:xfrm>
            <a:off x="4735513" y="2522538"/>
            <a:ext cx="3016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4</a:t>
            </a:r>
          </a:p>
        </p:txBody>
      </p:sp>
      <p:sp>
        <p:nvSpPr>
          <p:cNvPr id="52242" name="Tekstvak 21"/>
          <p:cNvSpPr txBox="1">
            <a:spLocks noChangeArrowheads="1"/>
          </p:cNvSpPr>
          <p:nvPr/>
        </p:nvSpPr>
        <p:spPr bwMode="auto">
          <a:xfrm>
            <a:off x="4735513" y="1811338"/>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5</a:t>
            </a:r>
          </a:p>
        </p:txBody>
      </p:sp>
      <p:sp>
        <p:nvSpPr>
          <p:cNvPr id="52243" name="Tekstvak 22"/>
          <p:cNvSpPr txBox="1">
            <a:spLocks noChangeArrowheads="1"/>
          </p:cNvSpPr>
          <p:nvPr/>
        </p:nvSpPr>
        <p:spPr bwMode="auto">
          <a:xfrm>
            <a:off x="5641975"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2</a:t>
            </a:r>
          </a:p>
        </p:txBody>
      </p:sp>
      <p:sp>
        <p:nvSpPr>
          <p:cNvPr id="52244" name="Tekstvak 23"/>
          <p:cNvSpPr txBox="1">
            <a:spLocks noChangeArrowheads="1"/>
          </p:cNvSpPr>
          <p:nvPr/>
        </p:nvSpPr>
        <p:spPr bwMode="auto">
          <a:xfrm>
            <a:off x="6357938"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4</a:t>
            </a:r>
          </a:p>
        </p:txBody>
      </p:sp>
      <p:sp>
        <p:nvSpPr>
          <p:cNvPr id="52245" name="Tekstvak 24"/>
          <p:cNvSpPr txBox="1">
            <a:spLocks noChangeArrowheads="1"/>
          </p:cNvSpPr>
          <p:nvPr/>
        </p:nvSpPr>
        <p:spPr bwMode="auto">
          <a:xfrm>
            <a:off x="7077075"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6</a:t>
            </a:r>
          </a:p>
        </p:txBody>
      </p:sp>
      <p:sp>
        <p:nvSpPr>
          <p:cNvPr id="52246" name="Tekstvak 25"/>
          <p:cNvSpPr txBox="1">
            <a:spLocks noChangeArrowheads="1"/>
          </p:cNvSpPr>
          <p:nvPr/>
        </p:nvSpPr>
        <p:spPr bwMode="auto">
          <a:xfrm>
            <a:off x="7797800"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8</a:t>
            </a:r>
          </a:p>
        </p:txBody>
      </p:sp>
      <p:sp>
        <p:nvSpPr>
          <p:cNvPr id="52247" name="Tekstvak 26"/>
          <p:cNvSpPr txBox="1">
            <a:spLocks noChangeArrowheads="1"/>
          </p:cNvSpPr>
          <p:nvPr/>
        </p:nvSpPr>
        <p:spPr bwMode="auto">
          <a:xfrm>
            <a:off x="8464550" y="5518150"/>
            <a:ext cx="4191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10</a:t>
            </a:r>
          </a:p>
        </p:txBody>
      </p:sp>
      <p:cxnSp>
        <p:nvCxnSpPr>
          <p:cNvPr id="28" name="Rechte verbindingslijn 27"/>
          <p:cNvCxnSpPr/>
          <p:nvPr/>
        </p:nvCxnSpPr>
        <p:spPr>
          <a:xfrm>
            <a:off x="5064651" y="1973725"/>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52249" name="Rechthoek 28"/>
          <p:cNvSpPr>
            <a:spLocks noChangeArrowheads="1"/>
          </p:cNvSpPr>
          <p:nvPr/>
        </p:nvSpPr>
        <p:spPr bwMode="auto">
          <a:xfrm>
            <a:off x="5356225" y="2005013"/>
            <a:ext cx="4095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Q</a:t>
            </a:r>
            <a:r>
              <a:rPr lang="nl-NL" altLang="nl-NL" baseline="-25000">
                <a:solidFill>
                  <a:srgbClr val="000000"/>
                </a:solidFill>
              </a:rPr>
              <a:t>v</a:t>
            </a:r>
            <a:endParaRPr lang="nl-NL" altLang="nl-NL">
              <a:solidFill>
                <a:srgbClr val="000000"/>
              </a:solidFill>
            </a:endParaRPr>
          </a:p>
        </p:txBody>
      </p:sp>
      <p:cxnSp>
        <p:nvCxnSpPr>
          <p:cNvPr id="30" name="Rechte verbindingslijn 29"/>
          <p:cNvCxnSpPr/>
          <p:nvPr/>
        </p:nvCxnSpPr>
        <p:spPr>
          <a:xfrm flipV="1">
            <a:off x="5064651" y="1995903"/>
            <a:ext cx="3592016" cy="3506214"/>
          </a:xfrm>
          <a:prstGeom prst="line">
            <a:avLst/>
          </a:prstGeom>
        </p:spPr>
        <p:style>
          <a:lnRef idx="3">
            <a:schemeClr val="accent4"/>
          </a:lnRef>
          <a:fillRef idx="0">
            <a:schemeClr val="accent4"/>
          </a:fillRef>
          <a:effectRef idx="2">
            <a:schemeClr val="accent4"/>
          </a:effectRef>
          <a:fontRef idx="minor">
            <a:schemeClr val="tx1"/>
          </a:fontRef>
        </p:style>
      </p:cxnSp>
      <p:sp>
        <p:nvSpPr>
          <p:cNvPr id="52251" name="Rechthoek 30"/>
          <p:cNvSpPr>
            <a:spLocks noChangeArrowheads="1"/>
          </p:cNvSpPr>
          <p:nvPr/>
        </p:nvSpPr>
        <p:spPr bwMode="auto">
          <a:xfrm>
            <a:off x="8332788" y="2135188"/>
            <a:ext cx="4651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Q’</a:t>
            </a:r>
            <a:r>
              <a:rPr lang="nl-NL" altLang="nl-NL" baseline="-25000">
                <a:solidFill>
                  <a:srgbClr val="000000"/>
                </a:solidFill>
              </a:rPr>
              <a:t>a</a:t>
            </a:r>
            <a:endParaRPr lang="nl-NL" altLang="nl-NL">
              <a:solidFill>
                <a:srgbClr val="000000"/>
              </a:solidFill>
            </a:endParaRPr>
          </a:p>
        </p:txBody>
      </p:sp>
      <p:cxnSp>
        <p:nvCxnSpPr>
          <p:cNvPr id="33" name="Rechte verbindingslijn 32"/>
          <p:cNvCxnSpPr/>
          <p:nvPr/>
        </p:nvCxnSpPr>
        <p:spPr>
          <a:xfrm>
            <a:off x="5072063" y="2341563"/>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5072063" y="3062288"/>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5072063" y="3781425"/>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5072063" y="4502150"/>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5072063" y="5222875"/>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Rechte verbindingslijn 3"/>
          <p:cNvCxnSpPr/>
          <p:nvPr/>
        </p:nvCxnSpPr>
        <p:spPr>
          <a:xfrm>
            <a:off x="5064125" y="1973263"/>
            <a:ext cx="0" cy="3529012"/>
          </a:xfrm>
          <a:prstGeom prst="line">
            <a:avLst/>
          </a:prstGeom>
          <a:ln w="38100"/>
        </p:spPr>
        <p:style>
          <a:lnRef idx="2">
            <a:schemeClr val="dk1"/>
          </a:lnRef>
          <a:fillRef idx="0">
            <a:schemeClr val="dk1"/>
          </a:fillRef>
          <a:effectRef idx="1">
            <a:schemeClr val="dk1"/>
          </a:effectRef>
          <a:fontRef idx="minor">
            <a:schemeClr val="tx1"/>
          </a:fontRef>
        </p:style>
      </p:cxnSp>
      <p:cxnSp>
        <p:nvCxnSpPr>
          <p:cNvPr id="5" name="Rechte verbindingslijn 4"/>
          <p:cNvCxnSpPr/>
          <p:nvPr/>
        </p:nvCxnSpPr>
        <p:spPr>
          <a:xfrm flipH="1">
            <a:off x="5064125" y="5502275"/>
            <a:ext cx="359251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Rechte verbindingslijn 37"/>
          <p:cNvCxnSpPr/>
          <p:nvPr/>
        </p:nvCxnSpPr>
        <p:spPr>
          <a:xfrm>
            <a:off x="5416550"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6137275"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6856413"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7577138"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8297863"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flipV="1">
            <a:off x="5082183" y="1995903"/>
            <a:ext cx="2827362" cy="2813284"/>
          </a:xfrm>
          <a:prstGeom prst="line">
            <a:avLst/>
          </a:prstGeom>
        </p:spPr>
        <p:style>
          <a:lnRef idx="3">
            <a:schemeClr val="accent4"/>
          </a:lnRef>
          <a:fillRef idx="0">
            <a:schemeClr val="accent4"/>
          </a:fillRef>
          <a:effectRef idx="2">
            <a:schemeClr val="accent4"/>
          </a:effectRef>
          <a:fontRef idx="minor">
            <a:schemeClr val="tx1"/>
          </a:fontRef>
        </p:style>
      </p:cxnSp>
      <p:sp>
        <p:nvSpPr>
          <p:cNvPr id="52265" name="Rechthoek 51"/>
          <p:cNvSpPr>
            <a:spLocks noChangeArrowheads="1"/>
          </p:cNvSpPr>
          <p:nvPr/>
        </p:nvSpPr>
        <p:spPr bwMode="auto">
          <a:xfrm>
            <a:off x="7345363" y="1895475"/>
            <a:ext cx="414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Q</a:t>
            </a:r>
            <a:r>
              <a:rPr lang="nl-NL" altLang="nl-NL" baseline="-25000">
                <a:solidFill>
                  <a:srgbClr val="000000"/>
                </a:solidFill>
              </a:rPr>
              <a:t>a</a:t>
            </a:r>
            <a:endParaRPr lang="nl-NL" altLang="nl-NL">
              <a:solidFill>
                <a:srgbClr val="000000"/>
              </a:solidFill>
            </a:endParaRPr>
          </a:p>
        </p:txBody>
      </p:sp>
      <p:cxnSp>
        <p:nvCxnSpPr>
          <p:cNvPr id="3" name="Rechte verbindingslijn 2"/>
          <p:cNvCxnSpPr/>
          <p:nvPr/>
        </p:nvCxnSpPr>
        <p:spPr>
          <a:xfrm>
            <a:off x="5081588" y="3413125"/>
            <a:ext cx="1276350"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7" name="Rechte verbindingslijn 46"/>
          <p:cNvCxnSpPr/>
          <p:nvPr/>
        </p:nvCxnSpPr>
        <p:spPr>
          <a:xfrm>
            <a:off x="5100638" y="3781425"/>
            <a:ext cx="1657350"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6" name="Rechte verbindingslijn 45"/>
          <p:cNvCxnSpPr/>
          <p:nvPr/>
        </p:nvCxnSpPr>
        <p:spPr>
          <a:xfrm>
            <a:off x="6496050" y="3454400"/>
            <a:ext cx="1588" cy="2047875"/>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51" name="Ovaal 50"/>
          <p:cNvSpPr/>
          <p:nvPr/>
        </p:nvSpPr>
        <p:spPr>
          <a:xfrm>
            <a:off x="6431092" y="3335030"/>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cxnSp>
        <p:nvCxnSpPr>
          <p:cNvPr id="53" name="Rechte verbindingslijn 52"/>
          <p:cNvCxnSpPr/>
          <p:nvPr/>
        </p:nvCxnSpPr>
        <p:spPr>
          <a:xfrm>
            <a:off x="6858000" y="3062288"/>
            <a:ext cx="0" cy="2454275"/>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2" name="Ovaal 31"/>
          <p:cNvSpPr/>
          <p:nvPr/>
        </p:nvSpPr>
        <p:spPr>
          <a:xfrm>
            <a:off x="6808876" y="3704580"/>
            <a:ext cx="119609" cy="11960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cxnSp>
        <p:nvCxnSpPr>
          <p:cNvPr id="54" name="Rechte verbindingslijn 53"/>
          <p:cNvCxnSpPr/>
          <p:nvPr/>
        </p:nvCxnSpPr>
        <p:spPr>
          <a:xfrm>
            <a:off x="5100638" y="3062288"/>
            <a:ext cx="1657350"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55" name="Ovaal 54"/>
          <p:cNvSpPr/>
          <p:nvPr/>
        </p:nvSpPr>
        <p:spPr>
          <a:xfrm>
            <a:off x="6800850" y="3008986"/>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sp>
        <p:nvSpPr>
          <p:cNvPr id="52280" name="Tekstvak 49"/>
          <p:cNvSpPr txBox="1">
            <a:spLocks noChangeArrowheads="1"/>
          </p:cNvSpPr>
          <p:nvPr/>
        </p:nvSpPr>
        <p:spPr bwMode="auto">
          <a:xfrm>
            <a:off x="4476750" y="3254375"/>
            <a:ext cx="3698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1600" b="1">
                <a:solidFill>
                  <a:srgbClr val="C00000"/>
                </a:solidFill>
              </a:rPr>
              <a:t>p</a:t>
            </a:r>
            <a:r>
              <a:rPr lang="nl-NL" altLang="nl-NL" sz="1600" b="1" baseline="-25000">
                <a:solidFill>
                  <a:srgbClr val="C00000"/>
                </a:solidFill>
              </a:rPr>
              <a:t>o</a:t>
            </a:r>
            <a:endParaRPr lang="nl-NL" altLang="nl-NL" b="1" baseline="-25000">
              <a:solidFill>
                <a:srgbClr val="C00000"/>
              </a:solidFill>
            </a:endParaRPr>
          </a:p>
        </p:txBody>
      </p:sp>
      <p:sp>
        <p:nvSpPr>
          <p:cNvPr id="52281" name="Tekstvak 55"/>
          <p:cNvSpPr txBox="1">
            <a:spLocks noChangeArrowheads="1"/>
          </p:cNvSpPr>
          <p:nvPr/>
        </p:nvSpPr>
        <p:spPr bwMode="auto">
          <a:xfrm>
            <a:off x="4481513" y="3600450"/>
            <a:ext cx="3524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1600" b="1">
                <a:solidFill>
                  <a:srgbClr val="0070C0"/>
                </a:solidFill>
              </a:rPr>
              <a:t>p</a:t>
            </a:r>
            <a:r>
              <a:rPr lang="nl-NL" altLang="nl-NL" sz="1600" b="1" baseline="-25000">
                <a:solidFill>
                  <a:srgbClr val="0070C0"/>
                </a:solidFill>
              </a:rPr>
              <a:t>c</a:t>
            </a:r>
            <a:endParaRPr lang="nl-NL" altLang="nl-NL" b="1" baseline="-25000">
              <a:solidFill>
                <a:srgbClr val="0070C0"/>
              </a:solidFill>
            </a:endParaRPr>
          </a:p>
        </p:txBody>
      </p:sp>
      <p:sp>
        <p:nvSpPr>
          <p:cNvPr id="52282" name="Tekstvak 56"/>
          <p:cNvSpPr txBox="1">
            <a:spLocks noChangeArrowheads="1"/>
          </p:cNvSpPr>
          <p:nvPr/>
        </p:nvSpPr>
        <p:spPr bwMode="auto">
          <a:xfrm>
            <a:off x="4481513" y="2874963"/>
            <a:ext cx="36988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1600" b="1">
                <a:solidFill>
                  <a:srgbClr val="E46C0A"/>
                </a:solidFill>
              </a:rPr>
              <a:t>p</a:t>
            </a:r>
            <a:r>
              <a:rPr lang="nl-NL" altLang="nl-NL" sz="1600" b="1" baseline="-25000">
                <a:solidFill>
                  <a:srgbClr val="E46C0A"/>
                </a:solidFill>
              </a:rPr>
              <a:t>p</a:t>
            </a:r>
            <a:endParaRPr lang="nl-NL" altLang="nl-NL" b="1" baseline="-25000">
              <a:solidFill>
                <a:srgbClr val="E46C0A"/>
              </a:solidFill>
            </a:endParaRPr>
          </a:p>
        </p:txBody>
      </p:sp>
      <p:sp>
        <p:nvSpPr>
          <p:cNvPr id="52283" name="Titel 1"/>
          <p:cNvSpPr>
            <a:spLocks noGrp="1"/>
          </p:cNvSpPr>
          <p:nvPr>
            <p:ph type="title"/>
          </p:nvPr>
        </p:nvSpPr>
        <p:spPr/>
        <p:txBody>
          <a:bodyPr/>
          <a:lstStyle/>
          <a:p>
            <a:r>
              <a:rPr lang="nl-NL" altLang="nl-NL"/>
              <a:t>‘Overheidssurplus’</a:t>
            </a:r>
          </a:p>
        </p:txBody>
      </p:sp>
      <p:sp>
        <p:nvSpPr>
          <p:cNvPr id="58" name="Tijdelijke aanduiding voor inhoud 43"/>
          <p:cNvSpPr>
            <a:spLocks noGrp="1"/>
          </p:cNvSpPr>
          <p:nvPr>
            <p:ph sz="quarter" idx="4294967295"/>
          </p:nvPr>
        </p:nvSpPr>
        <p:spPr>
          <a:xfrm>
            <a:off x="457200" y="1285875"/>
            <a:ext cx="4038600" cy="4418013"/>
          </a:xfrm>
          <a:prstGeom prst="rect">
            <a:avLst/>
          </a:prstGeom>
        </p:spPr>
        <p:txBody>
          <a:bodyPr/>
          <a:lstStyle/>
          <a:p>
            <a:pPr marL="0" indent="0">
              <a:buFont typeface="Symbol" pitchFamily="18" charset="2"/>
              <a:buNone/>
            </a:pPr>
            <a:r>
              <a:rPr lang="nl-NL" altLang="nl-NL" sz="1800"/>
              <a:t>Q</a:t>
            </a:r>
            <a:r>
              <a:rPr lang="nl-NL" altLang="nl-NL" sz="1800" baseline="-25000"/>
              <a:t>v</a:t>
            </a:r>
            <a:r>
              <a:rPr lang="nl-NL" altLang="nl-NL" sz="1800"/>
              <a:t> = -2P + 10</a:t>
            </a:r>
          </a:p>
          <a:p>
            <a:pPr marL="0" indent="0">
              <a:buFont typeface="Symbol" pitchFamily="18" charset="2"/>
              <a:buNone/>
            </a:pPr>
            <a:r>
              <a:rPr lang="nl-NL" altLang="nl-NL" sz="1800"/>
              <a:t>Q</a:t>
            </a:r>
            <a:r>
              <a:rPr lang="nl-NL" altLang="nl-NL" sz="1800" baseline="-25000"/>
              <a:t>a</a:t>
            </a:r>
            <a:r>
              <a:rPr lang="nl-NL" altLang="nl-NL" sz="1800"/>
              <a:t> = 2P – 2</a:t>
            </a:r>
          </a:p>
          <a:p>
            <a:pPr marL="0" indent="0">
              <a:buFont typeface="Symbol" pitchFamily="18" charset="2"/>
              <a:buNone/>
            </a:pPr>
            <a:r>
              <a:rPr lang="nl-NL" altLang="nl-NL" sz="1800"/>
              <a:t>Q’</a:t>
            </a:r>
            <a:r>
              <a:rPr lang="nl-NL" altLang="nl-NL" sz="1800" baseline="-25000"/>
              <a:t>a</a:t>
            </a:r>
            <a:r>
              <a:rPr lang="nl-NL" altLang="nl-NL" sz="1800"/>
              <a:t> = 2P</a:t>
            </a:r>
          </a:p>
          <a:p>
            <a:pPr marL="0" indent="0">
              <a:buFont typeface="Symbol" pitchFamily="18" charset="2"/>
              <a:buNone/>
            </a:pPr>
            <a:endParaRPr lang="nl-NL" altLang="nl-NL" sz="1800"/>
          </a:p>
          <a:p>
            <a:pPr marL="0" indent="0">
              <a:buFont typeface="Symbol" pitchFamily="18" charset="2"/>
              <a:buNone/>
            </a:pPr>
            <a:r>
              <a:rPr lang="nl-NL" altLang="nl-NL" sz="1800"/>
              <a:t>CS: + 2250</a:t>
            </a:r>
          </a:p>
          <a:p>
            <a:pPr marL="0" indent="0">
              <a:buFont typeface="Symbol" pitchFamily="18" charset="2"/>
              <a:buNone/>
            </a:pPr>
            <a:r>
              <a:rPr lang="nl-NL" altLang="nl-NL" sz="1800"/>
              <a:t>PS: + 2250</a:t>
            </a:r>
          </a:p>
          <a:p>
            <a:pPr marL="0" indent="0">
              <a:buFont typeface="Symbol" pitchFamily="18" charset="2"/>
              <a:buNone/>
            </a:pPr>
            <a:endParaRPr lang="nl-NL" altLang="nl-NL"/>
          </a:p>
          <a:p>
            <a:pPr marL="0" indent="0">
              <a:buFont typeface="Symbol" pitchFamily="18" charset="2"/>
              <a:buNone/>
            </a:pPr>
            <a:r>
              <a:rPr lang="nl-NL" altLang="nl-NL" sz="2200"/>
              <a:t>De subsidie kost de overheid echter belastinggeld:</a:t>
            </a:r>
          </a:p>
          <a:p>
            <a:pPr marL="0" indent="0">
              <a:buFont typeface="Symbol" pitchFamily="18" charset="2"/>
              <a:buNone/>
            </a:pPr>
            <a:r>
              <a:rPr lang="nl-NL" altLang="nl-NL" sz="2200"/>
              <a:t>1 x 5000 = 5000</a:t>
            </a:r>
          </a:p>
          <a:p>
            <a:pPr marL="0" indent="0">
              <a:buFont typeface="Symbol" pitchFamily="18" charset="2"/>
              <a:buNone/>
            </a:pPr>
            <a:r>
              <a:rPr lang="nl-NL" altLang="nl-NL" sz="1800"/>
              <a:t>= negatieve welvaartmutatie</a:t>
            </a:r>
          </a:p>
        </p:txBody>
      </p:sp>
    </p:spTree>
    <p:extLst>
      <p:ext uri="{BB962C8B-B14F-4D97-AF65-F5344CB8AC3E}">
        <p14:creationId xmlns:p14="http://schemas.microsoft.com/office/powerpoint/2010/main" val="38651751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
                                            <p:txEl>
                                              <p:pRg st="7" end="7"/>
                                            </p:txEl>
                                          </p:spTgt>
                                        </p:tgtEl>
                                        <p:attrNameLst>
                                          <p:attrName>style.visibility</p:attrName>
                                        </p:attrNameLst>
                                      </p:cBhvr>
                                      <p:to>
                                        <p:strVal val="visible"/>
                                      </p:to>
                                    </p:set>
                                    <p:animEffect transition="in" filter="fade">
                                      <p:cBhvr>
                                        <p:cTn id="7" dur="500"/>
                                        <p:tgtEl>
                                          <p:spTgt spid="58">
                                            <p:txEl>
                                              <p:pRg st="7" end="7"/>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58">
                                            <p:txEl>
                                              <p:pRg st="8" end="8"/>
                                            </p:txEl>
                                          </p:spTgt>
                                        </p:tgtEl>
                                        <p:attrNameLst>
                                          <p:attrName>style.visibility</p:attrName>
                                        </p:attrNameLst>
                                      </p:cBhvr>
                                      <p:to>
                                        <p:strVal val="visible"/>
                                      </p:to>
                                    </p:set>
                                    <p:animEffect transition="in" filter="fade">
                                      <p:cBhvr>
                                        <p:cTn id="16" dur="500"/>
                                        <p:tgtEl>
                                          <p:spTgt spid="58">
                                            <p:txEl>
                                              <p:pRg st="8" end="8"/>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8">
                                            <p:txEl>
                                              <p:pRg st="9" end="9"/>
                                            </p:txEl>
                                          </p:spTgt>
                                        </p:tgtEl>
                                        <p:attrNameLst>
                                          <p:attrName>style.visibility</p:attrName>
                                        </p:attrNameLst>
                                      </p:cBhvr>
                                      <p:to>
                                        <p:strVal val="visible"/>
                                      </p:to>
                                    </p:set>
                                    <p:animEffect transition="in" filter="fade">
                                      <p:cBhvr>
                                        <p:cTn id="21" dur="500"/>
                                        <p:tgtEl>
                                          <p:spTgt spid="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hthoek 47"/>
          <p:cNvSpPr/>
          <p:nvPr/>
        </p:nvSpPr>
        <p:spPr>
          <a:xfrm>
            <a:off x="5072063" y="3054350"/>
            <a:ext cx="1797050" cy="738188"/>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nl-NL">
              <a:solidFill>
                <a:prstClr val="black"/>
              </a:solidFill>
            </a:endParaRPr>
          </a:p>
        </p:txBody>
      </p:sp>
      <p:sp>
        <p:nvSpPr>
          <p:cNvPr id="45" name="Vrije vorm 44"/>
          <p:cNvSpPr/>
          <p:nvPr/>
        </p:nvSpPr>
        <p:spPr>
          <a:xfrm>
            <a:off x="5067300" y="3054350"/>
            <a:ext cx="1795463" cy="360363"/>
          </a:xfrm>
          <a:custGeom>
            <a:avLst/>
            <a:gdLst>
              <a:gd name="connsiteX0" fmla="*/ 0 w 1795244"/>
              <a:gd name="connsiteY0" fmla="*/ 0 h 360726"/>
              <a:gd name="connsiteX1" fmla="*/ 0 w 1795244"/>
              <a:gd name="connsiteY1" fmla="*/ 360726 h 360726"/>
              <a:gd name="connsiteX2" fmla="*/ 1451296 w 1795244"/>
              <a:gd name="connsiteY2" fmla="*/ 352337 h 360726"/>
              <a:gd name="connsiteX3" fmla="*/ 1795244 w 1795244"/>
              <a:gd name="connsiteY3" fmla="*/ 8389 h 360726"/>
              <a:gd name="connsiteX4" fmla="*/ 0 w 1795244"/>
              <a:gd name="connsiteY4" fmla="*/ 0 h 360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244" h="360726">
                <a:moveTo>
                  <a:pt x="0" y="0"/>
                </a:moveTo>
                <a:lnTo>
                  <a:pt x="0" y="360726"/>
                </a:lnTo>
                <a:lnTo>
                  <a:pt x="1451296" y="352337"/>
                </a:lnTo>
                <a:lnTo>
                  <a:pt x="1795244" y="8389"/>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nl-NL">
              <a:solidFill>
                <a:prstClr val="black"/>
              </a:solidFill>
            </a:endParaRPr>
          </a:p>
        </p:txBody>
      </p:sp>
      <p:sp>
        <p:nvSpPr>
          <p:cNvPr id="44" name="Vrije vorm 43"/>
          <p:cNvSpPr/>
          <p:nvPr/>
        </p:nvSpPr>
        <p:spPr>
          <a:xfrm>
            <a:off x="5057775" y="3405188"/>
            <a:ext cx="1846263" cy="387350"/>
          </a:xfrm>
          <a:custGeom>
            <a:avLst/>
            <a:gdLst>
              <a:gd name="connsiteX0" fmla="*/ 0 w 1845578"/>
              <a:gd name="connsiteY0" fmla="*/ 25167 h 411061"/>
              <a:gd name="connsiteX1" fmla="*/ 8389 w 1845578"/>
              <a:gd name="connsiteY1" fmla="*/ 411061 h 411061"/>
              <a:gd name="connsiteX2" fmla="*/ 1845578 w 1845578"/>
              <a:gd name="connsiteY2" fmla="*/ 402672 h 411061"/>
              <a:gd name="connsiteX3" fmla="*/ 1434518 w 1845578"/>
              <a:gd name="connsiteY3" fmla="*/ 0 h 411061"/>
              <a:gd name="connsiteX4" fmla="*/ 0 w 1845578"/>
              <a:gd name="connsiteY4" fmla="*/ 25167 h 411061"/>
              <a:gd name="connsiteX0" fmla="*/ 0 w 1845578"/>
              <a:gd name="connsiteY0" fmla="*/ 0 h 385894"/>
              <a:gd name="connsiteX1" fmla="*/ 8389 w 1845578"/>
              <a:gd name="connsiteY1" fmla="*/ 385894 h 385894"/>
              <a:gd name="connsiteX2" fmla="*/ 1845578 w 1845578"/>
              <a:gd name="connsiteY2" fmla="*/ 377505 h 385894"/>
              <a:gd name="connsiteX3" fmla="*/ 1459685 w 1845578"/>
              <a:gd name="connsiteY3" fmla="*/ 0 h 385894"/>
              <a:gd name="connsiteX4" fmla="*/ 0 w 1845578"/>
              <a:gd name="connsiteY4" fmla="*/ 0 h 38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578" h="385894">
                <a:moveTo>
                  <a:pt x="0" y="0"/>
                </a:moveTo>
                <a:lnTo>
                  <a:pt x="8389" y="385894"/>
                </a:lnTo>
                <a:lnTo>
                  <a:pt x="1845578" y="377505"/>
                </a:lnTo>
                <a:lnTo>
                  <a:pt x="1459685" y="0"/>
                </a:lnTo>
                <a:lnTo>
                  <a:pt x="0" y="0"/>
                </a:lnTo>
                <a:close/>
              </a:path>
            </a:pathLst>
          </a:custGeom>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nl-NL">
              <a:solidFill>
                <a:prstClr val="black"/>
              </a:solidFill>
            </a:endParaRPr>
          </a:p>
        </p:txBody>
      </p:sp>
      <p:cxnSp>
        <p:nvCxnSpPr>
          <p:cNvPr id="6" name="Rechte verbindingslijn 5"/>
          <p:cNvCxnSpPr/>
          <p:nvPr/>
        </p:nvCxnSpPr>
        <p:spPr>
          <a:xfrm>
            <a:off x="5064125" y="1973263"/>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5064125" y="2693988"/>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064125" y="3413125"/>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5064125" y="4133850"/>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064125" y="4854575"/>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784850"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6505575"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7224713"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7945438"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8664575" y="1973263"/>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262" name="Tekstvak 15"/>
          <p:cNvSpPr txBox="1">
            <a:spLocks noChangeArrowheads="1"/>
          </p:cNvSpPr>
          <p:nvPr/>
        </p:nvSpPr>
        <p:spPr bwMode="auto">
          <a:xfrm>
            <a:off x="6757988" y="5940425"/>
            <a:ext cx="20875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hoeveelheid × 1.000</a:t>
            </a:r>
          </a:p>
        </p:txBody>
      </p:sp>
      <p:sp>
        <p:nvSpPr>
          <p:cNvPr id="53263" name="Tekstvak 16"/>
          <p:cNvSpPr txBox="1">
            <a:spLocks noChangeArrowheads="1"/>
          </p:cNvSpPr>
          <p:nvPr/>
        </p:nvSpPr>
        <p:spPr bwMode="auto">
          <a:xfrm rot="-5400000">
            <a:off x="4310857" y="2177256"/>
            <a:ext cx="584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prijs</a:t>
            </a:r>
          </a:p>
        </p:txBody>
      </p:sp>
      <p:sp>
        <p:nvSpPr>
          <p:cNvPr id="53264" name="Tekstvak 17"/>
          <p:cNvSpPr txBox="1">
            <a:spLocks noChangeArrowheads="1"/>
          </p:cNvSpPr>
          <p:nvPr/>
        </p:nvSpPr>
        <p:spPr bwMode="auto">
          <a:xfrm>
            <a:off x="4727575" y="4675188"/>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1</a:t>
            </a:r>
          </a:p>
        </p:txBody>
      </p:sp>
      <p:sp>
        <p:nvSpPr>
          <p:cNvPr id="53265" name="Tekstvak 18"/>
          <p:cNvSpPr txBox="1">
            <a:spLocks noChangeArrowheads="1"/>
          </p:cNvSpPr>
          <p:nvPr/>
        </p:nvSpPr>
        <p:spPr bwMode="auto">
          <a:xfrm>
            <a:off x="4727575" y="3954463"/>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2</a:t>
            </a:r>
          </a:p>
        </p:txBody>
      </p:sp>
      <p:sp>
        <p:nvSpPr>
          <p:cNvPr id="53266" name="Tekstvak 19"/>
          <p:cNvSpPr txBox="1">
            <a:spLocks noChangeArrowheads="1"/>
          </p:cNvSpPr>
          <p:nvPr/>
        </p:nvSpPr>
        <p:spPr bwMode="auto">
          <a:xfrm>
            <a:off x="4735513" y="3251200"/>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3</a:t>
            </a:r>
          </a:p>
        </p:txBody>
      </p:sp>
      <p:sp>
        <p:nvSpPr>
          <p:cNvPr id="53267" name="Tekstvak 20"/>
          <p:cNvSpPr txBox="1">
            <a:spLocks noChangeArrowheads="1"/>
          </p:cNvSpPr>
          <p:nvPr/>
        </p:nvSpPr>
        <p:spPr bwMode="auto">
          <a:xfrm>
            <a:off x="4735513" y="2522538"/>
            <a:ext cx="3016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4</a:t>
            </a:r>
          </a:p>
        </p:txBody>
      </p:sp>
      <p:sp>
        <p:nvSpPr>
          <p:cNvPr id="53268" name="Tekstvak 21"/>
          <p:cNvSpPr txBox="1">
            <a:spLocks noChangeArrowheads="1"/>
          </p:cNvSpPr>
          <p:nvPr/>
        </p:nvSpPr>
        <p:spPr bwMode="auto">
          <a:xfrm>
            <a:off x="4735513" y="1811338"/>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5</a:t>
            </a:r>
          </a:p>
        </p:txBody>
      </p:sp>
      <p:sp>
        <p:nvSpPr>
          <p:cNvPr id="53269" name="Tekstvak 22"/>
          <p:cNvSpPr txBox="1">
            <a:spLocks noChangeArrowheads="1"/>
          </p:cNvSpPr>
          <p:nvPr/>
        </p:nvSpPr>
        <p:spPr bwMode="auto">
          <a:xfrm>
            <a:off x="5641975"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2</a:t>
            </a:r>
          </a:p>
        </p:txBody>
      </p:sp>
      <p:sp>
        <p:nvSpPr>
          <p:cNvPr id="53270" name="Tekstvak 23"/>
          <p:cNvSpPr txBox="1">
            <a:spLocks noChangeArrowheads="1"/>
          </p:cNvSpPr>
          <p:nvPr/>
        </p:nvSpPr>
        <p:spPr bwMode="auto">
          <a:xfrm>
            <a:off x="6357938"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4</a:t>
            </a:r>
          </a:p>
        </p:txBody>
      </p:sp>
      <p:sp>
        <p:nvSpPr>
          <p:cNvPr id="53271" name="Tekstvak 24"/>
          <p:cNvSpPr txBox="1">
            <a:spLocks noChangeArrowheads="1"/>
          </p:cNvSpPr>
          <p:nvPr/>
        </p:nvSpPr>
        <p:spPr bwMode="auto">
          <a:xfrm>
            <a:off x="7077075"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6</a:t>
            </a:r>
          </a:p>
        </p:txBody>
      </p:sp>
      <p:sp>
        <p:nvSpPr>
          <p:cNvPr id="53272" name="Tekstvak 25"/>
          <p:cNvSpPr txBox="1">
            <a:spLocks noChangeArrowheads="1"/>
          </p:cNvSpPr>
          <p:nvPr/>
        </p:nvSpPr>
        <p:spPr bwMode="auto">
          <a:xfrm>
            <a:off x="7797800" y="5527675"/>
            <a:ext cx="30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8</a:t>
            </a:r>
          </a:p>
        </p:txBody>
      </p:sp>
      <p:sp>
        <p:nvSpPr>
          <p:cNvPr id="58" name="Vrije vorm 57"/>
          <p:cNvSpPr/>
          <p:nvPr/>
        </p:nvSpPr>
        <p:spPr>
          <a:xfrm>
            <a:off x="6501468" y="3053593"/>
            <a:ext cx="369115" cy="696286"/>
          </a:xfrm>
          <a:custGeom>
            <a:avLst/>
            <a:gdLst>
              <a:gd name="connsiteX0" fmla="*/ 360726 w 369115"/>
              <a:gd name="connsiteY0" fmla="*/ 0 h 696286"/>
              <a:gd name="connsiteX1" fmla="*/ 0 w 369115"/>
              <a:gd name="connsiteY1" fmla="*/ 327170 h 696286"/>
              <a:gd name="connsiteX2" fmla="*/ 369115 w 369115"/>
              <a:gd name="connsiteY2" fmla="*/ 696286 h 696286"/>
              <a:gd name="connsiteX3" fmla="*/ 360726 w 369115"/>
              <a:gd name="connsiteY3" fmla="*/ 0 h 696286"/>
            </a:gdLst>
            <a:ahLst/>
            <a:cxnLst>
              <a:cxn ang="0">
                <a:pos x="connsiteX0" y="connsiteY0"/>
              </a:cxn>
              <a:cxn ang="0">
                <a:pos x="connsiteX1" y="connsiteY1"/>
              </a:cxn>
              <a:cxn ang="0">
                <a:pos x="connsiteX2" y="connsiteY2"/>
              </a:cxn>
              <a:cxn ang="0">
                <a:pos x="connsiteX3" y="connsiteY3"/>
              </a:cxn>
            </a:cxnLst>
            <a:rect l="l" t="t" r="r" b="b"/>
            <a:pathLst>
              <a:path w="369115" h="696286">
                <a:moveTo>
                  <a:pt x="360726" y="0"/>
                </a:moveTo>
                <a:lnTo>
                  <a:pt x="0" y="327170"/>
                </a:lnTo>
                <a:lnTo>
                  <a:pt x="369115" y="696286"/>
                </a:lnTo>
                <a:lnTo>
                  <a:pt x="360726" y="0"/>
                </a:ln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sp>
        <p:nvSpPr>
          <p:cNvPr id="53276" name="Tekstvak 26"/>
          <p:cNvSpPr txBox="1">
            <a:spLocks noChangeArrowheads="1"/>
          </p:cNvSpPr>
          <p:nvPr/>
        </p:nvSpPr>
        <p:spPr bwMode="auto">
          <a:xfrm>
            <a:off x="8464550" y="5518150"/>
            <a:ext cx="4191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10</a:t>
            </a:r>
          </a:p>
        </p:txBody>
      </p:sp>
      <p:cxnSp>
        <p:nvCxnSpPr>
          <p:cNvPr id="28" name="Rechte verbindingslijn 27"/>
          <p:cNvCxnSpPr/>
          <p:nvPr/>
        </p:nvCxnSpPr>
        <p:spPr>
          <a:xfrm>
            <a:off x="5064651" y="1973725"/>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53278" name="Rechthoek 28"/>
          <p:cNvSpPr>
            <a:spLocks noChangeArrowheads="1"/>
          </p:cNvSpPr>
          <p:nvPr/>
        </p:nvSpPr>
        <p:spPr bwMode="auto">
          <a:xfrm>
            <a:off x="5356225" y="2005013"/>
            <a:ext cx="4095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Q</a:t>
            </a:r>
            <a:r>
              <a:rPr lang="nl-NL" altLang="nl-NL" baseline="-25000">
                <a:solidFill>
                  <a:srgbClr val="000000"/>
                </a:solidFill>
              </a:rPr>
              <a:t>v</a:t>
            </a:r>
            <a:endParaRPr lang="nl-NL" altLang="nl-NL">
              <a:solidFill>
                <a:srgbClr val="000000"/>
              </a:solidFill>
            </a:endParaRPr>
          </a:p>
        </p:txBody>
      </p:sp>
      <p:cxnSp>
        <p:nvCxnSpPr>
          <p:cNvPr id="30" name="Rechte verbindingslijn 29"/>
          <p:cNvCxnSpPr/>
          <p:nvPr/>
        </p:nvCxnSpPr>
        <p:spPr>
          <a:xfrm flipV="1">
            <a:off x="5064651" y="1995903"/>
            <a:ext cx="3592016" cy="3506214"/>
          </a:xfrm>
          <a:prstGeom prst="line">
            <a:avLst/>
          </a:prstGeom>
        </p:spPr>
        <p:style>
          <a:lnRef idx="3">
            <a:schemeClr val="accent4"/>
          </a:lnRef>
          <a:fillRef idx="0">
            <a:schemeClr val="accent4"/>
          </a:fillRef>
          <a:effectRef idx="2">
            <a:schemeClr val="accent4"/>
          </a:effectRef>
          <a:fontRef idx="minor">
            <a:schemeClr val="tx1"/>
          </a:fontRef>
        </p:style>
      </p:cxnSp>
      <p:sp>
        <p:nvSpPr>
          <p:cNvPr id="53280" name="Rechthoek 30"/>
          <p:cNvSpPr>
            <a:spLocks noChangeArrowheads="1"/>
          </p:cNvSpPr>
          <p:nvPr/>
        </p:nvSpPr>
        <p:spPr bwMode="auto">
          <a:xfrm>
            <a:off x="8332788" y="2135188"/>
            <a:ext cx="4651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Q’</a:t>
            </a:r>
            <a:r>
              <a:rPr lang="nl-NL" altLang="nl-NL" baseline="-25000">
                <a:solidFill>
                  <a:srgbClr val="000000"/>
                </a:solidFill>
              </a:rPr>
              <a:t>a</a:t>
            </a:r>
            <a:endParaRPr lang="nl-NL" altLang="nl-NL">
              <a:solidFill>
                <a:srgbClr val="000000"/>
              </a:solidFill>
            </a:endParaRPr>
          </a:p>
        </p:txBody>
      </p:sp>
      <p:cxnSp>
        <p:nvCxnSpPr>
          <p:cNvPr id="33" name="Rechte verbindingslijn 32"/>
          <p:cNvCxnSpPr/>
          <p:nvPr/>
        </p:nvCxnSpPr>
        <p:spPr>
          <a:xfrm>
            <a:off x="5072063" y="2341563"/>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5072063" y="3062288"/>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5072063" y="3781425"/>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5072063" y="4502150"/>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5072063" y="5222875"/>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Rechte verbindingslijn 3"/>
          <p:cNvCxnSpPr/>
          <p:nvPr/>
        </p:nvCxnSpPr>
        <p:spPr>
          <a:xfrm>
            <a:off x="5064125" y="1973263"/>
            <a:ext cx="0" cy="3529012"/>
          </a:xfrm>
          <a:prstGeom prst="line">
            <a:avLst/>
          </a:prstGeom>
          <a:ln w="38100"/>
        </p:spPr>
        <p:style>
          <a:lnRef idx="2">
            <a:schemeClr val="dk1"/>
          </a:lnRef>
          <a:fillRef idx="0">
            <a:schemeClr val="dk1"/>
          </a:fillRef>
          <a:effectRef idx="1">
            <a:schemeClr val="dk1"/>
          </a:effectRef>
          <a:fontRef idx="minor">
            <a:schemeClr val="tx1"/>
          </a:fontRef>
        </p:style>
      </p:cxnSp>
      <p:cxnSp>
        <p:nvCxnSpPr>
          <p:cNvPr id="5" name="Rechte verbindingslijn 4"/>
          <p:cNvCxnSpPr/>
          <p:nvPr/>
        </p:nvCxnSpPr>
        <p:spPr>
          <a:xfrm flipH="1">
            <a:off x="5064125" y="5502275"/>
            <a:ext cx="359251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Rechte verbindingslijn 37"/>
          <p:cNvCxnSpPr/>
          <p:nvPr/>
        </p:nvCxnSpPr>
        <p:spPr>
          <a:xfrm>
            <a:off x="5416550"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6137275"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6856413"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7577138"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8297863" y="19812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flipV="1">
            <a:off x="5082183" y="1995903"/>
            <a:ext cx="2827362" cy="2813284"/>
          </a:xfrm>
          <a:prstGeom prst="line">
            <a:avLst/>
          </a:prstGeom>
        </p:spPr>
        <p:style>
          <a:lnRef idx="3">
            <a:schemeClr val="accent4"/>
          </a:lnRef>
          <a:fillRef idx="0">
            <a:schemeClr val="accent4"/>
          </a:fillRef>
          <a:effectRef idx="2">
            <a:schemeClr val="accent4"/>
          </a:effectRef>
          <a:fontRef idx="minor">
            <a:schemeClr val="tx1"/>
          </a:fontRef>
        </p:style>
      </p:cxnSp>
      <p:sp>
        <p:nvSpPr>
          <p:cNvPr id="53294" name="Rechthoek 51"/>
          <p:cNvSpPr>
            <a:spLocks noChangeArrowheads="1"/>
          </p:cNvSpPr>
          <p:nvPr/>
        </p:nvSpPr>
        <p:spPr bwMode="auto">
          <a:xfrm>
            <a:off x="7345363" y="1895475"/>
            <a:ext cx="414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solidFill>
                  <a:srgbClr val="000000"/>
                </a:solidFill>
              </a:rPr>
              <a:t>Q</a:t>
            </a:r>
            <a:r>
              <a:rPr lang="nl-NL" altLang="nl-NL" baseline="-25000">
                <a:solidFill>
                  <a:srgbClr val="000000"/>
                </a:solidFill>
              </a:rPr>
              <a:t>a</a:t>
            </a:r>
            <a:endParaRPr lang="nl-NL" altLang="nl-NL">
              <a:solidFill>
                <a:srgbClr val="000000"/>
              </a:solidFill>
            </a:endParaRPr>
          </a:p>
        </p:txBody>
      </p:sp>
      <p:cxnSp>
        <p:nvCxnSpPr>
          <p:cNvPr id="3" name="Rechte verbindingslijn 2"/>
          <p:cNvCxnSpPr/>
          <p:nvPr/>
        </p:nvCxnSpPr>
        <p:spPr>
          <a:xfrm>
            <a:off x="5081588" y="3413125"/>
            <a:ext cx="1276350"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7" name="Rechte verbindingslijn 46"/>
          <p:cNvCxnSpPr/>
          <p:nvPr/>
        </p:nvCxnSpPr>
        <p:spPr>
          <a:xfrm>
            <a:off x="5100638" y="3781425"/>
            <a:ext cx="1657350"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6" name="Rechte verbindingslijn 45"/>
          <p:cNvCxnSpPr/>
          <p:nvPr/>
        </p:nvCxnSpPr>
        <p:spPr>
          <a:xfrm>
            <a:off x="6496050" y="3454400"/>
            <a:ext cx="1588" cy="2047875"/>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51" name="Ovaal 50"/>
          <p:cNvSpPr/>
          <p:nvPr/>
        </p:nvSpPr>
        <p:spPr>
          <a:xfrm>
            <a:off x="6431092" y="3335030"/>
            <a:ext cx="119609" cy="119609"/>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cxnSp>
        <p:nvCxnSpPr>
          <p:cNvPr id="53" name="Rechte verbindingslijn 52"/>
          <p:cNvCxnSpPr/>
          <p:nvPr/>
        </p:nvCxnSpPr>
        <p:spPr>
          <a:xfrm>
            <a:off x="6858000" y="3062288"/>
            <a:ext cx="0" cy="2454275"/>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2" name="Ovaal 31"/>
          <p:cNvSpPr/>
          <p:nvPr/>
        </p:nvSpPr>
        <p:spPr>
          <a:xfrm>
            <a:off x="6808876" y="3704580"/>
            <a:ext cx="119609" cy="11960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cxnSp>
        <p:nvCxnSpPr>
          <p:cNvPr id="54" name="Rechte verbindingslijn 53"/>
          <p:cNvCxnSpPr/>
          <p:nvPr/>
        </p:nvCxnSpPr>
        <p:spPr>
          <a:xfrm>
            <a:off x="5100638" y="3062288"/>
            <a:ext cx="1657350"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55" name="Ovaal 54"/>
          <p:cNvSpPr/>
          <p:nvPr/>
        </p:nvSpPr>
        <p:spPr>
          <a:xfrm>
            <a:off x="6800850" y="3008986"/>
            <a:ext cx="119609" cy="119609"/>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sp>
        <p:nvSpPr>
          <p:cNvPr id="53309" name="Tekstvak 49"/>
          <p:cNvSpPr txBox="1">
            <a:spLocks noChangeArrowheads="1"/>
          </p:cNvSpPr>
          <p:nvPr/>
        </p:nvSpPr>
        <p:spPr bwMode="auto">
          <a:xfrm>
            <a:off x="4476750" y="3254375"/>
            <a:ext cx="3698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1600" b="1">
                <a:solidFill>
                  <a:srgbClr val="C00000"/>
                </a:solidFill>
              </a:rPr>
              <a:t>p</a:t>
            </a:r>
            <a:r>
              <a:rPr lang="nl-NL" altLang="nl-NL" sz="1600" b="1" baseline="-25000">
                <a:solidFill>
                  <a:srgbClr val="C00000"/>
                </a:solidFill>
              </a:rPr>
              <a:t>o</a:t>
            </a:r>
            <a:endParaRPr lang="nl-NL" altLang="nl-NL" b="1" baseline="-25000">
              <a:solidFill>
                <a:srgbClr val="C00000"/>
              </a:solidFill>
            </a:endParaRPr>
          </a:p>
        </p:txBody>
      </p:sp>
      <p:sp>
        <p:nvSpPr>
          <p:cNvPr id="53310" name="Tekstvak 55"/>
          <p:cNvSpPr txBox="1">
            <a:spLocks noChangeArrowheads="1"/>
          </p:cNvSpPr>
          <p:nvPr/>
        </p:nvSpPr>
        <p:spPr bwMode="auto">
          <a:xfrm>
            <a:off x="4481513" y="3600450"/>
            <a:ext cx="3524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1600" b="1">
                <a:solidFill>
                  <a:srgbClr val="0070C0"/>
                </a:solidFill>
              </a:rPr>
              <a:t>p</a:t>
            </a:r>
            <a:r>
              <a:rPr lang="nl-NL" altLang="nl-NL" sz="1600" b="1" baseline="-25000">
                <a:solidFill>
                  <a:srgbClr val="0070C0"/>
                </a:solidFill>
              </a:rPr>
              <a:t>c</a:t>
            </a:r>
            <a:endParaRPr lang="nl-NL" altLang="nl-NL" b="1" baseline="-25000">
              <a:solidFill>
                <a:srgbClr val="0070C0"/>
              </a:solidFill>
            </a:endParaRPr>
          </a:p>
        </p:txBody>
      </p:sp>
      <p:sp>
        <p:nvSpPr>
          <p:cNvPr id="53311" name="Tekstvak 56"/>
          <p:cNvSpPr txBox="1">
            <a:spLocks noChangeArrowheads="1"/>
          </p:cNvSpPr>
          <p:nvPr/>
        </p:nvSpPr>
        <p:spPr bwMode="auto">
          <a:xfrm>
            <a:off x="4481513" y="2874963"/>
            <a:ext cx="36988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1600" b="1">
                <a:solidFill>
                  <a:srgbClr val="E46C0A"/>
                </a:solidFill>
              </a:rPr>
              <a:t>p</a:t>
            </a:r>
            <a:r>
              <a:rPr lang="nl-NL" altLang="nl-NL" sz="1600" b="1" baseline="-25000">
                <a:solidFill>
                  <a:srgbClr val="E46C0A"/>
                </a:solidFill>
              </a:rPr>
              <a:t>p</a:t>
            </a:r>
            <a:endParaRPr lang="nl-NL" altLang="nl-NL" b="1" baseline="-25000">
              <a:solidFill>
                <a:srgbClr val="E46C0A"/>
              </a:solidFill>
            </a:endParaRPr>
          </a:p>
        </p:txBody>
      </p:sp>
      <p:sp>
        <p:nvSpPr>
          <p:cNvPr id="53312" name="Titel 1"/>
          <p:cNvSpPr>
            <a:spLocks noGrp="1"/>
          </p:cNvSpPr>
          <p:nvPr>
            <p:ph type="title"/>
          </p:nvPr>
        </p:nvSpPr>
        <p:spPr/>
        <p:txBody>
          <a:bodyPr/>
          <a:lstStyle/>
          <a:p>
            <a:r>
              <a:rPr lang="nl-NL" altLang="nl-NL"/>
              <a:t>Welvaartseffecten</a:t>
            </a:r>
          </a:p>
        </p:txBody>
      </p:sp>
      <p:sp>
        <p:nvSpPr>
          <p:cNvPr id="43" name="Tijdelijke aanduiding voor inhoud 42"/>
          <p:cNvSpPr>
            <a:spLocks noGrp="1"/>
          </p:cNvSpPr>
          <p:nvPr>
            <p:ph sz="quarter" idx="4294967295"/>
          </p:nvPr>
        </p:nvSpPr>
        <p:spPr>
          <a:xfrm>
            <a:off x="654050" y="1812926"/>
            <a:ext cx="3822700" cy="3409949"/>
          </a:xfrm>
          <a:prstGeom prst="rect">
            <a:avLst/>
          </a:prstGeom>
        </p:spPr>
        <p:txBody>
          <a:bodyPr rtlCol="0">
            <a:normAutofit fontScale="70000" lnSpcReduction="20000"/>
          </a:bodyPr>
          <a:lstStyle/>
          <a:p>
            <a:pPr marL="0" indent="0" fontAlgn="auto">
              <a:spcAft>
                <a:spcPts val="0"/>
              </a:spcAft>
              <a:buFont typeface="Symbol" pitchFamily="18" charset="2"/>
              <a:buNone/>
              <a:defRPr/>
            </a:pPr>
            <a:r>
              <a:rPr lang="nl-NL" sz="1800" dirty="0" err="1"/>
              <a:t>Q</a:t>
            </a:r>
            <a:r>
              <a:rPr lang="nl-NL" sz="1800" baseline="-25000" dirty="0" err="1"/>
              <a:t>v</a:t>
            </a:r>
            <a:r>
              <a:rPr lang="nl-NL" sz="1800" dirty="0"/>
              <a:t> = -2P + 10</a:t>
            </a:r>
          </a:p>
          <a:p>
            <a:pPr marL="0" indent="0" fontAlgn="auto">
              <a:spcAft>
                <a:spcPts val="0"/>
              </a:spcAft>
              <a:buFont typeface="Symbol" pitchFamily="18" charset="2"/>
              <a:buNone/>
              <a:defRPr/>
            </a:pPr>
            <a:r>
              <a:rPr lang="nl-NL" sz="1800" dirty="0" err="1"/>
              <a:t>Q</a:t>
            </a:r>
            <a:r>
              <a:rPr lang="nl-NL" sz="1800" baseline="-25000" dirty="0" err="1"/>
              <a:t>a</a:t>
            </a:r>
            <a:r>
              <a:rPr lang="nl-NL" sz="1800" dirty="0"/>
              <a:t> = 2P – 2</a:t>
            </a:r>
          </a:p>
          <a:p>
            <a:pPr marL="0" indent="0" fontAlgn="auto">
              <a:spcAft>
                <a:spcPts val="0"/>
              </a:spcAft>
              <a:buFont typeface="Symbol" pitchFamily="18" charset="2"/>
              <a:buNone/>
              <a:defRPr/>
            </a:pPr>
            <a:r>
              <a:rPr lang="nl-NL" sz="1800" dirty="0" err="1"/>
              <a:t>Q’</a:t>
            </a:r>
            <a:r>
              <a:rPr lang="nl-NL" sz="1800" baseline="-25000" dirty="0" err="1"/>
              <a:t>a</a:t>
            </a:r>
            <a:r>
              <a:rPr lang="nl-NL" sz="1800" dirty="0"/>
              <a:t> = 2P</a:t>
            </a:r>
          </a:p>
          <a:p>
            <a:pPr marL="0" indent="0" fontAlgn="auto">
              <a:spcAft>
                <a:spcPts val="0"/>
              </a:spcAft>
              <a:buFont typeface="Symbol" pitchFamily="18" charset="2"/>
              <a:buNone/>
              <a:defRPr/>
            </a:pPr>
            <a:endParaRPr lang="nl-NL" dirty="0"/>
          </a:p>
          <a:p>
            <a:pPr marL="0" indent="0" fontAlgn="auto">
              <a:spcAft>
                <a:spcPts val="0"/>
              </a:spcAft>
              <a:buFont typeface="Symbol" pitchFamily="18" charset="2"/>
              <a:buNone/>
              <a:defRPr/>
            </a:pPr>
            <a:r>
              <a:rPr lang="nl-NL" dirty="0"/>
              <a:t>OS: - 5000</a:t>
            </a:r>
          </a:p>
          <a:p>
            <a:pPr marL="0" indent="0" fontAlgn="auto">
              <a:spcAft>
                <a:spcPts val="0"/>
              </a:spcAft>
              <a:buFont typeface="Symbol" pitchFamily="18" charset="2"/>
              <a:buNone/>
              <a:defRPr/>
            </a:pPr>
            <a:r>
              <a:rPr lang="nl-NL" dirty="0"/>
              <a:t>CS: + 2250</a:t>
            </a:r>
          </a:p>
          <a:p>
            <a:pPr marL="0" indent="0" fontAlgn="auto">
              <a:spcAft>
                <a:spcPts val="0"/>
              </a:spcAft>
              <a:buFont typeface="Symbol" pitchFamily="18" charset="2"/>
              <a:buNone/>
              <a:defRPr/>
            </a:pPr>
            <a:r>
              <a:rPr lang="nl-NL" dirty="0"/>
              <a:t>PS: + 2250</a:t>
            </a:r>
          </a:p>
          <a:p>
            <a:pPr marL="0" indent="0" fontAlgn="auto">
              <a:spcAft>
                <a:spcPts val="0"/>
              </a:spcAft>
              <a:buFont typeface="Symbol" pitchFamily="18" charset="2"/>
              <a:buNone/>
              <a:defRPr/>
            </a:pPr>
            <a:endParaRPr lang="nl-NL" dirty="0"/>
          </a:p>
          <a:p>
            <a:pPr marL="0" indent="0" fontAlgn="auto">
              <a:spcAft>
                <a:spcPts val="0"/>
              </a:spcAft>
              <a:buFont typeface="Symbol" pitchFamily="18" charset="2"/>
              <a:buNone/>
              <a:defRPr/>
            </a:pPr>
            <a:r>
              <a:rPr lang="nl-NL" dirty="0"/>
              <a:t>HBD / welvaartsverlies:</a:t>
            </a:r>
          </a:p>
          <a:p>
            <a:pPr marL="0" indent="0" fontAlgn="auto">
              <a:spcAft>
                <a:spcPts val="0"/>
              </a:spcAft>
              <a:buFont typeface="Symbol" pitchFamily="18" charset="2"/>
              <a:buNone/>
              <a:defRPr/>
            </a:pPr>
            <a:r>
              <a:rPr lang="nl-NL" dirty="0"/>
              <a:t>½ x 1 x 1000 = 500</a:t>
            </a:r>
          </a:p>
          <a:p>
            <a:pPr marL="0" indent="0" fontAlgn="auto">
              <a:spcAft>
                <a:spcPts val="0"/>
              </a:spcAft>
              <a:buFont typeface="Symbol" pitchFamily="18" charset="2"/>
              <a:buNone/>
              <a:defRPr/>
            </a:pPr>
            <a:r>
              <a:rPr lang="nl-NL" dirty="0"/>
              <a:t>HBD = </a:t>
            </a:r>
            <a:r>
              <a:rPr lang="nl-NL" dirty="0" err="1"/>
              <a:t>Harbergerdriehoek</a:t>
            </a:r>
            <a:endParaRPr lang="nl-NL" dirty="0"/>
          </a:p>
          <a:p>
            <a:pPr marL="0" indent="0" fontAlgn="auto">
              <a:spcAft>
                <a:spcPts val="0"/>
              </a:spcAft>
              <a:buFont typeface="Symbol" pitchFamily="18" charset="2"/>
              <a:buNone/>
              <a:defRPr/>
            </a:pPr>
            <a:endParaRPr lang="nl-NL" dirty="0"/>
          </a:p>
          <a:p>
            <a:pPr marL="0" indent="0" fontAlgn="auto">
              <a:spcAft>
                <a:spcPts val="0"/>
              </a:spcAft>
              <a:buFont typeface="Symbol" pitchFamily="18" charset="2"/>
              <a:buNone/>
              <a:defRPr/>
            </a:pPr>
            <a:endParaRPr lang="nl-NL" dirty="0"/>
          </a:p>
        </p:txBody>
      </p:sp>
    </p:spTree>
    <p:extLst>
      <p:ext uri="{BB962C8B-B14F-4D97-AF65-F5344CB8AC3E}">
        <p14:creationId xmlns:p14="http://schemas.microsoft.com/office/powerpoint/2010/main" val="19601015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
                                            <p:txEl>
                                              <p:pRg st="4" end="4"/>
                                            </p:txEl>
                                          </p:spTgt>
                                        </p:tgtEl>
                                        <p:attrNameLst>
                                          <p:attrName>style.visibility</p:attrName>
                                        </p:attrNameLst>
                                      </p:cBhvr>
                                      <p:to>
                                        <p:strVal val="visible"/>
                                      </p:to>
                                    </p:set>
                                    <p:animEffect transition="in" filter="fade">
                                      <p:cBhvr>
                                        <p:cTn id="7" dur="500"/>
                                        <p:tgtEl>
                                          <p:spTgt spid="43">
                                            <p:txEl>
                                              <p:pRg st="4" end="4"/>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43">
                                            <p:txEl>
                                              <p:pRg st="5" end="5"/>
                                            </p:txEl>
                                          </p:spTgt>
                                        </p:tgtEl>
                                        <p:attrNameLst>
                                          <p:attrName>style.visibility</p:attrName>
                                        </p:attrNameLst>
                                      </p:cBhvr>
                                      <p:to>
                                        <p:strVal val="visible"/>
                                      </p:to>
                                    </p:set>
                                    <p:animEffect transition="in" filter="fade">
                                      <p:cBhvr>
                                        <p:cTn id="16" dur="500"/>
                                        <p:tgtEl>
                                          <p:spTgt spid="43">
                                            <p:txEl>
                                              <p:pRg st="5" end="5"/>
                                            </p:txEl>
                                          </p:spTgt>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3">
                                            <p:txEl>
                                              <p:pRg st="6" end="6"/>
                                            </p:txEl>
                                          </p:spTgt>
                                        </p:tgtEl>
                                        <p:attrNameLst>
                                          <p:attrName>style.visibility</p:attrName>
                                        </p:attrNameLst>
                                      </p:cBhvr>
                                      <p:to>
                                        <p:strVal val="visible"/>
                                      </p:to>
                                    </p:set>
                                    <p:animEffect transition="in" filter="fade">
                                      <p:cBhvr>
                                        <p:cTn id="25" dur="500"/>
                                        <p:tgtEl>
                                          <p:spTgt spid="43">
                                            <p:txEl>
                                              <p:pRg st="6" end="6"/>
                                            </p:txEl>
                                          </p:spTgt>
                                        </p:tgtEl>
                                      </p:cBhvr>
                                    </p:animEffect>
                                  </p:childTnLst>
                                </p:cTn>
                              </p:par>
                            </p:childTnLst>
                          </p:cTn>
                        </p:par>
                        <p:par>
                          <p:cTn id="26" fill="hold" nodeType="afterGroup">
                            <p:stCondLst>
                              <p:cond delay="500"/>
                            </p:stCondLst>
                            <p:childTnLst>
                              <p:par>
                                <p:cTn id="27" presetID="10" presetClass="entr" presetSubtype="0" fill="hold" nodeType="afterEffect">
                                  <p:stCondLst>
                                    <p:cond delay="50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43">
                                            <p:txEl>
                                              <p:pRg st="8" end="8"/>
                                            </p:txEl>
                                          </p:spTgt>
                                        </p:tgtEl>
                                        <p:attrNameLst>
                                          <p:attrName>style.visibility</p:attrName>
                                        </p:attrNameLst>
                                      </p:cBhvr>
                                      <p:to>
                                        <p:strVal val="visible"/>
                                      </p:to>
                                    </p:set>
                                    <p:animEffect transition="in" filter="fade">
                                      <p:cBhvr>
                                        <p:cTn id="34" dur="500"/>
                                        <p:tgtEl>
                                          <p:spTgt spid="43">
                                            <p:txEl>
                                              <p:pRg st="8" end="8"/>
                                            </p:txEl>
                                          </p:spTgt>
                                        </p:tgtEl>
                                      </p:cBhvr>
                                    </p:animEffect>
                                  </p:childTnLst>
                                </p:cTn>
                              </p:par>
                            </p:childTnLst>
                          </p:cTn>
                        </p:par>
                        <p:par>
                          <p:cTn id="35" fill="hold" nodeType="afterGroup">
                            <p:stCondLst>
                              <p:cond delay="500"/>
                            </p:stCondLst>
                            <p:childTnLst>
                              <p:par>
                                <p:cTn id="36" presetID="10" presetClass="entr" presetSubtype="0"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26" presetClass="emph" presetSubtype="0" repeatCount="10000" fill="hold" nodeType="withEffect">
                                  <p:stCondLst>
                                    <p:cond delay="0"/>
                                  </p:stCondLst>
                                  <p:childTnLst>
                                    <p:animEffect transition="out" filter="fade">
                                      <p:cBhvr>
                                        <p:cTn id="40" dur="500" tmFilter="0, 0; .2, .5; .8, .5; 1, 0"/>
                                        <p:tgtEl>
                                          <p:spTgt spid="58"/>
                                        </p:tgtEl>
                                      </p:cBhvr>
                                    </p:animEffect>
                                    <p:animScale>
                                      <p:cBhvr>
                                        <p:cTn id="41" dur="250" autoRev="1" fill="hold"/>
                                        <p:tgtEl>
                                          <p:spTgt spid="58"/>
                                        </p:tgtEl>
                                      </p:cBhvr>
                                      <p:by x="105000" y="105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3">
                                            <p:txEl>
                                              <p:pRg st="9" end="9"/>
                                            </p:txEl>
                                          </p:spTgt>
                                        </p:tgtEl>
                                        <p:attrNameLst>
                                          <p:attrName>style.visibility</p:attrName>
                                        </p:attrNameLst>
                                      </p:cBhvr>
                                      <p:to>
                                        <p:strVal val="visible"/>
                                      </p:to>
                                    </p:set>
                                    <p:animEffect transition="in" filter="fade">
                                      <p:cBhvr>
                                        <p:cTn id="46" dur="500"/>
                                        <p:tgtEl>
                                          <p:spTgt spid="4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3">
                                            <p:txEl>
                                              <p:pRg st="10" end="10"/>
                                            </p:txEl>
                                          </p:spTgt>
                                        </p:tgtEl>
                                        <p:attrNameLst>
                                          <p:attrName>style.visibility</p:attrName>
                                        </p:attrNameLst>
                                      </p:cBhvr>
                                      <p:to>
                                        <p:strVal val="visible"/>
                                      </p:to>
                                    </p:set>
                                    <p:animEffect transition="in" filter="fade">
                                      <p:cBhvr>
                                        <p:cTn id="51" dur="500"/>
                                        <p:tgtEl>
                                          <p:spTgt spid="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AA448B6-1734-8749-A00B-738A6085F97C}"/>
              </a:ext>
            </a:extLst>
          </p:cNvPr>
          <p:cNvSpPr>
            <a:spLocks noGrp="1"/>
          </p:cNvSpPr>
          <p:nvPr>
            <p:ph type="ftr" sz="quarter" idx="11"/>
          </p:nvPr>
        </p:nvSpPr>
        <p:spPr>
          <a:xfrm>
            <a:off x="188480" y="5543550"/>
            <a:ext cx="5004665" cy="273844"/>
          </a:xfrm>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47067D30-3DF9-F74A-93CD-7D61812EF0C5}"/>
              </a:ext>
            </a:extLst>
          </p:cNvPr>
          <p:cNvSpPr>
            <a:spLocks noGrp="1"/>
          </p:cNvSpPr>
          <p:nvPr>
            <p:ph type="sldNum" sz="quarter" idx="12"/>
          </p:nvPr>
        </p:nvSpPr>
        <p:spPr/>
        <p:txBody>
          <a:bodyPr/>
          <a:lstStyle/>
          <a:p>
            <a:fld id="{BA64744A-4676-D344-995A-9F9E7C2DA49B}" type="slidenum">
              <a:rPr lang="nl-NL" smtClean="0"/>
              <a:t>5</a:t>
            </a:fld>
            <a:endParaRPr lang="nl-NL"/>
          </a:p>
        </p:txBody>
      </p:sp>
      <p:pic>
        <p:nvPicPr>
          <p:cNvPr id="5" name="Afbeelding 4">
            <a:extLst>
              <a:ext uri="{FF2B5EF4-FFF2-40B4-BE49-F238E27FC236}">
                <a16:creationId xmlns:a16="http://schemas.microsoft.com/office/drawing/2014/main" id="{5BA30DCD-9CE8-A44F-AD04-D7116FE13595}"/>
              </a:ext>
            </a:extLst>
          </p:cNvPr>
          <p:cNvPicPr>
            <a:picLocks noChangeAspect="1"/>
          </p:cNvPicPr>
          <p:nvPr/>
        </p:nvPicPr>
        <p:blipFill>
          <a:blip r:embed="rId2"/>
          <a:stretch>
            <a:fillRect/>
          </a:stretch>
        </p:blipFill>
        <p:spPr>
          <a:xfrm>
            <a:off x="-1" y="1321728"/>
            <a:ext cx="5381625" cy="4211464"/>
          </a:xfrm>
          <a:prstGeom prst="rect">
            <a:avLst/>
          </a:prstGeom>
        </p:spPr>
      </p:pic>
      <p:sp>
        <p:nvSpPr>
          <p:cNvPr id="6" name="Tekstvak 5">
            <a:extLst>
              <a:ext uri="{FF2B5EF4-FFF2-40B4-BE49-F238E27FC236}">
                <a16:creationId xmlns:a16="http://schemas.microsoft.com/office/drawing/2014/main" id="{FC9AD8CA-CFB8-AC45-9220-1B67BC617E33}"/>
              </a:ext>
            </a:extLst>
          </p:cNvPr>
          <p:cNvSpPr txBox="1"/>
          <p:nvPr/>
        </p:nvSpPr>
        <p:spPr>
          <a:xfrm>
            <a:off x="2600326" y="897731"/>
            <a:ext cx="5285183" cy="369332"/>
          </a:xfrm>
          <a:prstGeom prst="rect">
            <a:avLst/>
          </a:prstGeom>
          <a:noFill/>
        </p:spPr>
        <p:txBody>
          <a:bodyPr wrap="square" rtlCol="0">
            <a:spAutoFit/>
          </a:bodyPr>
          <a:lstStyle/>
          <a:p>
            <a:r>
              <a:rPr lang="nl-NL" dirty="0"/>
              <a:t>7.4 Wanneer is overheidsregulering noodzakelijk</a:t>
            </a:r>
          </a:p>
        </p:txBody>
      </p:sp>
      <p:pic>
        <p:nvPicPr>
          <p:cNvPr id="8" name="Afbeelding 7">
            <a:extLst>
              <a:ext uri="{FF2B5EF4-FFF2-40B4-BE49-F238E27FC236}">
                <a16:creationId xmlns:a16="http://schemas.microsoft.com/office/drawing/2014/main" id="{A962D4DA-F677-4B45-BD70-1A8593A0C728}"/>
              </a:ext>
            </a:extLst>
          </p:cNvPr>
          <p:cNvPicPr>
            <a:picLocks noChangeAspect="1"/>
          </p:cNvPicPr>
          <p:nvPr/>
        </p:nvPicPr>
        <p:blipFill>
          <a:blip r:embed="rId3"/>
          <a:stretch>
            <a:fillRect/>
          </a:stretch>
        </p:blipFill>
        <p:spPr>
          <a:xfrm>
            <a:off x="5381625" y="1321729"/>
            <a:ext cx="3726295" cy="3947978"/>
          </a:xfrm>
          <a:prstGeom prst="rect">
            <a:avLst/>
          </a:prstGeom>
        </p:spPr>
      </p:pic>
      <p:sp>
        <p:nvSpPr>
          <p:cNvPr id="9" name="Pijl omhoog 8">
            <a:extLst>
              <a:ext uri="{FF2B5EF4-FFF2-40B4-BE49-F238E27FC236}">
                <a16:creationId xmlns:a16="http://schemas.microsoft.com/office/drawing/2014/main" id="{D195FD83-6BB0-6746-88CC-D0885E2AFCC9}"/>
              </a:ext>
            </a:extLst>
          </p:cNvPr>
          <p:cNvSpPr/>
          <p:nvPr/>
        </p:nvSpPr>
        <p:spPr>
          <a:xfrm>
            <a:off x="7400925" y="2100262"/>
            <a:ext cx="171450" cy="5286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ekstvak 9">
            <a:extLst>
              <a:ext uri="{FF2B5EF4-FFF2-40B4-BE49-F238E27FC236}">
                <a16:creationId xmlns:a16="http://schemas.microsoft.com/office/drawing/2014/main" id="{14301E31-5029-0A40-8E2D-7095341D577B}"/>
              </a:ext>
            </a:extLst>
          </p:cNvPr>
          <p:cNvSpPr txBox="1"/>
          <p:nvPr/>
        </p:nvSpPr>
        <p:spPr>
          <a:xfrm>
            <a:off x="7486650" y="2114259"/>
            <a:ext cx="1028700" cy="323165"/>
          </a:xfrm>
          <a:prstGeom prst="rect">
            <a:avLst/>
          </a:prstGeom>
          <a:noFill/>
        </p:spPr>
        <p:txBody>
          <a:bodyPr wrap="square" rtlCol="0">
            <a:spAutoFit/>
          </a:bodyPr>
          <a:lstStyle/>
          <a:p>
            <a:r>
              <a:rPr lang="nl-NL" sz="1500" dirty="0"/>
              <a:t>Heffing</a:t>
            </a:r>
          </a:p>
        </p:txBody>
      </p:sp>
    </p:spTree>
    <p:extLst>
      <p:ext uri="{BB962C8B-B14F-4D97-AF65-F5344CB8AC3E}">
        <p14:creationId xmlns:p14="http://schemas.microsoft.com/office/powerpoint/2010/main" val="421551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870200" y="457200"/>
            <a:ext cx="4203700" cy="461665"/>
          </a:xfrm>
          <a:prstGeom prst="rect">
            <a:avLst/>
          </a:prstGeom>
          <a:noFill/>
        </p:spPr>
        <p:txBody>
          <a:bodyPr wrap="square" rtlCol="0">
            <a:spAutoFit/>
          </a:bodyPr>
          <a:lstStyle/>
          <a:p>
            <a:r>
              <a:rPr lang="nl-NL" sz="2400" dirty="0"/>
              <a:t>Quotering en overig ingrijpen</a:t>
            </a:r>
          </a:p>
        </p:txBody>
      </p:sp>
      <p:sp>
        <p:nvSpPr>
          <p:cNvPr id="6" name="Tekstvak 5"/>
          <p:cNvSpPr txBox="1"/>
          <p:nvPr/>
        </p:nvSpPr>
        <p:spPr>
          <a:xfrm>
            <a:off x="1244600" y="1155700"/>
            <a:ext cx="3644900" cy="646331"/>
          </a:xfrm>
          <a:prstGeom prst="rect">
            <a:avLst/>
          </a:prstGeom>
          <a:noFill/>
        </p:spPr>
        <p:txBody>
          <a:bodyPr wrap="square" rtlCol="0">
            <a:spAutoFit/>
          </a:bodyPr>
          <a:lstStyle/>
          <a:p>
            <a:r>
              <a:rPr lang="nl-NL" dirty="0"/>
              <a:t>Minimumprijs is duur i.v.m. </a:t>
            </a:r>
          </a:p>
          <a:p>
            <a:r>
              <a:rPr lang="nl-NL" dirty="0"/>
              <a:t>Opkopen of </a:t>
            </a:r>
            <a:r>
              <a:rPr lang="nl-NL" dirty="0" err="1"/>
              <a:t>subsidieren</a:t>
            </a:r>
            <a:endParaRPr lang="nl-NL" dirty="0"/>
          </a:p>
        </p:txBody>
      </p:sp>
      <p:sp>
        <p:nvSpPr>
          <p:cNvPr id="7" name="Tekstvak 6"/>
          <p:cNvSpPr txBox="1"/>
          <p:nvPr/>
        </p:nvSpPr>
        <p:spPr>
          <a:xfrm>
            <a:off x="1244600" y="2057400"/>
            <a:ext cx="4876800" cy="1200329"/>
          </a:xfrm>
          <a:prstGeom prst="rect">
            <a:avLst/>
          </a:prstGeom>
          <a:noFill/>
        </p:spPr>
        <p:txBody>
          <a:bodyPr wrap="square" rtlCol="0">
            <a:spAutoFit/>
          </a:bodyPr>
          <a:lstStyle/>
          <a:p>
            <a:r>
              <a:rPr lang="nl-NL" dirty="0"/>
              <a:t>Minimumprijs gecombineerd met een quotum (maximaal te produceren hoeveelheid) kost de overheid minder tot niets, maar gaat wel ten koste van de welvaart</a:t>
            </a:r>
          </a:p>
        </p:txBody>
      </p:sp>
      <p:cxnSp>
        <p:nvCxnSpPr>
          <p:cNvPr id="9" name="Rechte verbindingslijn 8"/>
          <p:cNvCxnSpPr/>
          <p:nvPr/>
        </p:nvCxnSpPr>
        <p:spPr>
          <a:xfrm>
            <a:off x="1079500" y="3454400"/>
            <a:ext cx="0" cy="205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Rechte verbindingslijn 10"/>
          <p:cNvCxnSpPr/>
          <p:nvPr/>
        </p:nvCxnSpPr>
        <p:spPr>
          <a:xfrm flipH="1">
            <a:off x="1079500" y="5511800"/>
            <a:ext cx="241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Rechte verbindingslijn 14"/>
          <p:cNvCxnSpPr/>
          <p:nvPr/>
        </p:nvCxnSpPr>
        <p:spPr>
          <a:xfrm>
            <a:off x="1079500" y="3606800"/>
            <a:ext cx="2247900" cy="190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Rechte verbindingslijn 17"/>
          <p:cNvCxnSpPr/>
          <p:nvPr/>
        </p:nvCxnSpPr>
        <p:spPr>
          <a:xfrm flipH="1">
            <a:off x="1079500" y="3860800"/>
            <a:ext cx="1879600" cy="1257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Rechte verbindingslijn 20"/>
          <p:cNvCxnSpPr/>
          <p:nvPr/>
        </p:nvCxnSpPr>
        <p:spPr>
          <a:xfrm flipH="1">
            <a:off x="1079500" y="4432300"/>
            <a:ext cx="1879600"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kstvak 26"/>
          <p:cNvSpPr txBox="1"/>
          <p:nvPr/>
        </p:nvSpPr>
        <p:spPr>
          <a:xfrm>
            <a:off x="1358900" y="3454400"/>
            <a:ext cx="533400" cy="369332"/>
          </a:xfrm>
          <a:prstGeom prst="rect">
            <a:avLst/>
          </a:prstGeom>
          <a:noFill/>
        </p:spPr>
        <p:txBody>
          <a:bodyPr wrap="square" rtlCol="0">
            <a:spAutoFit/>
          </a:bodyPr>
          <a:lstStyle/>
          <a:p>
            <a:r>
              <a:rPr lang="nl-NL" dirty="0" err="1"/>
              <a:t>Qv</a:t>
            </a:r>
            <a:endParaRPr lang="nl-NL" dirty="0"/>
          </a:p>
        </p:txBody>
      </p:sp>
      <p:sp>
        <p:nvSpPr>
          <p:cNvPr id="28" name="Tekstvak 27"/>
          <p:cNvSpPr txBox="1"/>
          <p:nvPr/>
        </p:nvSpPr>
        <p:spPr>
          <a:xfrm>
            <a:off x="2425700" y="3491468"/>
            <a:ext cx="533400" cy="369332"/>
          </a:xfrm>
          <a:prstGeom prst="rect">
            <a:avLst/>
          </a:prstGeom>
          <a:noFill/>
        </p:spPr>
        <p:txBody>
          <a:bodyPr wrap="square" rtlCol="0">
            <a:spAutoFit/>
          </a:bodyPr>
          <a:lstStyle/>
          <a:p>
            <a:r>
              <a:rPr lang="nl-NL" dirty="0" err="1"/>
              <a:t>Qa</a:t>
            </a:r>
            <a:endParaRPr lang="nl-NL" dirty="0"/>
          </a:p>
        </p:txBody>
      </p:sp>
      <p:sp>
        <p:nvSpPr>
          <p:cNvPr id="29" name="Tekstvak 28"/>
          <p:cNvSpPr txBox="1"/>
          <p:nvPr/>
        </p:nvSpPr>
        <p:spPr>
          <a:xfrm>
            <a:off x="520700" y="3122136"/>
            <a:ext cx="723900" cy="369332"/>
          </a:xfrm>
          <a:prstGeom prst="rect">
            <a:avLst/>
          </a:prstGeom>
          <a:noFill/>
        </p:spPr>
        <p:txBody>
          <a:bodyPr wrap="square" rtlCol="0">
            <a:spAutoFit/>
          </a:bodyPr>
          <a:lstStyle/>
          <a:p>
            <a:r>
              <a:rPr lang="nl-NL" dirty="0"/>
              <a:t>Prijs</a:t>
            </a:r>
          </a:p>
        </p:txBody>
      </p:sp>
      <p:sp>
        <p:nvSpPr>
          <p:cNvPr id="30" name="Tekstvak 29"/>
          <p:cNvSpPr txBox="1"/>
          <p:nvPr/>
        </p:nvSpPr>
        <p:spPr>
          <a:xfrm>
            <a:off x="2425700" y="5600700"/>
            <a:ext cx="1816100" cy="369332"/>
          </a:xfrm>
          <a:prstGeom prst="rect">
            <a:avLst/>
          </a:prstGeom>
          <a:noFill/>
        </p:spPr>
        <p:txBody>
          <a:bodyPr wrap="square" rtlCol="0">
            <a:spAutoFit/>
          </a:bodyPr>
          <a:lstStyle/>
          <a:p>
            <a:r>
              <a:rPr lang="nl-NL" dirty="0" err="1"/>
              <a:t>Qv</a:t>
            </a:r>
            <a:r>
              <a:rPr lang="nl-NL" dirty="0"/>
              <a:t> (x 100.000 L)</a:t>
            </a:r>
          </a:p>
        </p:txBody>
      </p:sp>
      <p:sp>
        <p:nvSpPr>
          <p:cNvPr id="31" name="Tekstvak 30"/>
          <p:cNvSpPr txBox="1"/>
          <p:nvPr/>
        </p:nvSpPr>
        <p:spPr>
          <a:xfrm>
            <a:off x="520700" y="4247634"/>
            <a:ext cx="533400" cy="369332"/>
          </a:xfrm>
          <a:prstGeom prst="rect">
            <a:avLst/>
          </a:prstGeom>
          <a:noFill/>
        </p:spPr>
        <p:txBody>
          <a:bodyPr wrap="square" rtlCol="0">
            <a:spAutoFit/>
          </a:bodyPr>
          <a:lstStyle/>
          <a:p>
            <a:r>
              <a:rPr lang="nl-NL" dirty="0" err="1"/>
              <a:t>Pe</a:t>
            </a:r>
            <a:endParaRPr lang="nl-NL" dirty="0"/>
          </a:p>
        </p:txBody>
      </p:sp>
      <p:sp>
        <p:nvSpPr>
          <p:cNvPr id="32" name="Rechthoekige driehoek 31"/>
          <p:cNvSpPr/>
          <p:nvPr/>
        </p:nvSpPr>
        <p:spPr>
          <a:xfrm>
            <a:off x="1110774" y="3606800"/>
            <a:ext cx="984726" cy="825500"/>
          </a:xfrm>
          <a:prstGeom prst="rtTriangl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3" name="Rechthoekige driehoek 32"/>
          <p:cNvSpPr/>
          <p:nvPr/>
        </p:nvSpPr>
        <p:spPr>
          <a:xfrm rot="5400000">
            <a:off x="1255979" y="4278579"/>
            <a:ext cx="650341" cy="1028700"/>
          </a:xfrm>
          <a:prstGeom prst="rtTriangl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4" name="Rechthoek 33"/>
          <p:cNvSpPr/>
          <p:nvPr/>
        </p:nvSpPr>
        <p:spPr>
          <a:xfrm>
            <a:off x="933341" y="3825473"/>
            <a:ext cx="851118" cy="646331"/>
          </a:xfrm>
          <a:prstGeom prst="rect">
            <a:avLst/>
          </a:prstGeom>
          <a:noFill/>
        </p:spPr>
        <p:txBody>
          <a:bodyPr wrap="square" lIns="91440" tIns="45720" rIns="91440" bIns="45720">
            <a:spAutoFit/>
          </a:bodyPr>
          <a:lstStyle/>
          <a:p>
            <a:pPr algn="ctr"/>
            <a:r>
              <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35" name="Rechthoek 34"/>
          <p:cNvSpPr/>
          <p:nvPr/>
        </p:nvSpPr>
        <p:spPr>
          <a:xfrm>
            <a:off x="1110774" y="4467759"/>
            <a:ext cx="430376" cy="646331"/>
          </a:xfrm>
          <a:prstGeom prst="rect">
            <a:avLst/>
          </a:prstGeom>
          <a:noFill/>
        </p:spPr>
        <p:txBody>
          <a:bodyPr wrap="none" lIns="91440" tIns="45720" rIns="91440" bIns="45720">
            <a:spAutoFit/>
          </a:bodyPr>
          <a:lstStyle/>
          <a:p>
            <a:pPr algn="ctr"/>
            <a:r>
              <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p>
        </p:txBody>
      </p:sp>
      <p:cxnSp>
        <p:nvCxnSpPr>
          <p:cNvPr id="36" name="Rechte verbindingslijn 35"/>
          <p:cNvCxnSpPr/>
          <p:nvPr/>
        </p:nvCxnSpPr>
        <p:spPr>
          <a:xfrm>
            <a:off x="5080000" y="3385066"/>
            <a:ext cx="0" cy="205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Rechte verbindingslijn 36"/>
          <p:cNvCxnSpPr/>
          <p:nvPr/>
        </p:nvCxnSpPr>
        <p:spPr>
          <a:xfrm flipH="1">
            <a:off x="5080000" y="5442466"/>
            <a:ext cx="241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Rechte verbindingslijn 37"/>
          <p:cNvCxnSpPr/>
          <p:nvPr/>
        </p:nvCxnSpPr>
        <p:spPr>
          <a:xfrm>
            <a:off x="5080000" y="3537466"/>
            <a:ext cx="2247900" cy="190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Rechte verbindingslijn 38"/>
          <p:cNvCxnSpPr/>
          <p:nvPr/>
        </p:nvCxnSpPr>
        <p:spPr>
          <a:xfrm flipH="1">
            <a:off x="5080000" y="3791466"/>
            <a:ext cx="1879600" cy="1257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Rechte verbindingslijn 39"/>
          <p:cNvCxnSpPr/>
          <p:nvPr/>
        </p:nvCxnSpPr>
        <p:spPr>
          <a:xfrm flipH="1">
            <a:off x="5080000" y="4362966"/>
            <a:ext cx="1879600" cy="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kstvak 40"/>
          <p:cNvSpPr txBox="1"/>
          <p:nvPr/>
        </p:nvSpPr>
        <p:spPr>
          <a:xfrm>
            <a:off x="5359400" y="3385066"/>
            <a:ext cx="533400" cy="369332"/>
          </a:xfrm>
          <a:prstGeom prst="rect">
            <a:avLst/>
          </a:prstGeom>
          <a:noFill/>
        </p:spPr>
        <p:txBody>
          <a:bodyPr wrap="square" rtlCol="0">
            <a:spAutoFit/>
          </a:bodyPr>
          <a:lstStyle/>
          <a:p>
            <a:r>
              <a:rPr lang="nl-NL" dirty="0" err="1"/>
              <a:t>Qv</a:t>
            </a:r>
            <a:endParaRPr lang="nl-NL" dirty="0"/>
          </a:p>
        </p:txBody>
      </p:sp>
      <p:sp>
        <p:nvSpPr>
          <p:cNvPr id="42" name="Tekstvak 41"/>
          <p:cNvSpPr txBox="1"/>
          <p:nvPr/>
        </p:nvSpPr>
        <p:spPr>
          <a:xfrm>
            <a:off x="6426200" y="3422134"/>
            <a:ext cx="533400" cy="369332"/>
          </a:xfrm>
          <a:prstGeom prst="rect">
            <a:avLst/>
          </a:prstGeom>
          <a:noFill/>
        </p:spPr>
        <p:txBody>
          <a:bodyPr wrap="square" rtlCol="0">
            <a:spAutoFit/>
          </a:bodyPr>
          <a:lstStyle/>
          <a:p>
            <a:r>
              <a:rPr lang="nl-NL" dirty="0" err="1"/>
              <a:t>Qa</a:t>
            </a:r>
            <a:endParaRPr lang="nl-NL" dirty="0"/>
          </a:p>
        </p:txBody>
      </p:sp>
      <p:sp>
        <p:nvSpPr>
          <p:cNvPr id="43" name="Tekstvak 42"/>
          <p:cNvSpPr txBox="1"/>
          <p:nvPr/>
        </p:nvSpPr>
        <p:spPr>
          <a:xfrm>
            <a:off x="4521200" y="3052802"/>
            <a:ext cx="723900" cy="369332"/>
          </a:xfrm>
          <a:prstGeom prst="rect">
            <a:avLst/>
          </a:prstGeom>
          <a:noFill/>
        </p:spPr>
        <p:txBody>
          <a:bodyPr wrap="square" rtlCol="0">
            <a:spAutoFit/>
          </a:bodyPr>
          <a:lstStyle/>
          <a:p>
            <a:r>
              <a:rPr lang="nl-NL" dirty="0"/>
              <a:t>Prijs</a:t>
            </a:r>
          </a:p>
        </p:txBody>
      </p:sp>
      <p:sp>
        <p:nvSpPr>
          <p:cNvPr id="44" name="Tekstvak 43"/>
          <p:cNvSpPr txBox="1"/>
          <p:nvPr/>
        </p:nvSpPr>
        <p:spPr>
          <a:xfrm>
            <a:off x="4521200" y="4178300"/>
            <a:ext cx="533400" cy="369332"/>
          </a:xfrm>
          <a:prstGeom prst="rect">
            <a:avLst/>
          </a:prstGeom>
          <a:noFill/>
        </p:spPr>
        <p:txBody>
          <a:bodyPr wrap="square" rtlCol="0">
            <a:spAutoFit/>
          </a:bodyPr>
          <a:lstStyle/>
          <a:p>
            <a:r>
              <a:rPr lang="nl-NL" dirty="0" err="1"/>
              <a:t>Pe</a:t>
            </a:r>
            <a:endParaRPr lang="nl-NL" dirty="0"/>
          </a:p>
        </p:txBody>
      </p:sp>
      <p:sp>
        <p:nvSpPr>
          <p:cNvPr id="45" name="Tekstvak 44"/>
          <p:cNvSpPr txBox="1"/>
          <p:nvPr/>
        </p:nvSpPr>
        <p:spPr>
          <a:xfrm>
            <a:off x="948049" y="5970032"/>
            <a:ext cx="2811151" cy="369332"/>
          </a:xfrm>
          <a:prstGeom prst="rect">
            <a:avLst/>
          </a:prstGeom>
          <a:noFill/>
        </p:spPr>
        <p:txBody>
          <a:bodyPr wrap="square" rtlCol="0">
            <a:spAutoFit/>
          </a:bodyPr>
          <a:lstStyle/>
          <a:p>
            <a:r>
              <a:rPr lang="nl-NL" dirty="0"/>
              <a:t>Volkomen concurrentie</a:t>
            </a:r>
          </a:p>
        </p:txBody>
      </p:sp>
      <p:sp>
        <p:nvSpPr>
          <p:cNvPr id="46" name="Tekstvak 45"/>
          <p:cNvSpPr txBox="1"/>
          <p:nvPr/>
        </p:nvSpPr>
        <p:spPr>
          <a:xfrm>
            <a:off x="4681849" y="5970032"/>
            <a:ext cx="2811151" cy="369332"/>
          </a:xfrm>
          <a:prstGeom prst="rect">
            <a:avLst/>
          </a:prstGeom>
          <a:noFill/>
        </p:spPr>
        <p:txBody>
          <a:bodyPr wrap="square" rtlCol="0">
            <a:spAutoFit/>
          </a:bodyPr>
          <a:lstStyle/>
          <a:p>
            <a:r>
              <a:rPr lang="nl-NL" dirty="0"/>
              <a:t>Minimumprijs met quotum</a:t>
            </a:r>
          </a:p>
        </p:txBody>
      </p:sp>
      <p:sp>
        <p:nvSpPr>
          <p:cNvPr id="47" name="Tekstvak 46"/>
          <p:cNvSpPr txBox="1"/>
          <p:nvPr/>
        </p:nvSpPr>
        <p:spPr>
          <a:xfrm>
            <a:off x="6426200" y="5568434"/>
            <a:ext cx="1816100" cy="369332"/>
          </a:xfrm>
          <a:prstGeom prst="rect">
            <a:avLst/>
          </a:prstGeom>
          <a:noFill/>
        </p:spPr>
        <p:txBody>
          <a:bodyPr wrap="square" rtlCol="0">
            <a:spAutoFit/>
          </a:bodyPr>
          <a:lstStyle/>
          <a:p>
            <a:r>
              <a:rPr lang="nl-NL" dirty="0" err="1"/>
              <a:t>Qv</a:t>
            </a:r>
            <a:r>
              <a:rPr lang="nl-NL" dirty="0"/>
              <a:t> (x 100.000 L)</a:t>
            </a:r>
          </a:p>
        </p:txBody>
      </p:sp>
      <p:cxnSp>
        <p:nvCxnSpPr>
          <p:cNvPr id="49" name="Rechte verbindingslijn 48"/>
          <p:cNvCxnSpPr/>
          <p:nvPr/>
        </p:nvCxnSpPr>
        <p:spPr>
          <a:xfrm>
            <a:off x="5054600" y="4013200"/>
            <a:ext cx="2273300" cy="33867"/>
          </a:xfrm>
          <a:prstGeom prst="line">
            <a:avLst/>
          </a:prstGeom>
        </p:spPr>
        <p:style>
          <a:lnRef idx="2">
            <a:schemeClr val="accent1"/>
          </a:lnRef>
          <a:fillRef idx="0">
            <a:schemeClr val="accent1"/>
          </a:fillRef>
          <a:effectRef idx="1">
            <a:schemeClr val="accent1"/>
          </a:effectRef>
          <a:fontRef idx="minor">
            <a:schemeClr val="tx1"/>
          </a:fontRef>
        </p:style>
      </p:cxnSp>
      <p:sp>
        <p:nvSpPr>
          <p:cNvPr id="52" name="Tekstvak 51"/>
          <p:cNvSpPr txBox="1"/>
          <p:nvPr/>
        </p:nvSpPr>
        <p:spPr>
          <a:xfrm>
            <a:off x="7493000" y="3860800"/>
            <a:ext cx="905933" cy="369332"/>
          </a:xfrm>
          <a:prstGeom prst="rect">
            <a:avLst/>
          </a:prstGeom>
          <a:noFill/>
        </p:spPr>
        <p:txBody>
          <a:bodyPr wrap="square" rtlCol="0">
            <a:spAutoFit/>
          </a:bodyPr>
          <a:lstStyle/>
          <a:p>
            <a:r>
              <a:rPr lang="nl-NL" dirty="0"/>
              <a:t>P min</a:t>
            </a:r>
          </a:p>
        </p:txBody>
      </p:sp>
      <p:sp>
        <p:nvSpPr>
          <p:cNvPr id="53" name="Tekstvak 52"/>
          <p:cNvSpPr txBox="1"/>
          <p:nvPr/>
        </p:nvSpPr>
        <p:spPr>
          <a:xfrm>
            <a:off x="5202766" y="5585367"/>
            <a:ext cx="1062567" cy="369332"/>
          </a:xfrm>
          <a:prstGeom prst="rect">
            <a:avLst/>
          </a:prstGeom>
          <a:noFill/>
        </p:spPr>
        <p:txBody>
          <a:bodyPr wrap="square" rtlCol="0">
            <a:spAutoFit/>
          </a:bodyPr>
          <a:lstStyle/>
          <a:p>
            <a:r>
              <a:rPr lang="nl-NL" dirty="0"/>
              <a:t>Quotum</a:t>
            </a:r>
          </a:p>
        </p:txBody>
      </p:sp>
      <p:sp>
        <p:nvSpPr>
          <p:cNvPr id="54" name="Pijl omlaag 53"/>
          <p:cNvSpPr/>
          <p:nvPr/>
        </p:nvSpPr>
        <p:spPr>
          <a:xfrm>
            <a:off x="5604933" y="4013200"/>
            <a:ext cx="135467" cy="15875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56" name="Rechte verbindingslijn met pijl 55"/>
          <p:cNvCxnSpPr/>
          <p:nvPr/>
        </p:nvCxnSpPr>
        <p:spPr>
          <a:xfrm flipH="1" flipV="1">
            <a:off x="5892800" y="4047067"/>
            <a:ext cx="203200" cy="200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Rechte verbindingslijn met pijl 57"/>
          <p:cNvCxnSpPr/>
          <p:nvPr/>
        </p:nvCxnSpPr>
        <p:spPr>
          <a:xfrm flipH="1">
            <a:off x="5740400" y="4547632"/>
            <a:ext cx="355600" cy="2275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Ovaal 59"/>
          <p:cNvSpPr/>
          <p:nvPr/>
        </p:nvSpPr>
        <p:spPr>
          <a:xfrm flipV="1">
            <a:off x="5604933" y="4013200"/>
            <a:ext cx="194733" cy="1651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1" name="Ovaal 60"/>
          <p:cNvSpPr/>
          <p:nvPr/>
        </p:nvSpPr>
        <p:spPr>
          <a:xfrm flipV="1">
            <a:off x="5604933" y="4616968"/>
            <a:ext cx="194733" cy="1709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3" name="Rechthoekige driehoek 62"/>
          <p:cNvSpPr/>
          <p:nvPr/>
        </p:nvSpPr>
        <p:spPr>
          <a:xfrm>
            <a:off x="5080000" y="3491466"/>
            <a:ext cx="660400" cy="555601"/>
          </a:xfrm>
          <a:prstGeom prst="rtTriangl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4" name="Rechthoek 63"/>
          <p:cNvSpPr/>
          <p:nvPr/>
        </p:nvSpPr>
        <p:spPr>
          <a:xfrm>
            <a:off x="5096933" y="4047067"/>
            <a:ext cx="660399" cy="569899"/>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5" name="Rechthoekige driehoek 64"/>
          <p:cNvSpPr/>
          <p:nvPr/>
        </p:nvSpPr>
        <p:spPr>
          <a:xfrm rot="5400000">
            <a:off x="5159630" y="4468000"/>
            <a:ext cx="501137" cy="660401"/>
          </a:xfrm>
          <a:prstGeom prst="rtTriangl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6" name="Gelijkbenige driehoek 65"/>
          <p:cNvSpPr/>
          <p:nvPr/>
        </p:nvSpPr>
        <p:spPr>
          <a:xfrm rot="5400000">
            <a:off x="5664200" y="4159769"/>
            <a:ext cx="533400" cy="381000"/>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490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1000" fill="hold"/>
                                        <p:tgtEl>
                                          <p:spTgt spid="3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anim calcmode="lin" valueType="num">
                                      <p:cBhvr>
                                        <p:cTn id="88" dur="1000" fill="hold"/>
                                        <p:tgtEl>
                                          <p:spTgt spid="34"/>
                                        </p:tgtEl>
                                        <p:attrNameLst>
                                          <p:attrName>ppt_x</p:attrName>
                                        </p:attrNameLst>
                                      </p:cBhvr>
                                      <p:tavLst>
                                        <p:tav tm="0">
                                          <p:val>
                                            <p:strVal val="#ppt_x"/>
                                          </p:val>
                                        </p:tav>
                                        <p:tav tm="100000">
                                          <p:val>
                                            <p:strVal val="#ppt_x"/>
                                          </p:val>
                                        </p:tav>
                                      </p:tavLst>
                                    </p:anim>
                                    <p:anim calcmode="lin" valueType="num">
                                      <p:cBhvr>
                                        <p:cTn id="8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1000"/>
                                        <p:tgtEl>
                                          <p:spTgt spid="46"/>
                                        </p:tgtEl>
                                      </p:cBhvr>
                                    </p:animEffect>
                                    <p:anim calcmode="lin" valueType="num">
                                      <p:cBhvr>
                                        <p:cTn id="107" dur="1000" fill="hold"/>
                                        <p:tgtEl>
                                          <p:spTgt spid="46"/>
                                        </p:tgtEl>
                                        <p:attrNameLst>
                                          <p:attrName>ppt_x</p:attrName>
                                        </p:attrNameLst>
                                      </p:cBhvr>
                                      <p:tavLst>
                                        <p:tav tm="0">
                                          <p:val>
                                            <p:strVal val="#ppt_x"/>
                                          </p:val>
                                        </p:tav>
                                        <p:tav tm="100000">
                                          <p:val>
                                            <p:strVal val="#ppt_x"/>
                                          </p:val>
                                        </p:tav>
                                      </p:tavLst>
                                    </p:anim>
                                    <p:anim calcmode="lin" valueType="num">
                                      <p:cBhvr>
                                        <p:cTn id="10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1000"/>
                                        <p:tgtEl>
                                          <p:spTgt spid="37"/>
                                        </p:tgtEl>
                                      </p:cBhvr>
                                    </p:animEffect>
                                    <p:anim calcmode="lin" valueType="num">
                                      <p:cBhvr>
                                        <p:cTn id="114" dur="1000" fill="hold"/>
                                        <p:tgtEl>
                                          <p:spTgt spid="37"/>
                                        </p:tgtEl>
                                        <p:attrNameLst>
                                          <p:attrName>ppt_x</p:attrName>
                                        </p:attrNameLst>
                                      </p:cBhvr>
                                      <p:tavLst>
                                        <p:tav tm="0">
                                          <p:val>
                                            <p:strVal val="#ppt_x"/>
                                          </p:val>
                                        </p:tav>
                                        <p:tav tm="100000">
                                          <p:val>
                                            <p:strVal val="#ppt_x"/>
                                          </p:val>
                                        </p:tav>
                                      </p:tavLst>
                                    </p:anim>
                                    <p:anim calcmode="lin" valueType="num">
                                      <p:cBhvr>
                                        <p:cTn id="115" dur="1000" fill="hold"/>
                                        <p:tgtEl>
                                          <p:spTgt spid="37"/>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fade">
                                      <p:cBhvr>
                                        <p:cTn id="118" dur="1000"/>
                                        <p:tgtEl>
                                          <p:spTgt spid="47"/>
                                        </p:tgtEl>
                                      </p:cBhvr>
                                    </p:animEffect>
                                    <p:anim calcmode="lin" valueType="num">
                                      <p:cBhvr>
                                        <p:cTn id="119" dur="1000" fill="hold"/>
                                        <p:tgtEl>
                                          <p:spTgt spid="47"/>
                                        </p:tgtEl>
                                        <p:attrNameLst>
                                          <p:attrName>ppt_x</p:attrName>
                                        </p:attrNameLst>
                                      </p:cBhvr>
                                      <p:tavLst>
                                        <p:tav tm="0">
                                          <p:val>
                                            <p:strVal val="#ppt_x"/>
                                          </p:val>
                                        </p:tav>
                                        <p:tav tm="100000">
                                          <p:val>
                                            <p:strVal val="#ppt_x"/>
                                          </p:val>
                                        </p:tav>
                                      </p:tavLst>
                                    </p:anim>
                                    <p:anim calcmode="lin" valueType="num">
                                      <p:cBhvr>
                                        <p:cTn id="120" dur="1000" fill="hold"/>
                                        <p:tgtEl>
                                          <p:spTgt spid="47"/>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1000"/>
                                        <p:tgtEl>
                                          <p:spTgt spid="36"/>
                                        </p:tgtEl>
                                      </p:cBhvr>
                                    </p:animEffect>
                                    <p:anim calcmode="lin" valueType="num">
                                      <p:cBhvr>
                                        <p:cTn id="124" dur="1000" fill="hold"/>
                                        <p:tgtEl>
                                          <p:spTgt spid="36"/>
                                        </p:tgtEl>
                                        <p:attrNameLst>
                                          <p:attrName>ppt_x</p:attrName>
                                        </p:attrNameLst>
                                      </p:cBhvr>
                                      <p:tavLst>
                                        <p:tav tm="0">
                                          <p:val>
                                            <p:strVal val="#ppt_x"/>
                                          </p:val>
                                        </p:tav>
                                        <p:tav tm="100000">
                                          <p:val>
                                            <p:strVal val="#ppt_x"/>
                                          </p:val>
                                        </p:tav>
                                      </p:tavLst>
                                    </p:anim>
                                    <p:anim calcmode="lin" valueType="num">
                                      <p:cBhvr>
                                        <p:cTn id="125" dur="1000" fill="hold"/>
                                        <p:tgtEl>
                                          <p:spTgt spid="36"/>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1000"/>
                                        <p:tgtEl>
                                          <p:spTgt spid="39"/>
                                        </p:tgtEl>
                                      </p:cBhvr>
                                    </p:animEffect>
                                    <p:anim calcmode="lin" valueType="num">
                                      <p:cBhvr>
                                        <p:cTn id="129" dur="1000" fill="hold"/>
                                        <p:tgtEl>
                                          <p:spTgt spid="39"/>
                                        </p:tgtEl>
                                        <p:attrNameLst>
                                          <p:attrName>ppt_x</p:attrName>
                                        </p:attrNameLst>
                                      </p:cBhvr>
                                      <p:tavLst>
                                        <p:tav tm="0">
                                          <p:val>
                                            <p:strVal val="#ppt_x"/>
                                          </p:val>
                                        </p:tav>
                                        <p:tav tm="100000">
                                          <p:val>
                                            <p:strVal val="#ppt_x"/>
                                          </p:val>
                                        </p:tav>
                                      </p:tavLst>
                                    </p:anim>
                                    <p:anim calcmode="lin" valueType="num">
                                      <p:cBhvr>
                                        <p:cTn id="130" dur="1000" fill="hold"/>
                                        <p:tgtEl>
                                          <p:spTgt spid="3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fade">
                                      <p:cBhvr>
                                        <p:cTn id="133" dur="1000"/>
                                        <p:tgtEl>
                                          <p:spTgt spid="38"/>
                                        </p:tgtEl>
                                      </p:cBhvr>
                                    </p:animEffect>
                                    <p:anim calcmode="lin" valueType="num">
                                      <p:cBhvr>
                                        <p:cTn id="134" dur="1000" fill="hold"/>
                                        <p:tgtEl>
                                          <p:spTgt spid="38"/>
                                        </p:tgtEl>
                                        <p:attrNameLst>
                                          <p:attrName>ppt_x</p:attrName>
                                        </p:attrNameLst>
                                      </p:cBhvr>
                                      <p:tavLst>
                                        <p:tav tm="0">
                                          <p:val>
                                            <p:strVal val="#ppt_x"/>
                                          </p:val>
                                        </p:tav>
                                        <p:tav tm="100000">
                                          <p:val>
                                            <p:strVal val="#ppt_x"/>
                                          </p:val>
                                        </p:tav>
                                      </p:tavLst>
                                    </p:anim>
                                    <p:anim calcmode="lin" valueType="num">
                                      <p:cBhvr>
                                        <p:cTn id="135" dur="1000" fill="hold"/>
                                        <p:tgtEl>
                                          <p:spTgt spid="38"/>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40"/>
                                        </p:tgtEl>
                                        <p:attrNameLst>
                                          <p:attrName>style.visibility</p:attrName>
                                        </p:attrNameLst>
                                      </p:cBhvr>
                                      <p:to>
                                        <p:strVal val="visible"/>
                                      </p:to>
                                    </p:set>
                                    <p:animEffect transition="in" filter="fade">
                                      <p:cBhvr>
                                        <p:cTn id="138" dur="1000"/>
                                        <p:tgtEl>
                                          <p:spTgt spid="40"/>
                                        </p:tgtEl>
                                      </p:cBhvr>
                                    </p:animEffect>
                                    <p:anim calcmode="lin" valueType="num">
                                      <p:cBhvr>
                                        <p:cTn id="139" dur="1000" fill="hold"/>
                                        <p:tgtEl>
                                          <p:spTgt spid="40"/>
                                        </p:tgtEl>
                                        <p:attrNameLst>
                                          <p:attrName>ppt_x</p:attrName>
                                        </p:attrNameLst>
                                      </p:cBhvr>
                                      <p:tavLst>
                                        <p:tav tm="0">
                                          <p:val>
                                            <p:strVal val="#ppt_x"/>
                                          </p:val>
                                        </p:tav>
                                        <p:tav tm="100000">
                                          <p:val>
                                            <p:strVal val="#ppt_x"/>
                                          </p:val>
                                        </p:tav>
                                      </p:tavLst>
                                    </p:anim>
                                    <p:anim calcmode="lin" valueType="num">
                                      <p:cBhvr>
                                        <p:cTn id="140" dur="1000" fill="hold"/>
                                        <p:tgtEl>
                                          <p:spTgt spid="40"/>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41"/>
                                        </p:tgtEl>
                                        <p:attrNameLst>
                                          <p:attrName>style.visibility</p:attrName>
                                        </p:attrNameLst>
                                      </p:cBhvr>
                                      <p:to>
                                        <p:strVal val="visible"/>
                                      </p:to>
                                    </p:set>
                                    <p:animEffect transition="in" filter="fade">
                                      <p:cBhvr>
                                        <p:cTn id="143" dur="1000"/>
                                        <p:tgtEl>
                                          <p:spTgt spid="41"/>
                                        </p:tgtEl>
                                      </p:cBhvr>
                                    </p:animEffect>
                                    <p:anim calcmode="lin" valueType="num">
                                      <p:cBhvr>
                                        <p:cTn id="144" dur="1000" fill="hold"/>
                                        <p:tgtEl>
                                          <p:spTgt spid="41"/>
                                        </p:tgtEl>
                                        <p:attrNameLst>
                                          <p:attrName>ppt_x</p:attrName>
                                        </p:attrNameLst>
                                      </p:cBhvr>
                                      <p:tavLst>
                                        <p:tav tm="0">
                                          <p:val>
                                            <p:strVal val="#ppt_x"/>
                                          </p:val>
                                        </p:tav>
                                        <p:tav tm="100000">
                                          <p:val>
                                            <p:strVal val="#ppt_x"/>
                                          </p:val>
                                        </p:tav>
                                      </p:tavLst>
                                    </p:anim>
                                    <p:anim calcmode="lin" valueType="num">
                                      <p:cBhvr>
                                        <p:cTn id="145" dur="1000" fill="hold"/>
                                        <p:tgtEl>
                                          <p:spTgt spid="41"/>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1000"/>
                                        <p:tgtEl>
                                          <p:spTgt spid="42"/>
                                        </p:tgtEl>
                                      </p:cBhvr>
                                    </p:animEffect>
                                    <p:anim calcmode="lin" valueType="num">
                                      <p:cBhvr>
                                        <p:cTn id="149" dur="1000" fill="hold"/>
                                        <p:tgtEl>
                                          <p:spTgt spid="42"/>
                                        </p:tgtEl>
                                        <p:attrNameLst>
                                          <p:attrName>ppt_x</p:attrName>
                                        </p:attrNameLst>
                                      </p:cBhvr>
                                      <p:tavLst>
                                        <p:tav tm="0">
                                          <p:val>
                                            <p:strVal val="#ppt_x"/>
                                          </p:val>
                                        </p:tav>
                                        <p:tav tm="100000">
                                          <p:val>
                                            <p:strVal val="#ppt_x"/>
                                          </p:val>
                                        </p:tav>
                                      </p:tavLst>
                                    </p:anim>
                                    <p:anim calcmode="lin" valueType="num">
                                      <p:cBhvr>
                                        <p:cTn id="150" dur="1000" fill="hold"/>
                                        <p:tgtEl>
                                          <p:spTgt spid="42"/>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44"/>
                                        </p:tgtEl>
                                        <p:attrNameLst>
                                          <p:attrName>style.visibility</p:attrName>
                                        </p:attrNameLst>
                                      </p:cBhvr>
                                      <p:to>
                                        <p:strVal val="visible"/>
                                      </p:to>
                                    </p:set>
                                    <p:animEffect transition="in" filter="fade">
                                      <p:cBhvr>
                                        <p:cTn id="153" dur="1000"/>
                                        <p:tgtEl>
                                          <p:spTgt spid="44"/>
                                        </p:tgtEl>
                                      </p:cBhvr>
                                    </p:animEffect>
                                    <p:anim calcmode="lin" valueType="num">
                                      <p:cBhvr>
                                        <p:cTn id="154" dur="1000" fill="hold"/>
                                        <p:tgtEl>
                                          <p:spTgt spid="44"/>
                                        </p:tgtEl>
                                        <p:attrNameLst>
                                          <p:attrName>ppt_x</p:attrName>
                                        </p:attrNameLst>
                                      </p:cBhvr>
                                      <p:tavLst>
                                        <p:tav tm="0">
                                          <p:val>
                                            <p:strVal val="#ppt_x"/>
                                          </p:val>
                                        </p:tav>
                                        <p:tav tm="100000">
                                          <p:val>
                                            <p:strVal val="#ppt_x"/>
                                          </p:val>
                                        </p:tav>
                                      </p:tavLst>
                                    </p:anim>
                                    <p:anim calcmode="lin" valueType="num">
                                      <p:cBhvr>
                                        <p:cTn id="155" dur="1000" fill="hold"/>
                                        <p:tgtEl>
                                          <p:spTgt spid="44"/>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43"/>
                                        </p:tgtEl>
                                        <p:attrNameLst>
                                          <p:attrName>style.visibility</p:attrName>
                                        </p:attrNameLst>
                                      </p:cBhvr>
                                      <p:to>
                                        <p:strVal val="visible"/>
                                      </p:to>
                                    </p:set>
                                    <p:animEffect transition="in" filter="fade">
                                      <p:cBhvr>
                                        <p:cTn id="158" dur="1000"/>
                                        <p:tgtEl>
                                          <p:spTgt spid="43"/>
                                        </p:tgtEl>
                                      </p:cBhvr>
                                    </p:animEffect>
                                    <p:anim calcmode="lin" valueType="num">
                                      <p:cBhvr>
                                        <p:cTn id="159" dur="1000" fill="hold"/>
                                        <p:tgtEl>
                                          <p:spTgt spid="43"/>
                                        </p:tgtEl>
                                        <p:attrNameLst>
                                          <p:attrName>ppt_x</p:attrName>
                                        </p:attrNameLst>
                                      </p:cBhvr>
                                      <p:tavLst>
                                        <p:tav tm="0">
                                          <p:val>
                                            <p:strVal val="#ppt_x"/>
                                          </p:val>
                                        </p:tav>
                                        <p:tav tm="100000">
                                          <p:val>
                                            <p:strVal val="#ppt_x"/>
                                          </p:val>
                                        </p:tav>
                                      </p:tavLst>
                                    </p:anim>
                                    <p:anim calcmode="lin" valueType="num">
                                      <p:cBhvr>
                                        <p:cTn id="16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nodeType="clickEffect">
                                  <p:stCondLst>
                                    <p:cond delay="0"/>
                                  </p:stCondLst>
                                  <p:childTnLst>
                                    <p:set>
                                      <p:cBhvr>
                                        <p:cTn id="164" dur="1" fill="hold">
                                          <p:stCondLst>
                                            <p:cond delay="0"/>
                                          </p:stCondLst>
                                        </p:cTn>
                                        <p:tgtEl>
                                          <p:spTgt spid="49"/>
                                        </p:tgtEl>
                                        <p:attrNameLst>
                                          <p:attrName>style.visibility</p:attrName>
                                        </p:attrNameLst>
                                      </p:cBhvr>
                                      <p:to>
                                        <p:strVal val="visible"/>
                                      </p:to>
                                    </p:set>
                                    <p:animEffect transition="in" filter="fade">
                                      <p:cBhvr>
                                        <p:cTn id="165" dur="1000"/>
                                        <p:tgtEl>
                                          <p:spTgt spid="49"/>
                                        </p:tgtEl>
                                      </p:cBhvr>
                                    </p:animEffect>
                                    <p:anim calcmode="lin" valueType="num">
                                      <p:cBhvr>
                                        <p:cTn id="166" dur="1000" fill="hold"/>
                                        <p:tgtEl>
                                          <p:spTgt spid="49"/>
                                        </p:tgtEl>
                                        <p:attrNameLst>
                                          <p:attrName>ppt_x</p:attrName>
                                        </p:attrNameLst>
                                      </p:cBhvr>
                                      <p:tavLst>
                                        <p:tav tm="0">
                                          <p:val>
                                            <p:strVal val="#ppt_x"/>
                                          </p:val>
                                        </p:tav>
                                        <p:tav tm="100000">
                                          <p:val>
                                            <p:strVal val="#ppt_x"/>
                                          </p:val>
                                        </p:tav>
                                      </p:tavLst>
                                    </p:anim>
                                    <p:anim calcmode="lin" valueType="num">
                                      <p:cBhvr>
                                        <p:cTn id="167" dur="1000" fill="hold"/>
                                        <p:tgtEl>
                                          <p:spTgt spid="49"/>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52"/>
                                        </p:tgtEl>
                                        <p:attrNameLst>
                                          <p:attrName>style.visibility</p:attrName>
                                        </p:attrNameLst>
                                      </p:cBhvr>
                                      <p:to>
                                        <p:strVal val="visible"/>
                                      </p:to>
                                    </p:set>
                                    <p:animEffect transition="in" filter="fade">
                                      <p:cBhvr>
                                        <p:cTn id="170" dur="1000"/>
                                        <p:tgtEl>
                                          <p:spTgt spid="52"/>
                                        </p:tgtEl>
                                      </p:cBhvr>
                                    </p:animEffect>
                                    <p:anim calcmode="lin" valueType="num">
                                      <p:cBhvr>
                                        <p:cTn id="171" dur="1000" fill="hold"/>
                                        <p:tgtEl>
                                          <p:spTgt spid="52"/>
                                        </p:tgtEl>
                                        <p:attrNameLst>
                                          <p:attrName>ppt_x</p:attrName>
                                        </p:attrNameLst>
                                      </p:cBhvr>
                                      <p:tavLst>
                                        <p:tav tm="0">
                                          <p:val>
                                            <p:strVal val="#ppt_x"/>
                                          </p:val>
                                        </p:tav>
                                        <p:tav tm="100000">
                                          <p:val>
                                            <p:strVal val="#ppt_x"/>
                                          </p:val>
                                        </p:tav>
                                      </p:tavLst>
                                    </p:anim>
                                    <p:anim calcmode="lin" valueType="num">
                                      <p:cBhvr>
                                        <p:cTn id="17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54"/>
                                        </p:tgtEl>
                                        <p:attrNameLst>
                                          <p:attrName>style.visibility</p:attrName>
                                        </p:attrNameLst>
                                      </p:cBhvr>
                                      <p:to>
                                        <p:strVal val="visible"/>
                                      </p:to>
                                    </p:set>
                                    <p:animEffect transition="in" filter="fade">
                                      <p:cBhvr>
                                        <p:cTn id="177" dur="1000"/>
                                        <p:tgtEl>
                                          <p:spTgt spid="54"/>
                                        </p:tgtEl>
                                      </p:cBhvr>
                                    </p:animEffect>
                                    <p:anim calcmode="lin" valueType="num">
                                      <p:cBhvr>
                                        <p:cTn id="178" dur="1000" fill="hold"/>
                                        <p:tgtEl>
                                          <p:spTgt spid="54"/>
                                        </p:tgtEl>
                                        <p:attrNameLst>
                                          <p:attrName>ppt_x</p:attrName>
                                        </p:attrNameLst>
                                      </p:cBhvr>
                                      <p:tavLst>
                                        <p:tav tm="0">
                                          <p:val>
                                            <p:strVal val="#ppt_x"/>
                                          </p:val>
                                        </p:tav>
                                        <p:tav tm="100000">
                                          <p:val>
                                            <p:strVal val="#ppt_x"/>
                                          </p:val>
                                        </p:tav>
                                      </p:tavLst>
                                    </p:anim>
                                    <p:anim calcmode="lin" valueType="num">
                                      <p:cBhvr>
                                        <p:cTn id="179" dur="1000" fill="hold"/>
                                        <p:tgtEl>
                                          <p:spTgt spid="54"/>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53"/>
                                        </p:tgtEl>
                                        <p:attrNameLst>
                                          <p:attrName>style.visibility</p:attrName>
                                        </p:attrNameLst>
                                      </p:cBhvr>
                                      <p:to>
                                        <p:strVal val="visible"/>
                                      </p:to>
                                    </p:set>
                                    <p:animEffect transition="in" filter="fade">
                                      <p:cBhvr>
                                        <p:cTn id="182" dur="1000"/>
                                        <p:tgtEl>
                                          <p:spTgt spid="53"/>
                                        </p:tgtEl>
                                      </p:cBhvr>
                                    </p:animEffect>
                                    <p:anim calcmode="lin" valueType="num">
                                      <p:cBhvr>
                                        <p:cTn id="183" dur="1000" fill="hold"/>
                                        <p:tgtEl>
                                          <p:spTgt spid="53"/>
                                        </p:tgtEl>
                                        <p:attrNameLst>
                                          <p:attrName>ppt_x</p:attrName>
                                        </p:attrNameLst>
                                      </p:cBhvr>
                                      <p:tavLst>
                                        <p:tav tm="0">
                                          <p:val>
                                            <p:strVal val="#ppt_x"/>
                                          </p:val>
                                        </p:tav>
                                        <p:tav tm="100000">
                                          <p:val>
                                            <p:strVal val="#ppt_x"/>
                                          </p:val>
                                        </p:tav>
                                      </p:tavLst>
                                    </p:anim>
                                    <p:anim calcmode="lin" valueType="num">
                                      <p:cBhvr>
                                        <p:cTn id="18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nodeType="clickEffect">
                                  <p:stCondLst>
                                    <p:cond delay="0"/>
                                  </p:stCondLst>
                                  <p:childTnLst>
                                    <p:set>
                                      <p:cBhvr>
                                        <p:cTn id="188" dur="1" fill="hold">
                                          <p:stCondLst>
                                            <p:cond delay="0"/>
                                          </p:stCondLst>
                                        </p:cTn>
                                        <p:tgtEl>
                                          <p:spTgt spid="56"/>
                                        </p:tgtEl>
                                        <p:attrNameLst>
                                          <p:attrName>style.visibility</p:attrName>
                                        </p:attrNameLst>
                                      </p:cBhvr>
                                      <p:to>
                                        <p:strVal val="visible"/>
                                      </p:to>
                                    </p:set>
                                    <p:animEffect transition="in" filter="fade">
                                      <p:cBhvr>
                                        <p:cTn id="189" dur="1000"/>
                                        <p:tgtEl>
                                          <p:spTgt spid="56"/>
                                        </p:tgtEl>
                                      </p:cBhvr>
                                    </p:animEffect>
                                    <p:anim calcmode="lin" valueType="num">
                                      <p:cBhvr>
                                        <p:cTn id="190" dur="1000" fill="hold"/>
                                        <p:tgtEl>
                                          <p:spTgt spid="56"/>
                                        </p:tgtEl>
                                        <p:attrNameLst>
                                          <p:attrName>ppt_x</p:attrName>
                                        </p:attrNameLst>
                                      </p:cBhvr>
                                      <p:tavLst>
                                        <p:tav tm="0">
                                          <p:val>
                                            <p:strVal val="#ppt_x"/>
                                          </p:val>
                                        </p:tav>
                                        <p:tav tm="100000">
                                          <p:val>
                                            <p:strVal val="#ppt_x"/>
                                          </p:val>
                                        </p:tav>
                                      </p:tavLst>
                                    </p:anim>
                                    <p:anim calcmode="lin" valueType="num">
                                      <p:cBhvr>
                                        <p:cTn id="191" dur="1000" fill="hold"/>
                                        <p:tgtEl>
                                          <p:spTgt spid="56"/>
                                        </p:tgtEl>
                                        <p:attrNameLst>
                                          <p:attrName>ppt_y</p:attrName>
                                        </p:attrNameLst>
                                      </p:cBhvr>
                                      <p:tavLst>
                                        <p:tav tm="0">
                                          <p:val>
                                            <p:strVal val="#ppt_y+.1"/>
                                          </p:val>
                                        </p:tav>
                                        <p:tav tm="100000">
                                          <p:val>
                                            <p:strVal val="#ppt_y"/>
                                          </p:val>
                                        </p:tav>
                                      </p:tavLst>
                                    </p:anim>
                                  </p:childTnLst>
                                </p:cTn>
                              </p:par>
                              <p:par>
                                <p:cTn id="192" presetID="42" presetClass="entr" presetSubtype="0" fill="hold" nodeType="withEffect">
                                  <p:stCondLst>
                                    <p:cond delay="0"/>
                                  </p:stCondLst>
                                  <p:childTnLst>
                                    <p:set>
                                      <p:cBhvr>
                                        <p:cTn id="193" dur="1" fill="hold">
                                          <p:stCondLst>
                                            <p:cond delay="0"/>
                                          </p:stCondLst>
                                        </p:cTn>
                                        <p:tgtEl>
                                          <p:spTgt spid="58"/>
                                        </p:tgtEl>
                                        <p:attrNameLst>
                                          <p:attrName>style.visibility</p:attrName>
                                        </p:attrNameLst>
                                      </p:cBhvr>
                                      <p:to>
                                        <p:strVal val="visible"/>
                                      </p:to>
                                    </p:set>
                                    <p:animEffect transition="in" filter="fade">
                                      <p:cBhvr>
                                        <p:cTn id="194" dur="1000"/>
                                        <p:tgtEl>
                                          <p:spTgt spid="58"/>
                                        </p:tgtEl>
                                      </p:cBhvr>
                                    </p:animEffect>
                                    <p:anim calcmode="lin" valueType="num">
                                      <p:cBhvr>
                                        <p:cTn id="195" dur="1000" fill="hold"/>
                                        <p:tgtEl>
                                          <p:spTgt spid="58"/>
                                        </p:tgtEl>
                                        <p:attrNameLst>
                                          <p:attrName>ppt_x</p:attrName>
                                        </p:attrNameLst>
                                      </p:cBhvr>
                                      <p:tavLst>
                                        <p:tav tm="0">
                                          <p:val>
                                            <p:strVal val="#ppt_x"/>
                                          </p:val>
                                        </p:tav>
                                        <p:tav tm="100000">
                                          <p:val>
                                            <p:strVal val="#ppt_x"/>
                                          </p:val>
                                        </p:tav>
                                      </p:tavLst>
                                    </p:anim>
                                    <p:anim calcmode="lin" valueType="num">
                                      <p:cBhvr>
                                        <p:cTn id="19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42" presetClass="entr" presetSubtype="0" fill="hold" grpId="0" nodeType="clickEffect">
                                  <p:stCondLst>
                                    <p:cond delay="0"/>
                                  </p:stCondLst>
                                  <p:childTnLst>
                                    <p:set>
                                      <p:cBhvr>
                                        <p:cTn id="200" dur="1" fill="hold">
                                          <p:stCondLst>
                                            <p:cond delay="0"/>
                                          </p:stCondLst>
                                        </p:cTn>
                                        <p:tgtEl>
                                          <p:spTgt spid="61"/>
                                        </p:tgtEl>
                                        <p:attrNameLst>
                                          <p:attrName>style.visibility</p:attrName>
                                        </p:attrNameLst>
                                      </p:cBhvr>
                                      <p:to>
                                        <p:strVal val="visible"/>
                                      </p:to>
                                    </p:set>
                                    <p:animEffect transition="in" filter="fade">
                                      <p:cBhvr>
                                        <p:cTn id="201" dur="1000"/>
                                        <p:tgtEl>
                                          <p:spTgt spid="61"/>
                                        </p:tgtEl>
                                      </p:cBhvr>
                                    </p:animEffect>
                                    <p:anim calcmode="lin" valueType="num">
                                      <p:cBhvr>
                                        <p:cTn id="202" dur="1000" fill="hold"/>
                                        <p:tgtEl>
                                          <p:spTgt spid="61"/>
                                        </p:tgtEl>
                                        <p:attrNameLst>
                                          <p:attrName>ppt_x</p:attrName>
                                        </p:attrNameLst>
                                      </p:cBhvr>
                                      <p:tavLst>
                                        <p:tav tm="0">
                                          <p:val>
                                            <p:strVal val="#ppt_x"/>
                                          </p:val>
                                        </p:tav>
                                        <p:tav tm="100000">
                                          <p:val>
                                            <p:strVal val="#ppt_x"/>
                                          </p:val>
                                        </p:tav>
                                      </p:tavLst>
                                    </p:anim>
                                    <p:anim calcmode="lin" valueType="num">
                                      <p:cBhvr>
                                        <p:cTn id="203" dur="1000" fill="hold"/>
                                        <p:tgtEl>
                                          <p:spTgt spid="61"/>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0"/>
                                  </p:stCondLst>
                                  <p:childTnLst>
                                    <p:set>
                                      <p:cBhvr>
                                        <p:cTn id="205" dur="1" fill="hold">
                                          <p:stCondLst>
                                            <p:cond delay="0"/>
                                          </p:stCondLst>
                                        </p:cTn>
                                        <p:tgtEl>
                                          <p:spTgt spid="60"/>
                                        </p:tgtEl>
                                        <p:attrNameLst>
                                          <p:attrName>style.visibility</p:attrName>
                                        </p:attrNameLst>
                                      </p:cBhvr>
                                      <p:to>
                                        <p:strVal val="visible"/>
                                      </p:to>
                                    </p:set>
                                    <p:animEffect transition="in" filter="fade">
                                      <p:cBhvr>
                                        <p:cTn id="206" dur="1000"/>
                                        <p:tgtEl>
                                          <p:spTgt spid="60"/>
                                        </p:tgtEl>
                                      </p:cBhvr>
                                    </p:animEffect>
                                    <p:anim calcmode="lin" valueType="num">
                                      <p:cBhvr>
                                        <p:cTn id="207" dur="1000" fill="hold"/>
                                        <p:tgtEl>
                                          <p:spTgt spid="60"/>
                                        </p:tgtEl>
                                        <p:attrNameLst>
                                          <p:attrName>ppt_x</p:attrName>
                                        </p:attrNameLst>
                                      </p:cBhvr>
                                      <p:tavLst>
                                        <p:tav tm="0">
                                          <p:val>
                                            <p:strVal val="#ppt_x"/>
                                          </p:val>
                                        </p:tav>
                                        <p:tav tm="100000">
                                          <p:val>
                                            <p:strVal val="#ppt_x"/>
                                          </p:val>
                                        </p:tav>
                                      </p:tavLst>
                                    </p:anim>
                                    <p:anim calcmode="lin" valueType="num">
                                      <p:cBhvr>
                                        <p:cTn id="20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42" presetClass="entr" presetSubtype="0" fill="hold" grpId="0" nodeType="clickEffect">
                                  <p:stCondLst>
                                    <p:cond delay="0"/>
                                  </p:stCondLst>
                                  <p:childTnLst>
                                    <p:set>
                                      <p:cBhvr>
                                        <p:cTn id="212" dur="1" fill="hold">
                                          <p:stCondLst>
                                            <p:cond delay="0"/>
                                          </p:stCondLst>
                                        </p:cTn>
                                        <p:tgtEl>
                                          <p:spTgt spid="63"/>
                                        </p:tgtEl>
                                        <p:attrNameLst>
                                          <p:attrName>style.visibility</p:attrName>
                                        </p:attrNameLst>
                                      </p:cBhvr>
                                      <p:to>
                                        <p:strVal val="visible"/>
                                      </p:to>
                                    </p:set>
                                    <p:animEffect transition="in" filter="fade">
                                      <p:cBhvr>
                                        <p:cTn id="213" dur="1000"/>
                                        <p:tgtEl>
                                          <p:spTgt spid="63"/>
                                        </p:tgtEl>
                                      </p:cBhvr>
                                    </p:animEffect>
                                    <p:anim calcmode="lin" valueType="num">
                                      <p:cBhvr>
                                        <p:cTn id="214" dur="1000" fill="hold"/>
                                        <p:tgtEl>
                                          <p:spTgt spid="63"/>
                                        </p:tgtEl>
                                        <p:attrNameLst>
                                          <p:attrName>ppt_x</p:attrName>
                                        </p:attrNameLst>
                                      </p:cBhvr>
                                      <p:tavLst>
                                        <p:tav tm="0">
                                          <p:val>
                                            <p:strVal val="#ppt_x"/>
                                          </p:val>
                                        </p:tav>
                                        <p:tav tm="100000">
                                          <p:val>
                                            <p:strVal val="#ppt_x"/>
                                          </p:val>
                                        </p:tav>
                                      </p:tavLst>
                                    </p:anim>
                                    <p:anim calcmode="lin" valueType="num">
                                      <p:cBhvr>
                                        <p:cTn id="21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presetID="42" presetClass="entr" presetSubtype="0" fill="hold" grpId="0" nodeType="clickEffect">
                                  <p:stCondLst>
                                    <p:cond delay="0"/>
                                  </p:stCondLst>
                                  <p:childTnLst>
                                    <p:set>
                                      <p:cBhvr>
                                        <p:cTn id="219" dur="1" fill="hold">
                                          <p:stCondLst>
                                            <p:cond delay="0"/>
                                          </p:stCondLst>
                                        </p:cTn>
                                        <p:tgtEl>
                                          <p:spTgt spid="65"/>
                                        </p:tgtEl>
                                        <p:attrNameLst>
                                          <p:attrName>style.visibility</p:attrName>
                                        </p:attrNameLst>
                                      </p:cBhvr>
                                      <p:to>
                                        <p:strVal val="visible"/>
                                      </p:to>
                                    </p:set>
                                    <p:animEffect transition="in" filter="fade">
                                      <p:cBhvr>
                                        <p:cTn id="220" dur="1000"/>
                                        <p:tgtEl>
                                          <p:spTgt spid="65"/>
                                        </p:tgtEl>
                                      </p:cBhvr>
                                    </p:animEffect>
                                    <p:anim calcmode="lin" valueType="num">
                                      <p:cBhvr>
                                        <p:cTn id="221" dur="1000" fill="hold"/>
                                        <p:tgtEl>
                                          <p:spTgt spid="65"/>
                                        </p:tgtEl>
                                        <p:attrNameLst>
                                          <p:attrName>ppt_x</p:attrName>
                                        </p:attrNameLst>
                                      </p:cBhvr>
                                      <p:tavLst>
                                        <p:tav tm="0">
                                          <p:val>
                                            <p:strVal val="#ppt_x"/>
                                          </p:val>
                                        </p:tav>
                                        <p:tav tm="100000">
                                          <p:val>
                                            <p:strVal val="#ppt_x"/>
                                          </p:val>
                                        </p:tav>
                                      </p:tavLst>
                                    </p:anim>
                                    <p:anim calcmode="lin" valueType="num">
                                      <p:cBhvr>
                                        <p:cTn id="222" dur="1000" fill="hold"/>
                                        <p:tgtEl>
                                          <p:spTgt spid="65"/>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0"/>
                                  </p:stCondLst>
                                  <p:childTnLst>
                                    <p:set>
                                      <p:cBhvr>
                                        <p:cTn id="224" dur="1" fill="hold">
                                          <p:stCondLst>
                                            <p:cond delay="0"/>
                                          </p:stCondLst>
                                        </p:cTn>
                                        <p:tgtEl>
                                          <p:spTgt spid="64"/>
                                        </p:tgtEl>
                                        <p:attrNameLst>
                                          <p:attrName>style.visibility</p:attrName>
                                        </p:attrNameLst>
                                      </p:cBhvr>
                                      <p:to>
                                        <p:strVal val="visible"/>
                                      </p:to>
                                    </p:set>
                                    <p:animEffect transition="in" filter="fade">
                                      <p:cBhvr>
                                        <p:cTn id="225" dur="1000"/>
                                        <p:tgtEl>
                                          <p:spTgt spid="64"/>
                                        </p:tgtEl>
                                      </p:cBhvr>
                                    </p:animEffect>
                                    <p:anim calcmode="lin" valueType="num">
                                      <p:cBhvr>
                                        <p:cTn id="226" dur="1000" fill="hold"/>
                                        <p:tgtEl>
                                          <p:spTgt spid="64"/>
                                        </p:tgtEl>
                                        <p:attrNameLst>
                                          <p:attrName>ppt_x</p:attrName>
                                        </p:attrNameLst>
                                      </p:cBhvr>
                                      <p:tavLst>
                                        <p:tav tm="0">
                                          <p:val>
                                            <p:strVal val="#ppt_x"/>
                                          </p:val>
                                        </p:tav>
                                        <p:tav tm="100000">
                                          <p:val>
                                            <p:strVal val="#ppt_x"/>
                                          </p:val>
                                        </p:tav>
                                      </p:tavLst>
                                    </p:anim>
                                    <p:anim calcmode="lin" valueType="num">
                                      <p:cBhvr>
                                        <p:cTn id="227"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28" fill="hold">
                      <p:stCondLst>
                        <p:cond delay="indefinite"/>
                      </p:stCondLst>
                      <p:childTnLst>
                        <p:par>
                          <p:cTn id="229" fill="hold">
                            <p:stCondLst>
                              <p:cond delay="0"/>
                            </p:stCondLst>
                            <p:childTnLst>
                              <p:par>
                                <p:cTn id="230" presetID="19" presetClass="entr" presetSubtype="10" fill="hold" grpId="0" nodeType="clickEffect">
                                  <p:stCondLst>
                                    <p:cond delay="0"/>
                                  </p:stCondLst>
                                  <p:childTnLst>
                                    <p:set>
                                      <p:cBhvr>
                                        <p:cTn id="231" dur="1" fill="hold">
                                          <p:stCondLst>
                                            <p:cond delay="0"/>
                                          </p:stCondLst>
                                        </p:cTn>
                                        <p:tgtEl>
                                          <p:spTgt spid="66"/>
                                        </p:tgtEl>
                                        <p:attrNameLst>
                                          <p:attrName>style.visibility</p:attrName>
                                        </p:attrNameLst>
                                      </p:cBhvr>
                                      <p:to>
                                        <p:strVal val="visible"/>
                                      </p:to>
                                    </p:set>
                                    <p:anim calcmode="lin" valueType="num">
                                      <p:cBhvr>
                                        <p:cTn id="232" dur="5000" fill="hold"/>
                                        <p:tgtEl>
                                          <p:spTgt spid="66"/>
                                        </p:tgtEl>
                                        <p:attrNameLst>
                                          <p:attrName>ppt_w</p:attrName>
                                        </p:attrNameLst>
                                      </p:cBhvr>
                                      <p:tavLst>
                                        <p:tav tm="0" fmla="#ppt_w*sin(2.5*pi*$)">
                                          <p:val>
                                            <p:fltVal val="0"/>
                                          </p:val>
                                        </p:tav>
                                        <p:tav tm="100000">
                                          <p:val>
                                            <p:fltVal val="1"/>
                                          </p:val>
                                        </p:tav>
                                      </p:tavLst>
                                    </p:anim>
                                    <p:anim calcmode="lin" valueType="num">
                                      <p:cBhvr>
                                        <p:cTn id="233" dur="5000" fill="hold"/>
                                        <p:tgtEl>
                                          <p:spTgt spid="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7" grpId="0"/>
      <p:bldP spid="28" grpId="0"/>
      <p:bldP spid="29" grpId="0"/>
      <p:bldP spid="30" grpId="0"/>
      <p:bldP spid="31" grpId="0"/>
      <p:bldP spid="32" grpId="0" animBg="1"/>
      <p:bldP spid="33" grpId="0" animBg="1"/>
      <p:bldP spid="34" grpId="0"/>
      <p:bldP spid="35" grpId="0"/>
      <p:bldP spid="41" grpId="0"/>
      <p:bldP spid="42" grpId="0"/>
      <p:bldP spid="43" grpId="0"/>
      <p:bldP spid="44" grpId="0"/>
      <p:bldP spid="45" grpId="0"/>
      <p:bldP spid="46" grpId="0"/>
      <p:bldP spid="47" grpId="0"/>
      <p:bldP spid="52" grpId="0"/>
      <p:bldP spid="53" grpId="0"/>
      <p:bldP spid="54" grpId="0" animBg="1"/>
      <p:bldP spid="60" grpId="0" animBg="1"/>
      <p:bldP spid="61" grpId="0" animBg="1"/>
      <p:bldP spid="63" grpId="0" animBg="1"/>
      <p:bldP spid="64" grpId="0" animBg="1"/>
      <p:bldP spid="65" grpId="0" animBg="1"/>
      <p:bldP spid="6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94267" y="491067"/>
            <a:ext cx="4504266" cy="6001642"/>
          </a:xfrm>
          <a:prstGeom prst="rect">
            <a:avLst/>
          </a:prstGeom>
          <a:solidFill>
            <a:schemeClr val="bg2">
              <a:lumMod val="75000"/>
            </a:schemeClr>
          </a:solidFill>
        </p:spPr>
        <p:txBody>
          <a:bodyPr wrap="square" rtlCol="0">
            <a:spAutoFit/>
          </a:bodyPr>
          <a:lstStyle/>
          <a:p>
            <a:r>
              <a:rPr lang="nl-NL" sz="2400" dirty="0"/>
              <a:t>Overheid beperkt het marktmechanisme en de vrije keuzes van ondernemers:</a:t>
            </a:r>
          </a:p>
          <a:p>
            <a:endParaRPr lang="nl-NL" sz="2400" dirty="0"/>
          </a:p>
          <a:p>
            <a:pPr marL="285750" indent="-285750">
              <a:buFontTx/>
              <a:buChar char="•"/>
            </a:pPr>
            <a:r>
              <a:rPr lang="nl-NL" sz="2400" dirty="0"/>
              <a:t>Vestigingsvergunning</a:t>
            </a:r>
          </a:p>
          <a:p>
            <a:pPr marL="285750" indent="-285750">
              <a:buFontTx/>
              <a:buChar char="•"/>
            </a:pPr>
            <a:r>
              <a:rPr lang="nl-NL" sz="2400" dirty="0"/>
              <a:t>Bouwvergunning</a:t>
            </a:r>
          </a:p>
          <a:p>
            <a:pPr marL="285750" indent="-285750">
              <a:buFontTx/>
              <a:buChar char="•"/>
            </a:pPr>
            <a:r>
              <a:rPr lang="nl-NL" sz="2400" dirty="0"/>
              <a:t>Handelsregister inschrijven</a:t>
            </a:r>
          </a:p>
          <a:p>
            <a:pPr marL="285750" indent="-285750">
              <a:buFontTx/>
              <a:buChar char="•"/>
            </a:pPr>
            <a:r>
              <a:rPr lang="nl-NL" sz="2400" dirty="0"/>
              <a:t>Milieuvergunningen</a:t>
            </a:r>
          </a:p>
          <a:p>
            <a:pPr marL="285750" indent="-285750">
              <a:buFontTx/>
              <a:buChar char="•"/>
            </a:pPr>
            <a:r>
              <a:rPr lang="nl-NL" sz="2400" dirty="0"/>
              <a:t>Winkeltijden</a:t>
            </a:r>
          </a:p>
          <a:p>
            <a:pPr marL="285750" indent="-285750">
              <a:buFontTx/>
              <a:buChar char="•"/>
            </a:pPr>
            <a:r>
              <a:rPr lang="nl-NL" sz="2400" dirty="0"/>
              <a:t>Horecavergunning</a:t>
            </a:r>
          </a:p>
          <a:p>
            <a:pPr marL="285750" indent="-285750">
              <a:buFontTx/>
              <a:buChar char="•"/>
            </a:pPr>
            <a:r>
              <a:rPr lang="nl-NL" sz="2400" dirty="0"/>
              <a:t>Marktvergunning</a:t>
            </a:r>
          </a:p>
          <a:p>
            <a:pPr marL="285750" indent="-285750">
              <a:buFontTx/>
              <a:buChar char="•"/>
            </a:pPr>
            <a:r>
              <a:rPr lang="nl-NL" sz="2400" dirty="0"/>
              <a:t>Wet op afbetaling</a:t>
            </a:r>
          </a:p>
          <a:p>
            <a:pPr marL="285750" indent="-285750">
              <a:buFontTx/>
              <a:buChar char="•"/>
            </a:pPr>
            <a:r>
              <a:rPr lang="nl-NL" sz="2400" dirty="0"/>
              <a:t>CAO-wetgeving</a:t>
            </a:r>
          </a:p>
          <a:p>
            <a:pPr marL="285750" indent="-285750">
              <a:buFontTx/>
              <a:buChar char="•"/>
            </a:pPr>
            <a:r>
              <a:rPr lang="nl-NL" sz="2400" dirty="0"/>
              <a:t>Wet op het minimumloon</a:t>
            </a:r>
          </a:p>
          <a:p>
            <a:pPr marL="285750" indent="-285750">
              <a:buFontTx/>
              <a:buChar char="•"/>
            </a:pPr>
            <a:r>
              <a:rPr lang="nl-NL" sz="2400" dirty="0"/>
              <a:t>Enz.</a:t>
            </a:r>
          </a:p>
          <a:p>
            <a:endParaRPr lang="nl-NL" sz="2400" dirty="0"/>
          </a:p>
        </p:txBody>
      </p:sp>
    </p:spTree>
    <p:extLst>
      <p:ext uri="{BB962C8B-B14F-4D97-AF65-F5344CB8AC3E}">
        <p14:creationId xmlns:p14="http://schemas.microsoft.com/office/powerpoint/2010/main" val="16740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anim calcmode="lin" valueType="num">
                                      <p:cBhvr>
                                        <p:cTn id="3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1000"/>
                                        <p:tgtEl>
                                          <p:spTgt spid="2">
                                            <p:txEl>
                                              <p:pRg st="7" end="7"/>
                                            </p:txEl>
                                          </p:spTgt>
                                        </p:tgtEl>
                                      </p:cBhvr>
                                    </p:animEffect>
                                    <p:anim calcmode="lin" valueType="num">
                                      <p:cBhvr>
                                        <p:cTn id="3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1000"/>
                                        <p:tgtEl>
                                          <p:spTgt spid="2">
                                            <p:txEl>
                                              <p:pRg st="8" end="8"/>
                                            </p:txEl>
                                          </p:spTgt>
                                        </p:tgtEl>
                                      </p:cBhvr>
                                    </p:animEffect>
                                    <p:anim calcmode="lin" valueType="num">
                                      <p:cBhvr>
                                        <p:cTn id="4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1000"/>
                                        <p:tgtEl>
                                          <p:spTgt spid="2">
                                            <p:txEl>
                                              <p:pRg st="9" end="9"/>
                                            </p:txEl>
                                          </p:spTgt>
                                        </p:tgtEl>
                                      </p:cBhvr>
                                    </p:animEffect>
                                    <p:anim calcmode="lin" valueType="num">
                                      <p:cBhvr>
                                        <p:cTn id="4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fade">
                                      <p:cBhvr>
                                        <p:cTn id="53" dur="1000"/>
                                        <p:tgtEl>
                                          <p:spTgt spid="2">
                                            <p:txEl>
                                              <p:pRg st="10" end="10"/>
                                            </p:txEl>
                                          </p:spTgt>
                                        </p:tgtEl>
                                      </p:cBhvr>
                                    </p:animEffect>
                                    <p:anim calcmode="lin" valueType="num">
                                      <p:cBhvr>
                                        <p:cTn id="5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11" end="11"/>
                                            </p:txEl>
                                          </p:spTgt>
                                        </p:tgtEl>
                                        <p:attrNameLst>
                                          <p:attrName>style.visibility</p:attrName>
                                        </p:attrNameLst>
                                      </p:cBhvr>
                                      <p:to>
                                        <p:strVal val="visible"/>
                                      </p:to>
                                    </p:set>
                                    <p:animEffect transition="in" filter="fade">
                                      <p:cBhvr>
                                        <p:cTn id="58" dur="1000"/>
                                        <p:tgtEl>
                                          <p:spTgt spid="2">
                                            <p:txEl>
                                              <p:pRg st="11" end="11"/>
                                            </p:txEl>
                                          </p:spTgt>
                                        </p:tgtEl>
                                      </p:cBhvr>
                                    </p:animEffect>
                                    <p:anim calcmode="lin" valueType="num">
                                      <p:cBhvr>
                                        <p:cTn id="59"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
                                            <p:txEl>
                                              <p:pRg st="12" end="12"/>
                                            </p:txEl>
                                          </p:spTgt>
                                        </p:tgtEl>
                                        <p:attrNameLst>
                                          <p:attrName>style.visibility</p:attrName>
                                        </p:attrNameLst>
                                      </p:cBhvr>
                                      <p:to>
                                        <p:strVal val="visible"/>
                                      </p:to>
                                    </p:set>
                                    <p:animEffect transition="in" filter="fade">
                                      <p:cBhvr>
                                        <p:cTn id="65" dur="1000"/>
                                        <p:tgtEl>
                                          <p:spTgt spid="2">
                                            <p:txEl>
                                              <p:pRg st="12" end="12"/>
                                            </p:txEl>
                                          </p:spTgt>
                                        </p:tgtEl>
                                      </p:cBhvr>
                                    </p:animEffect>
                                    <p:anim calcmode="lin" valueType="num">
                                      <p:cBhvr>
                                        <p:cTn id="6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rmafbeelding 2016-09-19 om 11.00.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34" y="783166"/>
            <a:ext cx="9144000" cy="3527245"/>
          </a:xfrm>
          <a:prstGeom prst="rect">
            <a:avLst/>
          </a:prstGeom>
        </p:spPr>
      </p:pic>
      <p:sp>
        <p:nvSpPr>
          <p:cNvPr id="3" name="Tekstvak 2"/>
          <p:cNvSpPr txBox="1"/>
          <p:nvPr/>
        </p:nvSpPr>
        <p:spPr>
          <a:xfrm>
            <a:off x="2878666" y="254001"/>
            <a:ext cx="3166533" cy="461665"/>
          </a:xfrm>
          <a:prstGeom prst="rect">
            <a:avLst/>
          </a:prstGeom>
          <a:solidFill>
            <a:schemeClr val="accent6"/>
          </a:solidFill>
        </p:spPr>
        <p:txBody>
          <a:bodyPr wrap="square" rtlCol="0">
            <a:spAutoFit/>
          </a:bodyPr>
          <a:lstStyle/>
          <a:p>
            <a:r>
              <a:rPr lang="nl-NL" sz="2400" dirty="0" err="1"/>
              <a:t>Spinnewebtheorema</a:t>
            </a:r>
            <a:endParaRPr lang="nl-NL" sz="2400" dirty="0"/>
          </a:p>
        </p:txBody>
      </p:sp>
    </p:spTree>
    <p:extLst>
      <p:ext uri="{BB962C8B-B14F-4D97-AF65-F5344CB8AC3E}">
        <p14:creationId xmlns:p14="http://schemas.microsoft.com/office/powerpoint/2010/main" val="26199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89467" y="97929"/>
            <a:ext cx="8077200" cy="1692771"/>
          </a:xfrm>
          <a:prstGeom prst="rect">
            <a:avLst/>
          </a:prstGeom>
          <a:solidFill>
            <a:schemeClr val="accent4">
              <a:lumMod val="40000"/>
              <a:lumOff val="60000"/>
            </a:schemeClr>
          </a:solidFill>
        </p:spPr>
        <p:txBody>
          <a:bodyPr wrap="square" rtlCol="0">
            <a:spAutoFit/>
          </a:bodyPr>
          <a:lstStyle/>
          <a:p>
            <a:r>
              <a:rPr lang="nl-NL" sz="2400" b="1" dirty="0"/>
              <a:t>Varkenscyclus maakt marktmechanisme soms ondoelmatig</a:t>
            </a:r>
            <a:r>
              <a:rPr lang="nl-NL" sz="2400" dirty="0"/>
              <a:t> </a:t>
            </a:r>
          </a:p>
          <a:p>
            <a:r>
              <a:rPr lang="nl-NL" sz="2000" dirty="0"/>
              <a:t>is het verschijnsel in de economie dat overschotten en tekorten van een bepaald product elkaar afwisselen, doordat aanbieders massaal reageren op de hoogte van de prijzen, maar tegen de tijd dat deze reactie doorwerkt op het aanbod, is de prijs alweer omgeslagen </a:t>
            </a:r>
          </a:p>
        </p:txBody>
      </p:sp>
      <p:sp>
        <p:nvSpPr>
          <p:cNvPr id="3" name="Tekstvak 2"/>
          <p:cNvSpPr txBox="1"/>
          <p:nvPr/>
        </p:nvSpPr>
        <p:spPr>
          <a:xfrm>
            <a:off x="237068" y="2573867"/>
            <a:ext cx="3048000" cy="2123658"/>
          </a:xfrm>
          <a:prstGeom prst="rect">
            <a:avLst/>
          </a:prstGeom>
          <a:solidFill>
            <a:schemeClr val="accent6">
              <a:lumMod val="60000"/>
              <a:lumOff val="40000"/>
            </a:schemeClr>
          </a:solidFill>
        </p:spPr>
        <p:txBody>
          <a:bodyPr wrap="square" rtlCol="0">
            <a:spAutoFit/>
          </a:bodyPr>
          <a:lstStyle/>
          <a:p>
            <a:pPr marL="285750" indent="-285750">
              <a:buFontTx/>
              <a:buChar char="•"/>
            </a:pPr>
            <a:r>
              <a:rPr lang="nl-NL" sz="2200" dirty="0"/>
              <a:t>Koffiemarkt (planten)</a:t>
            </a:r>
          </a:p>
          <a:p>
            <a:pPr marL="285750" indent="-285750">
              <a:buFontTx/>
              <a:buChar char="•"/>
            </a:pPr>
            <a:r>
              <a:rPr lang="nl-NL" sz="2200" dirty="0"/>
              <a:t>Varkensmarkt</a:t>
            </a:r>
          </a:p>
          <a:p>
            <a:pPr marL="285750" indent="-285750">
              <a:buFontTx/>
              <a:buChar char="•"/>
            </a:pPr>
            <a:r>
              <a:rPr lang="nl-NL" sz="2200" dirty="0"/>
              <a:t>Arbeidsmarkt (onderwijs)</a:t>
            </a:r>
          </a:p>
          <a:p>
            <a:pPr marL="285750" indent="-285750">
              <a:buFontTx/>
              <a:buChar char="•"/>
            </a:pPr>
            <a:r>
              <a:rPr lang="nl-NL" sz="2200" dirty="0"/>
              <a:t>Vastgoedmarkt (Spanje) </a:t>
            </a:r>
          </a:p>
        </p:txBody>
      </p:sp>
      <p:sp>
        <p:nvSpPr>
          <p:cNvPr id="6" name="Tekstvak 5"/>
          <p:cNvSpPr txBox="1"/>
          <p:nvPr/>
        </p:nvSpPr>
        <p:spPr>
          <a:xfrm>
            <a:off x="4741333" y="2573867"/>
            <a:ext cx="3725334" cy="2800766"/>
          </a:xfrm>
          <a:prstGeom prst="rect">
            <a:avLst/>
          </a:prstGeom>
          <a:solidFill>
            <a:schemeClr val="accent2">
              <a:lumMod val="60000"/>
              <a:lumOff val="40000"/>
            </a:schemeClr>
          </a:solidFill>
        </p:spPr>
        <p:txBody>
          <a:bodyPr wrap="square" rtlCol="0">
            <a:spAutoFit/>
          </a:bodyPr>
          <a:lstStyle/>
          <a:p>
            <a:r>
              <a:rPr lang="nl-NL" sz="2200" dirty="0" err="1"/>
              <a:t>Spinnewebtheorema</a:t>
            </a:r>
            <a:r>
              <a:rPr lang="nl-NL" sz="2200" dirty="0"/>
              <a:t>:</a:t>
            </a:r>
          </a:p>
          <a:p>
            <a:r>
              <a:rPr lang="nl-NL" sz="2200" dirty="0"/>
              <a:t>Stabiel of labiel</a:t>
            </a:r>
          </a:p>
          <a:p>
            <a:endParaRPr lang="nl-NL" sz="2200" dirty="0"/>
          </a:p>
          <a:p>
            <a:r>
              <a:rPr lang="nl-NL" sz="2200" dirty="0"/>
              <a:t>Stabiel - doet evenwichtsprijs bereiken.</a:t>
            </a:r>
          </a:p>
          <a:p>
            <a:endParaRPr lang="nl-NL" sz="2200" dirty="0"/>
          </a:p>
          <a:p>
            <a:r>
              <a:rPr lang="nl-NL" sz="2200" dirty="0"/>
              <a:t>Labiel – dan steeds verder af van de evenwichtsprijs</a:t>
            </a:r>
          </a:p>
        </p:txBody>
      </p:sp>
    </p:spTree>
    <p:extLst>
      <p:ext uri="{BB962C8B-B14F-4D97-AF65-F5344CB8AC3E}">
        <p14:creationId xmlns:p14="http://schemas.microsoft.com/office/powerpoint/2010/main" val="135623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1000"/>
                                        <p:tgtEl>
                                          <p:spTgt spid="6">
                                            <p:txEl>
                                              <p:pRg st="1" end="1"/>
                                            </p:txEl>
                                          </p:spTgt>
                                        </p:tgtEl>
                                      </p:cBhvr>
                                    </p:animEffect>
                                    <p:anim calcmode="lin" valueType="num">
                                      <p:cBhvr>
                                        <p:cTn id="3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1000"/>
                                        <p:tgtEl>
                                          <p:spTgt spid="6">
                                            <p:txEl>
                                              <p:pRg st="3" end="3"/>
                                            </p:txEl>
                                          </p:spTgt>
                                        </p:tgtEl>
                                      </p:cBhvr>
                                    </p:animEffect>
                                    <p:anim calcmode="lin" valueType="num">
                                      <p:cBhvr>
                                        <p:cTn id="4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hoekige driehoek 41"/>
          <p:cNvSpPr/>
          <p:nvPr/>
        </p:nvSpPr>
        <p:spPr>
          <a:xfrm>
            <a:off x="5267325" y="1762125"/>
            <a:ext cx="1789113" cy="1711325"/>
          </a:xfrm>
          <a:prstGeom prst="rtTriangl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nl-NL"/>
          </a:p>
        </p:txBody>
      </p:sp>
      <p:sp>
        <p:nvSpPr>
          <p:cNvPr id="27650" name="Titel 1"/>
          <p:cNvSpPr>
            <a:spLocks noGrp="1"/>
          </p:cNvSpPr>
          <p:nvPr>
            <p:ph type="title"/>
          </p:nvPr>
        </p:nvSpPr>
        <p:spPr>
          <a:xfrm>
            <a:off x="457200" y="338139"/>
            <a:ext cx="8229600" cy="858614"/>
          </a:xfrm>
        </p:spPr>
        <p:style>
          <a:lnRef idx="2">
            <a:schemeClr val="accent5">
              <a:shade val="50000"/>
            </a:schemeClr>
          </a:lnRef>
          <a:fillRef idx="1">
            <a:schemeClr val="accent5"/>
          </a:fillRef>
          <a:effectRef idx="0">
            <a:schemeClr val="accent5"/>
          </a:effectRef>
          <a:fontRef idx="minor">
            <a:schemeClr val="lt1"/>
          </a:fontRef>
        </p:style>
        <p:txBody>
          <a:bodyPr/>
          <a:lstStyle/>
          <a:p>
            <a:r>
              <a:rPr lang="nl-NL" altLang="nl-NL" dirty="0"/>
              <a:t>Consumentensurplus</a:t>
            </a:r>
          </a:p>
        </p:txBody>
      </p:sp>
      <p:sp>
        <p:nvSpPr>
          <p:cNvPr id="3" name="Tijdelijke aanduiding voor inhoud 2"/>
          <p:cNvSpPr>
            <a:spLocks noGrp="1"/>
          </p:cNvSpPr>
          <p:nvPr>
            <p:ph sz="quarter" idx="13"/>
          </p:nvPr>
        </p:nvSpPr>
        <p:spPr>
          <a:xfrm>
            <a:off x="647279" y="1806574"/>
            <a:ext cx="3822700" cy="3446463"/>
          </a:xfrm>
        </p:spPr>
        <p:style>
          <a:lnRef idx="1">
            <a:schemeClr val="accent4"/>
          </a:lnRef>
          <a:fillRef idx="2">
            <a:schemeClr val="accent4"/>
          </a:fillRef>
          <a:effectRef idx="1">
            <a:schemeClr val="accent4"/>
          </a:effectRef>
          <a:fontRef idx="minor">
            <a:schemeClr val="dk1"/>
          </a:fontRef>
        </p:style>
        <p:txBody>
          <a:bodyPr rtlCol="0">
            <a:normAutofit fontScale="85000" lnSpcReduction="20000"/>
          </a:bodyPr>
          <a:lstStyle/>
          <a:p>
            <a:pPr marL="274320" indent="-274320" fontAlgn="auto">
              <a:spcAft>
                <a:spcPts val="0"/>
              </a:spcAft>
              <a:buFont typeface="Wingdings" pitchFamily="2" charset="2"/>
              <a:buChar char="ü"/>
              <a:defRPr/>
            </a:pPr>
            <a:r>
              <a:rPr lang="nl-NL" dirty="0" err="1"/>
              <a:t>Q</a:t>
            </a:r>
            <a:r>
              <a:rPr lang="nl-NL" baseline="-25000" dirty="0" err="1"/>
              <a:t>v</a:t>
            </a:r>
            <a:r>
              <a:rPr lang="nl-NL" dirty="0"/>
              <a:t> = -5P + 50</a:t>
            </a:r>
            <a:endParaRPr lang="nl-NL" sz="1400" dirty="0"/>
          </a:p>
          <a:p>
            <a:pPr marL="342900" lvl="1" indent="-342900" fontAlgn="auto">
              <a:spcAft>
                <a:spcPts val="0"/>
              </a:spcAft>
              <a:buFont typeface="Wingdings" pitchFamily="2" charset="2"/>
              <a:buChar char="ü"/>
              <a:defRPr/>
            </a:pPr>
            <a:r>
              <a:rPr lang="nl-NL" dirty="0"/>
              <a:t>Prijs = 5</a:t>
            </a:r>
          </a:p>
          <a:p>
            <a:pPr marL="0" indent="0" fontAlgn="auto">
              <a:spcAft>
                <a:spcPts val="0"/>
              </a:spcAft>
              <a:buFont typeface="Symbol" pitchFamily="18" charset="2"/>
              <a:buNone/>
              <a:defRPr/>
            </a:pPr>
            <a:endParaRPr lang="nl-NL" sz="1400" dirty="0"/>
          </a:p>
          <a:p>
            <a:pPr marL="0" indent="0" fontAlgn="auto">
              <a:spcAft>
                <a:spcPts val="0"/>
              </a:spcAft>
              <a:buFont typeface="Symbol" pitchFamily="18" charset="2"/>
              <a:buNone/>
              <a:defRPr/>
            </a:pPr>
            <a:endParaRPr lang="nl-NL" sz="1400" dirty="0"/>
          </a:p>
          <a:p>
            <a:pPr marL="0" indent="0" fontAlgn="auto">
              <a:spcAft>
                <a:spcPts val="0"/>
              </a:spcAft>
              <a:buFont typeface="Symbol" pitchFamily="18" charset="2"/>
              <a:buNone/>
              <a:defRPr/>
            </a:pPr>
            <a:endParaRPr lang="nl-NL" sz="1400" dirty="0"/>
          </a:p>
          <a:p>
            <a:pPr marL="274320" indent="-274320" fontAlgn="auto">
              <a:spcAft>
                <a:spcPts val="0"/>
              </a:spcAft>
              <a:buFont typeface="Wingdings" pitchFamily="2" charset="2"/>
              <a:buChar char="Ø"/>
              <a:defRPr/>
            </a:pPr>
            <a:r>
              <a:rPr lang="nl-NL" dirty="0"/>
              <a:t>Arceer het consumentensurplus</a:t>
            </a:r>
          </a:p>
          <a:p>
            <a:pPr marL="274320" indent="-274320" fontAlgn="auto">
              <a:spcAft>
                <a:spcPts val="0"/>
              </a:spcAft>
              <a:buFont typeface="Wingdings" pitchFamily="2" charset="2"/>
              <a:buChar char="Ø"/>
              <a:defRPr/>
            </a:pPr>
            <a:endParaRPr lang="nl-NL" sz="1400" dirty="0"/>
          </a:p>
          <a:p>
            <a:pPr marL="274320" indent="-274320" fontAlgn="auto">
              <a:spcAft>
                <a:spcPts val="0"/>
              </a:spcAft>
              <a:buFont typeface="Wingdings" pitchFamily="2" charset="2"/>
              <a:buChar char="Ø"/>
              <a:defRPr/>
            </a:pPr>
            <a:r>
              <a:rPr lang="nl-NL" dirty="0"/>
              <a:t>Bereken de omvang van het consumentensurplus</a:t>
            </a:r>
          </a:p>
        </p:txBody>
      </p:sp>
      <p:cxnSp>
        <p:nvCxnSpPr>
          <p:cNvPr id="5" name="Rechte verbindingslijn 4"/>
          <p:cNvCxnSpPr/>
          <p:nvPr/>
        </p:nvCxnSpPr>
        <p:spPr>
          <a:xfrm>
            <a:off x="5254625" y="1709738"/>
            <a:ext cx="0" cy="3529012"/>
          </a:xfrm>
          <a:prstGeom prst="line">
            <a:avLst/>
          </a:prstGeom>
          <a:ln w="38100"/>
        </p:spPr>
        <p:style>
          <a:lnRef idx="2">
            <a:schemeClr val="dk1"/>
          </a:lnRef>
          <a:fillRef idx="0">
            <a:schemeClr val="dk1"/>
          </a:fillRef>
          <a:effectRef idx="1">
            <a:schemeClr val="dk1"/>
          </a:effectRef>
          <a:fontRef idx="minor">
            <a:schemeClr val="tx1"/>
          </a:fontRef>
        </p:style>
      </p:cxnSp>
      <p:cxnSp>
        <p:nvCxnSpPr>
          <p:cNvPr id="6" name="Rechte verbindingslijn 5"/>
          <p:cNvCxnSpPr/>
          <p:nvPr/>
        </p:nvCxnSpPr>
        <p:spPr>
          <a:xfrm flipH="1">
            <a:off x="5254625" y="5238750"/>
            <a:ext cx="359251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7" name="Rechte verbindingslijn 6"/>
          <p:cNvCxnSpPr/>
          <p:nvPr/>
        </p:nvCxnSpPr>
        <p:spPr>
          <a:xfrm>
            <a:off x="5254625" y="1709738"/>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254625" y="2430463"/>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5254625" y="3149600"/>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4625" y="3870325"/>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4625" y="4591050"/>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975350"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6694488"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7415213"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8135938"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8855075"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664" name="Tekstvak 16"/>
          <p:cNvSpPr txBox="1">
            <a:spLocks noChangeArrowheads="1"/>
          </p:cNvSpPr>
          <p:nvPr/>
        </p:nvSpPr>
        <p:spPr bwMode="auto">
          <a:xfrm>
            <a:off x="6948488" y="5676900"/>
            <a:ext cx="20875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hoeveelheid × 1.000</a:t>
            </a:r>
          </a:p>
        </p:txBody>
      </p:sp>
      <p:sp>
        <p:nvSpPr>
          <p:cNvPr id="27665" name="Tekstvak 17"/>
          <p:cNvSpPr txBox="1">
            <a:spLocks noChangeArrowheads="1"/>
          </p:cNvSpPr>
          <p:nvPr/>
        </p:nvSpPr>
        <p:spPr bwMode="auto">
          <a:xfrm rot="-5400000">
            <a:off x="4390232" y="1913731"/>
            <a:ext cx="584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prijs</a:t>
            </a:r>
          </a:p>
        </p:txBody>
      </p:sp>
      <p:sp>
        <p:nvSpPr>
          <p:cNvPr id="27666" name="Tekstvak 18"/>
          <p:cNvSpPr txBox="1">
            <a:spLocks noChangeArrowheads="1"/>
          </p:cNvSpPr>
          <p:nvPr/>
        </p:nvSpPr>
        <p:spPr bwMode="auto">
          <a:xfrm>
            <a:off x="4751388" y="4375150"/>
            <a:ext cx="3016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2</a:t>
            </a:r>
          </a:p>
        </p:txBody>
      </p:sp>
      <p:sp>
        <p:nvSpPr>
          <p:cNvPr id="27667" name="Tekstvak 19"/>
          <p:cNvSpPr txBox="1">
            <a:spLocks noChangeArrowheads="1"/>
          </p:cNvSpPr>
          <p:nvPr/>
        </p:nvSpPr>
        <p:spPr bwMode="auto">
          <a:xfrm>
            <a:off x="4751388" y="3654425"/>
            <a:ext cx="3016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4</a:t>
            </a:r>
          </a:p>
        </p:txBody>
      </p:sp>
      <p:sp>
        <p:nvSpPr>
          <p:cNvPr id="27668" name="Tekstvak 20"/>
          <p:cNvSpPr txBox="1">
            <a:spLocks noChangeArrowheads="1"/>
          </p:cNvSpPr>
          <p:nvPr/>
        </p:nvSpPr>
        <p:spPr bwMode="auto">
          <a:xfrm>
            <a:off x="4751388" y="3006725"/>
            <a:ext cx="3016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6</a:t>
            </a:r>
          </a:p>
        </p:txBody>
      </p:sp>
      <p:sp>
        <p:nvSpPr>
          <p:cNvPr id="27669" name="Tekstvak 21"/>
          <p:cNvSpPr txBox="1">
            <a:spLocks noChangeArrowheads="1"/>
          </p:cNvSpPr>
          <p:nvPr/>
        </p:nvSpPr>
        <p:spPr bwMode="auto">
          <a:xfrm>
            <a:off x="4751388" y="2276475"/>
            <a:ext cx="3016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8</a:t>
            </a:r>
          </a:p>
        </p:txBody>
      </p:sp>
      <p:sp>
        <p:nvSpPr>
          <p:cNvPr id="27670" name="Tekstvak 22"/>
          <p:cNvSpPr txBox="1">
            <a:spLocks noChangeArrowheads="1"/>
          </p:cNvSpPr>
          <p:nvPr/>
        </p:nvSpPr>
        <p:spPr bwMode="auto">
          <a:xfrm>
            <a:off x="4751388" y="1566863"/>
            <a:ext cx="4191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10</a:t>
            </a:r>
          </a:p>
        </p:txBody>
      </p:sp>
      <p:sp>
        <p:nvSpPr>
          <p:cNvPr id="27671" name="Tekstvak 23"/>
          <p:cNvSpPr txBox="1">
            <a:spLocks noChangeArrowheads="1"/>
          </p:cNvSpPr>
          <p:nvPr/>
        </p:nvSpPr>
        <p:spPr bwMode="auto">
          <a:xfrm>
            <a:off x="5759450" y="531018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10</a:t>
            </a:r>
          </a:p>
        </p:txBody>
      </p:sp>
      <p:sp>
        <p:nvSpPr>
          <p:cNvPr id="27672" name="Tekstvak 24"/>
          <p:cNvSpPr txBox="1">
            <a:spLocks noChangeArrowheads="1"/>
          </p:cNvSpPr>
          <p:nvPr/>
        </p:nvSpPr>
        <p:spPr bwMode="auto">
          <a:xfrm>
            <a:off x="6492875" y="531018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20</a:t>
            </a:r>
          </a:p>
        </p:txBody>
      </p:sp>
      <p:sp>
        <p:nvSpPr>
          <p:cNvPr id="27673" name="Tekstvak 25"/>
          <p:cNvSpPr txBox="1">
            <a:spLocks noChangeArrowheads="1"/>
          </p:cNvSpPr>
          <p:nvPr/>
        </p:nvSpPr>
        <p:spPr bwMode="auto">
          <a:xfrm>
            <a:off x="7212013" y="531018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30</a:t>
            </a:r>
          </a:p>
        </p:txBody>
      </p:sp>
      <p:sp>
        <p:nvSpPr>
          <p:cNvPr id="27674" name="Tekstvak 26"/>
          <p:cNvSpPr txBox="1">
            <a:spLocks noChangeArrowheads="1"/>
          </p:cNvSpPr>
          <p:nvPr/>
        </p:nvSpPr>
        <p:spPr bwMode="auto">
          <a:xfrm>
            <a:off x="7932738" y="531018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40</a:t>
            </a:r>
          </a:p>
        </p:txBody>
      </p:sp>
      <p:sp>
        <p:nvSpPr>
          <p:cNvPr id="27675" name="Tekstvak 27"/>
          <p:cNvSpPr txBox="1">
            <a:spLocks noChangeArrowheads="1"/>
          </p:cNvSpPr>
          <p:nvPr/>
        </p:nvSpPr>
        <p:spPr bwMode="auto">
          <a:xfrm>
            <a:off x="8580438" y="531018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50</a:t>
            </a:r>
          </a:p>
        </p:txBody>
      </p:sp>
      <p:grpSp>
        <p:nvGrpSpPr>
          <p:cNvPr id="36" name="Groep 35"/>
          <p:cNvGrpSpPr>
            <a:grpSpLocks/>
          </p:cNvGrpSpPr>
          <p:nvPr/>
        </p:nvGrpSpPr>
        <p:grpSpPr bwMode="auto">
          <a:xfrm>
            <a:off x="5254625" y="1709738"/>
            <a:ext cx="3600450" cy="3529012"/>
            <a:chOff x="5255112" y="1710100"/>
            <a:chExt cx="3600400" cy="3528392"/>
          </a:xfrm>
        </p:grpSpPr>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27682" name="Rechthoek 34"/>
            <p:cNvSpPr>
              <a:spLocks noChangeArrowheads="1"/>
            </p:cNvSpPr>
            <p:nvPr/>
          </p:nvSpPr>
          <p:spPr bwMode="auto">
            <a:xfrm>
              <a:off x="5547421" y="1741975"/>
              <a:ext cx="4090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Q</a:t>
              </a:r>
              <a:r>
                <a:rPr lang="nl-NL" altLang="nl-NL" baseline="-25000"/>
                <a:t>v</a:t>
              </a:r>
              <a:endParaRPr lang="nl-NL" altLang="nl-NL"/>
            </a:p>
          </p:txBody>
        </p:sp>
      </p:grpSp>
      <p:cxnSp>
        <p:nvCxnSpPr>
          <p:cNvPr id="34" name="Rechte verbindingslijn 33"/>
          <p:cNvCxnSpPr/>
          <p:nvPr/>
        </p:nvCxnSpPr>
        <p:spPr>
          <a:xfrm rot="5400000" flipV="1">
            <a:off x="6918863" y="1860773"/>
            <a:ext cx="0" cy="3303076"/>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41" name="Tekstvak 40"/>
          <p:cNvSpPr txBox="1">
            <a:spLocks noChangeArrowheads="1"/>
          </p:cNvSpPr>
          <p:nvPr/>
        </p:nvSpPr>
        <p:spPr bwMode="auto">
          <a:xfrm>
            <a:off x="4711700" y="3289300"/>
            <a:ext cx="596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b="1"/>
              <a:t>prijs</a:t>
            </a:r>
          </a:p>
        </p:txBody>
      </p:sp>
      <p:sp>
        <p:nvSpPr>
          <p:cNvPr id="43" name="Tekstvak 42"/>
          <p:cNvSpPr txBox="1"/>
          <p:nvPr/>
        </p:nvSpPr>
        <p:spPr>
          <a:xfrm>
            <a:off x="683569" y="5407025"/>
            <a:ext cx="4199582" cy="9080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fontAlgn="auto">
              <a:spcBef>
                <a:spcPts val="0"/>
              </a:spcBef>
              <a:spcAft>
                <a:spcPts val="600"/>
              </a:spcAft>
              <a:defRPr/>
            </a:pPr>
            <a:r>
              <a:rPr lang="nl-NL" sz="2400" dirty="0">
                <a:latin typeface="Arial" pitchFamily="34" charset="0"/>
                <a:cs typeface="Arial" pitchFamily="34" charset="0"/>
              </a:rPr>
              <a:t>½ × basis × hoogte</a:t>
            </a:r>
          </a:p>
          <a:p>
            <a:pPr fontAlgn="auto">
              <a:spcBef>
                <a:spcPts val="0"/>
              </a:spcBef>
              <a:spcAft>
                <a:spcPts val="0"/>
              </a:spcAft>
              <a:defRPr/>
            </a:pPr>
            <a:r>
              <a:rPr lang="nl-NL" sz="2400" dirty="0">
                <a:latin typeface="Arial" pitchFamily="34" charset="0"/>
                <a:cs typeface="Arial" pitchFamily="34" charset="0"/>
              </a:rPr>
              <a:t>½ × 25.000 × € 5 = € 62.500</a:t>
            </a:r>
          </a:p>
        </p:txBody>
      </p:sp>
      <p:sp>
        <p:nvSpPr>
          <p:cNvPr id="37" name="Tekstvak 36"/>
          <p:cNvSpPr txBox="1"/>
          <p:nvPr/>
        </p:nvSpPr>
        <p:spPr>
          <a:xfrm>
            <a:off x="5494521" y="2484812"/>
            <a:ext cx="461986"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nl-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a:t>
            </a:r>
            <a:endParaRPr lang="nl-NL"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Tree>
    <p:extLst>
      <p:ext uri="{BB962C8B-B14F-4D97-AF65-F5344CB8AC3E}">
        <p14:creationId xmlns:p14="http://schemas.microsoft.com/office/powerpoint/2010/main" val="2999617242"/>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par>
                                <p:cTn id="36" presetID="10" presetClass="entr" presetSubtype="0" fill="hold" nodeType="withEffect">
                                  <p:stCondLst>
                                    <p:cond delay="50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hoekige driehoek 41"/>
          <p:cNvSpPr/>
          <p:nvPr/>
        </p:nvSpPr>
        <p:spPr>
          <a:xfrm>
            <a:off x="5267325" y="1762125"/>
            <a:ext cx="1789113" cy="1711325"/>
          </a:xfrm>
          <a:prstGeom prst="rtTriangl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nl-NL"/>
          </a:p>
        </p:txBody>
      </p:sp>
      <p:sp>
        <p:nvSpPr>
          <p:cNvPr id="28674" name="Titel 1"/>
          <p:cNvSpPr>
            <a:spLocks noGrp="1"/>
          </p:cNvSpPr>
          <p:nvPr>
            <p:ph type="title"/>
          </p:nvPr>
        </p:nvSpPr>
        <p:spPr/>
        <p:txBody>
          <a:bodyPr/>
          <a:lstStyle/>
          <a:p>
            <a:r>
              <a:rPr lang="nl-NL" altLang="nl-NL"/>
              <a:t>Verwerkingsopgave</a:t>
            </a:r>
          </a:p>
        </p:txBody>
      </p:sp>
      <p:sp>
        <p:nvSpPr>
          <p:cNvPr id="3" name="Tijdelijke aanduiding voor inhoud 2"/>
          <p:cNvSpPr>
            <a:spLocks noGrp="1"/>
          </p:cNvSpPr>
          <p:nvPr>
            <p:ph sz="quarter" idx="13"/>
          </p:nvPr>
        </p:nvSpPr>
        <p:spPr>
          <a:xfrm>
            <a:off x="467544" y="1709738"/>
            <a:ext cx="3822700" cy="3446463"/>
          </a:xfrm>
        </p:spPr>
        <p:style>
          <a:lnRef idx="1">
            <a:schemeClr val="accent4"/>
          </a:lnRef>
          <a:fillRef idx="2">
            <a:schemeClr val="accent4"/>
          </a:fillRef>
          <a:effectRef idx="1">
            <a:schemeClr val="accent4"/>
          </a:effectRef>
          <a:fontRef idx="minor">
            <a:schemeClr val="dk1"/>
          </a:fontRef>
        </p:style>
        <p:txBody>
          <a:bodyPr rtlCol="0">
            <a:normAutofit fontScale="77500" lnSpcReduction="20000"/>
          </a:bodyPr>
          <a:lstStyle/>
          <a:p>
            <a:pPr marL="274320" indent="-274320" fontAlgn="auto">
              <a:spcAft>
                <a:spcPts val="0"/>
              </a:spcAft>
              <a:buFont typeface="Wingdings" pitchFamily="2" charset="2"/>
              <a:buChar char="ü"/>
              <a:defRPr/>
            </a:pPr>
            <a:r>
              <a:rPr lang="nl-NL" dirty="0"/>
              <a:t>Teken:</a:t>
            </a:r>
          </a:p>
          <a:p>
            <a:pPr marL="400050" lvl="1" indent="0" fontAlgn="auto">
              <a:spcAft>
                <a:spcPts val="0"/>
              </a:spcAft>
              <a:buFont typeface="Symbol" pitchFamily="18" charset="2"/>
              <a:buNone/>
              <a:defRPr/>
            </a:pPr>
            <a:r>
              <a:rPr lang="nl-NL" sz="2000" dirty="0" err="1"/>
              <a:t>Q</a:t>
            </a:r>
            <a:r>
              <a:rPr lang="nl-NL" sz="2000" baseline="-25000" dirty="0" err="1"/>
              <a:t>v</a:t>
            </a:r>
            <a:r>
              <a:rPr lang="nl-NL" sz="2000" dirty="0"/>
              <a:t> = -2P + 100</a:t>
            </a:r>
          </a:p>
          <a:p>
            <a:pPr marL="400050" lvl="1" indent="0" fontAlgn="auto">
              <a:spcAft>
                <a:spcPts val="0"/>
              </a:spcAft>
              <a:buFont typeface="Symbol" pitchFamily="18" charset="2"/>
              <a:buNone/>
              <a:defRPr/>
            </a:pPr>
            <a:endParaRPr lang="nl-NL" sz="1400" dirty="0"/>
          </a:p>
          <a:p>
            <a:pPr marL="342900" lvl="1" indent="-342900" fontAlgn="auto">
              <a:spcAft>
                <a:spcPts val="0"/>
              </a:spcAft>
              <a:buFont typeface="Wingdings" pitchFamily="2" charset="2"/>
              <a:buChar char="ü"/>
              <a:defRPr/>
            </a:pPr>
            <a:r>
              <a:rPr lang="nl-NL" dirty="0"/>
              <a:t>Teken:</a:t>
            </a:r>
            <a:br>
              <a:rPr lang="nl-NL" dirty="0"/>
            </a:br>
            <a:r>
              <a:rPr lang="nl-NL" dirty="0"/>
              <a:t>Prijs</a:t>
            </a:r>
            <a:r>
              <a:rPr lang="nl-NL" sz="2000" dirty="0"/>
              <a:t> = 25</a:t>
            </a:r>
          </a:p>
          <a:p>
            <a:pPr marL="274320" indent="-274320" fontAlgn="auto">
              <a:spcAft>
                <a:spcPts val="0"/>
              </a:spcAft>
              <a:buFont typeface="Wingdings" pitchFamily="2" charset="2"/>
              <a:buChar char="ü"/>
              <a:defRPr/>
            </a:pPr>
            <a:endParaRPr lang="nl-NL" sz="1400" dirty="0"/>
          </a:p>
          <a:p>
            <a:pPr marL="274320" indent="-274320" fontAlgn="auto">
              <a:spcAft>
                <a:spcPts val="0"/>
              </a:spcAft>
              <a:buFont typeface="Wingdings" pitchFamily="2" charset="2"/>
              <a:buChar char="ü"/>
              <a:defRPr/>
            </a:pPr>
            <a:r>
              <a:rPr lang="nl-NL" dirty="0"/>
              <a:t>Arceer het consumentensurplus</a:t>
            </a:r>
          </a:p>
          <a:p>
            <a:pPr marL="274320" indent="-274320" fontAlgn="auto">
              <a:spcAft>
                <a:spcPts val="0"/>
              </a:spcAft>
              <a:buFont typeface="Wingdings" pitchFamily="2" charset="2"/>
              <a:buChar char="ü"/>
              <a:defRPr/>
            </a:pPr>
            <a:endParaRPr lang="nl-NL" sz="1400" dirty="0"/>
          </a:p>
          <a:p>
            <a:pPr marL="274320" indent="-274320" fontAlgn="auto">
              <a:spcAft>
                <a:spcPts val="0"/>
              </a:spcAft>
              <a:buFont typeface="Wingdings" pitchFamily="2" charset="2"/>
              <a:buChar char="ü"/>
              <a:defRPr/>
            </a:pPr>
            <a:r>
              <a:rPr lang="nl-NL" dirty="0"/>
              <a:t>Bereken de omvang van het consumentensurplus</a:t>
            </a:r>
          </a:p>
        </p:txBody>
      </p:sp>
      <p:cxnSp>
        <p:nvCxnSpPr>
          <p:cNvPr id="5" name="Rechte verbindingslijn 4"/>
          <p:cNvCxnSpPr/>
          <p:nvPr/>
        </p:nvCxnSpPr>
        <p:spPr>
          <a:xfrm>
            <a:off x="5254625" y="1709738"/>
            <a:ext cx="0" cy="3529012"/>
          </a:xfrm>
          <a:prstGeom prst="line">
            <a:avLst/>
          </a:prstGeom>
          <a:ln w="38100"/>
        </p:spPr>
        <p:style>
          <a:lnRef idx="2">
            <a:schemeClr val="dk1"/>
          </a:lnRef>
          <a:fillRef idx="0">
            <a:schemeClr val="dk1"/>
          </a:fillRef>
          <a:effectRef idx="1">
            <a:schemeClr val="dk1"/>
          </a:effectRef>
          <a:fontRef idx="minor">
            <a:schemeClr val="tx1"/>
          </a:fontRef>
        </p:style>
      </p:cxnSp>
      <p:cxnSp>
        <p:nvCxnSpPr>
          <p:cNvPr id="6" name="Rechte verbindingslijn 5"/>
          <p:cNvCxnSpPr/>
          <p:nvPr/>
        </p:nvCxnSpPr>
        <p:spPr>
          <a:xfrm flipH="1">
            <a:off x="5254625" y="5238750"/>
            <a:ext cx="3592513"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7" name="Rechte verbindingslijn 6"/>
          <p:cNvCxnSpPr/>
          <p:nvPr/>
        </p:nvCxnSpPr>
        <p:spPr>
          <a:xfrm>
            <a:off x="5254625" y="1709738"/>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254625" y="2430463"/>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5254625" y="3149600"/>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254625" y="3870325"/>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5254625" y="4591050"/>
            <a:ext cx="35925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5975350"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6694488"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7415213"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8135938"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8855075" y="1709738"/>
            <a:ext cx="0" cy="35290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688" name="Tekstvak 16"/>
          <p:cNvSpPr txBox="1">
            <a:spLocks noChangeArrowheads="1"/>
          </p:cNvSpPr>
          <p:nvPr/>
        </p:nvSpPr>
        <p:spPr bwMode="auto">
          <a:xfrm>
            <a:off x="6948488" y="5676900"/>
            <a:ext cx="20875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hoeveelheid × 1.000</a:t>
            </a:r>
          </a:p>
        </p:txBody>
      </p:sp>
      <p:sp>
        <p:nvSpPr>
          <p:cNvPr id="28689" name="Tekstvak 17"/>
          <p:cNvSpPr txBox="1">
            <a:spLocks noChangeArrowheads="1"/>
          </p:cNvSpPr>
          <p:nvPr/>
        </p:nvSpPr>
        <p:spPr bwMode="auto">
          <a:xfrm rot="-5400000">
            <a:off x="4390232" y="1913731"/>
            <a:ext cx="584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prijs</a:t>
            </a:r>
          </a:p>
        </p:txBody>
      </p:sp>
      <p:sp>
        <p:nvSpPr>
          <p:cNvPr id="28690" name="Tekstvak 18"/>
          <p:cNvSpPr txBox="1">
            <a:spLocks noChangeArrowheads="1"/>
          </p:cNvSpPr>
          <p:nvPr/>
        </p:nvSpPr>
        <p:spPr bwMode="auto">
          <a:xfrm>
            <a:off x="4751388" y="4375150"/>
            <a:ext cx="4191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10</a:t>
            </a:r>
          </a:p>
        </p:txBody>
      </p:sp>
      <p:sp>
        <p:nvSpPr>
          <p:cNvPr id="28691" name="Tekstvak 19"/>
          <p:cNvSpPr txBox="1">
            <a:spLocks noChangeArrowheads="1"/>
          </p:cNvSpPr>
          <p:nvPr/>
        </p:nvSpPr>
        <p:spPr bwMode="auto">
          <a:xfrm>
            <a:off x="4751388" y="3654425"/>
            <a:ext cx="419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20</a:t>
            </a:r>
          </a:p>
        </p:txBody>
      </p:sp>
      <p:sp>
        <p:nvSpPr>
          <p:cNvPr id="28692" name="Tekstvak 20"/>
          <p:cNvSpPr txBox="1">
            <a:spLocks noChangeArrowheads="1"/>
          </p:cNvSpPr>
          <p:nvPr/>
        </p:nvSpPr>
        <p:spPr bwMode="auto">
          <a:xfrm>
            <a:off x="4751388" y="3006725"/>
            <a:ext cx="4191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30</a:t>
            </a:r>
          </a:p>
        </p:txBody>
      </p:sp>
      <p:sp>
        <p:nvSpPr>
          <p:cNvPr id="28693" name="Tekstvak 21"/>
          <p:cNvSpPr txBox="1">
            <a:spLocks noChangeArrowheads="1"/>
          </p:cNvSpPr>
          <p:nvPr/>
        </p:nvSpPr>
        <p:spPr bwMode="auto">
          <a:xfrm>
            <a:off x="4751388" y="2276475"/>
            <a:ext cx="419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40</a:t>
            </a:r>
          </a:p>
        </p:txBody>
      </p:sp>
      <p:sp>
        <p:nvSpPr>
          <p:cNvPr id="28694" name="Tekstvak 22"/>
          <p:cNvSpPr txBox="1">
            <a:spLocks noChangeArrowheads="1"/>
          </p:cNvSpPr>
          <p:nvPr/>
        </p:nvSpPr>
        <p:spPr bwMode="auto">
          <a:xfrm>
            <a:off x="4751388" y="1566863"/>
            <a:ext cx="4191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50</a:t>
            </a:r>
          </a:p>
        </p:txBody>
      </p:sp>
      <p:sp>
        <p:nvSpPr>
          <p:cNvPr id="28695" name="Tekstvak 23"/>
          <p:cNvSpPr txBox="1">
            <a:spLocks noChangeArrowheads="1"/>
          </p:cNvSpPr>
          <p:nvPr/>
        </p:nvSpPr>
        <p:spPr bwMode="auto">
          <a:xfrm>
            <a:off x="5759450" y="531018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20</a:t>
            </a:r>
          </a:p>
        </p:txBody>
      </p:sp>
      <p:sp>
        <p:nvSpPr>
          <p:cNvPr id="28696" name="Tekstvak 24"/>
          <p:cNvSpPr txBox="1">
            <a:spLocks noChangeArrowheads="1"/>
          </p:cNvSpPr>
          <p:nvPr/>
        </p:nvSpPr>
        <p:spPr bwMode="auto">
          <a:xfrm>
            <a:off x="6492875" y="531018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40</a:t>
            </a:r>
          </a:p>
        </p:txBody>
      </p:sp>
      <p:sp>
        <p:nvSpPr>
          <p:cNvPr id="28697" name="Tekstvak 25"/>
          <p:cNvSpPr txBox="1">
            <a:spLocks noChangeArrowheads="1"/>
          </p:cNvSpPr>
          <p:nvPr/>
        </p:nvSpPr>
        <p:spPr bwMode="auto">
          <a:xfrm>
            <a:off x="7212013" y="531018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60</a:t>
            </a:r>
          </a:p>
        </p:txBody>
      </p:sp>
      <p:sp>
        <p:nvSpPr>
          <p:cNvPr id="28698" name="Tekstvak 26"/>
          <p:cNvSpPr txBox="1">
            <a:spLocks noChangeArrowheads="1"/>
          </p:cNvSpPr>
          <p:nvPr/>
        </p:nvSpPr>
        <p:spPr bwMode="auto">
          <a:xfrm>
            <a:off x="7932738" y="531018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80</a:t>
            </a:r>
          </a:p>
        </p:txBody>
      </p:sp>
      <p:sp>
        <p:nvSpPr>
          <p:cNvPr id="28699" name="Tekstvak 27"/>
          <p:cNvSpPr txBox="1">
            <a:spLocks noChangeArrowheads="1"/>
          </p:cNvSpPr>
          <p:nvPr/>
        </p:nvSpPr>
        <p:spPr bwMode="auto">
          <a:xfrm>
            <a:off x="8580438" y="5310188"/>
            <a:ext cx="5365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100</a:t>
            </a:r>
          </a:p>
        </p:txBody>
      </p:sp>
      <p:grpSp>
        <p:nvGrpSpPr>
          <p:cNvPr id="36" name="Groep 35"/>
          <p:cNvGrpSpPr>
            <a:grpSpLocks/>
          </p:cNvGrpSpPr>
          <p:nvPr/>
        </p:nvGrpSpPr>
        <p:grpSpPr bwMode="auto">
          <a:xfrm>
            <a:off x="5254625" y="1709738"/>
            <a:ext cx="3600450" cy="3529012"/>
            <a:chOff x="5255112" y="1710100"/>
            <a:chExt cx="3600400" cy="3528392"/>
          </a:xfrm>
        </p:grpSpPr>
        <p:cxnSp>
          <p:nvCxnSpPr>
            <p:cNvPr id="32" name="Rechte verbindingslijn 31"/>
            <p:cNvCxnSpPr/>
            <p:nvPr/>
          </p:nvCxnSpPr>
          <p:spPr>
            <a:xfrm>
              <a:off x="5255112" y="1710100"/>
              <a:ext cx="3600400" cy="3528392"/>
            </a:xfrm>
            <a:prstGeom prst="line">
              <a:avLst/>
            </a:prstGeom>
          </p:spPr>
          <p:style>
            <a:lnRef idx="3">
              <a:schemeClr val="accent4"/>
            </a:lnRef>
            <a:fillRef idx="0">
              <a:schemeClr val="accent4"/>
            </a:fillRef>
            <a:effectRef idx="2">
              <a:schemeClr val="accent4"/>
            </a:effectRef>
            <a:fontRef idx="minor">
              <a:schemeClr val="tx1"/>
            </a:fontRef>
          </p:style>
        </p:cxnSp>
        <p:sp>
          <p:nvSpPr>
            <p:cNvPr id="28706" name="Rechthoek 34"/>
            <p:cNvSpPr>
              <a:spLocks noChangeArrowheads="1"/>
            </p:cNvSpPr>
            <p:nvPr/>
          </p:nvSpPr>
          <p:spPr bwMode="auto">
            <a:xfrm>
              <a:off x="5547421" y="1741975"/>
              <a:ext cx="4090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Q</a:t>
              </a:r>
              <a:r>
                <a:rPr lang="nl-NL" altLang="nl-NL" baseline="-25000"/>
                <a:t>v</a:t>
              </a:r>
              <a:endParaRPr lang="nl-NL" altLang="nl-NL"/>
            </a:p>
          </p:txBody>
        </p:sp>
      </p:grpSp>
      <p:cxnSp>
        <p:nvCxnSpPr>
          <p:cNvPr id="34" name="Rechte verbindingslijn 33"/>
          <p:cNvCxnSpPr/>
          <p:nvPr/>
        </p:nvCxnSpPr>
        <p:spPr>
          <a:xfrm rot="5400000" flipV="1">
            <a:off x="6926007" y="1860773"/>
            <a:ext cx="0" cy="3303076"/>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41" name="Tekstvak 40"/>
          <p:cNvSpPr txBox="1">
            <a:spLocks noChangeArrowheads="1"/>
          </p:cNvSpPr>
          <p:nvPr/>
        </p:nvSpPr>
        <p:spPr bwMode="auto">
          <a:xfrm>
            <a:off x="4711700" y="3289300"/>
            <a:ext cx="596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b="1"/>
              <a:t>prijs</a:t>
            </a:r>
          </a:p>
        </p:txBody>
      </p:sp>
      <p:sp>
        <p:nvSpPr>
          <p:cNvPr id="43" name="Tekstvak 42"/>
          <p:cNvSpPr txBox="1"/>
          <p:nvPr/>
        </p:nvSpPr>
        <p:spPr>
          <a:xfrm>
            <a:off x="467545" y="5407025"/>
            <a:ext cx="4758506" cy="90805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fontAlgn="auto">
              <a:spcBef>
                <a:spcPts val="0"/>
              </a:spcBef>
              <a:spcAft>
                <a:spcPts val="600"/>
              </a:spcAft>
              <a:defRPr/>
            </a:pPr>
            <a:r>
              <a:rPr lang="nl-NL" sz="2400" dirty="0">
                <a:latin typeface="Arial" pitchFamily="34" charset="0"/>
                <a:cs typeface="Arial" pitchFamily="34" charset="0"/>
              </a:rPr>
              <a:t>½ × basis × hoogte</a:t>
            </a:r>
          </a:p>
          <a:p>
            <a:pPr fontAlgn="auto">
              <a:spcBef>
                <a:spcPts val="0"/>
              </a:spcBef>
              <a:spcAft>
                <a:spcPts val="0"/>
              </a:spcAft>
              <a:defRPr/>
            </a:pPr>
            <a:r>
              <a:rPr lang="nl-NL" sz="2400" dirty="0">
                <a:latin typeface="Arial" pitchFamily="34" charset="0"/>
                <a:cs typeface="Arial" pitchFamily="34" charset="0"/>
              </a:rPr>
              <a:t>½ × 50.000 × € 25 = € 625.000</a:t>
            </a:r>
          </a:p>
        </p:txBody>
      </p:sp>
      <p:sp>
        <p:nvSpPr>
          <p:cNvPr id="37" name="Tekstvak 36"/>
          <p:cNvSpPr txBox="1"/>
          <p:nvPr/>
        </p:nvSpPr>
        <p:spPr>
          <a:xfrm>
            <a:off x="5494521" y="2484812"/>
            <a:ext cx="461986"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nl-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a:t>
            </a:r>
            <a:endParaRPr lang="nl-NL"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Tree>
    <p:extLst>
      <p:ext uri="{BB962C8B-B14F-4D97-AF65-F5344CB8AC3E}">
        <p14:creationId xmlns:p14="http://schemas.microsoft.com/office/powerpoint/2010/main" val="2714837528"/>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71538" y="1916832"/>
            <a:ext cx="7408862" cy="4209331"/>
          </a:xfrm>
        </p:spPr>
        <p:style>
          <a:lnRef idx="1">
            <a:schemeClr val="accent1"/>
          </a:lnRef>
          <a:fillRef idx="2">
            <a:schemeClr val="accent1"/>
          </a:fillRef>
          <a:effectRef idx="1">
            <a:schemeClr val="accent1"/>
          </a:effectRef>
          <a:fontRef idx="minor">
            <a:schemeClr val="dk1"/>
          </a:fontRef>
        </p:style>
        <p:txBody>
          <a:bodyPr rtlCol="0">
            <a:normAutofit fontScale="92500" lnSpcReduction="10000"/>
          </a:bodyPr>
          <a:lstStyle/>
          <a:p>
            <a:pPr marL="274320" indent="-274320" fontAlgn="auto">
              <a:spcAft>
                <a:spcPts val="0"/>
              </a:spcAft>
              <a:defRPr/>
            </a:pPr>
            <a:r>
              <a:rPr lang="nl-NL" b="1" dirty="0"/>
              <a:t>Leveringsbereidheid</a:t>
            </a:r>
          </a:p>
          <a:p>
            <a:pPr marL="400050" lvl="1" indent="0" fontAlgn="auto">
              <a:spcAft>
                <a:spcPts val="0"/>
              </a:spcAft>
              <a:buFont typeface="Symbol" pitchFamily="18" charset="2"/>
              <a:buNone/>
              <a:defRPr/>
            </a:pPr>
            <a:r>
              <a:rPr lang="nl-NL" dirty="0"/>
              <a:t>= de prijs die de producent minimaal wil ontvangen voordat hij bereid is te leveren</a:t>
            </a:r>
          </a:p>
          <a:p>
            <a:pPr marL="400050" lvl="1" indent="0" fontAlgn="auto">
              <a:spcAft>
                <a:spcPts val="0"/>
              </a:spcAft>
              <a:buFont typeface="Symbol" pitchFamily="18" charset="2"/>
              <a:buNone/>
              <a:defRPr/>
            </a:pPr>
            <a:r>
              <a:rPr lang="nl-NL" sz="2000" dirty="0">
                <a:solidFill>
                  <a:schemeClr val="accent4">
                    <a:lumMod val="75000"/>
                  </a:schemeClr>
                </a:solidFill>
              </a:rPr>
              <a:t>Voor minder dan € 300,- kan ik geen computer op de markt brengen</a:t>
            </a:r>
            <a:endParaRPr lang="nl-NL" dirty="0"/>
          </a:p>
          <a:p>
            <a:pPr marL="0" indent="0" fontAlgn="auto">
              <a:spcAft>
                <a:spcPts val="0"/>
              </a:spcAft>
              <a:buFont typeface="Symbol" pitchFamily="18" charset="2"/>
              <a:buNone/>
              <a:defRPr/>
            </a:pPr>
            <a:endParaRPr lang="nl-NL" dirty="0"/>
          </a:p>
          <a:p>
            <a:pPr marL="274320" indent="-274320" fontAlgn="auto">
              <a:spcAft>
                <a:spcPts val="0"/>
              </a:spcAft>
              <a:defRPr/>
            </a:pPr>
            <a:r>
              <a:rPr lang="nl-NL" b="1" dirty="0" err="1"/>
              <a:t>Producentensurplus</a:t>
            </a:r>
            <a:endParaRPr lang="nl-NL" b="1" dirty="0"/>
          </a:p>
          <a:p>
            <a:pPr marL="400050" lvl="1" indent="0" fontAlgn="auto">
              <a:spcAft>
                <a:spcPts val="0"/>
              </a:spcAft>
              <a:buFont typeface="Symbol" pitchFamily="18" charset="2"/>
              <a:buNone/>
              <a:defRPr/>
            </a:pPr>
            <a:r>
              <a:rPr lang="nl-NL" dirty="0"/>
              <a:t>= het bedrag dat de producent méér ontvangt dan zijn leveringsbereidheid</a:t>
            </a:r>
          </a:p>
          <a:p>
            <a:pPr marL="400050" lvl="1" indent="0" fontAlgn="auto">
              <a:spcAft>
                <a:spcPts val="0"/>
              </a:spcAft>
              <a:buFont typeface="Symbol" pitchFamily="18" charset="2"/>
              <a:buNone/>
              <a:defRPr/>
            </a:pPr>
            <a:r>
              <a:rPr lang="nl-NL" sz="2000" dirty="0">
                <a:solidFill>
                  <a:schemeClr val="accent4">
                    <a:lumMod val="75000"/>
                  </a:schemeClr>
                </a:solidFill>
              </a:rPr>
              <a:t>Als ik een computer kan verkopen voor € 500,- heb ik een </a:t>
            </a:r>
            <a:r>
              <a:rPr lang="nl-NL" sz="2000" dirty="0" err="1">
                <a:solidFill>
                  <a:schemeClr val="accent4">
                    <a:lumMod val="75000"/>
                  </a:schemeClr>
                </a:solidFill>
              </a:rPr>
              <a:t>producentensurplus</a:t>
            </a:r>
            <a:r>
              <a:rPr lang="nl-NL" sz="2000" dirty="0">
                <a:solidFill>
                  <a:schemeClr val="accent4">
                    <a:lumMod val="75000"/>
                  </a:schemeClr>
                </a:solidFill>
              </a:rPr>
              <a:t> van € 200,-</a:t>
            </a:r>
            <a:endParaRPr lang="nl-NL" dirty="0"/>
          </a:p>
        </p:txBody>
      </p:sp>
      <p:sp>
        <p:nvSpPr>
          <p:cNvPr id="29698" name="Titel 1"/>
          <p:cNvSpPr>
            <a:spLocks noGrp="1"/>
          </p:cNvSpPr>
          <p:nvPr>
            <p:ph type="title"/>
          </p:nvPr>
        </p:nvSpPr>
        <p:spPr>
          <a:xfrm>
            <a:off x="457200" y="338139"/>
            <a:ext cx="8229600" cy="858614"/>
          </a:xfrm>
        </p:spPr>
        <p:style>
          <a:lnRef idx="2">
            <a:schemeClr val="accent5">
              <a:shade val="50000"/>
            </a:schemeClr>
          </a:lnRef>
          <a:fillRef idx="1">
            <a:schemeClr val="accent5"/>
          </a:fillRef>
          <a:effectRef idx="0">
            <a:schemeClr val="accent5"/>
          </a:effectRef>
          <a:fontRef idx="minor">
            <a:schemeClr val="lt1"/>
          </a:fontRef>
        </p:style>
        <p:txBody>
          <a:bodyPr/>
          <a:lstStyle/>
          <a:p>
            <a:r>
              <a:rPr lang="nl-NL" altLang="nl-NL" dirty="0"/>
              <a:t>Begrippen - producenten</a:t>
            </a:r>
          </a:p>
        </p:txBody>
      </p:sp>
    </p:spTree>
    <p:extLst>
      <p:ext uri="{BB962C8B-B14F-4D97-AF65-F5344CB8AC3E}">
        <p14:creationId xmlns:p14="http://schemas.microsoft.com/office/powerpoint/2010/main" val="3975004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ige driehoek 1"/>
          <p:cNvSpPr/>
          <p:nvPr/>
        </p:nvSpPr>
        <p:spPr>
          <a:xfrm rot="5400000">
            <a:off x="5471320" y="2923381"/>
            <a:ext cx="1401762" cy="1743075"/>
          </a:xfrm>
          <a:prstGeom prst="rtTriangle">
            <a:avLst/>
          </a:prstGeom>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nl-NL"/>
          </a:p>
        </p:txBody>
      </p:sp>
      <p:cxnSp>
        <p:nvCxnSpPr>
          <p:cNvPr id="3" name="Rechte verbindingslijn 2"/>
          <p:cNvCxnSpPr/>
          <p:nvPr/>
        </p:nvCxnSpPr>
        <p:spPr>
          <a:xfrm>
            <a:off x="5281613" y="1638300"/>
            <a:ext cx="0" cy="3529013"/>
          </a:xfrm>
          <a:prstGeom prst="line">
            <a:avLst/>
          </a:prstGeom>
          <a:ln w="38100"/>
        </p:spPr>
        <p:style>
          <a:lnRef idx="2">
            <a:schemeClr val="dk1"/>
          </a:lnRef>
          <a:fillRef idx="0">
            <a:schemeClr val="dk1"/>
          </a:fillRef>
          <a:effectRef idx="1">
            <a:schemeClr val="dk1"/>
          </a:effectRef>
          <a:fontRef idx="minor">
            <a:schemeClr val="tx1"/>
          </a:fontRef>
        </p:style>
      </p:cxnSp>
      <p:cxnSp>
        <p:nvCxnSpPr>
          <p:cNvPr id="4" name="Rechte verbindingslijn 3"/>
          <p:cNvCxnSpPr/>
          <p:nvPr/>
        </p:nvCxnSpPr>
        <p:spPr>
          <a:xfrm flipH="1">
            <a:off x="5281613" y="5167313"/>
            <a:ext cx="3592512"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5" name="Rechte verbindingslijn 4"/>
          <p:cNvCxnSpPr/>
          <p:nvPr/>
        </p:nvCxnSpPr>
        <p:spPr>
          <a:xfrm>
            <a:off x="5281613" y="1638300"/>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5281613" y="2359025"/>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5290774" y="3078373"/>
            <a:ext cx="3592016" cy="0"/>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8" name="Rechte verbindingslijn 7"/>
          <p:cNvCxnSpPr/>
          <p:nvPr/>
        </p:nvCxnSpPr>
        <p:spPr>
          <a:xfrm>
            <a:off x="5281613" y="3798888"/>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5281613" y="4518025"/>
            <a:ext cx="359251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6002338" y="16383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6723063" y="16383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7442200" y="16383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8162925" y="16383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8882063" y="1638300"/>
            <a:ext cx="0" cy="35290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734" name="Tekstvak 14"/>
          <p:cNvSpPr txBox="1">
            <a:spLocks noChangeArrowheads="1"/>
          </p:cNvSpPr>
          <p:nvPr/>
        </p:nvSpPr>
        <p:spPr bwMode="auto">
          <a:xfrm>
            <a:off x="6975475" y="5603875"/>
            <a:ext cx="20875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hoeveelheid × 1.000</a:t>
            </a:r>
          </a:p>
        </p:txBody>
      </p:sp>
      <p:sp>
        <p:nvSpPr>
          <p:cNvPr id="30735" name="Tekstvak 15"/>
          <p:cNvSpPr txBox="1">
            <a:spLocks noChangeArrowheads="1"/>
          </p:cNvSpPr>
          <p:nvPr/>
        </p:nvSpPr>
        <p:spPr bwMode="auto">
          <a:xfrm rot="-5400000">
            <a:off x="4418807" y="1842294"/>
            <a:ext cx="5826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prijs</a:t>
            </a:r>
          </a:p>
        </p:txBody>
      </p:sp>
      <p:sp>
        <p:nvSpPr>
          <p:cNvPr id="30736" name="Tekstvak 16"/>
          <p:cNvSpPr txBox="1">
            <a:spLocks noChangeArrowheads="1"/>
          </p:cNvSpPr>
          <p:nvPr/>
        </p:nvSpPr>
        <p:spPr bwMode="auto">
          <a:xfrm>
            <a:off x="4778375" y="4302125"/>
            <a:ext cx="419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10</a:t>
            </a:r>
          </a:p>
        </p:txBody>
      </p:sp>
      <p:sp>
        <p:nvSpPr>
          <p:cNvPr id="30737" name="Tekstvak 17"/>
          <p:cNvSpPr txBox="1">
            <a:spLocks noChangeArrowheads="1"/>
          </p:cNvSpPr>
          <p:nvPr/>
        </p:nvSpPr>
        <p:spPr bwMode="auto">
          <a:xfrm>
            <a:off x="4778375" y="3582988"/>
            <a:ext cx="4191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20</a:t>
            </a:r>
          </a:p>
        </p:txBody>
      </p:sp>
      <p:sp>
        <p:nvSpPr>
          <p:cNvPr id="30738" name="Tekstvak 18"/>
          <p:cNvSpPr txBox="1">
            <a:spLocks noChangeArrowheads="1"/>
          </p:cNvSpPr>
          <p:nvPr/>
        </p:nvSpPr>
        <p:spPr bwMode="auto">
          <a:xfrm>
            <a:off x="4778375" y="2933700"/>
            <a:ext cx="419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30</a:t>
            </a:r>
          </a:p>
        </p:txBody>
      </p:sp>
      <p:sp>
        <p:nvSpPr>
          <p:cNvPr id="30739" name="Tekstvak 19"/>
          <p:cNvSpPr txBox="1">
            <a:spLocks noChangeArrowheads="1"/>
          </p:cNvSpPr>
          <p:nvPr/>
        </p:nvSpPr>
        <p:spPr bwMode="auto">
          <a:xfrm>
            <a:off x="4778375" y="220503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40</a:t>
            </a:r>
          </a:p>
        </p:txBody>
      </p:sp>
      <p:sp>
        <p:nvSpPr>
          <p:cNvPr id="30740" name="Tekstvak 20"/>
          <p:cNvSpPr txBox="1">
            <a:spLocks noChangeArrowheads="1"/>
          </p:cNvSpPr>
          <p:nvPr/>
        </p:nvSpPr>
        <p:spPr bwMode="auto">
          <a:xfrm>
            <a:off x="4778375" y="1493838"/>
            <a:ext cx="419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50</a:t>
            </a:r>
          </a:p>
        </p:txBody>
      </p:sp>
      <p:sp>
        <p:nvSpPr>
          <p:cNvPr id="30741" name="Tekstvak 21"/>
          <p:cNvSpPr txBox="1">
            <a:spLocks noChangeArrowheads="1"/>
          </p:cNvSpPr>
          <p:nvPr/>
        </p:nvSpPr>
        <p:spPr bwMode="auto">
          <a:xfrm>
            <a:off x="5786438" y="5238750"/>
            <a:ext cx="419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20</a:t>
            </a:r>
          </a:p>
        </p:txBody>
      </p:sp>
      <p:sp>
        <p:nvSpPr>
          <p:cNvPr id="30742" name="Tekstvak 22"/>
          <p:cNvSpPr txBox="1">
            <a:spLocks noChangeArrowheads="1"/>
          </p:cNvSpPr>
          <p:nvPr/>
        </p:nvSpPr>
        <p:spPr bwMode="auto">
          <a:xfrm>
            <a:off x="6519863" y="5238750"/>
            <a:ext cx="419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40</a:t>
            </a:r>
          </a:p>
        </p:txBody>
      </p:sp>
      <p:sp>
        <p:nvSpPr>
          <p:cNvPr id="30743" name="Tekstvak 23"/>
          <p:cNvSpPr txBox="1">
            <a:spLocks noChangeArrowheads="1"/>
          </p:cNvSpPr>
          <p:nvPr/>
        </p:nvSpPr>
        <p:spPr bwMode="auto">
          <a:xfrm>
            <a:off x="7239000" y="5238750"/>
            <a:ext cx="419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60</a:t>
            </a:r>
          </a:p>
        </p:txBody>
      </p:sp>
      <p:sp>
        <p:nvSpPr>
          <p:cNvPr id="30744" name="Tekstvak 24"/>
          <p:cNvSpPr txBox="1">
            <a:spLocks noChangeArrowheads="1"/>
          </p:cNvSpPr>
          <p:nvPr/>
        </p:nvSpPr>
        <p:spPr bwMode="auto">
          <a:xfrm>
            <a:off x="7959725" y="5238750"/>
            <a:ext cx="419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80</a:t>
            </a:r>
          </a:p>
        </p:txBody>
      </p:sp>
      <p:sp>
        <p:nvSpPr>
          <p:cNvPr id="30745" name="Tekstvak 25"/>
          <p:cNvSpPr txBox="1">
            <a:spLocks noChangeArrowheads="1"/>
          </p:cNvSpPr>
          <p:nvPr/>
        </p:nvSpPr>
        <p:spPr bwMode="auto">
          <a:xfrm>
            <a:off x="8607425" y="5238750"/>
            <a:ext cx="5365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100</a:t>
            </a:r>
          </a:p>
        </p:txBody>
      </p:sp>
      <p:cxnSp>
        <p:nvCxnSpPr>
          <p:cNvPr id="28" name="Rechte verbindingslijn 27"/>
          <p:cNvCxnSpPr/>
          <p:nvPr/>
        </p:nvCxnSpPr>
        <p:spPr>
          <a:xfrm rot="5400000">
            <a:off x="5654459" y="1290202"/>
            <a:ext cx="2880320" cy="3576342"/>
          </a:xfrm>
          <a:prstGeom prst="line">
            <a:avLst/>
          </a:prstGeom>
        </p:spPr>
        <p:style>
          <a:lnRef idx="3">
            <a:schemeClr val="accent4"/>
          </a:lnRef>
          <a:fillRef idx="0">
            <a:schemeClr val="accent4"/>
          </a:fillRef>
          <a:effectRef idx="2">
            <a:schemeClr val="accent4"/>
          </a:effectRef>
          <a:fontRef idx="minor">
            <a:schemeClr val="tx1"/>
          </a:fontRef>
        </p:style>
      </p:cxnSp>
      <p:sp>
        <p:nvSpPr>
          <p:cNvPr id="30747" name="Tekstvak 30"/>
          <p:cNvSpPr txBox="1">
            <a:spLocks noChangeArrowheads="1"/>
          </p:cNvSpPr>
          <p:nvPr/>
        </p:nvSpPr>
        <p:spPr bwMode="auto">
          <a:xfrm>
            <a:off x="8308975" y="2749550"/>
            <a:ext cx="596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b="1"/>
              <a:t>prijs</a:t>
            </a:r>
          </a:p>
        </p:txBody>
      </p:sp>
      <p:sp>
        <p:nvSpPr>
          <p:cNvPr id="30748" name="Rechthoek 31"/>
          <p:cNvSpPr>
            <a:spLocks noChangeArrowheads="1"/>
          </p:cNvSpPr>
          <p:nvPr/>
        </p:nvSpPr>
        <p:spPr bwMode="auto">
          <a:xfrm>
            <a:off x="8469313" y="1890713"/>
            <a:ext cx="4127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Q</a:t>
            </a:r>
            <a:r>
              <a:rPr lang="nl-NL" altLang="nl-NL" baseline="-25000"/>
              <a:t>a</a:t>
            </a:r>
            <a:endParaRPr lang="nl-NL" altLang="nl-NL"/>
          </a:p>
        </p:txBody>
      </p:sp>
      <p:sp>
        <p:nvSpPr>
          <p:cNvPr id="30" name="Tekstvak 29"/>
          <p:cNvSpPr txBox="1"/>
          <p:nvPr/>
        </p:nvSpPr>
        <p:spPr>
          <a:xfrm>
            <a:off x="5526175" y="3197890"/>
            <a:ext cx="463588"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nl-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a:t>
            </a:r>
            <a:endParaRPr lang="nl-NL"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30750" name="Titel 26"/>
          <p:cNvSpPr>
            <a:spLocks noGrp="1"/>
          </p:cNvSpPr>
          <p:nvPr>
            <p:ph type="title"/>
          </p:nvPr>
        </p:nvSpPr>
        <p:spPr>
          <a:xfrm>
            <a:off x="457200" y="338139"/>
            <a:ext cx="8229600" cy="858614"/>
          </a:xfrm>
        </p:spPr>
        <p:style>
          <a:lnRef idx="2">
            <a:schemeClr val="accent5">
              <a:shade val="50000"/>
            </a:schemeClr>
          </a:lnRef>
          <a:fillRef idx="1">
            <a:schemeClr val="accent5"/>
          </a:fillRef>
          <a:effectRef idx="0">
            <a:schemeClr val="accent5"/>
          </a:effectRef>
          <a:fontRef idx="minor">
            <a:schemeClr val="lt1"/>
          </a:fontRef>
        </p:style>
        <p:txBody>
          <a:bodyPr/>
          <a:lstStyle/>
          <a:p>
            <a:r>
              <a:rPr lang="nl-NL" altLang="nl-NL" dirty="0"/>
              <a:t>Producentensurplus</a:t>
            </a:r>
          </a:p>
        </p:txBody>
      </p:sp>
      <p:sp>
        <p:nvSpPr>
          <p:cNvPr id="29" name="Rechthoek 28"/>
          <p:cNvSpPr/>
          <p:nvPr/>
        </p:nvSpPr>
        <p:spPr>
          <a:xfrm>
            <a:off x="138113" y="1674813"/>
            <a:ext cx="4572000"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nl-NL" sz="2400" dirty="0">
                <a:latin typeface="+mn-lt"/>
                <a:cs typeface="+mn-cs"/>
              </a:rPr>
              <a:t>Gegeven een bepaalde aanbodlijn en een bepaalde prijs:</a:t>
            </a:r>
          </a:p>
          <a:p>
            <a:pPr fontAlgn="auto">
              <a:spcBef>
                <a:spcPts val="0"/>
              </a:spcBef>
              <a:spcAft>
                <a:spcPts val="0"/>
              </a:spcAft>
              <a:defRPr/>
            </a:pPr>
            <a:endParaRPr lang="nl-NL" sz="2400" dirty="0">
              <a:latin typeface="+mn-lt"/>
              <a:cs typeface="+mn-cs"/>
            </a:endParaRPr>
          </a:p>
          <a:p>
            <a:pPr marL="342900" indent="-342900" fontAlgn="auto">
              <a:spcBef>
                <a:spcPts val="0"/>
              </a:spcBef>
              <a:spcAft>
                <a:spcPts val="0"/>
              </a:spcAft>
              <a:buFont typeface="Wingdings" pitchFamily="2" charset="2"/>
              <a:buChar char="ü"/>
              <a:defRPr/>
            </a:pPr>
            <a:r>
              <a:rPr lang="nl-NL" sz="2400" dirty="0">
                <a:latin typeface="+mn-lt"/>
                <a:cs typeface="+mn-cs"/>
              </a:rPr>
              <a:t>Arceer het </a:t>
            </a:r>
            <a:r>
              <a:rPr lang="nl-NL" sz="2400" dirty="0" err="1">
                <a:latin typeface="+mn-lt"/>
                <a:cs typeface="+mn-cs"/>
              </a:rPr>
              <a:t>producentensurplus</a:t>
            </a:r>
            <a:endParaRPr lang="nl-NL" sz="2400" dirty="0">
              <a:latin typeface="+mn-lt"/>
              <a:cs typeface="+mn-cs"/>
            </a:endParaRPr>
          </a:p>
          <a:p>
            <a:pPr marL="342900" indent="-342900" fontAlgn="auto">
              <a:spcBef>
                <a:spcPts val="0"/>
              </a:spcBef>
              <a:spcAft>
                <a:spcPts val="0"/>
              </a:spcAft>
              <a:buFont typeface="Wingdings" pitchFamily="2" charset="2"/>
              <a:buChar char="ü"/>
              <a:defRPr/>
            </a:pPr>
            <a:r>
              <a:rPr lang="nl-NL" sz="2400" dirty="0">
                <a:latin typeface="+mn-lt"/>
                <a:cs typeface="+mn-cs"/>
              </a:rPr>
              <a:t>Bereken de omvang van het </a:t>
            </a:r>
            <a:r>
              <a:rPr lang="nl-NL" sz="2400" dirty="0" err="1">
                <a:latin typeface="+mn-lt"/>
                <a:cs typeface="+mn-cs"/>
              </a:rPr>
              <a:t>producentensurplus</a:t>
            </a:r>
            <a:endParaRPr lang="nl-NL" sz="2400" dirty="0">
              <a:latin typeface="+mn-lt"/>
              <a:cs typeface="+mn-cs"/>
            </a:endParaRPr>
          </a:p>
        </p:txBody>
      </p:sp>
      <p:sp>
        <p:nvSpPr>
          <p:cNvPr id="33" name="Tekstvak 32"/>
          <p:cNvSpPr txBox="1"/>
          <p:nvPr/>
        </p:nvSpPr>
        <p:spPr>
          <a:xfrm>
            <a:off x="138113" y="4224338"/>
            <a:ext cx="4567237" cy="908050"/>
          </a:xfrm>
          <a:prstGeom prst="rect">
            <a:avLst/>
          </a:prstGeom>
          <a:ln w="28575"/>
        </p:spPr>
        <p:style>
          <a:lnRef idx="1">
            <a:schemeClr val="accent6"/>
          </a:lnRef>
          <a:fillRef idx="2">
            <a:schemeClr val="accent6"/>
          </a:fillRef>
          <a:effectRef idx="1">
            <a:schemeClr val="accent6"/>
          </a:effectRef>
          <a:fontRef idx="minor">
            <a:schemeClr val="dk1"/>
          </a:fontRef>
        </p:style>
        <p:txBody>
          <a:bodyPr wrap="square">
            <a:spAutoFit/>
          </a:bodyPr>
          <a:lstStyle/>
          <a:p>
            <a:pPr fontAlgn="auto">
              <a:spcBef>
                <a:spcPts val="0"/>
              </a:spcBef>
              <a:spcAft>
                <a:spcPts val="600"/>
              </a:spcAft>
              <a:defRPr/>
            </a:pPr>
            <a:r>
              <a:rPr lang="nl-NL" sz="2400" dirty="0">
                <a:latin typeface="Arial" pitchFamily="34" charset="0"/>
                <a:cs typeface="Arial" pitchFamily="34" charset="0"/>
              </a:rPr>
              <a:t>½ × basis × hoogte</a:t>
            </a:r>
          </a:p>
          <a:p>
            <a:pPr fontAlgn="auto">
              <a:spcBef>
                <a:spcPts val="0"/>
              </a:spcBef>
              <a:spcAft>
                <a:spcPts val="0"/>
              </a:spcAft>
              <a:defRPr/>
            </a:pPr>
            <a:r>
              <a:rPr lang="nl-NL" sz="2400" dirty="0">
                <a:latin typeface="Arial" pitchFamily="34" charset="0"/>
                <a:cs typeface="Arial" pitchFamily="34" charset="0"/>
              </a:rPr>
              <a:t>½ × 50.000 × € 20 = € 500.000</a:t>
            </a:r>
          </a:p>
        </p:txBody>
      </p:sp>
    </p:spTree>
    <p:extLst>
      <p:ext uri="{BB962C8B-B14F-4D97-AF65-F5344CB8AC3E}">
        <p14:creationId xmlns:p14="http://schemas.microsoft.com/office/powerpoint/2010/main" val="3843306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250"/>
                                  </p:stCondLst>
                                  <p:childTnLst>
                                    <p:set>
                                      <p:cBhvr>
                                        <p:cTn id="6" dur="1" fill="hold">
                                          <p:stCondLst>
                                            <p:cond delay="0"/>
                                          </p:stCondLst>
                                        </p:cTn>
                                        <p:tgtEl>
                                          <p:spTgt spid="29">
                                            <p:txEl>
                                              <p:pRg st="2" end="2"/>
                                            </p:txEl>
                                          </p:spTgt>
                                        </p:tgtEl>
                                        <p:attrNameLst>
                                          <p:attrName>style.visibility</p:attrName>
                                        </p:attrNameLst>
                                      </p:cBhvr>
                                      <p:to>
                                        <p:strVal val="visible"/>
                                      </p:to>
                                    </p:set>
                                    <p:animEffect transition="in" filter="fade">
                                      <p:cBhvr>
                                        <p:cTn id="7" dur="500"/>
                                        <p:tgtEl>
                                          <p:spTgt spid="2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xEl>
                                              <p:pRg st="3" end="3"/>
                                            </p:txEl>
                                          </p:spTgt>
                                        </p:tgtEl>
                                        <p:attrNameLst>
                                          <p:attrName>style.visibility</p:attrName>
                                        </p:attrNameLst>
                                      </p:cBhvr>
                                      <p:to>
                                        <p:strVal val="visible"/>
                                      </p:to>
                                    </p:set>
                                    <p:animEffect transition="in" filter="fade">
                                      <p:cBhvr>
                                        <p:cTn id="21" dur="500"/>
                                        <p:tgtEl>
                                          <p:spTgt spid="2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533</TotalTime>
  <Words>3588</Words>
  <Application>Microsoft Macintosh PowerPoint</Application>
  <PresentationFormat>Diavoorstelling (4:3)</PresentationFormat>
  <Paragraphs>1094</Paragraphs>
  <Slides>53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53</vt:i4>
      </vt:variant>
    </vt:vector>
  </HeadingPairs>
  <TitlesOfParts>
    <vt:vector size="59" baseType="lpstr">
      <vt:lpstr>Arial</vt:lpstr>
      <vt:lpstr>Calibri</vt:lpstr>
      <vt:lpstr>Candara</vt:lpstr>
      <vt:lpstr>Symbol</vt:lpstr>
      <vt:lpstr>Wingdings</vt:lpstr>
      <vt:lpstr>Office-thema</vt:lpstr>
      <vt:lpstr>PowerPoint-presentatie</vt:lpstr>
      <vt:lpstr>PowerPoint-presentatie</vt:lpstr>
      <vt:lpstr>PowerPoint-presentatie</vt:lpstr>
      <vt:lpstr>Nadelen prijsmechanisme</vt:lpstr>
      <vt:lpstr>PowerPoint-presentatie</vt:lpstr>
      <vt:lpstr>Consumentensurplus</vt:lpstr>
      <vt:lpstr>Verwerkingsopgave</vt:lpstr>
      <vt:lpstr>Begrippen - producenten</vt:lpstr>
      <vt:lpstr>Producentensurplus</vt:lpstr>
      <vt:lpstr>Verwerkingsopgave</vt:lpstr>
      <vt:lpstr>Pareto-optimaal</vt:lpstr>
      <vt:lpstr>Overheidsinterventie </vt:lpstr>
      <vt:lpstr>Minimumprijzen</vt:lpstr>
      <vt:lpstr>Minimumprijs in de agrarische sector</vt:lpstr>
      <vt:lpstr>Minimumprijs </vt:lpstr>
      <vt:lpstr>Minimumprijs </vt:lpstr>
      <vt:lpstr>Randvoorwaarden minimumprijs</vt:lpstr>
      <vt:lpstr>Gevolgen minimumprijs</vt:lpstr>
      <vt:lpstr>Verwerkingsopgave</vt:lpstr>
      <vt:lpstr>Verwerkingsopgave</vt:lpstr>
      <vt:lpstr>Verwerkingsopgave</vt:lpstr>
      <vt:lpstr>Verwerkingsopgave</vt:lpstr>
      <vt:lpstr>Opkopen of subsidieren</vt:lpstr>
      <vt:lpstr>Doordenker…..</vt:lpstr>
      <vt:lpstr>PowerPoint-presentatie</vt:lpstr>
      <vt:lpstr>PowerPoint-presentatie</vt:lpstr>
      <vt:lpstr>Overheidsinterventie  Indirecte belastingen of  kostprijsverhogende belastingen</vt:lpstr>
      <vt:lpstr>Volkomen concurrentie</vt:lpstr>
      <vt:lpstr>Belasting als vast bedrag p.prod.</vt:lpstr>
      <vt:lpstr>Belasting als vast bedrag p.prod.</vt:lpstr>
      <vt:lpstr>Grafisch aflezen gevolgen</vt:lpstr>
      <vt:lpstr>Grafisch aflezen gevolgen - 2</vt:lpstr>
      <vt:lpstr>Heffing vast bedrag - wiskundig</vt:lpstr>
      <vt:lpstr>Heffing vast bedrag - wiskundig</vt:lpstr>
      <vt:lpstr>Overheidsinterventie 2</vt:lpstr>
      <vt:lpstr>Volkomen concurrentie</vt:lpstr>
      <vt:lpstr>Heffing als percentage op prijs</vt:lpstr>
      <vt:lpstr>Belasting als vast bedrag p.prod.</vt:lpstr>
      <vt:lpstr>Grafisch aflezen gevolgen</vt:lpstr>
      <vt:lpstr>Grafisch aflezen gevolgen - 2</vt:lpstr>
      <vt:lpstr>Heffing in procenten - wiskundig</vt:lpstr>
      <vt:lpstr>Heffing vast bedrag - wiskundig</vt:lpstr>
      <vt:lpstr>Heffing vast bedrag - wiskundig</vt:lpstr>
      <vt:lpstr>Welvaartsverlies bij subsidie</vt:lpstr>
      <vt:lpstr>De uitgangssituatie</vt:lpstr>
      <vt:lpstr>Consumentensurplus</vt:lpstr>
      <vt:lpstr>Producentensurplus</vt:lpstr>
      <vt:lpstr>‘Overheidssurplus’</vt:lpstr>
      <vt:lpstr>Welvaartseffecten</vt:lpstr>
      <vt:lpstr>PowerPoint-presentatie</vt:lpstr>
      <vt:lpstr>PowerPoint-presentatie</vt:lpstr>
      <vt:lpstr>PowerPoint-presentatie</vt:lpstr>
      <vt:lpstr>PowerPoint-presentatie</vt:lpstr>
    </vt:vector>
  </TitlesOfParts>
  <Company>Insula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Vermeulen</dc:creator>
  <cp:lastModifiedBy>Vermeulen, H.</cp:lastModifiedBy>
  <cp:revision>41</cp:revision>
  <dcterms:created xsi:type="dcterms:W3CDTF">2016-07-07T19:10:28Z</dcterms:created>
  <dcterms:modified xsi:type="dcterms:W3CDTF">2020-02-05T11:08:28Z</dcterms:modified>
</cp:coreProperties>
</file>