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2" r:id="rId6"/>
    <p:sldId id="263" r:id="rId7"/>
    <p:sldId id="265" r:id="rId8"/>
    <p:sldId id="280" r:id="rId9"/>
    <p:sldId id="281" r:id="rId10"/>
    <p:sldId id="260" r:id="rId11"/>
    <p:sldId id="268" r:id="rId12"/>
    <p:sldId id="282" r:id="rId13"/>
    <p:sldId id="273" r:id="rId14"/>
    <p:sldId id="270" r:id="rId15"/>
    <p:sldId id="267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94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02C9E0A-1DD1-4515-AD2A-1757C2F3A10A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B4D3398-6E4F-4DB1-9162-BF7F609EF79B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dirty="0" smtClean="0"/>
              <a:t>Europa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9015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nl-NL" dirty="0" smtClean="0"/>
              <a:t>het </a:t>
            </a:r>
            <a:r>
              <a:rPr lang="nl-NL" b="1" dirty="0"/>
              <a:t>inflatiepercentage </a:t>
            </a:r>
            <a:endParaRPr lang="nl-NL" b="1" dirty="0" smtClean="0"/>
          </a:p>
          <a:p>
            <a:pPr marL="457200" indent="-457200">
              <a:buAutoNum type="arabicParenR"/>
            </a:pPr>
            <a:r>
              <a:rPr lang="nl-NL" dirty="0" smtClean="0"/>
              <a:t>het </a:t>
            </a:r>
            <a:r>
              <a:rPr lang="nl-NL" b="1" dirty="0"/>
              <a:t>jaarlijkse overheidstekort</a:t>
            </a:r>
            <a:r>
              <a:rPr lang="nl-NL" dirty="0"/>
              <a:t>: de verhouding tussen het jaarlijkse financieringstekort en </a:t>
            </a:r>
            <a:r>
              <a:rPr lang="nl-NL" dirty="0" smtClean="0"/>
              <a:t>het bruto </a:t>
            </a:r>
            <a:r>
              <a:rPr lang="nl-NL" dirty="0"/>
              <a:t>binnenlandse product (BBP) mag niet meer dan 3% bedragen. </a:t>
            </a:r>
            <a:endParaRPr lang="nl-NL" dirty="0" smtClean="0"/>
          </a:p>
          <a:p>
            <a:pPr marL="457200" indent="-457200">
              <a:buAutoNum type="arabicParenR"/>
            </a:pPr>
            <a:r>
              <a:rPr lang="nl-NL" dirty="0" smtClean="0"/>
              <a:t>de </a:t>
            </a:r>
            <a:r>
              <a:rPr lang="nl-NL" b="1" dirty="0"/>
              <a:t>staatsschuld</a:t>
            </a:r>
            <a:r>
              <a:rPr lang="nl-NL" dirty="0"/>
              <a:t>: de verhouding tussen de staatsschuld en het BBP mag niet meer dan 60</a:t>
            </a:r>
            <a:r>
              <a:rPr lang="nl-NL" dirty="0" smtClean="0"/>
              <a:t>% bedragen</a:t>
            </a:r>
            <a:r>
              <a:rPr lang="nl-NL" dirty="0"/>
              <a:t>. </a:t>
            </a:r>
            <a:endParaRPr lang="nl-NL" dirty="0" smtClean="0"/>
          </a:p>
          <a:p>
            <a:pPr marL="457200" indent="-457200">
              <a:buAutoNum type="arabicParenR"/>
            </a:pPr>
            <a:r>
              <a:rPr lang="nl-NL" dirty="0" smtClean="0"/>
              <a:t>de </a:t>
            </a:r>
            <a:r>
              <a:rPr lang="nl-NL" b="1" dirty="0"/>
              <a:t>wisselkoers </a:t>
            </a:r>
            <a:r>
              <a:rPr lang="nl-NL" dirty="0"/>
              <a:t>van de valuta moet gedurende minimaal twee jaar zonder devaluatie </a:t>
            </a:r>
            <a:r>
              <a:rPr lang="nl-NL" dirty="0" smtClean="0"/>
              <a:t>ten opzichte </a:t>
            </a:r>
            <a:r>
              <a:rPr lang="nl-NL" dirty="0"/>
              <a:t>van de munten van andere lidstaten in het EMS hebben gefunctioneerd</a:t>
            </a:r>
            <a:r>
              <a:rPr lang="nl-NL" dirty="0" smtClean="0"/>
              <a:t>.</a:t>
            </a:r>
          </a:p>
          <a:p>
            <a:pPr marL="457200" indent="-457200">
              <a:buAutoNum type="arabicParenR"/>
            </a:pPr>
            <a:r>
              <a:rPr lang="nl-NL" dirty="0"/>
              <a:t> </a:t>
            </a:r>
            <a:r>
              <a:rPr lang="nl-NL" dirty="0" smtClean="0"/>
              <a:t>de </a:t>
            </a:r>
            <a:r>
              <a:rPr lang="nl-NL" b="1" dirty="0"/>
              <a:t>nominale lange </a:t>
            </a:r>
            <a:r>
              <a:rPr lang="nl-NL" b="1" dirty="0" smtClean="0"/>
              <a:t>rente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sz="3600" dirty="0" smtClean="0"/>
              <a:t>Toetreding tot de EMU en de convergentiecriteria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785940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57" y="476672"/>
            <a:ext cx="8611885" cy="612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1187624" y="1628800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2926771" y="476672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2926771" y="1625445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2884260" y="2573288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572000" y="1628800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6588224" y="1625445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254489" y="2636912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1619672" y="3429000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474862" y="4365104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716016" y="2965977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7164288" y="2744923"/>
            <a:ext cx="1713654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266058" y="5301208"/>
            <a:ext cx="210969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3790724" y="3758065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5652120" y="3758065"/>
            <a:ext cx="187220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3803004" y="4657135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3743114" y="5449223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6948264" y="5060248"/>
            <a:ext cx="1512168" cy="792088"/>
          </a:xfrm>
          <a:prstGeom prst="rect">
            <a:avLst/>
          </a:prstGeom>
          <a:solidFill>
            <a:schemeClr val="accent5">
              <a:alpha val="32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814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555776" y="476672"/>
            <a:ext cx="4680520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Wie voldeed aan de criteria?</a:t>
            </a:r>
            <a:endParaRPr lang="nl-NL" sz="2800" dirty="0"/>
          </a:p>
        </p:txBody>
      </p:sp>
      <p:sp>
        <p:nvSpPr>
          <p:cNvPr id="10" name="Tekstvak 9"/>
          <p:cNvSpPr txBox="1"/>
          <p:nvPr/>
        </p:nvSpPr>
        <p:spPr>
          <a:xfrm>
            <a:off x="647564" y="1628800"/>
            <a:ext cx="439248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err="1" smtClean="0"/>
              <a:t>Ìn</a:t>
            </a:r>
            <a:r>
              <a:rPr lang="nl-NL" dirty="0" smtClean="0"/>
              <a:t> 1999 voldeed alleen Luxemburg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18904" y="2348880"/>
            <a:ext cx="439248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Dat zou een politieke afgang zijn voor de superstaat Europa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600688" y="3411519"/>
            <a:ext cx="439248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Als een land kon aantonen dat er plannen zijn om de criteria te gaan voldoen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618904" y="4293096"/>
            <a:ext cx="439248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err="1" smtClean="0"/>
              <a:t>Stabiliteits</a:t>
            </a:r>
            <a:r>
              <a:rPr lang="nl-NL" dirty="0" smtClean="0"/>
              <a:t> en groeipact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00688" y="4869160"/>
            <a:ext cx="3456384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Als het </a:t>
            </a:r>
            <a:r>
              <a:rPr lang="nl-NL" dirty="0"/>
              <a:t>financieringstekort langer dan drie jaar achtereen boven de 3 % zit</a:t>
            </a:r>
            <a:r>
              <a:rPr lang="nl-NL" dirty="0" smtClean="0"/>
              <a:t>, kan </a:t>
            </a:r>
            <a:r>
              <a:rPr lang="nl-NL" dirty="0"/>
              <a:t>de Europese Commissie de betreffende lidstaten een boete opleggen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5220071" y="1628800"/>
            <a:ext cx="3908751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De ECB kreeg volledige verantwoordelijkheid over de euro</a:t>
            </a:r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67282"/>
            <a:ext cx="19431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519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17466"/>
            <a:ext cx="7251245" cy="586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293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Problemen verschillen in grootte: Noord- en </a:t>
            </a:r>
            <a:r>
              <a:rPr lang="nl-NL" dirty="0" err="1" smtClean="0"/>
              <a:t>Zuideuropa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Oorzaken: kredietcrisis en foutieve besteding </a:t>
            </a:r>
            <a:r>
              <a:rPr lang="nl-NL" dirty="0" err="1" smtClean="0"/>
              <a:t>europese</a:t>
            </a:r>
            <a:r>
              <a:rPr lang="nl-NL" dirty="0" smtClean="0"/>
              <a:t> gelden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prijs van de euro: deel 1 en deel 2.</a:t>
            </a:r>
          </a:p>
          <a:p>
            <a:pPr marL="0" indent="0">
              <a:buNone/>
            </a:pPr>
            <a:r>
              <a:rPr lang="nl-NL" dirty="0" smtClean="0"/>
              <a:t>Maak een verslag van één A4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Huidige schuldencrisis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2721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56" y="836712"/>
            <a:ext cx="6929685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850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nl-NL" dirty="0" smtClean="0"/>
              <a:t>EGKS, Euratom en EEG</a:t>
            </a:r>
          </a:p>
          <a:p>
            <a:pPr marL="0" indent="0">
              <a:buNone/>
            </a:pPr>
            <a:r>
              <a:rPr lang="nl-NL" dirty="0"/>
              <a:t>De doelen die de Europese gemeenschap had geformuleerd waren:</a:t>
            </a:r>
          </a:p>
          <a:p>
            <a:pPr marL="514350" indent="-514350">
              <a:buAutoNum type="arabicPeriod"/>
            </a:pPr>
            <a:r>
              <a:rPr lang="nl-NL" dirty="0" smtClean="0"/>
              <a:t>het </a:t>
            </a:r>
            <a:r>
              <a:rPr lang="nl-NL" dirty="0"/>
              <a:t>streven naar een evenwichtige en duurzame economische groei</a:t>
            </a:r>
            <a:r>
              <a:rPr lang="nl-NL" dirty="0" smtClean="0"/>
              <a:t>,</a:t>
            </a:r>
          </a:p>
          <a:p>
            <a:pPr marL="514350" indent="-514350">
              <a:buAutoNum type="arabicPeriod"/>
            </a:pPr>
            <a:r>
              <a:rPr lang="nl-NL" dirty="0" smtClean="0"/>
              <a:t>een </a:t>
            </a:r>
            <a:r>
              <a:rPr lang="nl-NL" dirty="0"/>
              <a:t>hoog niveau van werkgelegenheid en van sociale bescherming</a:t>
            </a:r>
            <a:r>
              <a:rPr lang="nl-NL" dirty="0" smtClean="0"/>
              <a:t>,</a:t>
            </a:r>
          </a:p>
          <a:p>
            <a:pPr marL="514350" indent="-514350">
              <a:buAutoNum type="arabicPeriod"/>
            </a:pPr>
            <a:r>
              <a:rPr lang="nl-NL" dirty="0" smtClean="0"/>
              <a:t>gelijke </a:t>
            </a:r>
            <a:r>
              <a:rPr lang="nl-NL" dirty="0"/>
              <a:t>behandeling van mannen en vrouwen</a:t>
            </a:r>
            <a:r>
              <a:rPr lang="nl-NL" dirty="0" smtClean="0"/>
              <a:t>,</a:t>
            </a:r>
          </a:p>
          <a:p>
            <a:pPr marL="514350" indent="-514350">
              <a:buAutoNum type="arabicPeriod"/>
            </a:pPr>
            <a:r>
              <a:rPr lang="nl-NL" dirty="0" smtClean="0"/>
              <a:t>een </a:t>
            </a:r>
            <a:r>
              <a:rPr lang="nl-NL" dirty="0"/>
              <a:t>stabiel prijsniveau</a:t>
            </a:r>
            <a:r>
              <a:rPr lang="nl-NL" dirty="0" smtClean="0"/>
              <a:t>,</a:t>
            </a:r>
          </a:p>
          <a:p>
            <a:pPr marL="514350" indent="-514350">
              <a:buAutoNum type="arabicPeriod"/>
            </a:pPr>
            <a:r>
              <a:rPr lang="nl-NL" dirty="0" smtClean="0"/>
              <a:t>eerlijke </a:t>
            </a:r>
            <a:r>
              <a:rPr lang="nl-NL" dirty="0"/>
              <a:t>concurrentie binnen de EEG</a:t>
            </a:r>
            <a:r>
              <a:rPr lang="nl-NL" dirty="0" smtClean="0"/>
              <a:t>,</a:t>
            </a:r>
          </a:p>
          <a:p>
            <a:pPr marL="514350" indent="-514350">
              <a:buAutoNum type="arabicPeriod"/>
            </a:pPr>
            <a:r>
              <a:rPr lang="nl-NL" dirty="0" smtClean="0"/>
              <a:t>En uiteraard vrede in Europa!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sz="3600" dirty="0" smtClean="0"/>
              <a:t>Doelen van de Europese Gemeenschap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969369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 dirty="0"/>
              <a:t>Het ging in deze akte </a:t>
            </a:r>
            <a:r>
              <a:rPr lang="nl-NL" dirty="0" smtClean="0"/>
              <a:t>vooral om </a:t>
            </a:r>
            <a:r>
              <a:rPr lang="nl-NL" dirty="0"/>
              <a:t>vier soorten vrijheden:</a:t>
            </a:r>
          </a:p>
          <a:p>
            <a:pPr marL="514350" indent="-514350">
              <a:buAutoNum type="arabicPeriod"/>
            </a:pPr>
            <a:r>
              <a:rPr lang="nl-NL" dirty="0" smtClean="0"/>
              <a:t>vrij </a:t>
            </a:r>
            <a:r>
              <a:rPr lang="nl-NL" dirty="0"/>
              <a:t>verkeer van personen (arbeid</a:t>
            </a:r>
            <a:r>
              <a:rPr lang="nl-NL" dirty="0" smtClean="0"/>
              <a:t>); (Schengen)</a:t>
            </a:r>
          </a:p>
          <a:p>
            <a:pPr marL="514350" indent="-514350">
              <a:buAutoNum type="arabicPeriod"/>
            </a:pPr>
            <a:r>
              <a:rPr lang="nl-NL" dirty="0" smtClean="0"/>
              <a:t>vrij </a:t>
            </a:r>
            <a:r>
              <a:rPr lang="nl-NL" dirty="0"/>
              <a:t>verkeer van goederen</a:t>
            </a:r>
            <a:r>
              <a:rPr lang="nl-NL" dirty="0" smtClean="0"/>
              <a:t>;</a:t>
            </a:r>
          </a:p>
          <a:p>
            <a:pPr marL="514350" indent="-514350">
              <a:buAutoNum type="arabicPeriod"/>
            </a:pPr>
            <a:r>
              <a:rPr lang="nl-NL" dirty="0" smtClean="0"/>
              <a:t>vrij </a:t>
            </a:r>
            <a:r>
              <a:rPr lang="nl-NL" dirty="0"/>
              <a:t>verkeer van diensten</a:t>
            </a:r>
            <a:r>
              <a:rPr lang="nl-NL" dirty="0" smtClean="0"/>
              <a:t>;</a:t>
            </a:r>
          </a:p>
          <a:p>
            <a:pPr marL="514350" indent="-514350">
              <a:buAutoNum type="arabicPeriod"/>
            </a:pPr>
            <a:r>
              <a:rPr lang="nl-NL" dirty="0" smtClean="0"/>
              <a:t>vrij </a:t>
            </a:r>
            <a:r>
              <a:rPr lang="nl-NL" dirty="0"/>
              <a:t>verkeer van kapitaal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r>
              <a:rPr lang="nl-NL" dirty="0" smtClean="0">
                <a:sym typeface="Wingdings" pitchFamily="2" charset="2"/>
              </a:rPr>
              <a:t>In 1992 </a:t>
            </a:r>
            <a:r>
              <a:rPr lang="nl-NL" b="1" i="1" dirty="0" smtClean="0">
                <a:sym typeface="Wingdings" pitchFamily="2" charset="2"/>
              </a:rPr>
              <a:t>Verdrag van </a:t>
            </a:r>
            <a:r>
              <a:rPr lang="nl-NL" b="1" i="1" dirty="0" err="1" smtClean="0">
                <a:sym typeface="Wingdings" pitchFamily="2" charset="2"/>
              </a:rPr>
              <a:t>maastricht</a:t>
            </a:r>
            <a:r>
              <a:rPr lang="nl-NL" b="1" i="1" dirty="0" smtClean="0">
                <a:sym typeface="Wingdings" pitchFamily="2" charset="2"/>
              </a:rPr>
              <a:t> </a:t>
            </a:r>
            <a:r>
              <a:rPr lang="nl-NL" dirty="0" smtClean="0">
                <a:sym typeface="Wingdings" pitchFamily="2" charset="2"/>
              </a:rPr>
              <a:t>EEG  EU. Buitenlands beleid en gemeenschappelijke munt staan hierbij centraal</a:t>
            </a:r>
          </a:p>
          <a:p>
            <a:pPr marL="0" indent="0">
              <a:buNone/>
            </a:pPr>
            <a:r>
              <a:rPr lang="nl-NL" dirty="0" smtClean="0">
                <a:sym typeface="Wingdings" pitchFamily="2" charset="2"/>
              </a:rPr>
              <a:t>1999 Invoering </a:t>
            </a:r>
            <a:r>
              <a:rPr lang="nl-NL" b="1" i="1" dirty="0" smtClean="0">
                <a:sym typeface="Wingdings" pitchFamily="2" charset="2"/>
              </a:rPr>
              <a:t>EMU</a:t>
            </a:r>
            <a:r>
              <a:rPr lang="nl-NL" dirty="0" smtClean="0">
                <a:sym typeface="Wingdings" pitchFamily="2" charset="2"/>
              </a:rPr>
              <a:t> (Europese Monetaire Unie)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Europese Akte (1986)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7525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420889"/>
            <a:ext cx="8229600" cy="33123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l-NL" dirty="0" smtClean="0"/>
              <a:t>Het </a:t>
            </a:r>
            <a:r>
              <a:rPr lang="nl-NL" dirty="0"/>
              <a:t>belangrijkste besluitvormingsorgaan van de EU is de </a:t>
            </a:r>
            <a:r>
              <a:rPr lang="nl-NL" b="1" dirty="0"/>
              <a:t>Raad van Ministers</a:t>
            </a:r>
            <a:r>
              <a:rPr lang="nl-NL" dirty="0"/>
              <a:t>. Hierin zijn </a:t>
            </a:r>
            <a:r>
              <a:rPr lang="nl-NL" dirty="0" smtClean="0"/>
              <a:t>alle lidstaten </a:t>
            </a:r>
            <a:r>
              <a:rPr lang="nl-NL" dirty="0"/>
              <a:t>direct vertegenwoordigd. De </a:t>
            </a:r>
            <a:r>
              <a:rPr lang="nl-NL" dirty="0" err="1" smtClean="0"/>
              <a:t>amenstelling</a:t>
            </a:r>
            <a:r>
              <a:rPr lang="nl-NL" dirty="0" smtClean="0"/>
              <a:t> </a:t>
            </a:r>
            <a:r>
              <a:rPr lang="nl-NL" dirty="0"/>
              <a:t>van de Raad varieert per </a:t>
            </a:r>
            <a:r>
              <a:rPr lang="nl-NL" dirty="0" smtClean="0"/>
              <a:t>onderwerp.</a:t>
            </a:r>
          </a:p>
          <a:p>
            <a:r>
              <a:rPr lang="nl-NL" dirty="0" smtClean="0"/>
              <a:t>In </a:t>
            </a:r>
            <a:r>
              <a:rPr lang="nl-NL" dirty="0"/>
              <a:t>ons Nederlandse politieke stelsel. Daar ligt </a:t>
            </a:r>
            <a:r>
              <a:rPr lang="nl-NL" dirty="0" smtClean="0"/>
              <a:t>de wetgevende </a:t>
            </a:r>
            <a:r>
              <a:rPr lang="nl-NL" dirty="0"/>
              <a:t>macht </a:t>
            </a:r>
            <a:r>
              <a:rPr lang="nl-NL" b="1" i="1" dirty="0" smtClean="0"/>
              <a:t>uitsluitend</a:t>
            </a:r>
            <a:r>
              <a:rPr lang="nl-NL" dirty="0" smtClean="0"/>
              <a:t> bij </a:t>
            </a:r>
            <a:r>
              <a:rPr lang="nl-NL" dirty="0"/>
              <a:t>het Parlement</a:t>
            </a:r>
            <a:r>
              <a:rPr lang="nl-NL" dirty="0" smtClean="0"/>
              <a:t>.</a:t>
            </a:r>
          </a:p>
          <a:p>
            <a:r>
              <a:rPr lang="nl-NL" b="1" dirty="0"/>
              <a:t>Europese </a:t>
            </a:r>
            <a:r>
              <a:rPr lang="nl-NL" b="1" dirty="0" smtClean="0"/>
              <a:t>Raad </a:t>
            </a:r>
            <a:r>
              <a:rPr lang="nl-NL" dirty="0" smtClean="0"/>
              <a:t>(regeringsleiders en staatshoofden)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Raad van Ministers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7541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89654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 dirty="0" smtClean="0"/>
              <a:t>Beheert </a:t>
            </a:r>
            <a:r>
              <a:rPr lang="nl-NL" dirty="0"/>
              <a:t>en bestuurt</a:t>
            </a:r>
            <a:r>
              <a:rPr lang="nl-NL" dirty="0" smtClean="0"/>
              <a:t>.</a:t>
            </a:r>
          </a:p>
          <a:p>
            <a:r>
              <a:rPr lang="nl-NL" dirty="0"/>
              <a:t>is verantwoording verschuldigd aan </a:t>
            </a:r>
            <a:r>
              <a:rPr lang="nl-NL" dirty="0" smtClean="0"/>
              <a:t>het Parlement</a:t>
            </a:r>
          </a:p>
          <a:p>
            <a:r>
              <a:rPr lang="nl-NL" dirty="0"/>
              <a:t>bevat uit ieder land van de EU een </a:t>
            </a:r>
            <a:r>
              <a:rPr lang="nl-NL" dirty="0" smtClean="0"/>
              <a:t>lid</a:t>
            </a:r>
          </a:p>
          <a:p>
            <a:r>
              <a:rPr lang="nl-NL" i="1" dirty="0"/>
              <a:t>Zij neemt </a:t>
            </a:r>
            <a:r>
              <a:rPr lang="nl-NL" i="1" dirty="0" smtClean="0"/>
              <a:t>het initiatief </a:t>
            </a:r>
            <a:r>
              <a:rPr lang="nl-NL" i="1" dirty="0"/>
              <a:t>voor wetsvoorstellen </a:t>
            </a:r>
            <a:r>
              <a:rPr lang="nl-NL" dirty="0"/>
              <a:t>en legt die ter goedkeuring voor aan de Raad van Ministers en </a:t>
            </a:r>
            <a:r>
              <a:rPr lang="nl-NL" dirty="0" smtClean="0"/>
              <a:t>het Europese </a:t>
            </a:r>
            <a:r>
              <a:rPr lang="nl-NL" dirty="0"/>
              <a:t>Parlement. </a:t>
            </a:r>
            <a:endParaRPr lang="nl-NL" dirty="0" smtClean="0"/>
          </a:p>
          <a:p>
            <a:r>
              <a:rPr lang="nl-NL" i="1" dirty="0" smtClean="0"/>
              <a:t>Zij </a:t>
            </a:r>
            <a:r>
              <a:rPr lang="nl-NL" i="1" dirty="0"/>
              <a:t>draagt zorg voor de uitvoering</a:t>
            </a:r>
            <a:r>
              <a:rPr lang="nl-NL" dirty="0"/>
              <a:t> van de Europese wetten, de begroting </a:t>
            </a:r>
            <a:r>
              <a:rPr lang="nl-NL" dirty="0" smtClean="0"/>
              <a:t>en van </a:t>
            </a:r>
            <a:r>
              <a:rPr lang="nl-NL" dirty="0"/>
              <a:t>de programma’s die door het parlement en de Raad zijn goedgekeurd</a:t>
            </a:r>
            <a:r>
              <a:rPr lang="nl-NL" dirty="0" smtClean="0"/>
              <a:t>.</a:t>
            </a:r>
          </a:p>
          <a:p>
            <a:r>
              <a:rPr lang="nl-NL" dirty="0" smtClean="0"/>
              <a:t>Zij heeft daarbij een belangrijke controlerende taak (de waakhond van de Europese Unie)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Europese Commissie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1314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7833" y="2276872"/>
            <a:ext cx="7408333" cy="34506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b="1" dirty="0"/>
              <a:t>Verordening</a:t>
            </a:r>
          </a:p>
          <a:p>
            <a:pPr marL="0" indent="0">
              <a:buNone/>
            </a:pPr>
            <a:r>
              <a:rPr lang="nl-NL" dirty="0"/>
              <a:t>Een "verordening" is een bindend besluit dat in de hele EU van toepassing is. </a:t>
            </a:r>
            <a:endParaRPr lang="nl-NL" dirty="0" smtClean="0"/>
          </a:p>
          <a:p>
            <a:endParaRPr lang="nl-NL" b="1" dirty="0"/>
          </a:p>
          <a:p>
            <a:pPr marL="0" indent="0">
              <a:buNone/>
            </a:pPr>
            <a:r>
              <a:rPr lang="nl-NL" b="1" dirty="0" smtClean="0"/>
              <a:t>Richtlijn</a:t>
            </a:r>
            <a:endParaRPr lang="nl-NL" b="1" dirty="0"/>
          </a:p>
          <a:p>
            <a:pPr marL="0" indent="0">
              <a:buNone/>
            </a:pPr>
            <a:r>
              <a:rPr lang="nl-NL" dirty="0"/>
              <a:t>Een "richtlijn" is een wettelijk besluit dat een bepaald doel vastlegt dat alle EU-landen moeten bereiken. Maar zij mogen zelf bepalen hoe zij dat </a:t>
            </a:r>
            <a:r>
              <a:rPr lang="nl-NL" dirty="0" smtClean="0"/>
              <a:t>doen maar </a:t>
            </a:r>
            <a:r>
              <a:rPr lang="nl-NL" dirty="0"/>
              <a:t>elk EU-land moet die </a:t>
            </a:r>
            <a:r>
              <a:rPr lang="nl-NL" dirty="0" smtClean="0"/>
              <a:t>maatregelen zelf </a:t>
            </a:r>
            <a:r>
              <a:rPr lang="nl-NL" dirty="0"/>
              <a:t>in zijn eigen wetgeving vastleggen.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Wetten: verordening en richtlijn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3475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nl-NL" b="1" dirty="0" smtClean="0"/>
              <a:t>Wetgevende functie</a:t>
            </a:r>
          </a:p>
          <a:p>
            <a:r>
              <a:rPr lang="nl-NL" dirty="0" smtClean="0"/>
              <a:t>Zij </a:t>
            </a:r>
            <a:r>
              <a:rPr lang="nl-NL" dirty="0"/>
              <a:t>is onder andere betrokken bij </a:t>
            </a:r>
            <a:r>
              <a:rPr lang="nl-NL" dirty="0" smtClean="0"/>
              <a:t>de totstandkoming </a:t>
            </a:r>
            <a:r>
              <a:rPr lang="nl-NL" dirty="0"/>
              <a:t>van de Europese </a:t>
            </a:r>
            <a:r>
              <a:rPr lang="nl-NL" dirty="0" smtClean="0"/>
              <a:t>wetgeving. </a:t>
            </a:r>
            <a:r>
              <a:rPr lang="nl-NL" dirty="0"/>
              <a:t>Zij kan zich uitspreken </a:t>
            </a:r>
            <a:r>
              <a:rPr lang="nl-NL" dirty="0" smtClean="0"/>
              <a:t>over de </a:t>
            </a:r>
            <a:r>
              <a:rPr lang="nl-NL" dirty="0"/>
              <a:t>wetsvoorstellen, kan eventueel wijzigingen aanbrengen, maar niet op elk terrein. Bij een </a:t>
            </a:r>
            <a:r>
              <a:rPr lang="nl-NL" dirty="0" smtClean="0"/>
              <a:t>aantal onderwerpen </a:t>
            </a:r>
            <a:r>
              <a:rPr lang="nl-NL" dirty="0"/>
              <a:t>heeft zij niet meer dan een adviserende </a:t>
            </a:r>
            <a:r>
              <a:rPr lang="nl-NL" dirty="0" smtClean="0"/>
              <a:t>taak</a:t>
            </a:r>
          </a:p>
          <a:p>
            <a:r>
              <a:rPr lang="nl-NL" b="1" dirty="0" smtClean="0"/>
              <a:t>Budgettaire functie</a:t>
            </a:r>
          </a:p>
          <a:p>
            <a:r>
              <a:rPr lang="nl-NL" dirty="0" smtClean="0"/>
              <a:t>Het </a:t>
            </a:r>
            <a:r>
              <a:rPr lang="nl-NL" dirty="0"/>
              <a:t>EP moet de begroting van de EU </a:t>
            </a:r>
            <a:r>
              <a:rPr lang="nl-NL" dirty="0" smtClean="0"/>
              <a:t>goedkeuren.</a:t>
            </a:r>
            <a:endParaRPr lang="nl-NL" b="1" dirty="0" smtClean="0"/>
          </a:p>
          <a:p>
            <a:r>
              <a:rPr lang="nl-NL" b="1" dirty="0" smtClean="0"/>
              <a:t>Initiatief functie</a:t>
            </a:r>
          </a:p>
          <a:p>
            <a:r>
              <a:rPr lang="nl-NL" dirty="0" smtClean="0"/>
              <a:t>Ook </a:t>
            </a:r>
            <a:r>
              <a:rPr lang="nl-NL" dirty="0"/>
              <a:t>kan het EP allerlei politieke initiatieven nemen, waarbij zij aandringt op nieuw beleid </a:t>
            </a:r>
            <a:r>
              <a:rPr lang="nl-NL" dirty="0" smtClean="0"/>
              <a:t>of aanpassing </a:t>
            </a:r>
            <a:r>
              <a:rPr lang="nl-NL" dirty="0"/>
              <a:t>van bestaand </a:t>
            </a:r>
            <a:r>
              <a:rPr lang="nl-NL" dirty="0" smtClean="0"/>
              <a:t>beleid </a:t>
            </a:r>
            <a:endParaRPr lang="nl-NL" b="1" dirty="0"/>
          </a:p>
          <a:p>
            <a:r>
              <a:rPr lang="nl-NL" b="1" dirty="0" smtClean="0"/>
              <a:t>Controlerende functie</a:t>
            </a:r>
          </a:p>
          <a:p>
            <a:r>
              <a:rPr lang="nl-NL" dirty="0" smtClean="0"/>
              <a:t>over </a:t>
            </a:r>
            <a:r>
              <a:rPr lang="nl-NL" dirty="0"/>
              <a:t>de Europese Commissie. Zij heeft zeggenschap over de samenstelling van deze </a:t>
            </a:r>
            <a:r>
              <a:rPr lang="nl-NL" dirty="0" smtClean="0"/>
              <a:t>commissie en </a:t>
            </a:r>
            <a:r>
              <a:rPr lang="nl-NL" dirty="0"/>
              <a:t>kan deze zelfs (met </a:t>
            </a:r>
            <a:r>
              <a:rPr lang="nl-NL" dirty="0" err="1"/>
              <a:t>tweederde</a:t>
            </a:r>
            <a:r>
              <a:rPr lang="nl-NL" dirty="0"/>
              <a:t> meerderheid) naar huis sturen.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Europees Parlement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7332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527884" y="692696"/>
            <a:ext cx="234026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Europese commissie</a:t>
            </a:r>
          </a:p>
          <a:p>
            <a:r>
              <a:rPr lang="nl-NL" dirty="0" smtClean="0"/>
              <a:t>Maakt een wetsvoorstel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004048" y="1811533"/>
            <a:ext cx="2610290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Europees Parlement  komt met een </a:t>
            </a:r>
            <a:r>
              <a:rPr lang="nl-NL" dirty="0" err="1" smtClean="0"/>
              <a:t>wijzingingsvoorstel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1619652" y="1815674"/>
            <a:ext cx="2340260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Europees Parlement neemt het wetsvoorstel over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639622" y="2967335"/>
            <a:ext cx="2340260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Raad van Ministers is akkoord.  Wet is </a:t>
            </a:r>
            <a:r>
              <a:rPr lang="nl-NL" b="1" i="1" dirty="0" smtClean="0"/>
              <a:t>goedgekeurd</a:t>
            </a:r>
            <a:endParaRPr lang="nl-NL" b="1" i="1" dirty="0"/>
          </a:p>
        </p:txBody>
      </p:sp>
      <p:sp>
        <p:nvSpPr>
          <p:cNvPr id="7" name="Tekstvak 6"/>
          <p:cNvSpPr txBox="1"/>
          <p:nvPr/>
        </p:nvSpPr>
        <p:spPr>
          <a:xfrm>
            <a:off x="5004048" y="2967335"/>
            <a:ext cx="2610290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Raad van Ministers past het  wetsvoorstel aan</a:t>
            </a:r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79512" y="4077072"/>
            <a:ext cx="2340260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Europees Parlement stemt voor </a:t>
            </a:r>
            <a:r>
              <a:rPr lang="nl-NL" b="1" i="1" dirty="0" smtClean="0"/>
              <a:t>(goedgekeurd)</a:t>
            </a:r>
            <a:endParaRPr lang="nl-NL" b="1" i="1" dirty="0"/>
          </a:p>
        </p:txBody>
      </p:sp>
      <p:sp>
        <p:nvSpPr>
          <p:cNvPr id="9" name="Tekstvak 8"/>
          <p:cNvSpPr txBox="1"/>
          <p:nvPr/>
        </p:nvSpPr>
        <p:spPr>
          <a:xfrm>
            <a:off x="3557381" y="4031446"/>
            <a:ext cx="2340260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Europees Parlement past het wetsvoorstel nog een keer aan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444208" y="4031446"/>
            <a:ext cx="2340260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Europees Parlement stemt tegen </a:t>
            </a:r>
            <a:r>
              <a:rPr lang="nl-NL" b="1" i="1" dirty="0" smtClean="0"/>
              <a:t>(verworpen)</a:t>
            </a:r>
            <a:endParaRPr lang="nl-NL" b="1" i="1" dirty="0"/>
          </a:p>
        </p:txBody>
      </p:sp>
      <p:sp>
        <p:nvSpPr>
          <p:cNvPr id="11" name="Tekstvak 10"/>
          <p:cNvSpPr txBox="1"/>
          <p:nvPr/>
        </p:nvSpPr>
        <p:spPr>
          <a:xfrm>
            <a:off x="1698616" y="5301208"/>
            <a:ext cx="2340260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Raad van Ministers stemt voor </a:t>
            </a:r>
            <a:r>
              <a:rPr lang="nl-NL" b="1" i="1" dirty="0" smtClean="0"/>
              <a:t>(goedgekeurd)</a:t>
            </a:r>
            <a:endParaRPr lang="nl-NL" b="1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5004048" y="5301208"/>
            <a:ext cx="2340260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Raad van </a:t>
            </a:r>
            <a:r>
              <a:rPr lang="nl-NL" dirty="0" err="1" smtClean="0"/>
              <a:t>Minsters</a:t>
            </a:r>
            <a:r>
              <a:rPr lang="nl-NL" dirty="0" smtClean="0"/>
              <a:t> stemt tegen (wet  is (</a:t>
            </a:r>
            <a:r>
              <a:rPr lang="nl-NL" b="1" i="1" dirty="0" smtClean="0"/>
              <a:t>verworpen)</a:t>
            </a:r>
            <a:endParaRPr lang="nl-NL" b="1" i="1" dirty="0"/>
          </a:p>
        </p:txBody>
      </p:sp>
      <p:sp>
        <p:nvSpPr>
          <p:cNvPr id="3" name="PIJL-OMLAAG 2"/>
          <p:cNvSpPr/>
          <p:nvPr/>
        </p:nvSpPr>
        <p:spPr>
          <a:xfrm>
            <a:off x="2519772" y="2739004"/>
            <a:ext cx="270010" cy="228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-OMLAAG 12"/>
          <p:cNvSpPr/>
          <p:nvPr/>
        </p:nvSpPr>
        <p:spPr>
          <a:xfrm>
            <a:off x="6012160" y="2734863"/>
            <a:ext cx="297033" cy="232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" name="Rechte verbindingslijn met pijl 14"/>
          <p:cNvCxnSpPr>
            <a:stCxn id="5" idx="3"/>
          </p:cNvCxnSpPr>
          <p:nvPr/>
        </p:nvCxnSpPr>
        <p:spPr>
          <a:xfrm>
            <a:off x="3959912" y="2277339"/>
            <a:ext cx="1044136" cy="10076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>
            <a:stCxn id="4" idx="1"/>
          </p:cNvCxnSpPr>
          <p:nvPr/>
        </p:nvCxnSpPr>
        <p:spPr>
          <a:xfrm flipH="1">
            <a:off x="4038876" y="2273198"/>
            <a:ext cx="965172" cy="10117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 flipH="1">
            <a:off x="2519772" y="3645024"/>
            <a:ext cx="2419408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22"/>
          <p:cNvCxnSpPr>
            <a:endCxn id="9" idx="3"/>
          </p:cNvCxnSpPr>
          <p:nvPr/>
        </p:nvCxnSpPr>
        <p:spPr>
          <a:xfrm flipH="1">
            <a:off x="5897641" y="3890665"/>
            <a:ext cx="114519" cy="602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>
            <a:endCxn id="10" idx="1"/>
          </p:cNvCxnSpPr>
          <p:nvPr/>
        </p:nvCxnSpPr>
        <p:spPr>
          <a:xfrm>
            <a:off x="6185359" y="3890665"/>
            <a:ext cx="258849" cy="602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PIJL-OMLAAG 28"/>
          <p:cNvSpPr/>
          <p:nvPr/>
        </p:nvSpPr>
        <p:spPr>
          <a:xfrm>
            <a:off x="3557381" y="4954776"/>
            <a:ext cx="201265" cy="346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PIJL-OMLAAG 29"/>
          <p:cNvSpPr/>
          <p:nvPr/>
        </p:nvSpPr>
        <p:spPr>
          <a:xfrm>
            <a:off x="5364088" y="4941168"/>
            <a:ext cx="180020" cy="346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Gebogen pijl omhoog 13"/>
          <p:cNvSpPr/>
          <p:nvPr/>
        </p:nvSpPr>
        <p:spPr>
          <a:xfrm rot="16200000">
            <a:off x="6840252" y="-135396"/>
            <a:ext cx="720080" cy="2664296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8316416" y="1556792"/>
            <a:ext cx="216024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531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843808" y="620688"/>
            <a:ext cx="4176464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De invoering van de euro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647564" y="1628800"/>
            <a:ext cx="439248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Eenwording van Duitsland (superstaat)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64902" y="2276872"/>
            <a:ext cx="5707297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Als Duitsland de D-mark inlevert </a:t>
            </a:r>
            <a:r>
              <a:rPr lang="nl-NL" dirty="0" smtClean="0">
                <a:sym typeface="Wingdings" panose="05000000000000000000" pitchFamily="2" charset="2"/>
              </a:rPr>
              <a:t> minder kans op oorlog  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64902" y="3081211"/>
            <a:ext cx="439248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Frankrijk wilde niet de zwakste schakel zijn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664902" y="3717032"/>
            <a:ext cx="439248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De zuidelijke landen moesten daarom ook meedoen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684852" y="4581128"/>
            <a:ext cx="439248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Italië was er al vanaf het begin bij (1950)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705639" y="5181359"/>
            <a:ext cx="439248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Griekenland leek het niet slechter te doen</a:t>
            </a:r>
            <a:endParaRPr lang="nl-NL" dirty="0"/>
          </a:p>
        </p:txBody>
      </p:sp>
      <p:sp>
        <p:nvSpPr>
          <p:cNvPr id="11" name="AutoShape 2" descr="data:image/jpeg;base64,/9j/4AAQSkZJRgABAQAAAQABAAD/2wCEAAkGBwgHBgkIBwgKCgkLDRYPDQwMDRsUFRAWIB0iIiAdHx8kKDQsJCYxJx8fLT0tMTU3Ojo6Iys/RD84QzQ5OjcBCgoKDQwNGg8PGjclHyU3Nzc3Nzc3Nzc3Nzc3Nzc3Nzc3Nzc3Nzc3Nzc3Nzc3Nzc3Nzc3Nzc3Nzc3Nzc3Nzc3N//AABEIAMcAYgMBEQACEQEDEQH/xAAcAAABBAMBAAAAAAAAAAAAAAAABAUGBwEDCAL/xABAEAABAwMCAwUEBwcBCQAAAAABAgMEAAUREiEGMUEHEyJRYRQygZEVFkJUcaHRI1JVkrHB4WIIFyQzNUVzgrL/xAAbAQEAAgMBAQAAAAAAAAAAAAAABAUBAwYCB//EADgRAAIBAwEFAwoFBAMAAAAAAAABAgMEESEFEjFBURRhkQYTIlJxgaGx4fAWMkJT8RUjwdEzNHL/2gAMAwEAAhEDEQA/ALxoAoDGaAZLuwn6dskhTrpPtC0Jb14QP2LhJ09TsNznHTGTkCMwHpcWdm1sx5kxLckPuR3dS5Cu8SEqdSdISQc7KOdlBO1AYYCUwkJmM5Zaub3eM3Z5KRIUUE5JGpOQcnBwPLkKAkPDTs56yw48hl9CVR9piXE8vs4B8WdONyPxoBlW0wza7WJCor0RuVMQpme+QlzxrworIOVJ0k+LmCo8xQCFCpARAVI9mduS2YJZW66sSGfEMpShQ1EEBRJz+/q93cB4sKmPpeD7MpJmqRJ+khnx5CxjX12VsnPTONqAmVAFAFAFAFARLtF9ricMzplru/0bOQA626txICykH9n4ttxn+tAVDw72v8UKuEZq4y7a7HSsIeU+2lsqBO6sggZA+HoTQF+QLpa57C5EKbGebBGtaHAdJIGAryO42NALSlKhggEc6AzgUBgoSRggEUAaUk5xuOtAGlIJ2AJ5+tAes0AUAUBgnFAJZdzgwkqVMmxo4T7xdeSjH45NARftKv3D9vsQj3t9tPt7biYq9KlYVo97KAVAbgak/vUBy5MgmIht9LzUhhwkJda1aSRzSdQBB3BwRyIoCV9kVth3rjOPCuagY6kl0tqklrvFpIKRt75zvp26nO2CB1XQBQBQGtx5tsEuLQgAZJUrGB50BXHFnbBw9bYRFmkfSMxeQhLKfAk4z4if7ZoCJ23tOc4mukVcyfFsIi61uKdJWh1GE+EEYIUTqG2Dg9aAu+FLYmxm5EVxLjTiQpKk9RQCigMGgOVe2OAmBx/cEe0PSFuhLzi3dOcqGcDHQDAHXagGC78QzrtFjx5a091HQ2hCEZCfAkpCtOcaiMAkc8CgGxuQ62242lZ0ODxJ5g+uPP1oCYdlPEVm4a4mRMvkLvWyNDcoAkxVH7QT12+I6UB05Yr5bOIIQm2eWiVHzp1oBGDjOCDyO/KgHDIoAyKA5d7W713/ABzcjarhcNGj2d8OKUgAjIUgDY6OXPrnpigIDhVAGD1oC/ewTixy5uy7NLaYS8zHS6h1CVBTqUnSSvcjIynljnQFyUAlui5jdvfXbWWnpiU5ZbdXpSpXkT0oDlm+Rrjde0V528wtK3rilEhtK9aEjUEkBXUYqLc1lCjNxeqT+RMp2Vw0pum93jw5Fi3Wwdn9oW2i5x4UZbhwlK3VZ/HAOw9TXIULza1ws0m37kSZU7eH5hq4jtnCdobbfj2WHIjaO8W4JJOQQSAlIVnfbxbgZqbY1b24k41Kri//AD8za7Sm6MqsFnGuNeHPXgPvDVv4RjRLbxExaokZLq29AlAOYJXjYEnxDGRjfI/EV6tbu+p3/Z6kt5cHp8SJUp0nS30sFvsMMx0d3HaQ0jJOlCQkZPM4FdUQBBcR3kpLS0lSAytwNA471QxsfT09R5Vthot5cfka5avBqt+tp2N+w9mU80ovRgcpQoY3HQbnHrtXurqpPOcPR9TENMaY7iuu0p3hJy6ymbnw+87c0tDTJSAgLPQk9R64PlVXXrqLccPJ02y9l1a0Y1U4uLfBrL+/eRCNYbJAYjquMWOZEgeHvBhDY8zjy2qkld3NWTVOTwvFkyta07mclQpJRj0WrN/1csgxAfiR1yDyfZbI0k8gcgb88DqBXntl081ot7vRmlW9NLtEKacejXj995Jux+2Wi3XyaXFIbu6QpltoJACm/CSoHqcjl5fjV1ZVvOreb4mvbNCCpQqUKSUHrlcc9C36nnOFb8W9on0e5PtQtslqUgltLvehOARssYz6EVDrXO7mONTo9n7D88oV99OL1xj4FV25al3eKtaipRkIJUo5JOoVU19aUvYzq7pKNtNLo/kNvanHdXxpdZIbJZSphorH7xZScfIH5VK2FOKsqcc66v3bzPnV0v7jYj4i4wkXy02+3vRW2TESEd60cd4MAYwBsNs4G1SLTZsLatOqpZ3uT5B3U3DcTx1xz9pY3YsqLxLbF2K7RQqNbgh9rnh1XelWSf8AScDHXNeo2FNXUrr9T+GmPfnvNbqycFDkXnU41GqRGbkpCXU5wcpIJBSfMEbisqTjwMNJ8TxHiNRlKUgKKle8taipR+J3xWZTcuJhRS4FNdrFxtlyvEVy3vh51plTT5TnAwo4G/XdX5VVXUoyksHdeT9CvRoyVVYTeV4fwNE2Q4+Yl1VEWIzKAjJdQN87Y3J5nqOgqopQUd6ipav2mKC81v2s5JOT+1y4ju/eJbsh+DCZTIjpcbdeOttR2AIKSSMdevU15pT81bebk8KXc+PxISo0401UlL0mmkteb58RmtV0QONIc9UfWkSUfs1HrskHbO457VOtF5rdXHBcTtpLZrpN4eH/ALOgcD0q+PnZQvaTPXP4sllxtTfc6WUpWjSoADruepznyIqouJb1Rn0TYlBUbOOHnOow2r/qkP8A86P/AKFRK3/FL2Mm3n/Xqex/IeuOITlvnSnXHEKcl+2TPD9hCWA0gH18eai7MqqrCMYr8u5H3uW8/kfP60XF5fPL+BHeJLKxBDc8NRtTUrukMObCUpHcp0YBHh2cJORz571abPu5TmqfHKz7M7z+OiNNWmks/fI6T4aYSxYYCBb2rce4SVRGfdZURkpHxJq4Iw50AUAhuM5MNIBQVKVyHIfOqvaW04WKWU23w6eJvo0HVfEruRwdZX33XSy8C4sqIDx6nNcfPa9xKTaaXuOnhtG4hFRzw7jwngqxJJJilzPR0hf9RWP6tdesaq11Ur/nSfuPTvB1jc5w0JJ+02lKT8wNvhXlbVul+r5ninWlCW8km/YbIXCdpgzGJcdD6XmXAtB73O4Oa2U9rXMZp5Xgbq1/Xq03Tk9HpwJ+i4x1ISoqxkZwTyrsIbWt5RUs8e9HNO2mnwKg7W4EKJxAh6ItsPSEa5DSeaVdFH8f7etLuMVPKOx8na1WpbOM1ouD/wAe7/JDrctLVwiuLICUPIUSegBFQaq3qckujLi6TlQml0fyJ5xXGt8m8gXFiYrVHDCO5cRhSdaVHwncAkBJUdh+dUthOrGh/ba451T6Y+HHBxytFXTln74+PcRHjWOqIhPEq3FKuntCA00pwERFIWeSVHxe6MbEczjFXWya8lNW8NIpZzj82Uu7Hi+iIe0KVOEvQ++/6ci27Bx+zK4fizrpGLUhbetxDC0OJCQCSvZXLA5c9xVn/UKKck3qnjg+fDHX75akSnbVKjSjzFdv43jSUyXHorrbDL6m+/C0lOkKwCRnUD1wRmtb2rbqrGk+LenT25N09n1Y4xq2k+fP75ErSrUkKHI1ZEEZuIHFkNoCfBnJV61y/lHVqbsIJejxz38ifZKOW86jNXIJZLExWDJtjx3ZC9LSSo9T0H41KtbOtdS3aSz8ka51Y01mQ6x7PhlffKSVqHhwPdNdNbeTyjSkqrTk1p3MgzvcyW6tBe3DZQ2lGnOkAZ86uqVjRpwjDHBYIsqsm2yB9oXBbd0nJuMWR3Ul3CXErGUEAYyPXkKh7WuadtuzabbL/Y21JUaboyWYrh1Ij/u+mffY3yV+lUn9apJ/lfwLv+sU/VfwJXDg93EQxd0MPPaEtl8Zw4lJykHPI/1/IVVWvvTcqDaXHHT7+BR1JxU3uZS5e8YuL+B41zRPuMRBcuziPAZCitO3RKc4BxsOf96sNn7WnQcKUv8AjT5aeL+fzINW2Uk5LiOVk4QtNlElbLZSJTemS3rPdK/9Sdhzxv8AaNRrrade53VJ8Ho+fibKVGNJ70eJ6v1pfu0RUe3qZjMurCnlqScu493py259cfPzbXMLeW9Uy2uHd1J9nXhSqKc03jgTTgxqXHsbMefMMt9olJWeg6DzO3U12mzLyF3Q3o8tCl2k4O4coR3Ux8dbS6goWkKSRgg1NqU41IuE1lMhRbi8oTNW6O0BhsE4KTnqPWodLZdrS4R5Y9q7+ptlcVJcWYVbIynUL7oDT0HI/CvE9kWkqkam4tPDwMq4qJNZFTbaGxhCUpHkBVhCnGCxFYRpcm9We69mDGB5UBplxkSWS25yJ5+VRbu1p3VLzdTge6dSVOW9EbHbIMfsXSDn7Q6Vz9Xyag1/bnr39CZG+f6kND7XduLaUUqwcHG4NcxXpO3qunnLXQnxe/FMT+ztj3dafRLigPlnFa/OS+0jO6jIjtggkFWNxrUVY+Zp5yQ3UbK8ZMm6LJdjOBTSsb7p6Gpdne1bSopU37V1NdWlGosSJHCnNy28pOFgeJPlXe2G0KV5DMeK4roVFWjKk9RXVgagoAoAoAoAoBHdH+4iOKCsKI0p/E1W7WuVb2k5Zw3ovazdbw36iRF6+ct5LoKwZCgCgN0aM7JXoZTk9SeQqXaWVa7nuUkaqlWNNZkSG3wURWwcDvCkBRBO9d3s7Z0LSGV+ZrUqq1Z1H3C2rM0BQBQBQBQBQCC7xnpTCUMgE6wTk+lVO2LStd0VTpdeZItqkacm5CBqyuFCu9UEr+yQcj41TUfJybg/OPEuWNV7/vxJMr1ZW6anrPKbPgAcHPIOPyqJX8nrqD9DEl4GyN5TfHQTIhvuMqdQ2SlJwfP5VBp7NualJ1Yxyl4+BulWgpbrZuj2uS8nVp0D/XsflUm22HdV472N1d/Hw/g1zuqcHjORbGtr0SU24lZWnOFAbYGKubTY9axrxqRlvLg+WmOfHmRqlzGrBxawPArpiCZoAoAoAoAoAoAoAoAO9AeDpbB5BI3PTFeVFLgG8iZy4wmI7ch2ZHQw5ju3FupCV5GRg8jtvXoHt6fEYdbaflMNuO/8tC3ACv8AAHnQAZ0USkxFSGRJUMhkuDWR56efQ0ApoAoAoAoAoAoAoAoAoBDd4kefCdiykd624k5aJOF46EdR5g7GgIjAYdgWXhWS62pt9iziM4h6Ct7RltvIwndCsp5Y8WCNjigES7dOhWNUQNH26ZZmY3drhFwhYCglCVJOkaSrcE4T72SM0A4vxnkiRASy6Lk9eI8kPhpWlbaVNFS9eMD9mhSNznbHUUBOKAKAKAKAKAKAKAKAKAZeK2GXrTI9pluRGu6Uhb7R0rQFbZSehBwduZA/CgOdrN2i8SWu9sRzxI5Jt0Z5TfeSBrS41ncnYqOQNuooC/43GlgnxQ9bJ7UxanQymO0tIdUvyCVEZ2yfUA4zQD686hhlbrqglCBkkmgIc92hwJVxgRLAfpIvOFDojjWWxpzkkdAM5xk7AY3oCbj1oDNAFAFAFAFAFANF84ms9gaadu85qM28sobUs+8ocx8KAZbx2g2GLwsu/RnjOh96GimPjXuoJOx8s9cZ28xQHK1wWy7NkORUlLCnVFpJTpIQTsMAnG3TJoB14P4lVwtc/pFm3RZclAAZVJ1HujncpAI3IyMnlQCzjDjy88VSXzKkvNQXVBSYSXD3acctuvLnQDBb7jMtsgyLfKejPlCkd4yspVpIwRkUB0n2OcXN8RWhcJT8l2VBbbDnfoAwCMbL1Er3STk4O9AWLQBQBQBQBQBQFKf7STMIQbRIIT7eXVIQe8Oe6AycJzjmU748qApFyfKdgMQXX1KjMKWppvogrxqPx0j5UAmzQGKAKAzQFw/7OFtkrvdxuiXEpitxvZ1J1+JS1KSobeQCTv50B0DQBQBQBQBQBQHOvbBapsriUomcQInhGsttiOlJioUrIbODvgY3O/Ko1W5VOWMZLvZ+xZ3lLzjlur2cfkQP6un70P5P81q7auhP/DD/AHfh9Q+rp+9D+T/NO2roPww/3fh9Q+rp+9D+T/NO2roPww/3fh9Q+rp+9D+T/NO2roPww/3fh9Q+rp+9D+T/ADTtq6D8MP8Ad+H1H3gph3h7iSDcU3N2O026O/LLeSpvPiSR1BrKvVnga6nk1UUW4VMvpj6nVCTq3GMelTTmTNAFAFAB5UBCO0m/Xnh1mJKti2BHdUWnA43qIXjIxv5A/Ko1zUnTw4l3sayt7yUoVc5WqKWnS3Z0t6VIKS88srWUpCQSeZwKrJNybbO5pUo0oKEeCE9eTYFAFAFAFAekEJWkqSFgHdJJwfTasriYkm00ng6VsNzi3i2szYS0qaWn7OfCRzG4B2q6hJTjlHy+5t6lvVdOotUONezQFAFAYPI4oCo+2mRK9vt7C1f8MEKcQkJUPFkA5PI/DcZ9ar7xveSOv8mowVOc+eV993+StKgnUhQBQBQBQBQEs4R4IuF9kIXKjSI8AjJkEBJ5baQfeH4fOpFK3lN66Ipto7XpWsWoSTl0/jgWzwFYnuHrCIUrT35dWtZTy3OB+QFWFCm6cMM5Hat5G7uXUhwwl9+8kdbiuCgCgCgK07aJsZMKDCWwtUlai4hzJAQBgEeRJz+VQr2SwkdN5NUp+cnVT9FaNdf4KiqvOyCsAKAKA3wWG5Mtlh14MIcWEl1QyE56n0rKWWaq03Tg5JZxyLo4a7ObRbzHlySuZJCAo94QWwrY5Ax0x1Jqzp2sI4b1OHvduXFfepw9GPdxJuhISkJHIVKKQ9UAUAUAUAUAycU2uJcoKfa4TUgNHIKxugdcflVVtl1I2rlTWq59FzJthXqUavoSaz8SIjhuyn/t0f5H9a4nttz67Lzttz67D6t2X+Gx/kf1rz2+59djttz67D6t2X+Gx/kf1p2+59djtlz67D6t2X+Gx/kf1p2+59djtlz67D6t2X+HMfI/rTt9z67M9tufXZM+HvZmbe1FjoS0lkaUtjoK7XY99C4t1Fv0lo/9lBeRm6rnLXPMdquCIFAFAFAFAFAYUkKBChkHmK8yipLD4BaaiORb4i0qUtsJ6lQ2qvuNl2dROU4pd/A3wuKsXoyOPhtLywySWwfCT1rgLqNKNaSovMeWS3puTit7ia6jnsKAKA9IWptQWhWlQ5EVtpVZ0pqcHho8yipLDJHa5q5bau8RpUnAOOtd9sraE7ym3OOGiouKKpPR6C+rYjhQBQBQBQBQCC8PFqCvHNXh+dVG26/mbOWP1aeP0JFrDeqruI1Xz/iXAVjBkKwAoBVb4zcl/u3F6RjOB9qrXZVnSu625Ulju5sjXFWVOGUiTsoS20lCfdSMCvoFKnGlTUI8FoVEm5NtnuthgKAKAKAKAKASzoiZjYQpSkgKzkVAv7CF7TUJtrXOhto1XSllCdq0x0oUhWVBWNzzHxqHR2Fawg4PVPx8TbK7qN5RrkWZpe7Kig+R3BrRc+T1CprSbi/FHuF7OP5tRGzaXHWCvXpcBICTyOPWqqjsCdWi5b2JZaxyeO83zvIxljkKI1lSBmQ4SfJHKp1t5NwSzXlr3cPkap3r/QhUi2stOIcYy2pKsnfOR5VZ09kW9GpGpQ9Fp+3TpqaHczknGeovTyq1SwRzNZAUAU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40387"/>
            <a:ext cx="93345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vak 12"/>
          <p:cNvSpPr txBox="1"/>
          <p:nvPr/>
        </p:nvSpPr>
        <p:spPr>
          <a:xfrm>
            <a:off x="721306" y="5733256"/>
            <a:ext cx="439248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Waaraan moesten landen dan eigenlijk voldoen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012160" y="5871755"/>
            <a:ext cx="295232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Convergentie criteria</a:t>
            </a:r>
            <a:endParaRPr lang="nl-NL" dirty="0"/>
          </a:p>
        </p:txBody>
      </p:sp>
      <p:sp>
        <p:nvSpPr>
          <p:cNvPr id="12" name="PIJL-RECHTS 11"/>
          <p:cNvSpPr/>
          <p:nvPr/>
        </p:nvSpPr>
        <p:spPr>
          <a:xfrm>
            <a:off x="5292080" y="6056421"/>
            <a:ext cx="576064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7784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547</TotalTime>
  <Words>781</Words>
  <Application>Microsoft Macintosh PowerPoint</Application>
  <PresentationFormat>Diavoorstelling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Golfvorm</vt:lpstr>
      <vt:lpstr>Europa</vt:lpstr>
      <vt:lpstr>Doelen van de Europese Gemeenschap</vt:lpstr>
      <vt:lpstr>Europese Akte (1986)</vt:lpstr>
      <vt:lpstr>Raad van Ministers</vt:lpstr>
      <vt:lpstr>Europese Commissie</vt:lpstr>
      <vt:lpstr>Wetten: verordening en richtlijn</vt:lpstr>
      <vt:lpstr>Europees Parlement</vt:lpstr>
      <vt:lpstr>PowerPoint-presentatie</vt:lpstr>
      <vt:lpstr>PowerPoint-presentatie</vt:lpstr>
      <vt:lpstr>Toetreding tot de EMU en de convergentiecriteria</vt:lpstr>
      <vt:lpstr>PowerPoint-presentatie</vt:lpstr>
      <vt:lpstr>PowerPoint-presentatie</vt:lpstr>
      <vt:lpstr>PowerPoint-presentatie</vt:lpstr>
      <vt:lpstr>Huidige schuldencrisis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 Vermeulen</dc:creator>
  <cp:lastModifiedBy>Hans Vermeulen</cp:lastModifiedBy>
  <cp:revision>31</cp:revision>
  <dcterms:created xsi:type="dcterms:W3CDTF">2013-09-09T12:04:55Z</dcterms:created>
  <dcterms:modified xsi:type="dcterms:W3CDTF">2015-09-04T10:16:55Z</dcterms:modified>
</cp:coreProperties>
</file>