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7B3C4D-CD18-43F5-958E-CAA73C5E29D5}" type="datetimeFigureOut">
              <a:rPr lang="nl-NL" smtClean="0"/>
              <a:t>22-06-17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66C56A-B8B8-4810-B747-55BCEAA875D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858424"/>
          </a:xfrm>
        </p:spPr>
        <p:txBody>
          <a:bodyPr>
            <a:noAutofit/>
          </a:bodyPr>
          <a:lstStyle/>
          <a:p>
            <a:r>
              <a:rPr lang="nl-NL" sz="2800" dirty="0" smtClean="0"/>
              <a:t>Waarom kan teveel geld slecht zijn voor een land</a:t>
            </a:r>
            <a:endParaRPr lang="nl-NL" sz="2800" dirty="0"/>
          </a:p>
        </p:txBody>
      </p:sp>
      <p:pic>
        <p:nvPicPr>
          <p:cNvPr id="1026" name="Picture 2" descr="http://www.dekritischebelegger.nl/wp-content/uploads/2008/12/zimbabwe_hyperinflatie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7529"/>
            <a:ext cx="19335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699792" y="170080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Zou deze jongen uit Zimbabwe blij zijn met zijn zakgeld?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699792" y="2348880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 veel geld tast het vertrouwen aan in het geld</a:t>
            </a:r>
          </a:p>
          <a:p>
            <a:endParaRPr lang="nl-NL" dirty="0" smtClean="0"/>
          </a:p>
          <a:p>
            <a:r>
              <a:rPr lang="nl-NL" dirty="0" smtClean="0"/>
              <a:t>Men accepteert het niet meer als betaalmiddel</a:t>
            </a:r>
          </a:p>
          <a:p>
            <a:endParaRPr lang="nl-NL" dirty="0" smtClean="0"/>
          </a:p>
          <a:p>
            <a:r>
              <a:rPr lang="nl-NL" dirty="0" smtClean="0"/>
              <a:t>Men gaat weer over tot het ouderwetse ruilen</a:t>
            </a:r>
          </a:p>
          <a:p>
            <a:endParaRPr lang="nl-NL" dirty="0" smtClean="0"/>
          </a:p>
          <a:p>
            <a:r>
              <a:rPr lang="nl-NL" dirty="0" smtClean="0"/>
              <a:t>De welvaart wordt aangetast omdat er minder handel is</a:t>
            </a:r>
          </a:p>
          <a:p>
            <a:endParaRPr lang="nl-NL" dirty="0" smtClean="0"/>
          </a:p>
          <a:p>
            <a:r>
              <a:rPr lang="nl-NL" dirty="0" smtClean="0"/>
              <a:t>De economisch zwakkeren zijn altijd de dupe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392697" y="5445224"/>
            <a:ext cx="6192688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Maar is een stijging van de geldhoeveelheid in elke situatie slecht voor een land?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833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368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Verkeersvergelijking van Fisher</a:t>
            </a:r>
            <a:br>
              <a:rPr lang="nl-NL" dirty="0" smtClean="0"/>
            </a:br>
            <a:r>
              <a:rPr lang="nl-NL" dirty="0" smtClean="0"/>
              <a:t>M x V = P x 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35283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Vraag naar goederen hangt af van de hoeveelheid geld (M).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 is de omloopsnelheid (afhankelijk van betalingsgewoonten en vertrouwen in de economie. Op korte termijn is V constant.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P = prijsniveau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T = aantal transacties, de geproduceerde hoeveelheid (</a:t>
            </a:r>
            <a:r>
              <a:rPr lang="nl-NL" dirty="0" err="1" smtClean="0">
                <a:solidFill>
                  <a:schemeClr val="tx1"/>
                </a:solidFill>
              </a:rPr>
              <a:t>Yr</a:t>
            </a:r>
            <a:r>
              <a:rPr lang="nl-NL" dirty="0" smtClean="0">
                <a:solidFill>
                  <a:schemeClr val="tx1"/>
                </a:solidFill>
              </a:rPr>
              <a:t>) 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Waarbij je  </a:t>
            </a:r>
            <a:r>
              <a:rPr lang="nl-NL" dirty="0" err="1" smtClean="0">
                <a:solidFill>
                  <a:schemeClr val="tx1"/>
                </a:solidFill>
              </a:rPr>
              <a:t>Yr</a:t>
            </a:r>
            <a:r>
              <a:rPr lang="nl-NL" dirty="0" smtClean="0">
                <a:solidFill>
                  <a:schemeClr val="tx1"/>
                </a:solidFill>
              </a:rPr>
              <a:t> ook wel het reëel nationaal inkomen noemt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P x T = nominaal nationaal inkomen (Y)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6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248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M x V = P x T</a:t>
            </a:r>
          </a:p>
          <a:p>
            <a:pPr marL="0" indent="0">
              <a:buNone/>
            </a:pPr>
            <a:r>
              <a:rPr lang="nl-NL" sz="2000" dirty="0" smtClean="0"/>
              <a:t>M = geldhoeveelheid (€ 200 miljard)</a:t>
            </a:r>
          </a:p>
          <a:p>
            <a:pPr marL="0" indent="0">
              <a:buNone/>
            </a:pPr>
            <a:r>
              <a:rPr lang="nl-NL" sz="2000" dirty="0" smtClean="0"/>
              <a:t>V = omloopsnelheid van geld (4) (hangt af van economische situatie en de mate van  oppotten en </a:t>
            </a:r>
            <a:r>
              <a:rPr lang="nl-NL" sz="2000" dirty="0" err="1" smtClean="0"/>
              <a:t>ontpotten</a:t>
            </a:r>
            <a:r>
              <a:rPr lang="nl-NL" sz="2000" dirty="0" smtClean="0"/>
              <a:t>)</a:t>
            </a:r>
          </a:p>
          <a:p>
            <a:pPr marL="0" indent="0">
              <a:buNone/>
            </a:pPr>
            <a:r>
              <a:rPr lang="nl-NL" sz="2000" dirty="0" smtClean="0"/>
              <a:t>P = prijsniveau</a:t>
            </a:r>
          </a:p>
          <a:p>
            <a:pPr marL="0" indent="0">
              <a:buNone/>
            </a:pPr>
            <a:r>
              <a:rPr lang="nl-NL" sz="2000" dirty="0" smtClean="0"/>
              <a:t>T = aantal transacties (reëel nationaal product)</a:t>
            </a:r>
          </a:p>
          <a:p>
            <a:pPr marL="0" indent="0">
              <a:buNone/>
            </a:pPr>
            <a:r>
              <a:rPr lang="nl-NL" sz="2000" dirty="0" smtClean="0"/>
              <a:t>P x T = nominaal nationaal product (inkomen) = € 800 miljard)</a:t>
            </a:r>
          </a:p>
          <a:p>
            <a:pPr marL="0" indent="0">
              <a:buNone/>
            </a:pPr>
            <a:r>
              <a:rPr lang="nl-NL" sz="2000" dirty="0" smtClean="0"/>
              <a:t>Als M stijgt naar 220 </a:t>
            </a:r>
            <a:r>
              <a:rPr lang="nl-NL" sz="2000" dirty="0" smtClean="0">
                <a:sym typeface="Wingdings" panose="05000000000000000000" pitchFamily="2" charset="2"/>
              </a:rPr>
              <a:t> stijgt (P x T) 4 x 220 = 880 	</a:t>
            </a:r>
          </a:p>
          <a:p>
            <a:pPr marL="0" indent="0">
              <a:buNone/>
            </a:pPr>
            <a:r>
              <a:rPr lang="nl-NL" sz="2000" dirty="0" smtClean="0">
                <a:sym typeface="Wingdings" panose="05000000000000000000" pitchFamily="2" charset="2"/>
              </a:rPr>
              <a:t>Maar stijgt dan P of stijgt dan T of stijgen zij allebei</a:t>
            </a:r>
          </a:p>
          <a:p>
            <a:pPr marL="0" indent="0">
              <a:buNone/>
            </a:pPr>
            <a:r>
              <a:rPr lang="nl-NL" sz="2000" dirty="0" smtClean="0">
                <a:sym typeface="Wingdings" panose="05000000000000000000" pitchFamily="2" charset="2"/>
              </a:rPr>
              <a:t>Bij een maximale bezetting van de productiecapaciteit kan T niet meer stijgen. Gevolg is dan dat P stijgt  bestedingsinflatie</a:t>
            </a:r>
            <a:r>
              <a:rPr lang="nl-NL" sz="2000" dirty="0" smtClean="0"/>
              <a:t> 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200" dirty="0" smtClean="0"/>
              <a:t>Verkeersvergelijking van Fisher </a:t>
            </a:r>
            <a:br>
              <a:rPr lang="nl-NL" sz="3200" dirty="0" smtClean="0"/>
            </a:br>
            <a:r>
              <a:rPr lang="nl-NL" sz="3200" dirty="0" smtClean="0"/>
              <a:t>getallenvoorbeeld</a:t>
            </a:r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1420150" y="5967693"/>
                <a:ext cx="6336704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nl-NL" sz="2400" b="0" i="1" smtClean="0">
                        <a:latin typeface="Cambria Math"/>
                      </a:rPr>
                      <m:t>𝑁𝐿𝑄</m:t>
                    </m:r>
                    <m:r>
                      <a:rPr lang="nl-NL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/>
                          </a:rPr>
                          <m:t>𝑀</m:t>
                        </m:r>
                        <m:r>
                          <a:rPr lang="nl-NL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l-NL" sz="2400" b="0" i="1" smtClean="0"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r>
                  <a:rPr lang="nl-NL" sz="2400" dirty="0" smtClean="0"/>
                  <a:t> x 100% = </a:t>
                </a:r>
                <a14:m>
                  <m:oMath xmlns:m="http://schemas.openxmlformats.org/officeDocument/2006/math" xmlns="">
                    <m:r>
                      <a:rPr lang="nl-NL" sz="2400" i="1">
                        <a:latin typeface="Cambria Math"/>
                      </a:rPr>
                      <m:t>𝑁𝐿𝑄</m:t>
                    </m:r>
                    <m:r>
                      <a:rPr lang="nl-NL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nl-NL" sz="2400" b="0" i="1" smtClean="0">
                            <a:latin typeface="Cambria Math"/>
                          </a:rPr>
                          <m:t>800</m:t>
                        </m:r>
                      </m:den>
                    </m:f>
                  </m:oMath>
                </a14:m>
                <a:r>
                  <a:rPr lang="nl-NL" sz="2400" dirty="0"/>
                  <a:t> x 100</a:t>
                </a:r>
                <a:r>
                  <a:rPr lang="nl-NL" sz="2400" dirty="0" smtClean="0"/>
                  <a:t>% = 25% </a:t>
                </a:r>
                <a:endParaRPr lang="nl-NL" sz="24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150" y="5967693"/>
                <a:ext cx="6336704" cy="617157"/>
              </a:xfrm>
              <a:prstGeom prst="rect">
                <a:avLst/>
              </a:prstGeom>
              <a:blipFill rotWithShape="1">
                <a:blip r:embed="rId2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03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4149080"/>
            <a:ext cx="720080" cy="14401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691680" y="2708920"/>
            <a:ext cx="720080" cy="14401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91680" y="1988840"/>
            <a:ext cx="72008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3923928" y="4797152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923928" y="2204864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3923928" y="3356992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HOOG 11"/>
          <p:cNvSpPr/>
          <p:nvPr/>
        </p:nvSpPr>
        <p:spPr>
          <a:xfrm>
            <a:off x="3059832" y="4509120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HOOG 12"/>
          <p:cNvSpPr/>
          <p:nvPr/>
        </p:nvSpPr>
        <p:spPr>
          <a:xfrm>
            <a:off x="3059832" y="1988840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OMHOOG 13"/>
          <p:cNvSpPr/>
          <p:nvPr/>
        </p:nvSpPr>
        <p:spPr>
          <a:xfrm>
            <a:off x="3059832" y="3140968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131840" y="4725144"/>
            <a:ext cx="50405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M3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131840" y="2132856"/>
            <a:ext cx="50405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M3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131840" y="3284984"/>
            <a:ext cx="50405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M3</a:t>
            </a:r>
            <a:endParaRPr lang="nl-NL" dirty="0"/>
          </a:p>
        </p:txBody>
      </p:sp>
      <p:sp>
        <p:nvSpPr>
          <p:cNvPr id="19" name="PIJL-OMHOOG 18"/>
          <p:cNvSpPr/>
          <p:nvPr/>
        </p:nvSpPr>
        <p:spPr>
          <a:xfrm>
            <a:off x="5220072" y="1988840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OMHOOG 19"/>
          <p:cNvSpPr/>
          <p:nvPr/>
        </p:nvSpPr>
        <p:spPr>
          <a:xfrm>
            <a:off x="5220072" y="3140968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PIJL-OMHOOG 20"/>
          <p:cNvSpPr/>
          <p:nvPr/>
        </p:nvSpPr>
        <p:spPr>
          <a:xfrm>
            <a:off x="5220072" y="4581128"/>
            <a:ext cx="14401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5436096" y="3284984"/>
            <a:ext cx="3600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436096" y="2132856"/>
            <a:ext cx="3600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5436096" y="4797152"/>
            <a:ext cx="3600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652120" y="3284984"/>
            <a:ext cx="86409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n  T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5940152" y="4797152"/>
            <a:ext cx="273630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 geen enkele sector is de productiecapaciteit bezet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300192" y="2996952"/>
            <a:ext cx="2736304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 sommige sectoren is de productiecapaciteit al bezet, in andere niet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5940152" y="1988840"/>
            <a:ext cx="273630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 alle sectoren is de productiecapaciteit bezet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6012160" y="5445224"/>
            <a:ext cx="19442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Onderbesteding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6012160" y="1556792"/>
            <a:ext cx="19442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Overbesteding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1763688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M3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179512" y="2708920"/>
            <a:ext cx="86409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Rente</a:t>
            </a:r>
          </a:p>
          <a:p>
            <a:endParaRPr lang="nl-NL" dirty="0"/>
          </a:p>
        </p:txBody>
      </p:sp>
      <p:sp>
        <p:nvSpPr>
          <p:cNvPr id="34" name="PIJL-RECHTS 33"/>
          <p:cNvSpPr/>
          <p:nvPr/>
        </p:nvSpPr>
        <p:spPr>
          <a:xfrm>
            <a:off x="1115616" y="306896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107504" y="4149080"/>
            <a:ext cx="1224136" cy="8617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err="1" smtClean="0"/>
              <a:t>Dekkings-percentage</a:t>
            </a:r>
            <a:endParaRPr lang="nl-NL" sz="1600" dirty="0" smtClean="0"/>
          </a:p>
          <a:p>
            <a:endParaRPr lang="nl-NL" dirty="0"/>
          </a:p>
        </p:txBody>
      </p:sp>
      <p:sp>
        <p:nvSpPr>
          <p:cNvPr id="36" name="PIJL-RECHTS 35"/>
          <p:cNvSpPr/>
          <p:nvPr/>
        </p:nvSpPr>
        <p:spPr>
          <a:xfrm>
            <a:off x="1331640" y="450912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2411760" y="404664"/>
            <a:ext cx="4572508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Schematisch weergegeven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723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763688" y="2420888"/>
            <a:ext cx="0" cy="27363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1763688" y="5157192"/>
            <a:ext cx="34563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763688" y="2924944"/>
            <a:ext cx="2232248" cy="22322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411760" y="2924944"/>
            <a:ext cx="2016224" cy="19442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63688" y="391527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771800" y="3915278"/>
            <a:ext cx="0" cy="12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3419872" y="3915278"/>
            <a:ext cx="0" cy="12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JL-RECHTS 15"/>
          <p:cNvSpPr/>
          <p:nvPr/>
        </p:nvSpPr>
        <p:spPr>
          <a:xfrm>
            <a:off x="2411760" y="32129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331640" y="20294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635896" y="5215660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Gevraagde hoeveelheid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043608" y="102381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Verband tussen de prijs en de gevraagde hoeveelheid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683568" y="3671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481566" y="5170917"/>
            <a:ext cx="531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Q1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3116312" y="5170917"/>
            <a:ext cx="5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Q2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211960" y="274027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stijging van M doet de vraag naar goederen toenemen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211960" y="347796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elke prijs wordt er dan meer gevraagd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151620" y="377176"/>
            <a:ext cx="694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Grafische voorstelling van het monetaire beleid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211960" y="412429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Maar stijgt de productie  dan ook altijd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2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61308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Grafische voorstelling van het monetaire beleid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259632" y="2132856"/>
            <a:ext cx="0" cy="2808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259632" y="4941168"/>
            <a:ext cx="31683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259632" y="4365104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555776" y="3537012"/>
            <a:ext cx="1224136" cy="8280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3779912" y="2276872"/>
            <a:ext cx="0" cy="12601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39552" y="20922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663788" y="521310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Geproduceerde</a:t>
            </a:r>
          </a:p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043608" y="50210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</a:t>
            </a:r>
            <a:r>
              <a:rPr lang="nl-NL" dirty="0" smtClean="0"/>
              <a:t>                       A                        B </a:t>
            </a:r>
            <a:endParaRPr lang="nl-NL" dirty="0"/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2555776" y="436510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779912" y="3537012"/>
            <a:ext cx="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4211960" y="4005064"/>
            <a:ext cx="4320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Groter dan B – alle sectoren hebben hun productiecapaciteit </a:t>
            </a:r>
            <a:r>
              <a:rPr lang="nl-NL" sz="2000" dirty="0" smtClean="0"/>
              <a:t>bereikt</a:t>
            </a:r>
          </a:p>
          <a:p>
            <a:r>
              <a:rPr lang="nl-NL" sz="2000" dirty="0" smtClean="0"/>
              <a:t>Alleen </a:t>
            </a:r>
            <a:r>
              <a:rPr lang="nl-NL" sz="2000" dirty="0"/>
              <a:t>P</a:t>
            </a:r>
            <a:r>
              <a:rPr lang="nl-NL" sz="2000" dirty="0" smtClean="0"/>
              <a:t> stijgt.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2195736" y="1170383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Kan de productie altijd aan de vraag voldoen?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4211960" y="198884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OA – alle sectoren hebben productiecapaciteit over</a:t>
            </a:r>
            <a:r>
              <a:rPr lang="nl-NL" sz="2000" dirty="0" smtClean="0"/>
              <a:t>. Alleen T stijgt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4211960" y="2852936"/>
            <a:ext cx="4685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AB – in steeds meer sectoren begint de productiecapaciteit bereikt te </a:t>
            </a:r>
            <a:r>
              <a:rPr lang="nl-NL" sz="2000" dirty="0" smtClean="0"/>
              <a:t>worden.</a:t>
            </a:r>
          </a:p>
          <a:p>
            <a:r>
              <a:rPr lang="nl-NL" sz="2000" dirty="0" smtClean="0"/>
              <a:t>P en T stijgen allebei.</a:t>
            </a:r>
            <a:endParaRPr lang="nl-NL" sz="2000" dirty="0"/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1543279" y="3951058"/>
            <a:ext cx="504056" cy="6202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1799692" y="3951058"/>
            <a:ext cx="504056" cy="6202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2749648" y="3771731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2749648" y="3381218"/>
            <a:ext cx="670224" cy="8578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3527884" y="2604215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3547794" y="2275429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1907704" y="436510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2195736" y="4386828"/>
            <a:ext cx="0" cy="554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3001676" y="4081856"/>
            <a:ext cx="0" cy="85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3253704" y="3951058"/>
            <a:ext cx="0" cy="99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1259632" y="4081856"/>
            <a:ext cx="1742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1259632" y="3951058"/>
            <a:ext cx="1994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1259632" y="2906942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1259632" y="2585554"/>
            <a:ext cx="2520280" cy="1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IJL-RECHTS 52"/>
          <p:cNvSpPr/>
          <p:nvPr/>
        </p:nvSpPr>
        <p:spPr>
          <a:xfrm>
            <a:off x="1907704" y="4653136"/>
            <a:ext cx="304554" cy="213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PIJL-RECHTS 53"/>
          <p:cNvSpPr/>
          <p:nvPr/>
        </p:nvSpPr>
        <p:spPr>
          <a:xfrm>
            <a:off x="3001676" y="4571309"/>
            <a:ext cx="252028" cy="225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-OMHOOG 54"/>
          <p:cNvSpPr/>
          <p:nvPr/>
        </p:nvSpPr>
        <p:spPr>
          <a:xfrm>
            <a:off x="2130654" y="3890955"/>
            <a:ext cx="173094" cy="1909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PIJL-OMHOOG 55"/>
          <p:cNvSpPr/>
          <p:nvPr/>
        </p:nvSpPr>
        <p:spPr>
          <a:xfrm>
            <a:off x="2303748" y="2604215"/>
            <a:ext cx="252028" cy="2914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-804851" y="3935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54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5" grpId="0"/>
      <p:bldP spid="26" grpId="0"/>
      <p:bldP spid="27" grpId="0"/>
      <p:bldP spid="28" grpId="0"/>
      <p:bldP spid="53" grpId="0" animBg="1"/>
      <p:bldP spid="54" grpId="0" animBg="1"/>
      <p:bldP spid="55" grpId="0" animBg="1"/>
      <p:bldP spid="5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409</Words>
  <Application>Microsoft Macintosh PowerPoint</Application>
  <PresentationFormat>Diavoorstelling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Golfvorm</vt:lpstr>
      <vt:lpstr>Waarom kan teveel geld slecht zijn voor een land</vt:lpstr>
      <vt:lpstr>Verkeersvergelijking van Fisher M x V = P x T</vt:lpstr>
      <vt:lpstr>Verkeersvergelijking van Fisher  getallenvoorbeeld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Verkeersvergelijking van Fisher M x V = P x T</dc:title>
  <dc:creator>H Vermeulen</dc:creator>
  <cp:lastModifiedBy>Hans Vermeulen</cp:lastModifiedBy>
  <cp:revision>13</cp:revision>
  <dcterms:created xsi:type="dcterms:W3CDTF">2014-02-23T08:06:29Z</dcterms:created>
  <dcterms:modified xsi:type="dcterms:W3CDTF">2017-06-22T10:33:27Z</dcterms:modified>
</cp:coreProperties>
</file>