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6" r:id="rId3"/>
    <p:sldId id="262" r:id="rId4"/>
    <p:sldId id="263" r:id="rId5"/>
    <p:sldId id="265" r:id="rId6"/>
    <p:sldId id="264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248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3C4D-CD18-43F5-958E-CAA73C5E29D5}" type="datetimeFigureOut">
              <a:rPr lang="nl-NL" smtClean="0"/>
              <a:t>22-06-17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6C56A-B8B8-4810-B747-55BCEAA875D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3C4D-CD18-43F5-958E-CAA73C5E29D5}" type="datetimeFigureOut">
              <a:rPr lang="nl-NL" smtClean="0"/>
              <a:t>22-06-17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6C56A-B8B8-4810-B747-55BCEAA875D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3C4D-CD18-43F5-958E-CAA73C5E29D5}" type="datetimeFigureOut">
              <a:rPr lang="nl-NL" smtClean="0"/>
              <a:t>22-06-17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6C56A-B8B8-4810-B747-55BCEAA875D6}" type="slidenum">
              <a:rPr lang="nl-NL" smtClean="0"/>
              <a:t>‹nr.›</a:t>
            </a:fld>
            <a:endParaRPr lang="nl-N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3C4D-CD18-43F5-958E-CAA73C5E29D5}" type="datetimeFigureOut">
              <a:rPr lang="nl-NL" smtClean="0"/>
              <a:t>22-06-17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6C56A-B8B8-4810-B747-55BCEAA875D6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3C4D-CD18-43F5-958E-CAA73C5E29D5}" type="datetimeFigureOut">
              <a:rPr lang="nl-NL" smtClean="0"/>
              <a:t>22-06-17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6C56A-B8B8-4810-B747-55BCEAA875D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3C4D-CD18-43F5-958E-CAA73C5E29D5}" type="datetimeFigureOut">
              <a:rPr lang="nl-NL" smtClean="0"/>
              <a:t>22-06-17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6C56A-B8B8-4810-B747-55BCEAA875D6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3C4D-CD18-43F5-958E-CAA73C5E29D5}" type="datetimeFigureOut">
              <a:rPr lang="nl-NL" smtClean="0"/>
              <a:t>22-06-17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6C56A-B8B8-4810-B747-55BCEAA875D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3C4D-CD18-43F5-958E-CAA73C5E29D5}" type="datetimeFigureOut">
              <a:rPr lang="nl-NL" smtClean="0"/>
              <a:t>22-06-17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6C56A-B8B8-4810-B747-55BCEAA875D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3C4D-CD18-43F5-958E-CAA73C5E29D5}" type="datetimeFigureOut">
              <a:rPr lang="nl-NL" smtClean="0"/>
              <a:t>22-06-17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6C56A-B8B8-4810-B747-55BCEAA875D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3C4D-CD18-43F5-958E-CAA73C5E29D5}" type="datetimeFigureOut">
              <a:rPr lang="nl-NL" smtClean="0"/>
              <a:t>22-06-17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6C56A-B8B8-4810-B747-55BCEAA875D6}" type="slidenum">
              <a:rPr lang="nl-NL" smtClean="0"/>
              <a:t>‹nr.›</a:t>
            </a:fld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3C4D-CD18-43F5-958E-CAA73C5E29D5}" type="datetimeFigureOut">
              <a:rPr lang="nl-NL" smtClean="0"/>
              <a:t>22-06-17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6C56A-B8B8-4810-B747-55BCEAA875D6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07B3C4D-CD18-43F5-958E-CAA73C5E29D5}" type="datetimeFigureOut">
              <a:rPr lang="nl-NL" smtClean="0"/>
              <a:t>22-06-17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066C56A-B8B8-4810-B747-55BCEAA875D6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251520" y="338328"/>
            <a:ext cx="8712968" cy="858424"/>
          </a:xfrm>
        </p:spPr>
        <p:txBody>
          <a:bodyPr>
            <a:noAutofit/>
          </a:bodyPr>
          <a:lstStyle/>
          <a:p>
            <a:r>
              <a:rPr lang="nl-NL" sz="2800" dirty="0" smtClean="0"/>
              <a:t>Waarom kan teveel geld slecht zijn voor een land</a:t>
            </a:r>
            <a:endParaRPr lang="nl-NL" sz="2800" dirty="0"/>
          </a:p>
        </p:txBody>
      </p:sp>
      <p:pic>
        <p:nvPicPr>
          <p:cNvPr id="1026" name="Picture 2" descr="http://www.dekritischebelegger.nl/wp-content/uploads/2008/12/zimbabwe_hyperinflatie1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17529"/>
            <a:ext cx="193357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2699792" y="1700808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Zou deze jongen uit Zimbabwe blij zijn met zijn zakgeld?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2699792" y="2348880"/>
            <a:ext cx="61926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Te veel geld tast het vertrouwen aan in het geld</a:t>
            </a:r>
          </a:p>
          <a:p>
            <a:endParaRPr lang="nl-NL" dirty="0" smtClean="0"/>
          </a:p>
          <a:p>
            <a:r>
              <a:rPr lang="nl-NL" dirty="0" smtClean="0"/>
              <a:t>Men accepteert het niet meer als betaalmiddel</a:t>
            </a:r>
          </a:p>
          <a:p>
            <a:endParaRPr lang="nl-NL" dirty="0" smtClean="0"/>
          </a:p>
          <a:p>
            <a:r>
              <a:rPr lang="nl-NL" dirty="0" smtClean="0"/>
              <a:t>Men gaat weer over tot het ouderwetse ruilen</a:t>
            </a:r>
          </a:p>
          <a:p>
            <a:endParaRPr lang="nl-NL" dirty="0" smtClean="0"/>
          </a:p>
          <a:p>
            <a:r>
              <a:rPr lang="nl-NL" dirty="0" smtClean="0"/>
              <a:t>De welvaart wordt aangetast omdat er minder handel is</a:t>
            </a:r>
          </a:p>
          <a:p>
            <a:endParaRPr lang="nl-NL" dirty="0" smtClean="0"/>
          </a:p>
          <a:p>
            <a:r>
              <a:rPr lang="nl-NL" dirty="0" smtClean="0"/>
              <a:t>De economisch zwakkeren zijn altijd de dupe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1392697" y="5445224"/>
            <a:ext cx="6192688" cy="83099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/>
              <a:t>Maar is een stijging van de geldhoeveelheid in elke situatie slecht voor een land?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38332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368152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nl-NL" dirty="0" smtClean="0"/>
              <a:t>Verkeersvergelijking van Fisher</a:t>
            </a:r>
            <a:br>
              <a:rPr lang="nl-NL" dirty="0" smtClean="0"/>
            </a:br>
            <a:r>
              <a:rPr lang="nl-NL" dirty="0" smtClean="0"/>
              <a:t>M x V = P x T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27584" y="1844824"/>
            <a:ext cx="7560840" cy="352839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nl-NL" dirty="0" smtClean="0">
                <a:solidFill>
                  <a:schemeClr val="tx1"/>
                </a:solidFill>
              </a:rPr>
              <a:t>Vraag naar goederen hangt af van de hoeveelheid geld (M). </a:t>
            </a:r>
          </a:p>
          <a:p>
            <a:pPr algn="l"/>
            <a:r>
              <a:rPr lang="nl-NL" dirty="0" smtClean="0">
                <a:solidFill>
                  <a:schemeClr val="tx1"/>
                </a:solidFill>
              </a:rPr>
              <a:t>V is de omloopsnelheid (afhankelijk van betalingsgewoonten en vertrouwen in de economie. Op korte termijn is V constant.</a:t>
            </a:r>
          </a:p>
          <a:p>
            <a:pPr algn="l"/>
            <a:endParaRPr lang="nl-NL" dirty="0" smtClean="0">
              <a:solidFill>
                <a:schemeClr val="tx1"/>
              </a:solidFill>
            </a:endParaRPr>
          </a:p>
          <a:p>
            <a:pPr algn="l"/>
            <a:r>
              <a:rPr lang="nl-NL" dirty="0" smtClean="0">
                <a:solidFill>
                  <a:schemeClr val="tx1"/>
                </a:solidFill>
              </a:rPr>
              <a:t>P = prijsniveau</a:t>
            </a:r>
          </a:p>
          <a:p>
            <a:pPr algn="l"/>
            <a:r>
              <a:rPr lang="nl-NL" dirty="0" smtClean="0">
                <a:solidFill>
                  <a:schemeClr val="tx1"/>
                </a:solidFill>
              </a:rPr>
              <a:t>T = aantal transacties, de geproduceerde hoeveelheid (</a:t>
            </a:r>
            <a:r>
              <a:rPr lang="nl-NL" dirty="0" err="1" smtClean="0">
                <a:solidFill>
                  <a:schemeClr val="tx1"/>
                </a:solidFill>
              </a:rPr>
              <a:t>Yr</a:t>
            </a:r>
            <a:r>
              <a:rPr lang="nl-NL" dirty="0" smtClean="0">
                <a:solidFill>
                  <a:schemeClr val="tx1"/>
                </a:solidFill>
              </a:rPr>
              <a:t>)  </a:t>
            </a:r>
          </a:p>
          <a:p>
            <a:pPr algn="l"/>
            <a:r>
              <a:rPr lang="nl-NL" dirty="0" smtClean="0">
                <a:solidFill>
                  <a:schemeClr val="tx1"/>
                </a:solidFill>
              </a:rPr>
              <a:t>Waarbij je  </a:t>
            </a:r>
            <a:r>
              <a:rPr lang="nl-NL" dirty="0" err="1" smtClean="0">
                <a:solidFill>
                  <a:schemeClr val="tx1"/>
                </a:solidFill>
              </a:rPr>
              <a:t>Yr</a:t>
            </a:r>
            <a:r>
              <a:rPr lang="nl-NL" dirty="0" smtClean="0">
                <a:solidFill>
                  <a:schemeClr val="tx1"/>
                </a:solidFill>
              </a:rPr>
              <a:t> ook wel het reëel nationaal inkomen noemt</a:t>
            </a:r>
          </a:p>
          <a:p>
            <a:pPr algn="l"/>
            <a:endParaRPr lang="nl-NL" dirty="0" smtClean="0">
              <a:solidFill>
                <a:schemeClr val="tx1"/>
              </a:solidFill>
            </a:endParaRPr>
          </a:p>
          <a:p>
            <a:pPr algn="l"/>
            <a:r>
              <a:rPr lang="nl-NL" dirty="0" smtClean="0">
                <a:solidFill>
                  <a:schemeClr val="tx1"/>
                </a:solidFill>
              </a:rPr>
              <a:t>P x T = nominaal nationaal inkomen (Y)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362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99592" y="1484784"/>
            <a:ext cx="7408333" cy="42484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 smtClean="0"/>
              <a:t>M x V = P x T</a:t>
            </a:r>
          </a:p>
          <a:p>
            <a:pPr marL="0" indent="0">
              <a:buNone/>
            </a:pPr>
            <a:r>
              <a:rPr lang="nl-NL" sz="2000" dirty="0" smtClean="0"/>
              <a:t>M = geldhoeveelheid (€ 200 miljard)</a:t>
            </a:r>
          </a:p>
          <a:p>
            <a:pPr marL="0" indent="0">
              <a:buNone/>
            </a:pPr>
            <a:r>
              <a:rPr lang="nl-NL" sz="2000" dirty="0" smtClean="0"/>
              <a:t>V = omloopsnelheid van geld (4) (hangt af van economische situatie en de mate van  oppotten en </a:t>
            </a:r>
            <a:r>
              <a:rPr lang="nl-NL" sz="2000" dirty="0" err="1" smtClean="0"/>
              <a:t>ontpotten</a:t>
            </a:r>
            <a:r>
              <a:rPr lang="nl-NL" sz="2000" dirty="0" smtClean="0"/>
              <a:t>)</a:t>
            </a:r>
          </a:p>
          <a:p>
            <a:pPr marL="0" indent="0">
              <a:buNone/>
            </a:pPr>
            <a:r>
              <a:rPr lang="nl-NL" sz="2000" dirty="0" smtClean="0"/>
              <a:t>P = prijsniveau</a:t>
            </a:r>
          </a:p>
          <a:p>
            <a:pPr marL="0" indent="0">
              <a:buNone/>
            </a:pPr>
            <a:r>
              <a:rPr lang="nl-NL" sz="2000" dirty="0" smtClean="0"/>
              <a:t>T = aantal transacties (reëel nationaal product)</a:t>
            </a:r>
          </a:p>
          <a:p>
            <a:pPr marL="0" indent="0">
              <a:buNone/>
            </a:pPr>
            <a:r>
              <a:rPr lang="nl-NL" sz="2000" dirty="0" smtClean="0"/>
              <a:t>P x T = nominaal nationaal product (inkomen) = € 800 miljard)</a:t>
            </a:r>
          </a:p>
          <a:p>
            <a:pPr marL="0" indent="0">
              <a:buNone/>
            </a:pPr>
            <a:r>
              <a:rPr lang="nl-NL" sz="2000" dirty="0" smtClean="0"/>
              <a:t>Als M stijgt naar 220 </a:t>
            </a:r>
            <a:r>
              <a:rPr lang="nl-NL" sz="2000" dirty="0" smtClean="0">
                <a:sym typeface="Wingdings" panose="05000000000000000000" pitchFamily="2" charset="2"/>
              </a:rPr>
              <a:t> stijgt (P x T) 4 x 220 = 880 	</a:t>
            </a:r>
          </a:p>
          <a:p>
            <a:pPr marL="0" indent="0">
              <a:buNone/>
            </a:pPr>
            <a:r>
              <a:rPr lang="nl-NL" sz="2000" dirty="0" smtClean="0">
                <a:sym typeface="Wingdings" panose="05000000000000000000" pitchFamily="2" charset="2"/>
              </a:rPr>
              <a:t>Maar stijgt dan P of stijgt dan T of stijgen zij allebei</a:t>
            </a:r>
          </a:p>
          <a:p>
            <a:pPr marL="0" indent="0">
              <a:buNone/>
            </a:pPr>
            <a:r>
              <a:rPr lang="nl-NL" sz="2000" dirty="0" smtClean="0">
                <a:sym typeface="Wingdings" panose="05000000000000000000" pitchFamily="2" charset="2"/>
              </a:rPr>
              <a:t>Bij een maximale bezetting van de productiecapaciteit kan T niet meer stijgen. Gevolg is dan dat P stijgt  bestedingsinflatie</a:t>
            </a:r>
            <a:r>
              <a:rPr lang="nl-NL" sz="2000" dirty="0" smtClean="0"/>
              <a:t> </a:t>
            </a:r>
            <a:endParaRPr lang="nl-NL" sz="20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146456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nl-NL" sz="3200" dirty="0" smtClean="0"/>
              <a:t>Verkeersvergelijking van Fisher </a:t>
            </a:r>
            <a:br>
              <a:rPr lang="nl-NL" sz="3200" dirty="0" smtClean="0"/>
            </a:br>
            <a:r>
              <a:rPr lang="nl-NL" sz="3200" dirty="0" smtClean="0"/>
              <a:t>getallenvoorbeeld</a:t>
            </a:r>
            <a:endParaRPr lang="nl-NL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kstvak 3"/>
              <p:cNvSpPr txBox="1"/>
              <p:nvPr/>
            </p:nvSpPr>
            <p:spPr>
              <a:xfrm>
                <a:off x="1420150" y="5967693"/>
                <a:ext cx="6336704" cy="6171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 xmlns="">
                    <m:r>
                      <a:rPr lang="nl-NL" sz="2400" b="0" i="1" smtClean="0">
                        <a:latin typeface="Cambria Math"/>
                      </a:rPr>
                      <m:t>𝑁𝐿𝑄</m:t>
                    </m:r>
                    <m:r>
                      <a:rPr lang="nl-NL" sz="240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nl-NL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nl-NL" sz="2400" b="0" i="1" smtClean="0">
                            <a:latin typeface="Cambria Math"/>
                          </a:rPr>
                          <m:t>𝑀</m:t>
                        </m:r>
                        <m:r>
                          <a:rPr lang="nl-NL" sz="24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nl-NL" sz="2400" b="0" i="1" smtClean="0">
                            <a:latin typeface="Cambria Math"/>
                          </a:rPr>
                          <m:t>𝑌</m:t>
                        </m:r>
                      </m:den>
                    </m:f>
                  </m:oMath>
                </a14:m>
                <a:r>
                  <a:rPr lang="nl-NL" sz="2400" dirty="0" smtClean="0"/>
                  <a:t> x 100% = </a:t>
                </a:r>
                <a14:m>
                  <m:oMath xmlns:m="http://schemas.openxmlformats.org/officeDocument/2006/math" xmlns="">
                    <m:r>
                      <a:rPr lang="nl-NL" sz="2400" i="1">
                        <a:latin typeface="Cambria Math"/>
                      </a:rPr>
                      <m:t>𝑁𝐿𝑄</m:t>
                    </m:r>
                    <m:r>
                      <a:rPr lang="nl-NL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nl-NL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nl-NL" sz="2400" b="0" i="1" smtClean="0">
                            <a:latin typeface="Cambria Math"/>
                          </a:rPr>
                          <m:t>200</m:t>
                        </m:r>
                      </m:num>
                      <m:den>
                        <m:r>
                          <a:rPr lang="nl-NL" sz="2400" b="0" i="1" smtClean="0">
                            <a:latin typeface="Cambria Math"/>
                          </a:rPr>
                          <m:t>800</m:t>
                        </m:r>
                      </m:den>
                    </m:f>
                  </m:oMath>
                </a14:m>
                <a:r>
                  <a:rPr lang="nl-NL" sz="2400" dirty="0"/>
                  <a:t> x 100</a:t>
                </a:r>
                <a:r>
                  <a:rPr lang="nl-NL" sz="2400" dirty="0" smtClean="0"/>
                  <a:t>% = 25% </a:t>
                </a:r>
                <a:endParaRPr lang="nl-NL" sz="2400" dirty="0"/>
              </a:p>
            </p:txBody>
          </p:sp>
        </mc:Choice>
        <mc:Fallback xmlns="">
          <p:sp>
            <p:nvSpPr>
              <p:cNvPr id="4" name="Tekstvak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0150" y="5967693"/>
                <a:ext cx="6336704" cy="617157"/>
              </a:xfrm>
              <a:prstGeom prst="rect">
                <a:avLst/>
              </a:prstGeom>
              <a:blipFill rotWithShape="1">
                <a:blip r:embed="rId2"/>
                <a:stretch>
                  <a:fillRect b="-990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1037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1691680" y="4149080"/>
            <a:ext cx="720080" cy="144016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1691680" y="2708920"/>
            <a:ext cx="720080" cy="144016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1691680" y="1988840"/>
            <a:ext cx="720080" cy="72008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PIJL-RECHTS 6"/>
          <p:cNvSpPr/>
          <p:nvPr/>
        </p:nvSpPr>
        <p:spPr>
          <a:xfrm>
            <a:off x="3923928" y="4797152"/>
            <a:ext cx="108012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PIJL-RECHTS 7"/>
          <p:cNvSpPr/>
          <p:nvPr/>
        </p:nvSpPr>
        <p:spPr>
          <a:xfrm>
            <a:off x="3923928" y="2204864"/>
            <a:ext cx="108012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/>
          <p:cNvSpPr/>
          <p:nvPr/>
        </p:nvSpPr>
        <p:spPr>
          <a:xfrm>
            <a:off x="3923928" y="3356992"/>
            <a:ext cx="108012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PIJL-OMHOOG 11"/>
          <p:cNvSpPr/>
          <p:nvPr/>
        </p:nvSpPr>
        <p:spPr>
          <a:xfrm>
            <a:off x="3059832" y="4509120"/>
            <a:ext cx="144016" cy="57606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PIJL-OMHOOG 12"/>
          <p:cNvSpPr/>
          <p:nvPr/>
        </p:nvSpPr>
        <p:spPr>
          <a:xfrm>
            <a:off x="3059832" y="1988840"/>
            <a:ext cx="144016" cy="57606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PIJL-OMHOOG 13"/>
          <p:cNvSpPr/>
          <p:nvPr/>
        </p:nvSpPr>
        <p:spPr>
          <a:xfrm>
            <a:off x="3059832" y="3140968"/>
            <a:ext cx="144016" cy="57606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14"/>
          <p:cNvSpPr txBox="1"/>
          <p:nvPr/>
        </p:nvSpPr>
        <p:spPr>
          <a:xfrm>
            <a:off x="3131840" y="4725144"/>
            <a:ext cx="504056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M3</a:t>
            </a:r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3131840" y="2132856"/>
            <a:ext cx="504056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M3</a:t>
            </a:r>
            <a:endParaRPr lang="nl-NL" dirty="0"/>
          </a:p>
        </p:txBody>
      </p:sp>
      <p:sp>
        <p:nvSpPr>
          <p:cNvPr id="17" name="Tekstvak 16"/>
          <p:cNvSpPr txBox="1"/>
          <p:nvPr/>
        </p:nvSpPr>
        <p:spPr>
          <a:xfrm>
            <a:off x="3131840" y="3284984"/>
            <a:ext cx="504056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M3</a:t>
            </a:r>
            <a:endParaRPr lang="nl-NL" dirty="0"/>
          </a:p>
        </p:txBody>
      </p:sp>
      <p:sp>
        <p:nvSpPr>
          <p:cNvPr id="19" name="PIJL-OMHOOG 18"/>
          <p:cNvSpPr/>
          <p:nvPr/>
        </p:nvSpPr>
        <p:spPr>
          <a:xfrm>
            <a:off x="5220072" y="1988840"/>
            <a:ext cx="144016" cy="57606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PIJL-OMHOOG 19"/>
          <p:cNvSpPr/>
          <p:nvPr/>
        </p:nvSpPr>
        <p:spPr>
          <a:xfrm>
            <a:off x="5220072" y="3140968"/>
            <a:ext cx="144016" cy="57606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PIJL-OMHOOG 20"/>
          <p:cNvSpPr/>
          <p:nvPr/>
        </p:nvSpPr>
        <p:spPr>
          <a:xfrm>
            <a:off x="5220072" y="4581128"/>
            <a:ext cx="144016" cy="57606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/>
          <p:cNvSpPr txBox="1"/>
          <p:nvPr/>
        </p:nvSpPr>
        <p:spPr>
          <a:xfrm>
            <a:off x="5436096" y="3284984"/>
            <a:ext cx="360040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P</a:t>
            </a:r>
            <a:endParaRPr lang="nl-NL" dirty="0"/>
          </a:p>
        </p:txBody>
      </p:sp>
      <p:sp>
        <p:nvSpPr>
          <p:cNvPr id="24" name="Tekstvak 23"/>
          <p:cNvSpPr txBox="1"/>
          <p:nvPr/>
        </p:nvSpPr>
        <p:spPr>
          <a:xfrm>
            <a:off x="5436096" y="2132856"/>
            <a:ext cx="360040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P</a:t>
            </a:r>
            <a:endParaRPr lang="nl-NL" dirty="0"/>
          </a:p>
        </p:txBody>
      </p:sp>
      <p:sp>
        <p:nvSpPr>
          <p:cNvPr id="25" name="Tekstvak 24"/>
          <p:cNvSpPr txBox="1"/>
          <p:nvPr/>
        </p:nvSpPr>
        <p:spPr>
          <a:xfrm>
            <a:off x="5436096" y="4797152"/>
            <a:ext cx="360040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T</a:t>
            </a:r>
            <a:endParaRPr lang="nl-NL" dirty="0"/>
          </a:p>
        </p:txBody>
      </p:sp>
      <p:sp>
        <p:nvSpPr>
          <p:cNvPr id="26" name="Tekstvak 25"/>
          <p:cNvSpPr txBox="1"/>
          <p:nvPr/>
        </p:nvSpPr>
        <p:spPr>
          <a:xfrm>
            <a:off x="5652120" y="3284984"/>
            <a:ext cx="864096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/>
              <a:t>e</a:t>
            </a:r>
            <a:r>
              <a:rPr lang="nl-NL" dirty="0" smtClean="0"/>
              <a:t>n  T</a:t>
            </a:r>
            <a:endParaRPr lang="nl-NL" dirty="0"/>
          </a:p>
        </p:txBody>
      </p:sp>
      <p:sp>
        <p:nvSpPr>
          <p:cNvPr id="27" name="Tekstvak 26"/>
          <p:cNvSpPr txBox="1"/>
          <p:nvPr/>
        </p:nvSpPr>
        <p:spPr>
          <a:xfrm>
            <a:off x="5940152" y="4797152"/>
            <a:ext cx="2736304" cy="64633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In geen enkele sector is de productiecapaciteit bezet</a:t>
            </a:r>
            <a:endParaRPr lang="nl-NL" dirty="0"/>
          </a:p>
        </p:txBody>
      </p:sp>
      <p:sp>
        <p:nvSpPr>
          <p:cNvPr id="28" name="Tekstvak 27"/>
          <p:cNvSpPr txBox="1"/>
          <p:nvPr/>
        </p:nvSpPr>
        <p:spPr>
          <a:xfrm>
            <a:off x="6300192" y="2996952"/>
            <a:ext cx="2736304" cy="92333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In sommige sectoren is de productiecapaciteit al bezet, in andere niet</a:t>
            </a:r>
            <a:endParaRPr lang="nl-NL" dirty="0"/>
          </a:p>
        </p:txBody>
      </p:sp>
      <p:sp>
        <p:nvSpPr>
          <p:cNvPr id="29" name="Tekstvak 28"/>
          <p:cNvSpPr txBox="1"/>
          <p:nvPr/>
        </p:nvSpPr>
        <p:spPr>
          <a:xfrm>
            <a:off x="5940152" y="1988840"/>
            <a:ext cx="2736304" cy="64633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In alle sectoren is de productiecapaciteit bezet</a:t>
            </a:r>
            <a:endParaRPr lang="nl-NL" dirty="0"/>
          </a:p>
        </p:txBody>
      </p:sp>
      <p:sp>
        <p:nvSpPr>
          <p:cNvPr id="30" name="Tekstvak 29"/>
          <p:cNvSpPr txBox="1"/>
          <p:nvPr/>
        </p:nvSpPr>
        <p:spPr>
          <a:xfrm>
            <a:off x="6012160" y="5445224"/>
            <a:ext cx="194421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Onderbesteding</a:t>
            </a:r>
            <a:endParaRPr lang="nl-NL" dirty="0"/>
          </a:p>
        </p:txBody>
      </p:sp>
      <p:sp>
        <p:nvSpPr>
          <p:cNvPr id="31" name="Tekstvak 30"/>
          <p:cNvSpPr txBox="1"/>
          <p:nvPr/>
        </p:nvSpPr>
        <p:spPr>
          <a:xfrm>
            <a:off x="6012160" y="1556792"/>
            <a:ext cx="1944216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Overbesteding</a:t>
            </a:r>
            <a:endParaRPr lang="nl-NL" dirty="0"/>
          </a:p>
        </p:txBody>
      </p:sp>
      <p:sp>
        <p:nvSpPr>
          <p:cNvPr id="32" name="Tekstvak 31"/>
          <p:cNvSpPr txBox="1"/>
          <p:nvPr/>
        </p:nvSpPr>
        <p:spPr>
          <a:xfrm>
            <a:off x="1763688" y="508518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M3</a:t>
            </a:r>
            <a:endParaRPr lang="nl-NL" dirty="0"/>
          </a:p>
        </p:txBody>
      </p:sp>
      <p:sp>
        <p:nvSpPr>
          <p:cNvPr id="33" name="Tekstvak 32"/>
          <p:cNvSpPr txBox="1"/>
          <p:nvPr/>
        </p:nvSpPr>
        <p:spPr>
          <a:xfrm>
            <a:off x="179512" y="2708920"/>
            <a:ext cx="864096" cy="92333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nl-NL" dirty="0" smtClean="0"/>
          </a:p>
          <a:p>
            <a:r>
              <a:rPr lang="nl-NL" dirty="0" smtClean="0"/>
              <a:t>Rente</a:t>
            </a:r>
          </a:p>
          <a:p>
            <a:endParaRPr lang="nl-NL" dirty="0"/>
          </a:p>
        </p:txBody>
      </p:sp>
      <p:sp>
        <p:nvSpPr>
          <p:cNvPr id="34" name="PIJL-RECHTS 33"/>
          <p:cNvSpPr/>
          <p:nvPr/>
        </p:nvSpPr>
        <p:spPr>
          <a:xfrm>
            <a:off x="1115616" y="3068960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Tekstvak 34"/>
          <p:cNvSpPr txBox="1"/>
          <p:nvPr/>
        </p:nvSpPr>
        <p:spPr>
          <a:xfrm>
            <a:off x="107504" y="4149080"/>
            <a:ext cx="1224136" cy="861774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1600" dirty="0" err="1" smtClean="0"/>
              <a:t>Dekkings-percentage</a:t>
            </a:r>
            <a:endParaRPr lang="nl-NL" sz="1600" dirty="0" smtClean="0"/>
          </a:p>
          <a:p>
            <a:endParaRPr lang="nl-NL" dirty="0"/>
          </a:p>
        </p:txBody>
      </p:sp>
      <p:sp>
        <p:nvSpPr>
          <p:cNvPr id="36" name="PIJL-RECHTS 35"/>
          <p:cNvSpPr/>
          <p:nvPr/>
        </p:nvSpPr>
        <p:spPr>
          <a:xfrm>
            <a:off x="1331640" y="4509120"/>
            <a:ext cx="36004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ekstvak 1"/>
          <p:cNvSpPr txBox="1"/>
          <p:nvPr/>
        </p:nvSpPr>
        <p:spPr>
          <a:xfrm>
            <a:off x="2411760" y="404664"/>
            <a:ext cx="4572508" cy="52322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800" dirty="0" smtClean="0"/>
              <a:t>Schematisch weergegeven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47230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9" grpId="0" animBg="1"/>
      <p:bldP spid="20" grpId="0" animBg="1"/>
      <p:bldP spid="21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Rechte verbindingslijn 2"/>
          <p:cNvCxnSpPr/>
          <p:nvPr/>
        </p:nvCxnSpPr>
        <p:spPr>
          <a:xfrm>
            <a:off x="1763688" y="2420888"/>
            <a:ext cx="0" cy="273630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>
            <a:off x="1763688" y="5157192"/>
            <a:ext cx="345638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1763688" y="2924944"/>
            <a:ext cx="2232248" cy="223224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2411760" y="2924944"/>
            <a:ext cx="2016224" cy="194421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1763688" y="3915278"/>
            <a:ext cx="16561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2771800" y="3915278"/>
            <a:ext cx="0" cy="12419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3419872" y="3915278"/>
            <a:ext cx="0" cy="12419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JL-RECHTS 15"/>
          <p:cNvSpPr/>
          <p:nvPr/>
        </p:nvSpPr>
        <p:spPr>
          <a:xfrm>
            <a:off x="2411760" y="3212976"/>
            <a:ext cx="36004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Tekstvak 17"/>
          <p:cNvSpPr txBox="1"/>
          <p:nvPr/>
        </p:nvSpPr>
        <p:spPr>
          <a:xfrm>
            <a:off x="1331640" y="202949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Prijs</a:t>
            </a:r>
            <a:endParaRPr lang="nl-NL" dirty="0"/>
          </a:p>
        </p:txBody>
      </p:sp>
      <p:sp>
        <p:nvSpPr>
          <p:cNvPr id="19" name="Tekstvak 18"/>
          <p:cNvSpPr txBox="1"/>
          <p:nvPr/>
        </p:nvSpPr>
        <p:spPr>
          <a:xfrm>
            <a:off x="3635896" y="5215660"/>
            <a:ext cx="25562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Gevraagde hoeveelheid</a:t>
            </a:r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1043608" y="1023818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Verband tussen de prijs en de gevraagde hoeveelheid</a:t>
            </a:r>
            <a:endParaRPr lang="nl-NL" sz="2400" dirty="0"/>
          </a:p>
        </p:txBody>
      </p:sp>
      <p:sp>
        <p:nvSpPr>
          <p:cNvPr id="21" name="Tekstvak 20"/>
          <p:cNvSpPr txBox="1"/>
          <p:nvPr/>
        </p:nvSpPr>
        <p:spPr>
          <a:xfrm>
            <a:off x="683568" y="367173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Prijs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2481566" y="5170917"/>
            <a:ext cx="531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Q1</a:t>
            </a:r>
            <a:endParaRPr lang="nl-NL" dirty="0"/>
          </a:p>
        </p:txBody>
      </p:sp>
      <p:sp>
        <p:nvSpPr>
          <p:cNvPr id="23" name="Tekstvak 22"/>
          <p:cNvSpPr txBox="1"/>
          <p:nvPr/>
        </p:nvSpPr>
        <p:spPr>
          <a:xfrm>
            <a:off x="3116312" y="5170917"/>
            <a:ext cx="523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Q2</a:t>
            </a:r>
            <a:endParaRPr lang="nl-NL" dirty="0"/>
          </a:p>
        </p:txBody>
      </p:sp>
      <p:sp>
        <p:nvSpPr>
          <p:cNvPr id="24" name="Tekstvak 23"/>
          <p:cNvSpPr txBox="1"/>
          <p:nvPr/>
        </p:nvSpPr>
        <p:spPr>
          <a:xfrm>
            <a:off x="4211960" y="2740278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Een stijging van M doet de vraag naar goederen toenemen</a:t>
            </a:r>
            <a:endParaRPr lang="nl-NL" dirty="0"/>
          </a:p>
        </p:txBody>
      </p:sp>
      <p:sp>
        <p:nvSpPr>
          <p:cNvPr id="25" name="Tekstvak 24"/>
          <p:cNvSpPr txBox="1"/>
          <p:nvPr/>
        </p:nvSpPr>
        <p:spPr>
          <a:xfrm>
            <a:off x="4211960" y="347796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Bij elke prijs wordt er dan meer gevraagd</a:t>
            </a:r>
            <a:endParaRPr lang="nl-NL" dirty="0"/>
          </a:p>
        </p:txBody>
      </p:sp>
      <p:sp>
        <p:nvSpPr>
          <p:cNvPr id="26" name="Tekstvak 25"/>
          <p:cNvSpPr txBox="1"/>
          <p:nvPr/>
        </p:nvSpPr>
        <p:spPr>
          <a:xfrm>
            <a:off x="1151620" y="377176"/>
            <a:ext cx="69487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Grafische voorstelling van het monetaire beleid</a:t>
            </a:r>
            <a:endParaRPr lang="nl-NL" sz="2400" dirty="0"/>
          </a:p>
        </p:txBody>
      </p:sp>
      <p:sp>
        <p:nvSpPr>
          <p:cNvPr id="27" name="Tekstvak 26"/>
          <p:cNvSpPr txBox="1"/>
          <p:nvPr/>
        </p:nvSpPr>
        <p:spPr>
          <a:xfrm>
            <a:off x="4211960" y="4124293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Maar stijgt de productie  dan ook altijd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15204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195736" y="613080"/>
            <a:ext cx="5328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Grafische voorstelling van het monetaire beleid</a:t>
            </a:r>
            <a:endParaRPr lang="nl-NL" sz="2000" dirty="0"/>
          </a:p>
        </p:txBody>
      </p:sp>
      <p:cxnSp>
        <p:nvCxnSpPr>
          <p:cNvPr id="4" name="Rechte verbindingslijn 3"/>
          <p:cNvCxnSpPr/>
          <p:nvPr/>
        </p:nvCxnSpPr>
        <p:spPr>
          <a:xfrm>
            <a:off x="1259632" y="2132856"/>
            <a:ext cx="0" cy="280831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1259632" y="4941168"/>
            <a:ext cx="316835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1259632" y="4365104"/>
            <a:ext cx="129614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 flipV="1">
            <a:off x="2555776" y="3537012"/>
            <a:ext cx="1224136" cy="82809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 flipV="1">
            <a:off x="3779912" y="2276872"/>
            <a:ext cx="0" cy="126014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Tekstvak 12"/>
          <p:cNvSpPr txBox="1"/>
          <p:nvPr/>
        </p:nvSpPr>
        <p:spPr>
          <a:xfrm>
            <a:off x="539552" y="209220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Prijs</a:t>
            </a:r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2663788" y="5213100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Geproduceerde</a:t>
            </a:r>
          </a:p>
          <a:p>
            <a:r>
              <a:rPr lang="nl-NL" dirty="0" smtClean="0"/>
              <a:t>hoeveelheid</a:t>
            </a:r>
            <a:endParaRPr lang="nl-NL" dirty="0"/>
          </a:p>
        </p:txBody>
      </p:sp>
      <p:sp>
        <p:nvSpPr>
          <p:cNvPr id="15" name="Tekstvak 14"/>
          <p:cNvSpPr txBox="1"/>
          <p:nvPr/>
        </p:nvSpPr>
        <p:spPr>
          <a:xfrm>
            <a:off x="1043608" y="5021004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O</a:t>
            </a:r>
            <a:r>
              <a:rPr lang="nl-NL" dirty="0" smtClean="0"/>
              <a:t>                       A                        B </a:t>
            </a:r>
            <a:endParaRPr lang="nl-NL" dirty="0"/>
          </a:p>
        </p:txBody>
      </p:sp>
      <p:cxnSp>
        <p:nvCxnSpPr>
          <p:cNvPr id="21" name="Rechte verbindingslijn 20"/>
          <p:cNvCxnSpPr/>
          <p:nvPr/>
        </p:nvCxnSpPr>
        <p:spPr>
          <a:xfrm>
            <a:off x="2555776" y="4365104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/>
          <p:cNvCxnSpPr/>
          <p:nvPr/>
        </p:nvCxnSpPr>
        <p:spPr>
          <a:xfrm>
            <a:off x="3779912" y="3537012"/>
            <a:ext cx="0" cy="14041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kstvak 24"/>
          <p:cNvSpPr txBox="1"/>
          <p:nvPr/>
        </p:nvSpPr>
        <p:spPr>
          <a:xfrm>
            <a:off x="4211960" y="4005064"/>
            <a:ext cx="43204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Groter dan B – alle sectoren hebben hun productiecapaciteit </a:t>
            </a:r>
            <a:r>
              <a:rPr lang="nl-NL" sz="2000" dirty="0" smtClean="0"/>
              <a:t>bereikt</a:t>
            </a:r>
          </a:p>
          <a:p>
            <a:r>
              <a:rPr lang="nl-NL" sz="2000" dirty="0" smtClean="0"/>
              <a:t>Alleen </a:t>
            </a:r>
            <a:r>
              <a:rPr lang="nl-NL" sz="2000" dirty="0"/>
              <a:t>P</a:t>
            </a:r>
            <a:r>
              <a:rPr lang="nl-NL" sz="2000" dirty="0" smtClean="0"/>
              <a:t> stijgt.</a:t>
            </a:r>
            <a:endParaRPr lang="nl-NL" sz="2000" dirty="0"/>
          </a:p>
        </p:txBody>
      </p:sp>
      <p:sp>
        <p:nvSpPr>
          <p:cNvPr id="26" name="Tekstvak 25"/>
          <p:cNvSpPr txBox="1"/>
          <p:nvPr/>
        </p:nvSpPr>
        <p:spPr>
          <a:xfrm>
            <a:off x="2195736" y="1170383"/>
            <a:ext cx="5328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Kan de productie altijd aan de vraag voldoen?</a:t>
            </a:r>
            <a:endParaRPr lang="nl-NL" sz="2000" dirty="0"/>
          </a:p>
        </p:txBody>
      </p:sp>
      <p:sp>
        <p:nvSpPr>
          <p:cNvPr id="27" name="Tekstvak 26"/>
          <p:cNvSpPr txBox="1"/>
          <p:nvPr/>
        </p:nvSpPr>
        <p:spPr>
          <a:xfrm>
            <a:off x="4211960" y="1988840"/>
            <a:ext cx="4680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OA – alle sectoren hebben productiecapaciteit over</a:t>
            </a:r>
            <a:r>
              <a:rPr lang="nl-NL" sz="2000" dirty="0" smtClean="0"/>
              <a:t>. Alleen T stijgt</a:t>
            </a:r>
            <a:endParaRPr lang="nl-NL" sz="2000" dirty="0"/>
          </a:p>
        </p:txBody>
      </p:sp>
      <p:sp>
        <p:nvSpPr>
          <p:cNvPr id="28" name="Tekstvak 27"/>
          <p:cNvSpPr txBox="1"/>
          <p:nvPr/>
        </p:nvSpPr>
        <p:spPr>
          <a:xfrm>
            <a:off x="4211960" y="2852936"/>
            <a:ext cx="46857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AB – in steeds meer sectoren begint de productiecapaciteit bereikt te </a:t>
            </a:r>
            <a:r>
              <a:rPr lang="nl-NL" sz="2000" dirty="0" smtClean="0"/>
              <a:t>worden.</a:t>
            </a:r>
          </a:p>
          <a:p>
            <a:r>
              <a:rPr lang="nl-NL" sz="2000" dirty="0" smtClean="0"/>
              <a:t>P en T stijgen allebei.</a:t>
            </a:r>
            <a:endParaRPr lang="nl-NL" sz="2000" dirty="0"/>
          </a:p>
        </p:txBody>
      </p:sp>
      <p:cxnSp>
        <p:nvCxnSpPr>
          <p:cNvPr id="31" name="Rechte verbindingslijn 30"/>
          <p:cNvCxnSpPr/>
          <p:nvPr/>
        </p:nvCxnSpPr>
        <p:spPr>
          <a:xfrm>
            <a:off x="1543279" y="3951058"/>
            <a:ext cx="504056" cy="62025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Rechte verbindingslijn 31"/>
          <p:cNvCxnSpPr/>
          <p:nvPr/>
        </p:nvCxnSpPr>
        <p:spPr>
          <a:xfrm>
            <a:off x="1799692" y="3951058"/>
            <a:ext cx="504056" cy="62025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Rechte verbindingslijn 32"/>
          <p:cNvCxnSpPr/>
          <p:nvPr/>
        </p:nvCxnSpPr>
        <p:spPr>
          <a:xfrm>
            <a:off x="2749648" y="3771731"/>
            <a:ext cx="504056" cy="62025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/>
          <p:nvPr/>
        </p:nvCxnSpPr>
        <p:spPr>
          <a:xfrm>
            <a:off x="2749648" y="3381218"/>
            <a:ext cx="670224" cy="85787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/>
          <p:cNvCxnSpPr/>
          <p:nvPr/>
        </p:nvCxnSpPr>
        <p:spPr>
          <a:xfrm>
            <a:off x="3527884" y="2604215"/>
            <a:ext cx="504056" cy="62025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/>
          <p:cNvCxnSpPr/>
          <p:nvPr/>
        </p:nvCxnSpPr>
        <p:spPr>
          <a:xfrm>
            <a:off x="3547794" y="2275429"/>
            <a:ext cx="504056" cy="62025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8" name="Rechte verbindingslijn 37"/>
          <p:cNvCxnSpPr/>
          <p:nvPr/>
        </p:nvCxnSpPr>
        <p:spPr>
          <a:xfrm>
            <a:off x="1907704" y="4365104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>
            <a:off x="2195736" y="4386828"/>
            <a:ext cx="0" cy="5543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41"/>
          <p:cNvCxnSpPr/>
          <p:nvPr/>
        </p:nvCxnSpPr>
        <p:spPr>
          <a:xfrm>
            <a:off x="3001676" y="4081856"/>
            <a:ext cx="0" cy="859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>
            <a:off x="3253704" y="3951058"/>
            <a:ext cx="0" cy="9901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 flipH="1">
            <a:off x="1259632" y="4081856"/>
            <a:ext cx="17420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 flipH="1">
            <a:off x="1259632" y="3951058"/>
            <a:ext cx="1994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echte verbindingslijn 49"/>
          <p:cNvCxnSpPr/>
          <p:nvPr/>
        </p:nvCxnSpPr>
        <p:spPr>
          <a:xfrm flipH="1">
            <a:off x="1259632" y="2906942"/>
            <a:ext cx="25202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echte verbindingslijn 51"/>
          <p:cNvCxnSpPr/>
          <p:nvPr/>
        </p:nvCxnSpPr>
        <p:spPr>
          <a:xfrm flipH="1">
            <a:off x="1259632" y="2585554"/>
            <a:ext cx="2520280" cy="186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PIJL-RECHTS 52"/>
          <p:cNvSpPr/>
          <p:nvPr/>
        </p:nvSpPr>
        <p:spPr>
          <a:xfrm>
            <a:off x="1907704" y="4653136"/>
            <a:ext cx="304554" cy="2138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4" name="PIJL-RECHTS 53"/>
          <p:cNvSpPr/>
          <p:nvPr/>
        </p:nvSpPr>
        <p:spPr>
          <a:xfrm>
            <a:off x="3001676" y="4571309"/>
            <a:ext cx="252028" cy="2258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5" name="PIJL-OMHOOG 54"/>
          <p:cNvSpPr/>
          <p:nvPr/>
        </p:nvSpPr>
        <p:spPr>
          <a:xfrm>
            <a:off x="2130654" y="3890955"/>
            <a:ext cx="173094" cy="19090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6" name="PIJL-OMHOOG 55"/>
          <p:cNvSpPr/>
          <p:nvPr/>
        </p:nvSpPr>
        <p:spPr>
          <a:xfrm>
            <a:off x="2303748" y="2604215"/>
            <a:ext cx="252028" cy="29146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-804851" y="39354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9544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25" grpId="0"/>
      <p:bldP spid="26" grpId="0"/>
      <p:bldP spid="27" grpId="0"/>
      <p:bldP spid="28" grpId="0"/>
      <p:bldP spid="53" grpId="0" animBg="1"/>
      <p:bldP spid="54" grpId="0" animBg="1"/>
      <p:bldP spid="55" grpId="0" animBg="1"/>
      <p:bldP spid="5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lfvorm">
  <a:themeElements>
    <a:clrScheme name="Golfv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Golfv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olfv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94</TotalTime>
  <Words>409</Words>
  <Application>Microsoft Macintosh PowerPoint</Application>
  <PresentationFormat>Diavoorstelling (4:3)</PresentationFormat>
  <Paragraphs>70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Golfvorm</vt:lpstr>
      <vt:lpstr>Waarom kan teveel geld slecht zijn voor een land</vt:lpstr>
      <vt:lpstr>Verkeersvergelijking van Fisher M x V = P x T</vt:lpstr>
      <vt:lpstr>Verkeersvergelijking van Fisher  getallenvoorbeeld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Verkeersvergelijking van Fisher M x V = P x T</dc:title>
  <dc:creator>H Vermeulen</dc:creator>
  <cp:lastModifiedBy>Hans Vermeulen</cp:lastModifiedBy>
  <cp:revision>13</cp:revision>
  <dcterms:created xsi:type="dcterms:W3CDTF">2014-02-23T08:06:29Z</dcterms:created>
  <dcterms:modified xsi:type="dcterms:W3CDTF">2017-06-22T10:33:27Z</dcterms:modified>
</cp:coreProperties>
</file>