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86" r:id="rId2"/>
    <p:sldId id="287" r:id="rId3"/>
    <p:sldId id="296" r:id="rId4"/>
    <p:sldId id="297" r:id="rId5"/>
    <p:sldId id="298" r:id="rId6"/>
    <p:sldId id="289" r:id="rId7"/>
    <p:sldId id="299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64" y="-3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10-02-15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10-02-15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10-02-15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10-02-15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10-02-15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10-02-15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10-02-15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10-02-15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10-02-15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10-02-15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10-02-15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10-02-15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i="1" dirty="0"/>
              <a:t>Redenen </a:t>
            </a:r>
            <a:r>
              <a:rPr lang="nl-NL" dirty="0"/>
              <a:t>waarom overheden toch protectionistische maatregelen nemen zijn:</a:t>
            </a:r>
          </a:p>
          <a:p>
            <a:pPr marL="0" indent="0">
              <a:buNone/>
            </a:pPr>
            <a:r>
              <a:rPr lang="nl-NL" dirty="0"/>
              <a:t>1 het beschermen van de eigen economie (productie en werkgelegenheid</a:t>
            </a:r>
            <a:r>
              <a:rPr lang="nl-NL" dirty="0" smtClean="0"/>
              <a:t>),</a:t>
            </a:r>
          </a:p>
          <a:p>
            <a:pPr marL="0" indent="0">
              <a:buNone/>
            </a:pPr>
            <a:r>
              <a:rPr lang="nl-NL" dirty="0" smtClean="0"/>
              <a:t>2 </a:t>
            </a:r>
            <a:r>
              <a:rPr lang="nl-NL" dirty="0"/>
              <a:t>het beschermen van een “jonge” industrie</a:t>
            </a:r>
          </a:p>
          <a:p>
            <a:pPr marL="0" indent="0">
              <a:buNone/>
            </a:pPr>
            <a:r>
              <a:rPr lang="nl-NL" dirty="0"/>
              <a:t>3 het waken voor een te afhankelijke positie van het </a:t>
            </a:r>
            <a:r>
              <a:rPr lang="nl-NL" dirty="0" smtClean="0"/>
              <a:t>buitenland (strategische goederen: voedsel, wapens)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4 het beschermen van het </a:t>
            </a:r>
            <a:r>
              <a:rPr lang="nl-NL" dirty="0" smtClean="0"/>
              <a:t>milieu (</a:t>
            </a:r>
            <a:r>
              <a:rPr lang="nl-NL" dirty="0" err="1" smtClean="0"/>
              <a:t>miliebelastende</a:t>
            </a:r>
            <a:r>
              <a:rPr lang="nl-NL" dirty="0" smtClean="0"/>
              <a:t> productie (tropisch hardhout, kleurstof in speelgoed)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5 het beschermen tegen oneerlijke </a:t>
            </a:r>
            <a:r>
              <a:rPr lang="nl-NL" dirty="0" smtClean="0"/>
              <a:t>concurrentie (dumpen van overschotten).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768752" cy="7920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nl-NL" sz="2800" dirty="0" smtClean="0"/>
              <a:t>Beperking van de vrijhandel (protectie)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899592" y="1268760"/>
            <a:ext cx="4608512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Vrijhandel bevordert de welvaart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580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Protectie maatregelen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3"/>
          </p:nvPr>
        </p:nvSpPr>
        <p:spPr>
          <a:xfrm>
            <a:off x="676655" y="1700808"/>
            <a:ext cx="3822192" cy="442567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nl-NL" dirty="0" smtClean="0"/>
              <a:t>Tarifaire maatregelen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Arial" charset="0"/>
              <a:buChar char="•"/>
            </a:pPr>
            <a:r>
              <a:rPr lang="nl-NL" dirty="0" smtClean="0"/>
              <a:t>Invoerheffing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Exportsubsidie</a:t>
            </a:r>
          </a:p>
          <a:p>
            <a:pPr>
              <a:buFont typeface="Arial" charset="0"/>
              <a:buChar char="•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Tarifaire maatregelen werken via de markt: marktconform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14"/>
          </p:nvPr>
        </p:nvSpPr>
        <p:spPr>
          <a:xfrm>
            <a:off x="4645152" y="1700808"/>
            <a:ext cx="3959296" cy="442567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nl-NL" dirty="0" smtClean="0"/>
              <a:t>Non-tarifaire maatregelen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Arial" charset="0"/>
              <a:buChar char="•"/>
            </a:pPr>
            <a:r>
              <a:rPr lang="nl-NL" dirty="0" smtClean="0"/>
              <a:t>Contingent (quotum)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Kwaliteitseis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Milieuvoorschriften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Administratieve belemmeringen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61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483768" y="548680"/>
            <a:ext cx="5112568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Vrijhandel bevordert de welvaart</a:t>
            </a:r>
            <a:endParaRPr lang="nl-NL" sz="2400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1691680" y="1772816"/>
            <a:ext cx="0" cy="38164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1691680" y="5589240"/>
            <a:ext cx="43924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1691680" y="2420888"/>
            <a:ext cx="3024336" cy="28803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flipH="1">
            <a:off x="1691680" y="2132856"/>
            <a:ext cx="2520280" cy="23762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 flipH="1">
            <a:off x="1691680" y="3429000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1043608" y="1772816"/>
            <a:ext cx="64807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572000" y="5805264"/>
            <a:ext cx="1656184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Hoeveelheid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1943708" y="1957482"/>
            <a:ext cx="1656184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Binnenlandse</a:t>
            </a:r>
          </a:p>
          <a:p>
            <a:r>
              <a:rPr lang="nl-NL" dirty="0" smtClean="0"/>
              <a:t>vraag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3887924" y="1588150"/>
            <a:ext cx="234026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Binnenlands aanbod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1115616" y="3244334"/>
            <a:ext cx="432048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P1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2519772" y="5645456"/>
            <a:ext cx="432048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Q</a:t>
            </a:r>
            <a:r>
              <a:rPr lang="nl-NL" dirty="0" smtClean="0"/>
              <a:t>1</a:t>
            </a:r>
            <a:endParaRPr lang="nl-NL" dirty="0"/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2771800" y="3429000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hoekige driehoek 2"/>
          <p:cNvSpPr/>
          <p:nvPr/>
        </p:nvSpPr>
        <p:spPr>
          <a:xfrm>
            <a:off x="1691680" y="2420888"/>
            <a:ext cx="1008112" cy="975013"/>
          </a:xfrm>
          <a:prstGeom prst="rtTriangle">
            <a:avLst/>
          </a:prstGeom>
          <a:solidFill>
            <a:schemeClr val="accent4">
              <a:alpha val="41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ige driehoek 15"/>
          <p:cNvSpPr/>
          <p:nvPr/>
        </p:nvSpPr>
        <p:spPr>
          <a:xfrm rot="5400000">
            <a:off x="1735297" y="3393083"/>
            <a:ext cx="1022782" cy="1094623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5292080" y="3284984"/>
            <a:ext cx="2340260" cy="369332"/>
          </a:xfrm>
          <a:prstGeom prst="rect">
            <a:avLst/>
          </a:prstGeom>
          <a:solidFill>
            <a:srgbClr val="4584D3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Gesloten economie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820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" grpId="0" animBg="1"/>
      <p:bldP spid="16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051720" y="404664"/>
            <a:ext cx="5112568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Vrijhandel bevordert de welvaart</a:t>
            </a:r>
            <a:endParaRPr lang="nl-NL" sz="2400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1691680" y="1772816"/>
            <a:ext cx="0" cy="38164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1691680" y="5589240"/>
            <a:ext cx="43924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1691680" y="2420888"/>
            <a:ext cx="3024336" cy="28803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flipH="1">
            <a:off x="1691680" y="2132856"/>
            <a:ext cx="2520280" cy="23762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 flipH="1">
            <a:off x="1691680" y="3429000"/>
            <a:ext cx="10801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1043608" y="1772816"/>
            <a:ext cx="64807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572000" y="5805264"/>
            <a:ext cx="1656184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Hoeveelheid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1943708" y="1957482"/>
            <a:ext cx="1656184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Binnenlandse</a:t>
            </a:r>
          </a:p>
          <a:p>
            <a:r>
              <a:rPr lang="nl-NL" dirty="0" smtClean="0"/>
              <a:t>vraag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3887924" y="1588150"/>
            <a:ext cx="234026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Binnenlands aanbod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1115616" y="3244334"/>
            <a:ext cx="432048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P1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2519772" y="5645456"/>
            <a:ext cx="432048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Q</a:t>
            </a:r>
            <a:r>
              <a:rPr lang="nl-NL" dirty="0" smtClean="0"/>
              <a:t>1</a:t>
            </a:r>
            <a:endParaRPr lang="nl-NL" dirty="0"/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2771800" y="3429000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hoekige driehoek 2"/>
          <p:cNvSpPr/>
          <p:nvPr/>
        </p:nvSpPr>
        <p:spPr>
          <a:xfrm>
            <a:off x="1691680" y="2420888"/>
            <a:ext cx="1008112" cy="975013"/>
          </a:xfrm>
          <a:prstGeom prst="rtTriangle">
            <a:avLst/>
          </a:prstGeom>
          <a:solidFill>
            <a:schemeClr val="accent4">
              <a:alpha val="41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ige driehoek 15"/>
          <p:cNvSpPr/>
          <p:nvPr/>
        </p:nvSpPr>
        <p:spPr>
          <a:xfrm rot="5400000">
            <a:off x="1735297" y="3393083"/>
            <a:ext cx="1022782" cy="1094623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/>
          <p:cNvCxnSpPr>
            <a:stCxn id="16" idx="3"/>
          </p:cNvCxnSpPr>
          <p:nvPr/>
        </p:nvCxnSpPr>
        <p:spPr>
          <a:xfrm>
            <a:off x="1699377" y="3940395"/>
            <a:ext cx="251258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kstvak 23"/>
          <p:cNvSpPr txBox="1"/>
          <p:nvPr/>
        </p:nvSpPr>
        <p:spPr>
          <a:xfrm>
            <a:off x="4283968" y="3755728"/>
            <a:ext cx="234026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Wereld prijs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1097614" y="3731360"/>
            <a:ext cx="54006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err="1" smtClean="0"/>
              <a:t>Pw</a:t>
            </a:r>
            <a:endParaRPr lang="nl-NL" dirty="0"/>
          </a:p>
        </p:txBody>
      </p:sp>
      <p:sp>
        <p:nvSpPr>
          <p:cNvPr id="28" name="Rechthoekige driehoek 27"/>
          <p:cNvSpPr/>
          <p:nvPr/>
        </p:nvSpPr>
        <p:spPr>
          <a:xfrm>
            <a:off x="1715276" y="2468280"/>
            <a:ext cx="1488571" cy="1447745"/>
          </a:xfrm>
          <a:prstGeom prst="rtTriangle">
            <a:avLst/>
          </a:prstGeom>
          <a:solidFill>
            <a:schemeClr val="accent4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Gelijkbenige driehoek 9"/>
          <p:cNvSpPr/>
          <p:nvPr/>
        </p:nvSpPr>
        <p:spPr>
          <a:xfrm>
            <a:off x="2379929" y="3501008"/>
            <a:ext cx="864096" cy="41059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3" name="Rechte verbindingslijn 12"/>
          <p:cNvCxnSpPr/>
          <p:nvPr/>
        </p:nvCxnSpPr>
        <p:spPr>
          <a:xfrm flipV="1">
            <a:off x="2246688" y="2708920"/>
            <a:ext cx="2325312" cy="223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kstvak 28"/>
          <p:cNvSpPr txBox="1"/>
          <p:nvPr/>
        </p:nvSpPr>
        <p:spPr>
          <a:xfrm>
            <a:off x="4572000" y="2312824"/>
            <a:ext cx="2592288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Binnenlands  en buitenlands aanbod</a:t>
            </a:r>
            <a:endParaRPr lang="nl-NL" dirty="0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3262250" y="3902294"/>
            <a:ext cx="1" cy="2258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2329126" y="3902294"/>
            <a:ext cx="1" cy="2258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raccolade 30"/>
          <p:cNvSpPr/>
          <p:nvPr/>
        </p:nvSpPr>
        <p:spPr>
          <a:xfrm rot="5400000">
            <a:off x="2603738" y="5689366"/>
            <a:ext cx="360650" cy="919925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3887924" y="666936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2403468" y="6349866"/>
            <a:ext cx="100587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Import</a:t>
            </a:r>
            <a:endParaRPr lang="nl-NL" dirty="0"/>
          </a:p>
        </p:txBody>
      </p:sp>
      <p:sp>
        <p:nvSpPr>
          <p:cNvPr id="35" name="Gelijkbenige driehoek 34"/>
          <p:cNvSpPr/>
          <p:nvPr/>
        </p:nvSpPr>
        <p:spPr>
          <a:xfrm>
            <a:off x="5652120" y="4509120"/>
            <a:ext cx="864096" cy="41059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Tekstvak 35"/>
          <p:cNvSpPr txBox="1"/>
          <p:nvPr/>
        </p:nvSpPr>
        <p:spPr>
          <a:xfrm>
            <a:off x="6621896" y="4401234"/>
            <a:ext cx="1656184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= </a:t>
            </a:r>
            <a:r>
              <a:rPr lang="nl-NL" dirty="0" err="1" smtClean="0"/>
              <a:t>welvaarts</a:t>
            </a:r>
            <a:r>
              <a:rPr lang="nl-NL" dirty="0" smtClean="0"/>
              <a:t> toename</a:t>
            </a:r>
            <a:endParaRPr lang="nl-NL" dirty="0"/>
          </a:p>
        </p:txBody>
      </p:sp>
      <p:sp>
        <p:nvSpPr>
          <p:cNvPr id="37" name="Rechthoekige driehoek 36"/>
          <p:cNvSpPr/>
          <p:nvPr/>
        </p:nvSpPr>
        <p:spPr>
          <a:xfrm rot="5400000">
            <a:off x="1736073" y="3431799"/>
            <a:ext cx="1022782" cy="1094623"/>
          </a:xfrm>
          <a:prstGeom prst="rtTriangle">
            <a:avLst/>
          </a:prstGeom>
          <a:solidFill>
            <a:schemeClr val="accent6">
              <a:alpha val="52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Tekstvak 31"/>
          <p:cNvSpPr txBox="1"/>
          <p:nvPr/>
        </p:nvSpPr>
        <p:spPr>
          <a:xfrm>
            <a:off x="6588224" y="5805264"/>
            <a:ext cx="2340260" cy="369332"/>
          </a:xfrm>
          <a:prstGeom prst="rect">
            <a:avLst/>
          </a:prstGeom>
          <a:solidFill>
            <a:srgbClr val="4584D3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Open economie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45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4" grpId="0" animBg="1"/>
      <p:bldP spid="26" grpId="0" animBg="1"/>
      <p:bldP spid="28" grpId="0" animBg="1"/>
      <p:bldP spid="10" grpId="0" animBg="1"/>
      <p:bldP spid="29" grpId="0" animBg="1"/>
      <p:bldP spid="31" grpId="0" animBg="1"/>
      <p:bldP spid="34" grpId="0" animBg="1"/>
      <p:bldP spid="35" grpId="0" animBg="1"/>
      <p:bldP spid="36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483768" y="548680"/>
            <a:ext cx="5112568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Protectie verlaagt de welvaart</a:t>
            </a:r>
            <a:endParaRPr lang="nl-NL" sz="2400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1691680" y="1772816"/>
            <a:ext cx="0" cy="38164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1691680" y="5589240"/>
            <a:ext cx="43924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1691680" y="2420888"/>
            <a:ext cx="3024336" cy="28803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flipH="1">
            <a:off x="1691680" y="2132856"/>
            <a:ext cx="2520280" cy="23762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 flipH="1">
            <a:off x="1691680" y="3429000"/>
            <a:ext cx="10801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1043608" y="1772816"/>
            <a:ext cx="64807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572000" y="5805264"/>
            <a:ext cx="1656184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Hoeveelheid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1943708" y="1957482"/>
            <a:ext cx="1656184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Binnenlandse</a:t>
            </a:r>
          </a:p>
          <a:p>
            <a:r>
              <a:rPr lang="nl-NL" dirty="0" smtClean="0"/>
              <a:t>vraag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3887924" y="1588150"/>
            <a:ext cx="234026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Binnenlands aanbod</a:t>
            </a:r>
            <a:endParaRPr lang="nl-NL" dirty="0"/>
          </a:p>
        </p:txBody>
      </p:sp>
      <p:sp>
        <p:nvSpPr>
          <p:cNvPr id="16" name="Rechthoekige driehoek 15"/>
          <p:cNvSpPr/>
          <p:nvPr/>
        </p:nvSpPr>
        <p:spPr>
          <a:xfrm rot="5400000">
            <a:off x="1754346" y="3894732"/>
            <a:ext cx="502083" cy="612023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/>
          <p:cNvCxnSpPr>
            <a:stCxn id="16" idx="2"/>
          </p:cNvCxnSpPr>
          <p:nvPr/>
        </p:nvCxnSpPr>
        <p:spPr>
          <a:xfrm flipV="1">
            <a:off x="1699376" y="3940396"/>
            <a:ext cx="2512584" cy="93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kstvak 23"/>
          <p:cNvSpPr txBox="1"/>
          <p:nvPr/>
        </p:nvSpPr>
        <p:spPr>
          <a:xfrm>
            <a:off x="4283968" y="3857576"/>
            <a:ext cx="234026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Wereldprijs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737574" y="3438378"/>
            <a:ext cx="954106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err="1" smtClean="0"/>
              <a:t>Pw</a:t>
            </a:r>
            <a:r>
              <a:rPr lang="nl-NL" dirty="0" smtClean="0"/>
              <a:t> + h</a:t>
            </a:r>
          </a:p>
          <a:p>
            <a:r>
              <a:rPr lang="nl-NL" dirty="0" smtClean="0"/>
              <a:t>     </a:t>
            </a:r>
            <a:r>
              <a:rPr lang="nl-NL" dirty="0" err="1" smtClean="0"/>
              <a:t>Pw</a:t>
            </a:r>
            <a:endParaRPr lang="nl-NL" dirty="0"/>
          </a:p>
        </p:txBody>
      </p:sp>
      <p:sp>
        <p:nvSpPr>
          <p:cNvPr id="28" name="Rechthoekige driehoek 27"/>
          <p:cNvSpPr/>
          <p:nvPr/>
        </p:nvSpPr>
        <p:spPr>
          <a:xfrm>
            <a:off x="1739899" y="2478491"/>
            <a:ext cx="1488571" cy="1447745"/>
          </a:xfrm>
          <a:prstGeom prst="rtTriangle">
            <a:avLst/>
          </a:prstGeom>
          <a:solidFill>
            <a:schemeClr val="accent4">
              <a:alpha val="48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3" name="Rechte verbindingslijn 12"/>
          <p:cNvCxnSpPr/>
          <p:nvPr/>
        </p:nvCxnSpPr>
        <p:spPr>
          <a:xfrm flipV="1">
            <a:off x="2246688" y="2708920"/>
            <a:ext cx="2325312" cy="223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kstvak 28"/>
          <p:cNvSpPr txBox="1"/>
          <p:nvPr/>
        </p:nvSpPr>
        <p:spPr>
          <a:xfrm>
            <a:off x="4572000" y="2312824"/>
            <a:ext cx="2592288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Binnenlands  en buitenlands aanbod</a:t>
            </a:r>
            <a:endParaRPr lang="nl-NL" dirty="0"/>
          </a:p>
        </p:txBody>
      </p:sp>
      <p:cxnSp>
        <p:nvCxnSpPr>
          <p:cNvPr id="15" name="Rechte verbindingslijn 14"/>
          <p:cNvCxnSpPr>
            <a:endCxn id="31" idx="0"/>
          </p:cNvCxnSpPr>
          <p:nvPr/>
        </p:nvCxnSpPr>
        <p:spPr>
          <a:xfrm>
            <a:off x="2949426" y="3682388"/>
            <a:ext cx="24048" cy="2177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2633926" y="3660994"/>
            <a:ext cx="16768" cy="2263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raccolade 30"/>
          <p:cNvSpPr/>
          <p:nvPr/>
        </p:nvSpPr>
        <p:spPr>
          <a:xfrm rot="5400000">
            <a:off x="2738601" y="5755060"/>
            <a:ext cx="130198" cy="339548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3887924" y="666936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2311399" y="6174596"/>
            <a:ext cx="10058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Import</a:t>
            </a:r>
            <a:endParaRPr lang="nl-NL" dirty="0"/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1691680" y="3613666"/>
            <a:ext cx="2592288" cy="2540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kstvak 38"/>
          <p:cNvSpPr txBox="1"/>
          <p:nvPr/>
        </p:nvSpPr>
        <p:spPr>
          <a:xfrm>
            <a:off x="4283968" y="3454402"/>
            <a:ext cx="234026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Wereldprijs + heffing</a:t>
            </a:r>
            <a:endParaRPr lang="nl-NL" dirty="0"/>
          </a:p>
        </p:txBody>
      </p:sp>
      <p:sp>
        <p:nvSpPr>
          <p:cNvPr id="44" name="Rechthoekige driehoek 43"/>
          <p:cNvSpPr/>
          <p:nvPr/>
        </p:nvSpPr>
        <p:spPr>
          <a:xfrm>
            <a:off x="1689100" y="2501957"/>
            <a:ext cx="1262719" cy="1130243"/>
          </a:xfrm>
          <a:prstGeom prst="rtTriangle">
            <a:avLst/>
          </a:prstGeom>
          <a:solidFill>
            <a:schemeClr val="accent4">
              <a:alpha val="48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hthoekige driehoek 44"/>
          <p:cNvSpPr/>
          <p:nvPr/>
        </p:nvSpPr>
        <p:spPr>
          <a:xfrm rot="5400000">
            <a:off x="1733549" y="3600452"/>
            <a:ext cx="850902" cy="914400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 45"/>
          <p:cNvSpPr/>
          <p:nvPr/>
        </p:nvSpPr>
        <p:spPr>
          <a:xfrm>
            <a:off x="2650694" y="3675630"/>
            <a:ext cx="306012" cy="2502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Rechthoekige driehoek 46"/>
          <p:cNvSpPr/>
          <p:nvPr/>
        </p:nvSpPr>
        <p:spPr>
          <a:xfrm>
            <a:off x="2987824" y="3613666"/>
            <a:ext cx="284725" cy="336036"/>
          </a:xfrm>
          <a:prstGeom prst="rt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ige driehoek 47"/>
          <p:cNvSpPr/>
          <p:nvPr/>
        </p:nvSpPr>
        <p:spPr>
          <a:xfrm rot="16200000">
            <a:off x="2318569" y="3625033"/>
            <a:ext cx="308196" cy="322529"/>
          </a:xfrm>
          <a:prstGeom prst="rt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/>
          <p:cNvSpPr/>
          <p:nvPr/>
        </p:nvSpPr>
        <p:spPr>
          <a:xfrm>
            <a:off x="5931162" y="4557565"/>
            <a:ext cx="306012" cy="25023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Tekstvak 49"/>
          <p:cNvSpPr txBox="1"/>
          <p:nvPr/>
        </p:nvSpPr>
        <p:spPr>
          <a:xfrm>
            <a:off x="6444207" y="4494228"/>
            <a:ext cx="2156933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Belastinginkomsten</a:t>
            </a:r>
            <a:endParaRPr lang="nl-NL" dirty="0"/>
          </a:p>
        </p:txBody>
      </p:sp>
      <p:sp>
        <p:nvSpPr>
          <p:cNvPr id="51" name="Rechthoekige driehoek 50"/>
          <p:cNvSpPr/>
          <p:nvPr/>
        </p:nvSpPr>
        <p:spPr>
          <a:xfrm rot="16200000">
            <a:off x="5615800" y="4919265"/>
            <a:ext cx="308196" cy="322529"/>
          </a:xfrm>
          <a:prstGeom prst="rt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Rechthoekige driehoek 51"/>
          <p:cNvSpPr/>
          <p:nvPr/>
        </p:nvSpPr>
        <p:spPr>
          <a:xfrm>
            <a:off x="6084168" y="4928391"/>
            <a:ext cx="297830" cy="304275"/>
          </a:xfrm>
          <a:prstGeom prst="rt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Tekstvak 52"/>
          <p:cNvSpPr txBox="1"/>
          <p:nvPr/>
        </p:nvSpPr>
        <p:spPr>
          <a:xfrm>
            <a:off x="6444207" y="4902528"/>
            <a:ext cx="2156933" cy="36933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Welvaartsverlies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028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  <p:bldP spid="34" grpId="0" animBg="1"/>
      <p:bldP spid="39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Vormen van economische samenwerking zijn:</a:t>
            </a:r>
          </a:p>
          <a:p>
            <a:pPr marL="457200" indent="-457200">
              <a:buAutoNum type="arabicPeriod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vrijhandelszone - Landen aangesloten bij een vrijhandelszone heffen onderling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geen invoerheffingen.</a:t>
            </a:r>
          </a:p>
          <a:p>
            <a:pPr marL="457200" indent="-457200">
              <a:buAutoNum type="arabicPeriod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douane unie – Net als bij een vrijhandelszone is in een douane-unie vrij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verkeer van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goederen mogelijk. Landen aangesloten bij een douane-unie hanteren echter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een gemeenschappelijk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invoertarief voor niet-leden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gemeenschappelijke markt – Een douane unie met daarbij vrij verkeer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van productiefactoren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, zoals arbeid en kapitaal. Je kunt dus met jouw diploma’s in een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andere lidstaat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gaan werken. Ook kun je daar je geld beleggen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economische unie – Als een gemeenschappelijke markt alleen stellen de lidstaten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hun economische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en sociale beleid op elkaar af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monetaire unie – Als een economische unie maar uitgebreid met één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gemeenschappelijke valuta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en één centrale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</a:p>
          <a:p>
            <a:pPr marL="457200" indent="-457200">
              <a:buAutoNum type="arabicPeriod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Verenigde Staten – politieke eenheid</a:t>
            </a:r>
            <a:endParaRPr lang="nl-N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sz="3200" dirty="0" smtClean="0"/>
              <a:t>Internationale economische samenwerking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425022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441772"/>
              </p:ext>
            </p:extLst>
          </p:nvPr>
        </p:nvGraphicFramePr>
        <p:xfrm>
          <a:off x="467546" y="1052735"/>
          <a:ext cx="8424934" cy="5071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562"/>
                <a:gridCol w="1203562"/>
                <a:gridCol w="1203562"/>
                <a:gridCol w="1203562"/>
                <a:gridCol w="1203562"/>
                <a:gridCol w="1203562"/>
                <a:gridCol w="1203562"/>
              </a:tblGrid>
              <a:tr h="936105">
                <a:tc>
                  <a:txBody>
                    <a:bodyPr/>
                    <a:lstStyle/>
                    <a:p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Geen</a:t>
                      </a:r>
                      <a:r>
                        <a:rPr lang="nl-NL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onderlinge </a:t>
                      </a:r>
                      <a:r>
                        <a:rPr lang="nl-NL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invoer-heffingen</a:t>
                      </a:r>
                      <a:endParaRPr lang="nl-N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Gemeen-schappelijk</a:t>
                      </a:r>
                      <a:r>
                        <a:rPr lang="nl-N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buitentarief</a:t>
                      </a:r>
                      <a:endParaRPr lang="nl-N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Vrij verkeer van </a:t>
                      </a:r>
                      <a:r>
                        <a:rPr lang="nl-NL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produc-tiefactoren</a:t>
                      </a:r>
                      <a:endParaRPr lang="nl-N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Afstemmen sociaal en economische politiek</a:t>
                      </a:r>
                      <a:endParaRPr lang="nl-N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Eén valuta en centrale</a:t>
                      </a:r>
                      <a:r>
                        <a:rPr lang="nl-NL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bank</a:t>
                      </a:r>
                      <a:endParaRPr lang="nl-N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Een politieke eenheid</a:t>
                      </a:r>
                      <a:endParaRPr lang="nl-N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89220">
                <a:tc>
                  <a:txBody>
                    <a:bodyPr/>
                    <a:lstStyle/>
                    <a:p>
                      <a:r>
                        <a:rPr lang="nl-NL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Vrijhandels-zone</a:t>
                      </a:r>
                      <a:endParaRPr lang="nl-N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89220">
                <a:tc>
                  <a:txBody>
                    <a:bodyPr/>
                    <a:lstStyle/>
                    <a:p>
                      <a:r>
                        <a:rPr lang="nl-N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Douane-unie</a:t>
                      </a:r>
                      <a:endParaRPr lang="nl-N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89220">
                <a:tc>
                  <a:txBody>
                    <a:bodyPr/>
                    <a:lstStyle/>
                    <a:p>
                      <a:r>
                        <a:rPr lang="nl-N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Gemeen-</a:t>
                      </a:r>
                    </a:p>
                    <a:p>
                      <a:r>
                        <a:rPr lang="nl-N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schappelijke.</a:t>
                      </a:r>
                    </a:p>
                    <a:p>
                      <a:r>
                        <a:rPr lang="nl-N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markt</a:t>
                      </a:r>
                      <a:endParaRPr lang="nl-N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89220">
                <a:tc>
                  <a:txBody>
                    <a:bodyPr/>
                    <a:lstStyle/>
                    <a:p>
                      <a:r>
                        <a:rPr lang="nl-N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Economische Unie</a:t>
                      </a:r>
                      <a:endParaRPr lang="nl-N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89220">
                <a:tc>
                  <a:txBody>
                    <a:bodyPr/>
                    <a:lstStyle/>
                    <a:p>
                      <a:r>
                        <a:rPr lang="nl-N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Monetaire Unie</a:t>
                      </a:r>
                      <a:endParaRPr lang="nl-N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89220">
                <a:tc>
                  <a:txBody>
                    <a:bodyPr/>
                    <a:lstStyle/>
                    <a:p>
                      <a:r>
                        <a:rPr lang="nl-N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Verenigde Staten</a:t>
                      </a:r>
                      <a:endParaRPr lang="nl-N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kstvak 2"/>
          <p:cNvSpPr txBox="1"/>
          <p:nvPr/>
        </p:nvSpPr>
        <p:spPr>
          <a:xfrm>
            <a:off x="2987824" y="332656"/>
            <a:ext cx="4032448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Economische integratie</a:t>
            </a:r>
            <a:endParaRPr lang="nl-NL" sz="2400" dirty="0"/>
          </a:p>
        </p:txBody>
      </p:sp>
      <p:sp>
        <p:nvSpPr>
          <p:cNvPr id="4" name="Tekstvak 3"/>
          <p:cNvSpPr txBox="1"/>
          <p:nvPr/>
        </p:nvSpPr>
        <p:spPr>
          <a:xfrm>
            <a:off x="4470872" y="55939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3131840" y="204597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30748" y="41970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2015716" y="34746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2015716" y="27983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039876" y="20608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3275856" y="27809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4499992" y="41923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4485556" y="34463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5638068" y="41876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5652120" y="49166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6876256" y="49166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5652120" y="55812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6876256" y="55892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8100392" y="55523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3275856" y="420860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275856" y="34746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2036652" y="55939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2015716" y="49166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485556" y="492819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3275856" y="55939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3275856" y="49166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Ja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5494052" y="20608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6757256" y="41923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6757256" y="34674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6752084" y="276605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6752084" y="20608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7925420" y="20608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7925420" y="276605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33" name="Tekstvak 32"/>
          <p:cNvSpPr txBox="1"/>
          <p:nvPr/>
        </p:nvSpPr>
        <p:spPr>
          <a:xfrm>
            <a:off x="7925420" y="34674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7956376" y="41786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7956376" y="491445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36" name="Tekstvak 35"/>
          <p:cNvSpPr txBox="1"/>
          <p:nvPr/>
        </p:nvSpPr>
        <p:spPr>
          <a:xfrm>
            <a:off x="5551996" y="276605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37" name="Tekstvak 36"/>
          <p:cNvSpPr txBox="1"/>
          <p:nvPr/>
        </p:nvSpPr>
        <p:spPr>
          <a:xfrm>
            <a:off x="5580112" y="34510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4321300" y="204597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39" name="Tekstvak 38"/>
          <p:cNvSpPr txBox="1"/>
          <p:nvPr/>
        </p:nvSpPr>
        <p:spPr>
          <a:xfrm>
            <a:off x="4355976" y="275700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003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435</TotalTime>
  <Words>408</Words>
  <Application>Microsoft Macintosh PowerPoint</Application>
  <PresentationFormat>Diavoorstelling (4:3)</PresentationFormat>
  <Paragraphs>117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Golfvorm</vt:lpstr>
      <vt:lpstr>Beperking van de vrijhandel (protectie)</vt:lpstr>
      <vt:lpstr>Protectie maatregelen</vt:lpstr>
      <vt:lpstr>PowerPoint-presentatie</vt:lpstr>
      <vt:lpstr>PowerPoint-presentatie</vt:lpstr>
      <vt:lpstr>PowerPoint-presentatie</vt:lpstr>
      <vt:lpstr>Internationale economische samenwerking</vt:lpstr>
      <vt:lpstr>PowerPoint-presentatie</vt:lpstr>
    </vt:vector>
  </TitlesOfParts>
  <Company>Krimpenerwaard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Comparatieve kosten</dc:title>
  <dc:creator>Blm</dc:creator>
  <cp:lastModifiedBy>Hans Vermeulen</cp:lastModifiedBy>
  <cp:revision>40</cp:revision>
  <dcterms:created xsi:type="dcterms:W3CDTF">2012-09-05T10:22:37Z</dcterms:created>
  <dcterms:modified xsi:type="dcterms:W3CDTF">2015-02-10T20:56:36Z</dcterms:modified>
</cp:coreProperties>
</file>